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60" r:id="rId3"/>
    <p:sldId id="261" r:id="rId4"/>
    <p:sldId id="262" r:id="rId5"/>
    <p:sldId id="263" r:id="rId6"/>
    <p:sldId id="264" r:id="rId7"/>
    <p:sldId id="265" r:id="rId8"/>
    <p:sldId id="266" r:id="rId9"/>
    <p:sldId id="267" r:id="rId10"/>
    <p:sldId id="268" r:id="rId11"/>
    <p:sldId id="269" r:id="rId12"/>
    <p:sldId id="271" r:id="rId13"/>
    <p:sldId id="272" r:id="rId14"/>
    <p:sldId id="273" r:id="rId15"/>
    <p:sldId id="274" r:id="rId16"/>
    <p:sldId id="275" r:id="rId17"/>
    <p:sldId id="276"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5" d="100"/>
          <a:sy n="8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25/07/2025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25/07/2025</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25/07/2025</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25/07/2025</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25/07/2025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25/07/2025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25/07/2025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25/07/2025</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82BB3066-7012-DADB-DF72-69658DD13420}"/>
              </a:ext>
            </a:extLst>
          </p:cNvPr>
          <p:cNvSpPr>
            <a:spLocks noGrp="1"/>
          </p:cNvSpPr>
          <p:nvPr>
            <p:ph type="ctrTitle"/>
          </p:nvPr>
        </p:nvSpPr>
        <p:spPr>
          <a:xfrm>
            <a:off x="1524000" y="1122363"/>
            <a:ext cx="9144000" cy="2387600"/>
          </a:xfrm>
        </p:spPr>
        <p:txBody>
          <a:bodyPr>
            <a:normAutofit/>
          </a:bodyPr>
          <a:lstStyle/>
          <a:p>
            <a:r>
              <a:rPr lang="es-CO" sz="4400" b="0" i="0" dirty="0">
                <a:solidFill>
                  <a:srgbClr val="0D0D0D"/>
                </a:solidFill>
                <a:effectLst/>
                <a:highlight>
                  <a:srgbClr val="FFFFFF"/>
                </a:highlight>
                <a:latin typeface="Arial" panose="020B0604020202020204" pitchFamily="34" charset="0"/>
                <a:cs typeface="Arial" panose="020B0604020202020204" pitchFamily="34" charset="0"/>
              </a:rPr>
              <a:t>TRIAGE OBSTETRICO</a:t>
            </a:r>
            <a:br>
              <a:rPr lang="es-CO" sz="4400" b="0" i="0" dirty="0">
                <a:solidFill>
                  <a:srgbClr val="0D0D0D"/>
                </a:solidFill>
                <a:effectLst/>
                <a:highlight>
                  <a:srgbClr val="FFFFFF"/>
                </a:highlight>
                <a:latin typeface="Arial" panose="020B0604020202020204" pitchFamily="34" charset="0"/>
                <a:cs typeface="Arial" panose="020B0604020202020204" pitchFamily="34" charset="0"/>
              </a:rPr>
            </a:br>
            <a:endParaRPr lang="es-CO" sz="4400" dirty="0">
              <a:latin typeface="Arial" panose="020B0604020202020204" pitchFamily="34" charset="0"/>
              <a:cs typeface="Arial" panose="020B0604020202020204" pitchFamily="34" charset="0"/>
            </a:endParaRPr>
          </a:p>
        </p:txBody>
      </p:sp>
      <p:sp>
        <p:nvSpPr>
          <p:cNvPr id="11" name="Subtítulo 2">
            <a:extLst>
              <a:ext uri="{FF2B5EF4-FFF2-40B4-BE49-F238E27FC236}">
                <a16:creationId xmlns:a16="http://schemas.microsoft.com/office/drawing/2014/main" id="{843B47CB-961D-A60C-3381-0A3A6516DE44}"/>
              </a:ext>
            </a:extLst>
          </p:cNvPr>
          <p:cNvSpPr>
            <a:spLocks noGrp="1"/>
          </p:cNvSpPr>
          <p:nvPr>
            <p:ph type="subTitle" idx="1"/>
          </p:nvPr>
        </p:nvSpPr>
        <p:spPr>
          <a:xfrm>
            <a:off x="1524000" y="3602038"/>
            <a:ext cx="9144000" cy="1655762"/>
          </a:xfrm>
        </p:spPr>
        <p:txBody>
          <a:bodyPr/>
          <a:lstStyle/>
          <a:p>
            <a:r>
              <a:rPr lang="es-CO" sz="3200" dirty="0">
                <a:latin typeface="Calibri" panose="020F0502020204030204" pitchFamily="34" charset="0"/>
                <a:ea typeface="Calibri" panose="020F0502020204030204" pitchFamily="34" charset="0"/>
                <a:cs typeface="Calibri" panose="020F0502020204030204" pitchFamily="34" charset="0"/>
              </a:rPr>
              <a:t>Enfermera:  Mercedes Villarreal</a:t>
            </a:r>
          </a:p>
          <a:p>
            <a:r>
              <a:rPr lang="es-CO" sz="3200" dirty="0" err="1">
                <a:latin typeface="Calibri" panose="020F0502020204030204" pitchFamily="34" charset="0"/>
                <a:ea typeface="Calibri" panose="020F0502020204030204" pitchFamily="34" charset="0"/>
                <a:cs typeface="Calibri" panose="020F0502020204030204" pitchFamily="34" charset="0"/>
              </a:rPr>
              <a:t>Lider</a:t>
            </a:r>
            <a:r>
              <a:rPr lang="es-CO" sz="3200" dirty="0">
                <a:latin typeface="Calibri" panose="020F0502020204030204" pitchFamily="34" charset="0"/>
                <a:ea typeface="Calibri" panose="020F0502020204030204" pitchFamily="34" charset="0"/>
                <a:cs typeface="Calibri" panose="020F0502020204030204" pitchFamily="34" charset="0"/>
              </a:rPr>
              <a:t> de urgencias </a:t>
            </a:r>
          </a:p>
          <a:p>
            <a:endParaRPr lang="es-CO" dirty="0"/>
          </a:p>
        </p:txBody>
      </p:sp>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F70D763-6570-D3C6-7081-F72349380F07}"/>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DD15E1C2-E500-37D4-7B33-9A61420B2788}"/>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08FA952A-A25D-CBF1-6875-EFF78548ED9E}"/>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5" name="CuadroTexto 4">
            <a:extLst>
              <a:ext uri="{FF2B5EF4-FFF2-40B4-BE49-F238E27FC236}">
                <a16:creationId xmlns:a16="http://schemas.microsoft.com/office/drawing/2014/main" id="{6F216350-03C2-EE26-2AFC-3FF483D93B58}"/>
              </a:ext>
            </a:extLst>
          </p:cNvPr>
          <p:cNvSpPr txBox="1"/>
          <p:nvPr/>
        </p:nvSpPr>
        <p:spPr>
          <a:xfrm>
            <a:off x="1210733" y="604545"/>
            <a:ext cx="9922934" cy="584775"/>
          </a:xfrm>
          <a:prstGeom prst="rect">
            <a:avLst/>
          </a:prstGeom>
          <a:noFill/>
        </p:spPr>
        <p:txBody>
          <a:bodyPr wrap="square">
            <a:spAutoFit/>
          </a:bodyPr>
          <a:lstStyle/>
          <a:p>
            <a:pPr lvl="4" algn="just">
              <a:spcAft>
                <a:spcPts val="0"/>
              </a:spcAft>
            </a:pPr>
            <a:r>
              <a:rPr lang="es-ES" sz="3200" b="1" dirty="0">
                <a:latin typeface="Arial" panose="020B0604020202020204" pitchFamily="34" charset="0"/>
              </a:rPr>
              <a:t>        </a:t>
            </a:r>
            <a:r>
              <a:rPr lang="es-ES" sz="3200" b="1" dirty="0">
                <a:latin typeface="Arial" panose="020B0604020202020204" pitchFamily="34" charset="0"/>
                <a:cs typeface="Arial" panose="020B0604020202020204" pitchFamily="34" charset="0"/>
              </a:rPr>
              <a:t>DEFINICIÓN</a:t>
            </a:r>
            <a:endParaRPr lang="es-CO" sz="3200" b="1" dirty="0">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E0DAB2E5-0FCB-4D4A-8848-7DC4ED6AC2B9}"/>
              </a:ext>
            </a:extLst>
          </p:cNvPr>
          <p:cNvSpPr txBox="1"/>
          <p:nvPr/>
        </p:nvSpPr>
        <p:spPr>
          <a:xfrm>
            <a:off x="838199" y="1169665"/>
            <a:ext cx="10143067" cy="3477875"/>
          </a:xfrm>
          <a:prstGeom prst="rect">
            <a:avLst/>
          </a:prstGeom>
          <a:noFill/>
        </p:spPr>
        <p:txBody>
          <a:bodyPr wrap="square">
            <a:spAutoFit/>
          </a:bodyPr>
          <a:lstStyle/>
          <a:p>
            <a:pPr algn="just">
              <a:spcAft>
                <a:spcPts val="0"/>
              </a:spcAft>
            </a:pPr>
            <a:r>
              <a:rPr lang="es-ES" sz="2000" dirty="0">
                <a:latin typeface="Arial" panose="020B0604020202020204" pitchFamily="34" charset="0"/>
                <a:ea typeface="Times New Roman" panose="02020603050405020304" pitchFamily="18" charset="0"/>
                <a:cs typeface="Arial" panose="020B0604020202020204" pitchFamily="34" charset="0"/>
              </a:rPr>
              <a:t>El </a:t>
            </a:r>
            <a:r>
              <a:rPr lang="es-ES" sz="2000" dirty="0" err="1">
                <a:latin typeface="Arial" panose="020B0604020202020204" pitchFamily="34" charset="0"/>
                <a:ea typeface="Times New Roman" panose="02020603050405020304" pitchFamily="18" charset="0"/>
                <a:cs typeface="Arial" panose="020B0604020202020204" pitchFamily="34" charset="0"/>
              </a:rPr>
              <a:t>Triage</a:t>
            </a:r>
            <a:r>
              <a:rPr lang="es-ES" sz="2000" dirty="0">
                <a:latin typeface="Arial" panose="020B0604020202020204" pitchFamily="34" charset="0"/>
                <a:ea typeface="Times New Roman" panose="02020603050405020304" pitchFamily="18" charset="0"/>
                <a:cs typeface="Arial" panose="020B0604020202020204" pitchFamily="34" charset="0"/>
              </a:rPr>
              <a:t> obstétrico es un proceso de valoración rápida de las pacientes obstétricas, mediante la aplicación del sistema de escalas, que permite clasificarlas en función de su gravedad a fin de recibir inmediata atención médica o su espera segura.</a:t>
            </a:r>
          </a:p>
          <a:p>
            <a:pPr algn="just">
              <a:spcAft>
                <a:spcPts val="0"/>
              </a:spcAft>
            </a:pPr>
            <a:endParaRPr lang="es-CO" sz="2000" dirty="0">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pPr>
            <a:r>
              <a:rPr lang="es-ES" sz="2000" dirty="0">
                <a:latin typeface="Arial" panose="020B0604020202020204" pitchFamily="34" charset="0"/>
                <a:ea typeface="Times New Roman" panose="02020603050405020304" pitchFamily="18" charset="0"/>
                <a:cs typeface="Arial" panose="020B0604020202020204" pitchFamily="34" charset="0"/>
              </a:rPr>
              <a:t>El </a:t>
            </a:r>
            <a:r>
              <a:rPr lang="es-ES" sz="2000" dirty="0" err="1">
                <a:latin typeface="Arial" panose="020B0604020202020204" pitchFamily="34" charset="0"/>
                <a:ea typeface="Times New Roman" panose="02020603050405020304" pitchFamily="18" charset="0"/>
                <a:cs typeface="Arial" panose="020B0604020202020204" pitchFamily="34" charset="0"/>
              </a:rPr>
              <a:t>Triage</a:t>
            </a:r>
            <a:r>
              <a:rPr lang="es-ES" sz="2000" dirty="0">
                <a:latin typeface="Arial" panose="020B0604020202020204" pitchFamily="34" charset="0"/>
                <a:ea typeface="Times New Roman" panose="02020603050405020304" pitchFamily="18" charset="0"/>
                <a:cs typeface="Arial" panose="020B0604020202020204" pitchFamily="34" charset="0"/>
              </a:rPr>
              <a:t>, es la oportunidad de garantizar la organización sistemática y confiable de los servicios de urgencias, cuando la demanda es importante y se requiere proporcionar atención médica con oportunidad de acuerdo al estado de salud de la paciente.</a:t>
            </a:r>
          </a:p>
          <a:p>
            <a:pPr algn="just">
              <a:spcAft>
                <a:spcPts val="0"/>
              </a:spcAft>
            </a:pPr>
            <a:endParaRPr lang="es-CO" sz="2000" dirty="0">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pPr>
            <a:r>
              <a:rPr lang="es-ES" sz="2000" dirty="0">
                <a:latin typeface="Arial" panose="020B0604020202020204" pitchFamily="34" charset="0"/>
                <a:ea typeface="Times New Roman" panose="02020603050405020304" pitchFamily="18" charset="0"/>
                <a:cs typeface="Arial" panose="020B0604020202020204" pitchFamily="34" charset="0"/>
              </a:rPr>
              <a:t>Su aplicación objetiva y lógica, permite la planificación de la atención inmediata, la satisfacción de la demanda y la contribución a la reducción de la morbilidad y mortalidad materna y perinatal.</a:t>
            </a:r>
            <a:r>
              <a:rPr lang="es-ES" sz="2000" dirty="0">
                <a:latin typeface="Arial" panose="020B0604020202020204" pitchFamily="34" charset="0"/>
                <a:ea typeface="Times New Roman" panose="02020603050405020304" pitchFamily="18" charset="0"/>
              </a:rPr>
              <a:t> </a:t>
            </a:r>
            <a:endParaRPr lang="es-CO" sz="2000" dirty="0">
              <a:latin typeface="Times New Roman" panose="02020603050405020304" pitchFamily="18" charset="0"/>
              <a:ea typeface="Times New Roman" panose="02020603050405020304" pitchFamily="18" charset="0"/>
            </a:endParaRPr>
          </a:p>
        </p:txBody>
      </p:sp>
      <p:pic>
        <p:nvPicPr>
          <p:cNvPr id="9" name="Imagen 8" descr="TRIAGE OBSTÉTRICO.pptx">
            <a:extLst>
              <a:ext uri="{FF2B5EF4-FFF2-40B4-BE49-F238E27FC236}">
                <a16:creationId xmlns:a16="http://schemas.microsoft.com/office/drawing/2014/main" id="{25990A6B-9D28-51FF-8171-4B68C0C12F3A}"/>
              </a:ext>
            </a:extLst>
          </p:cNvPr>
          <p:cNvPicPr/>
          <p:nvPr/>
        </p:nvPicPr>
        <p:blipFill rotWithShape="1">
          <a:blip r:embed="rId3">
            <a:extLst>
              <a:ext uri="{28A0092B-C50C-407E-A947-70E740481C1C}">
                <a14:useLocalDpi xmlns:a14="http://schemas.microsoft.com/office/drawing/2010/main" val="0"/>
              </a:ext>
            </a:extLst>
          </a:blip>
          <a:srcRect t="21891" b="1235"/>
          <a:stretch/>
        </p:blipFill>
        <p:spPr bwMode="auto">
          <a:xfrm>
            <a:off x="8370072" y="4301837"/>
            <a:ext cx="3465172" cy="1569027"/>
          </a:xfrm>
          <a:prstGeom prst="rect">
            <a:avLst/>
          </a:prstGeom>
          <a:noFill/>
          <a:ln>
            <a:noFill/>
          </a:ln>
        </p:spPr>
      </p:pic>
    </p:spTree>
    <p:extLst>
      <p:ext uri="{BB962C8B-B14F-4D97-AF65-F5344CB8AC3E}">
        <p14:creationId xmlns:p14="http://schemas.microsoft.com/office/powerpoint/2010/main" val="1329252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55F9823-97E9-A8BB-52B5-B8BBD28DC91B}"/>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E41AD241-2339-8456-0ADC-AB858FB50AE1}"/>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377A3C99-D613-CB19-8C3F-9E6459F9EBEE}"/>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57ED653C-709B-3772-5969-9D42ECD046BD}"/>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15C49ADD-9A9B-B611-AF09-920CA6E9ABD6}"/>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10" name="CuadroTexto 9">
            <a:extLst>
              <a:ext uri="{FF2B5EF4-FFF2-40B4-BE49-F238E27FC236}">
                <a16:creationId xmlns:a16="http://schemas.microsoft.com/office/drawing/2014/main" id="{64EAD4A3-D954-2815-4AD6-0FFA6DC3FF11}"/>
              </a:ext>
            </a:extLst>
          </p:cNvPr>
          <p:cNvSpPr txBox="1"/>
          <p:nvPr/>
        </p:nvSpPr>
        <p:spPr>
          <a:xfrm>
            <a:off x="1092200" y="588703"/>
            <a:ext cx="10160000" cy="461665"/>
          </a:xfrm>
          <a:prstGeom prst="rect">
            <a:avLst/>
          </a:prstGeom>
          <a:noFill/>
        </p:spPr>
        <p:txBody>
          <a:bodyPr wrap="square">
            <a:spAutoFit/>
          </a:bodyPr>
          <a:lstStyle/>
          <a:p>
            <a:pPr algn="just"/>
            <a:r>
              <a:rPr lang="es-CO" sz="2400" b="1">
                <a:latin typeface="Arial" panose="020B0604020202020204" pitchFamily="34" charset="0"/>
                <a:cs typeface="Arial" panose="020B0604020202020204" pitchFamily="34" charset="0"/>
              </a:rPr>
              <a:t>RESPONSABILIDADES Y FUNCIONES DEL PERSONAL DE SALUD</a:t>
            </a:r>
            <a:endParaRPr lang="es-CO" sz="2400" dirty="0">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44C34DBA-C985-A10D-536F-990EFB511155}"/>
              </a:ext>
            </a:extLst>
          </p:cNvPr>
          <p:cNvSpPr txBox="1"/>
          <p:nvPr/>
        </p:nvSpPr>
        <p:spPr>
          <a:xfrm>
            <a:off x="515056" y="1050368"/>
            <a:ext cx="10838744" cy="4708981"/>
          </a:xfrm>
          <a:prstGeom prst="rect">
            <a:avLst/>
          </a:prstGeom>
          <a:noFill/>
        </p:spPr>
        <p:txBody>
          <a:bodyPr wrap="square">
            <a:spAutoFit/>
          </a:bodyPr>
          <a:lstStyle/>
          <a:p>
            <a:r>
              <a:rPr lang="es-CO" sz="2000" dirty="0">
                <a:latin typeface="Arial" panose="020B0604020202020204" pitchFamily="34" charset="0"/>
                <a:cs typeface="Arial" panose="020B0604020202020204" pitchFamily="34" charset="0"/>
              </a:rPr>
              <a:t> </a:t>
            </a:r>
            <a:r>
              <a:rPr lang="es-CO" sz="2000" b="1" dirty="0" err="1">
                <a:latin typeface="Arial" panose="020B0604020202020204" pitchFamily="34" charset="0"/>
                <a:cs typeface="Arial" panose="020B0604020202020204" pitchFamily="34" charset="0"/>
              </a:rPr>
              <a:t>Lider</a:t>
            </a:r>
            <a:r>
              <a:rPr lang="es-CO" sz="2000" b="1" dirty="0">
                <a:latin typeface="Arial" panose="020B0604020202020204" pitchFamily="34" charset="0"/>
                <a:cs typeface="Arial" panose="020B0604020202020204" pitchFamily="34" charset="0"/>
              </a:rPr>
              <a:t> del Servicio de Urgencias</a:t>
            </a:r>
            <a:r>
              <a:rPr lang="es-CO" sz="2000" dirty="0">
                <a:latin typeface="Arial" panose="020B0604020202020204" pitchFamily="34" charset="0"/>
                <a:cs typeface="Arial" panose="020B0604020202020204" pitchFamily="34" charset="0"/>
              </a:rPr>
              <a:t>:</a:t>
            </a:r>
          </a:p>
          <a:p>
            <a:r>
              <a:rPr lang="es-CO" sz="2000" dirty="0">
                <a:latin typeface="Arial" panose="020B0604020202020204" pitchFamily="34" charset="0"/>
                <a:cs typeface="Arial" panose="020B0604020202020204" pitchFamily="34" charset="0"/>
              </a:rPr>
              <a:t> </a:t>
            </a:r>
          </a:p>
          <a:p>
            <a:pPr lvl="0"/>
            <a:r>
              <a:rPr lang="es-CO" sz="2000" dirty="0">
                <a:latin typeface="Arial" panose="020B0604020202020204" pitchFamily="34" charset="0"/>
                <a:cs typeface="Arial" panose="020B0604020202020204" pitchFamily="34" charset="0"/>
              </a:rPr>
              <a:t>Coordina las acciones del personal asignado al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a:t>
            </a:r>
          </a:p>
          <a:p>
            <a:r>
              <a:rPr lang="es-CO" sz="2000" dirty="0">
                <a:latin typeface="Arial" panose="020B0604020202020204" pitchFamily="34" charset="0"/>
                <a:cs typeface="Arial" panose="020B0604020202020204" pitchFamily="34" charset="0"/>
              </a:rPr>
              <a:t>Supervisa el proceso de atención.</a:t>
            </a:r>
          </a:p>
          <a:p>
            <a:r>
              <a:rPr lang="es-CO" sz="2000" dirty="0">
                <a:latin typeface="Arial" panose="020B0604020202020204" pitchFamily="34" charset="0"/>
                <a:cs typeface="Arial" panose="020B0604020202020204" pitchFamily="34" charset="0"/>
              </a:rPr>
              <a:t> </a:t>
            </a:r>
          </a:p>
          <a:p>
            <a:r>
              <a:rPr lang="es-CO" sz="2000" dirty="0">
                <a:latin typeface="Arial" panose="020B0604020202020204" pitchFamily="34" charset="0"/>
                <a:cs typeface="Arial" panose="020B0604020202020204" pitchFamily="34" charset="0"/>
              </a:rPr>
              <a:t> </a:t>
            </a:r>
            <a:r>
              <a:rPr lang="es-CO" sz="2000" b="1" dirty="0">
                <a:latin typeface="Arial" panose="020B0604020202020204" pitchFamily="34" charset="0"/>
                <a:cs typeface="Arial" panose="020B0604020202020204" pitchFamily="34" charset="0"/>
              </a:rPr>
              <a:t>Personal auxiliar de Enfermería de </a:t>
            </a:r>
            <a:r>
              <a:rPr lang="es-CO" sz="2000" b="1" dirty="0" err="1">
                <a:latin typeface="Arial" panose="020B0604020202020204" pitchFamily="34" charset="0"/>
                <a:cs typeface="Arial" panose="020B0604020202020204" pitchFamily="34" charset="0"/>
              </a:rPr>
              <a:t>Triage</a:t>
            </a:r>
            <a:r>
              <a:rPr lang="es-CO" sz="2000" b="1" dirty="0">
                <a:latin typeface="Arial" panose="020B0604020202020204" pitchFamily="34" charset="0"/>
                <a:cs typeface="Arial" panose="020B0604020202020204" pitchFamily="34" charset="0"/>
              </a:rPr>
              <a:t> obstétrico:</a:t>
            </a:r>
          </a:p>
          <a:p>
            <a:r>
              <a:rPr lang="es-CO" sz="2000" dirty="0">
                <a:latin typeface="Arial" panose="020B0604020202020204" pitchFamily="34" charset="0"/>
                <a:cs typeface="Arial" panose="020B0604020202020204" pitchFamily="34" charset="0"/>
              </a:rPr>
              <a:t> </a:t>
            </a:r>
          </a:p>
          <a:p>
            <a:pPr lvl="0"/>
            <a:r>
              <a:rPr lang="es-CO" sz="2000" dirty="0">
                <a:latin typeface="Arial" panose="020B0604020202020204" pitchFamily="34" charset="0"/>
                <a:cs typeface="Arial" panose="020B0604020202020204" pitchFamily="34" charset="0"/>
              </a:rPr>
              <a:t>Recibe a la  paciente, se presenta, interroga, diligencia en forma completa los datos del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a:t>
            </a:r>
          </a:p>
          <a:p>
            <a:r>
              <a:rPr lang="es-CO" sz="2000" dirty="0">
                <a:latin typeface="Arial" panose="020B0604020202020204" pitchFamily="34" charset="0"/>
                <a:cs typeface="Arial" panose="020B0604020202020204" pitchFamily="34" charset="0"/>
              </a:rPr>
              <a:t> </a:t>
            </a:r>
          </a:p>
          <a:p>
            <a:pPr lvl="0" algn="just"/>
            <a:r>
              <a:rPr lang="es-CO" sz="2000" dirty="0">
                <a:latin typeface="Arial" panose="020B0604020202020204" pitchFamily="34" charset="0"/>
                <a:cs typeface="Arial" panose="020B0604020202020204" pitchFamily="34" charset="0"/>
              </a:rPr>
              <a:t>Toma signos vitales y medidas antropométricas,  evalúa según escala de alerta temprana,  registra en el formato de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y deriva a las usuarias, a las áreas donde se les brindará la atención.</a:t>
            </a:r>
          </a:p>
          <a:p>
            <a:pPr algn="just"/>
            <a:r>
              <a:rPr lang="es-CO" sz="2000" dirty="0">
                <a:latin typeface="Arial" panose="020B0604020202020204" pitchFamily="34" charset="0"/>
                <a:cs typeface="Arial" panose="020B0604020202020204" pitchFamily="34" charset="0"/>
              </a:rPr>
              <a:t> </a:t>
            </a:r>
          </a:p>
          <a:p>
            <a:pPr lvl="0" algn="just"/>
            <a:r>
              <a:rPr lang="es-CO" sz="2000" dirty="0">
                <a:latin typeface="Arial" panose="020B0604020202020204" pitchFamily="34" charset="0"/>
                <a:cs typeface="Arial" panose="020B0604020202020204" pitchFamily="34" charset="0"/>
              </a:rPr>
              <a:t>Mantiene contacto visual con las pacientes clasificadas en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II para su revaloración y/o reclasificación en caso necesario</a:t>
            </a:r>
          </a:p>
        </p:txBody>
      </p:sp>
      <p:pic>
        <p:nvPicPr>
          <p:cNvPr id="5" name="Imagen 4" descr="AWHONN Maternal Fetal Triage Index (MFTI) - YouTube">
            <a:extLst>
              <a:ext uri="{FF2B5EF4-FFF2-40B4-BE49-F238E27FC236}">
                <a16:creationId xmlns:a16="http://schemas.microsoft.com/office/drawing/2014/main" id="{6C3D7036-4BF5-D1EF-882C-AEEFEF25063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4814" y="1366280"/>
            <a:ext cx="3626427" cy="1776846"/>
          </a:xfrm>
          <a:prstGeom prst="rect">
            <a:avLst/>
          </a:prstGeom>
          <a:noFill/>
          <a:ln>
            <a:noFill/>
          </a:ln>
        </p:spPr>
      </p:pic>
    </p:spTree>
    <p:extLst>
      <p:ext uri="{BB962C8B-B14F-4D97-AF65-F5344CB8AC3E}">
        <p14:creationId xmlns:p14="http://schemas.microsoft.com/office/powerpoint/2010/main" val="909476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C5ACDB-BE04-4E39-D5D5-213C8D5E13E5}"/>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35C14107-E28D-0EE2-0BED-FF29A49D4CCD}"/>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B1381A7A-38F5-8AA4-A37D-CB2127683DCF}"/>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C7E7A335-AFA8-ECDF-532B-8C79FF3EC825}"/>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DD8284AC-0A3A-77CD-C4BE-FB481643AE24}"/>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3" name="CuadroTexto 2">
            <a:extLst>
              <a:ext uri="{FF2B5EF4-FFF2-40B4-BE49-F238E27FC236}">
                <a16:creationId xmlns:a16="http://schemas.microsoft.com/office/drawing/2014/main" id="{6D872CB0-FFAE-0214-0F80-12C810FC7C3C}"/>
              </a:ext>
            </a:extLst>
          </p:cNvPr>
          <p:cNvSpPr txBox="1"/>
          <p:nvPr/>
        </p:nvSpPr>
        <p:spPr>
          <a:xfrm>
            <a:off x="600428" y="532762"/>
            <a:ext cx="10838744" cy="5386090"/>
          </a:xfrm>
          <a:prstGeom prst="rect">
            <a:avLst/>
          </a:prstGeom>
          <a:noFill/>
        </p:spPr>
        <p:txBody>
          <a:bodyPr wrap="square">
            <a:spAutoFit/>
          </a:bodyPr>
          <a:lstStyle/>
          <a:p>
            <a:r>
              <a:rPr lang="es-CO" sz="2400" b="1" dirty="0"/>
              <a:t> </a:t>
            </a:r>
            <a:r>
              <a:rPr lang="es-CO" sz="2000" b="1" dirty="0">
                <a:latin typeface="Arial" panose="020B0604020202020204" pitchFamily="34" charset="0"/>
                <a:cs typeface="Arial" panose="020B0604020202020204" pitchFamily="34" charset="0"/>
              </a:rPr>
              <a:t>Personal Médico de </a:t>
            </a:r>
            <a:r>
              <a:rPr lang="es-CO" sz="2000" b="1" dirty="0" err="1">
                <a:latin typeface="Arial" panose="020B0604020202020204" pitchFamily="34" charset="0"/>
                <a:cs typeface="Arial" panose="020B0604020202020204" pitchFamily="34" charset="0"/>
              </a:rPr>
              <a:t>Triage</a:t>
            </a:r>
            <a:r>
              <a:rPr lang="es-CO" sz="2000" b="1" dirty="0">
                <a:latin typeface="Arial" panose="020B0604020202020204" pitchFamily="34" charset="0"/>
                <a:cs typeface="Arial" panose="020B0604020202020204" pitchFamily="34" charset="0"/>
              </a:rPr>
              <a:t> Obstétrico: </a:t>
            </a:r>
          </a:p>
          <a:p>
            <a:r>
              <a:rPr lang="es-CO" sz="2000" dirty="0">
                <a:latin typeface="Arial" panose="020B0604020202020204" pitchFamily="34" charset="0"/>
                <a:cs typeface="Arial" panose="020B0604020202020204" pitchFamily="34" charset="0"/>
              </a:rPr>
              <a:t> </a:t>
            </a:r>
          </a:p>
          <a:p>
            <a:pPr lvl="0" algn="just"/>
            <a:r>
              <a:rPr lang="es-CO" sz="2000" dirty="0">
                <a:latin typeface="Arial" panose="020B0604020202020204" pitchFamily="34" charset="0"/>
                <a:cs typeface="Arial" panose="020B0604020202020204" pitchFamily="34" charset="0"/>
              </a:rPr>
              <a:t>Cuando la clasificación del estado de la paciente corresponda al nivel de código rojo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I), se activa el Código rojo, para la participación del Equipo de Respuesta Inmediata Obstétrica. </a:t>
            </a:r>
          </a:p>
          <a:p>
            <a:pPr algn="just"/>
            <a:r>
              <a:rPr lang="es-CO" sz="2000" dirty="0">
                <a:latin typeface="Arial" panose="020B0604020202020204" pitchFamily="34" charset="0"/>
                <a:cs typeface="Arial" panose="020B0604020202020204" pitchFamily="34" charset="0"/>
              </a:rPr>
              <a:t> </a:t>
            </a:r>
          </a:p>
          <a:p>
            <a:pPr lvl="0" algn="just"/>
            <a:r>
              <a:rPr lang="es-CO" sz="2000" dirty="0">
                <a:latin typeface="Arial" panose="020B0604020202020204" pitchFamily="34" charset="0"/>
                <a:cs typeface="Arial" panose="020B0604020202020204" pitchFamily="34" charset="0"/>
              </a:rPr>
              <a:t>Cuando la clasificación  corresponde a un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II, establece diagnóstico presuntivo, completa el llenado del formato del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y se lleva a la paciente al consultorio para que el  médico  responsable del área continue con su atención.</a:t>
            </a:r>
          </a:p>
          <a:p>
            <a:pPr algn="just"/>
            <a:r>
              <a:rPr lang="es-CO" sz="2000" dirty="0">
                <a:latin typeface="Arial" panose="020B0604020202020204" pitchFamily="34" charset="0"/>
                <a:cs typeface="Arial" panose="020B0604020202020204" pitchFamily="34" charset="0"/>
              </a:rPr>
              <a:t> </a:t>
            </a:r>
          </a:p>
          <a:p>
            <a:pPr lvl="0" algn="just"/>
            <a:r>
              <a:rPr lang="es-CO" sz="2000" dirty="0">
                <a:latin typeface="Arial" panose="020B0604020202020204" pitchFamily="34" charset="0"/>
                <a:cs typeface="Arial" panose="020B0604020202020204" pitchFamily="34" charset="0"/>
              </a:rPr>
              <a:t> En caso de paciente estable, completa el llenado del formato de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y envía a la paciente a la sala, en espera de atención en un periodo no mayor a 30 minutos.</a:t>
            </a:r>
          </a:p>
          <a:p>
            <a:pPr algn="just"/>
            <a:r>
              <a:rPr lang="es-CO" sz="2000" dirty="0">
                <a:latin typeface="Arial" panose="020B0604020202020204" pitchFamily="34" charset="0"/>
                <a:cs typeface="Arial" panose="020B0604020202020204" pitchFamily="34" charset="0"/>
              </a:rPr>
              <a:t> </a:t>
            </a:r>
          </a:p>
          <a:p>
            <a:pPr lvl="0" algn="just"/>
            <a:r>
              <a:rPr lang="es-CO" sz="2000" dirty="0">
                <a:latin typeface="Arial" panose="020B0604020202020204" pitchFamily="34" charset="0"/>
                <a:cs typeface="Arial" panose="020B0604020202020204" pitchFamily="34" charset="0"/>
              </a:rPr>
              <a:t>Mantiene contacto visual con las pacientes clasificadas en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 II,  para su revaloración y/o reclasificación en caso necesario.</a:t>
            </a:r>
          </a:p>
          <a:p>
            <a:pPr algn="just"/>
            <a:r>
              <a:rPr lang="es-CO" sz="2000" dirty="0">
                <a:latin typeface="Arial" panose="020B0604020202020204" pitchFamily="34" charset="0"/>
                <a:cs typeface="Arial" panose="020B0604020202020204" pitchFamily="34" charset="0"/>
              </a:rPr>
              <a:t> </a:t>
            </a:r>
          </a:p>
          <a:p>
            <a:pPr lvl="0" algn="just"/>
            <a:r>
              <a:rPr lang="es-CO" sz="2000" dirty="0">
                <a:latin typeface="Arial" panose="020B0604020202020204" pitchFamily="34" charset="0"/>
                <a:cs typeface="Arial" panose="020B0604020202020204" pitchFamily="34" charset="0"/>
              </a:rPr>
              <a:t>Participa en reuniones de capacitación e inducción al personal nuevo en el  servicio de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7241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10C868-2919-10EF-213D-4EA3742C91C5}"/>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8411A77E-9B64-95D6-ABAC-0E2EF48E584F}"/>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7E8624DF-DE50-D19B-F25F-68DC623747BF}"/>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EECA146A-E0BB-B4B0-2C82-D3B573701959}"/>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1096177D-5A48-AEEA-544F-481A21E7FC9D}"/>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3" name="CuadroTexto 2">
            <a:extLst>
              <a:ext uri="{FF2B5EF4-FFF2-40B4-BE49-F238E27FC236}">
                <a16:creationId xmlns:a16="http://schemas.microsoft.com/office/drawing/2014/main" id="{87F617DE-5CD2-4A6B-41BB-FE123196A585}"/>
              </a:ext>
            </a:extLst>
          </p:cNvPr>
          <p:cNvSpPr txBox="1"/>
          <p:nvPr/>
        </p:nvSpPr>
        <p:spPr>
          <a:xfrm>
            <a:off x="600428" y="532762"/>
            <a:ext cx="10838744" cy="4647426"/>
          </a:xfrm>
          <a:prstGeom prst="rect">
            <a:avLst/>
          </a:prstGeom>
          <a:noFill/>
        </p:spPr>
        <p:txBody>
          <a:bodyPr wrap="square">
            <a:spAutoFit/>
          </a:bodyPr>
          <a:lstStyle/>
          <a:p>
            <a:r>
              <a:rPr lang="es-CO" sz="2400" b="1" dirty="0">
                <a:latin typeface="Arial" panose="020B0604020202020204" pitchFamily="34" charset="0"/>
                <a:cs typeface="Arial" panose="020B0604020202020204" pitchFamily="34" charset="0"/>
              </a:rPr>
              <a:t>Personal administrativo y de vigilancia</a:t>
            </a:r>
            <a:r>
              <a:rPr lang="es-CO" sz="2000" dirty="0">
                <a:latin typeface="Arial" panose="020B0604020202020204" pitchFamily="34" charset="0"/>
                <a:cs typeface="Arial" panose="020B0604020202020204" pitchFamily="34" charset="0"/>
              </a:rPr>
              <a:t>:</a:t>
            </a:r>
          </a:p>
          <a:p>
            <a:r>
              <a:rPr lang="es-CO" sz="2000" dirty="0">
                <a:latin typeface="Arial" panose="020B0604020202020204" pitchFamily="34" charset="0"/>
                <a:cs typeface="Arial" panose="020B0604020202020204" pitchFamily="34" charset="0"/>
              </a:rPr>
              <a:t> </a:t>
            </a:r>
          </a:p>
          <a:p>
            <a:pPr lvl="0"/>
            <a:r>
              <a:rPr lang="es-CO" sz="2000" dirty="0">
                <a:latin typeface="Arial" panose="020B0604020202020204" pitchFamily="34" charset="0"/>
                <a:cs typeface="Arial" panose="020B0604020202020204" pitchFamily="34" charset="0"/>
              </a:rPr>
              <a:t>Recibe a la paciente por la ruta de  acceso a urgencias. </a:t>
            </a:r>
          </a:p>
          <a:p>
            <a:r>
              <a:rPr lang="es-CO" sz="2000" dirty="0">
                <a:latin typeface="Arial" panose="020B0604020202020204" pitchFamily="34" charset="0"/>
                <a:cs typeface="Arial" panose="020B0604020202020204" pitchFamily="34" charset="0"/>
              </a:rPr>
              <a:t> </a:t>
            </a:r>
          </a:p>
          <a:p>
            <a:pPr lvl="0"/>
            <a:r>
              <a:rPr lang="es-CO" sz="2000" dirty="0">
                <a:latin typeface="Arial" panose="020B0604020202020204" pitchFamily="34" charset="0"/>
                <a:cs typeface="Arial" panose="020B0604020202020204" pitchFamily="34" charset="0"/>
              </a:rPr>
              <a:t>Facilita el libre paso de la paciente al área de </a:t>
            </a:r>
            <a:r>
              <a:rPr lang="es-CO" sz="2000" dirty="0" err="1">
                <a:latin typeface="Arial" panose="020B0604020202020204" pitchFamily="34" charset="0"/>
                <a:cs typeface="Arial" panose="020B0604020202020204" pitchFamily="34" charset="0"/>
              </a:rPr>
              <a:t>Triage</a:t>
            </a:r>
            <a:r>
              <a:rPr lang="es-CO" sz="2000" dirty="0">
                <a:latin typeface="Arial" panose="020B0604020202020204" pitchFamily="34" charset="0"/>
                <a:cs typeface="Arial" panose="020B0604020202020204" pitchFamily="34" charset="0"/>
              </a:rPr>
              <a:t>.</a:t>
            </a:r>
          </a:p>
          <a:p>
            <a:r>
              <a:rPr lang="es-CO" sz="2000" dirty="0">
                <a:latin typeface="Arial" panose="020B0604020202020204" pitchFamily="34" charset="0"/>
                <a:cs typeface="Arial" panose="020B0604020202020204" pitchFamily="34" charset="0"/>
              </a:rPr>
              <a:t> </a:t>
            </a:r>
          </a:p>
          <a:p>
            <a:pPr lvl="0"/>
            <a:r>
              <a:rPr lang="es-CO" sz="2000" dirty="0">
                <a:latin typeface="Arial" panose="020B0604020202020204" pitchFamily="34" charset="0"/>
                <a:cs typeface="Arial" panose="020B0604020202020204" pitchFamily="34" charset="0"/>
              </a:rPr>
              <a:t>Personal de atención al usuario realiza la admisión de la paciente en el sistema Salud IPS.</a:t>
            </a:r>
          </a:p>
          <a:p>
            <a:r>
              <a:rPr lang="es-CO" sz="2000" dirty="0">
                <a:latin typeface="Arial" panose="020B0604020202020204" pitchFamily="34" charset="0"/>
                <a:cs typeface="Arial" panose="020B0604020202020204" pitchFamily="34" charset="0"/>
              </a:rPr>
              <a:t> </a:t>
            </a:r>
          </a:p>
          <a:p>
            <a:pPr lvl="0"/>
            <a:r>
              <a:rPr lang="es-CO" sz="2000" dirty="0">
                <a:latin typeface="Arial" panose="020B0604020202020204" pitchFamily="34" charset="0"/>
                <a:cs typeface="Arial" panose="020B0604020202020204" pitchFamily="34" charset="0"/>
              </a:rPr>
              <a:t>Apoya la movilidad de la usuaria si es necesario.</a:t>
            </a:r>
          </a:p>
          <a:p>
            <a:pPr lvl="0"/>
            <a:endParaRPr lang="es-CO" sz="2000" dirty="0"/>
          </a:p>
          <a:p>
            <a:pPr lvl="0"/>
            <a:endParaRPr lang="es-CO" sz="2000" dirty="0"/>
          </a:p>
          <a:p>
            <a:pPr lvl="0"/>
            <a:endParaRPr lang="es-CO" sz="2000" dirty="0"/>
          </a:p>
          <a:p>
            <a:pPr lvl="0"/>
            <a:endParaRPr lang="es-CO" sz="2000" dirty="0"/>
          </a:p>
          <a:p>
            <a:pPr lvl="0"/>
            <a:r>
              <a:rPr lang="es-CO" sz="3200" b="1" dirty="0">
                <a:latin typeface="Arial" panose="020B0604020202020204" pitchFamily="34" charset="0"/>
                <a:cs typeface="Arial" panose="020B0604020202020204" pitchFamily="34" charset="0"/>
              </a:rPr>
              <a:t>CRITERIOS DE CLASIFICACION </a:t>
            </a:r>
          </a:p>
        </p:txBody>
      </p:sp>
      <p:pic>
        <p:nvPicPr>
          <p:cNvPr id="2" name="Imagen 1" descr="Urgencias obstetricas | PPT">
            <a:extLst>
              <a:ext uri="{FF2B5EF4-FFF2-40B4-BE49-F238E27FC236}">
                <a16:creationId xmlns:a16="http://schemas.microsoft.com/office/drawing/2014/main" id="{F974463B-8F46-1F0B-467E-3B3F968C0B7C}"/>
              </a:ext>
            </a:extLst>
          </p:cNvPr>
          <p:cNvPicPr/>
          <p:nvPr/>
        </p:nvPicPr>
        <p:blipFill rotWithShape="1">
          <a:blip r:embed="rId3">
            <a:extLst>
              <a:ext uri="{28A0092B-C50C-407E-A947-70E740481C1C}">
                <a14:useLocalDpi xmlns:a14="http://schemas.microsoft.com/office/drawing/2010/main" val="0"/>
              </a:ext>
            </a:extLst>
          </a:blip>
          <a:srcRect l="26120" t="6741" r="26120" b="27528"/>
          <a:stretch/>
        </p:blipFill>
        <p:spPr bwMode="auto">
          <a:xfrm>
            <a:off x="8707582" y="2815936"/>
            <a:ext cx="2857500" cy="283940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93987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75BA81-EC5E-4164-3631-F72F25A04FD9}"/>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4873FD1A-68B9-9977-64EF-1673C6FA0FAE}"/>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700B1DB3-31FE-0863-E217-F80048ED40D3}"/>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95DA43B5-9A38-122C-94DA-373400D7D9F4}"/>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E0F83C0C-5140-C8BC-8328-20E6FEA6DB38}"/>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pic>
        <p:nvPicPr>
          <p:cNvPr id="5" name="Imagen 4">
            <a:extLst>
              <a:ext uri="{FF2B5EF4-FFF2-40B4-BE49-F238E27FC236}">
                <a16:creationId xmlns:a16="http://schemas.microsoft.com/office/drawing/2014/main" id="{9454E64D-BAF6-A444-9DA4-DEB885E43736}"/>
              </a:ext>
            </a:extLst>
          </p:cNvPr>
          <p:cNvPicPr/>
          <p:nvPr/>
        </p:nvPicPr>
        <p:blipFill rotWithShape="1">
          <a:blip r:embed="rId3"/>
          <a:srcRect l="33775" t="23838" r="34996" b="20338"/>
          <a:stretch/>
        </p:blipFill>
        <p:spPr bwMode="auto">
          <a:xfrm>
            <a:off x="164682" y="218210"/>
            <a:ext cx="5942965" cy="5621481"/>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17B683C2-9D49-9A62-FFA1-D0A709CC16A4}"/>
              </a:ext>
            </a:extLst>
          </p:cNvPr>
          <p:cNvPicPr/>
          <p:nvPr/>
        </p:nvPicPr>
        <p:blipFill rotWithShape="1">
          <a:blip r:embed="rId4"/>
          <a:srcRect l="33775" t="19614" r="34827" b="35425"/>
          <a:stretch/>
        </p:blipFill>
        <p:spPr bwMode="auto">
          <a:xfrm>
            <a:off x="6096000" y="862445"/>
            <a:ext cx="6038215" cy="47486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3672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B8C8508-AD58-FD81-85C1-A58C262928F9}"/>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7E9BF5DD-D288-59D2-FECC-AFC5BE8E0967}"/>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E1D08A0E-B938-BF3D-3638-D2640D126E03}"/>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196A88DE-6604-7F3C-60B1-B312DC93F805}"/>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EC157A34-3694-A501-95D4-3CBDAEFF9F69}"/>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3" name="CuadroTexto 2">
            <a:extLst>
              <a:ext uri="{FF2B5EF4-FFF2-40B4-BE49-F238E27FC236}">
                <a16:creationId xmlns:a16="http://schemas.microsoft.com/office/drawing/2014/main" id="{9FBA9708-4FA6-58DE-16EF-041290B7604C}"/>
              </a:ext>
            </a:extLst>
          </p:cNvPr>
          <p:cNvSpPr txBox="1"/>
          <p:nvPr/>
        </p:nvSpPr>
        <p:spPr>
          <a:xfrm>
            <a:off x="1332089" y="447199"/>
            <a:ext cx="8895644" cy="400110"/>
          </a:xfrm>
          <a:prstGeom prst="rect">
            <a:avLst/>
          </a:prstGeom>
          <a:noFill/>
        </p:spPr>
        <p:txBody>
          <a:bodyPr wrap="square">
            <a:spAutoFit/>
          </a:bodyPr>
          <a:lstStyle/>
          <a:p>
            <a:pPr algn="ctr">
              <a:spcAft>
                <a:spcPts val="0"/>
              </a:spcAft>
            </a:pPr>
            <a:r>
              <a:rPr lang="es-CO" sz="2000" b="1" dirty="0">
                <a:latin typeface="Arial" panose="020B0604020202020204" pitchFamily="34" charset="0"/>
                <a:ea typeface="Times New Roman" panose="02020603050405020304" pitchFamily="18" charset="0"/>
              </a:rPr>
              <a:t>CRITEROS DE CLASIFICACION DE TRIAGE OBSTETRICO</a:t>
            </a:r>
            <a:endParaRPr lang="es-CO" sz="2000" dirty="0">
              <a:effectLst/>
              <a:latin typeface="Times New Roman" panose="02020603050405020304" pitchFamily="18" charset="0"/>
              <a:ea typeface="Times New Roman" panose="02020603050405020304" pitchFamily="18" charset="0"/>
            </a:endParaRPr>
          </a:p>
        </p:txBody>
      </p:sp>
      <p:graphicFrame>
        <p:nvGraphicFramePr>
          <p:cNvPr id="10" name="Tabla 9">
            <a:extLst>
              <a:ext uri="{FF2B5EF4-FFF2-40B4-BE49-F238E27FC236}">
                <a16:creationId xmlns:a16="http://schemas.microsoft.com/office/drawing/2014/main" id="{2110363C-0759-A10B-6937-215C3546627A}"/>
              </a:ext>
            </a:extLst>
          </p:cNvPr>
          <p:cNvGraphicFramePr>
            <a:graphicFrameLocks noGrp="1"/>
          </p:cNvGraphicFramePr>
          <p:nvPr>
            <p:extLst>
              <p:ext uri="{D42A27DB-BD31-4B8C-83A1-F6EECF244321}">
                <p14:modId xmlns:p14="http://schemas.microsoft.com/office/powerpoint/2010/main" val="2735863762"/>
              </p:ext>
            </p:extLst>
          </p:nvPr>
        </p:nvGraphicFramePr>
        <p:xfrm>
          <a:off x="651162" y="896481"/>
          <a:ext cx="10702638" cy="5445002"/>
        </p:xfrm>
        <a:graphic>
          <a:graphicData uri="http://schemas.openxmlformats.org/drawingml/2006/table">
            <a:tbl>
              <a:tblPr firstRow="1" firstCol="1" bandRow="1"/>
              <a:tblGrid>
                <a:gridCol w="2631335">
                  <a:extLst>
                    <a:ext uri="{9D8B030D-6E8A-4147-A177-3AD203B41FA5}">
                      <a16:colId xmlns:a16="http://schemas.microsoft.com/office/drawing/2014/main" val="20000"/>
                    </a:ext>
                  </a:extLst>
                </a:gridCol>
                <a:gridCol w="2435293">
                  <a:extLst>
                    <a:ext uri="{9D8B030D-6E8A-4147-A177-3AD203B41FA5}">
                      <a16:colId xmlns:a16="http://schemas.microsoft.com/office/drawing/2014/main" val="20001"/>
                    </a:ext>
                  </a:extLst>
                </a:gridCol>
                <a:gridCol w="2325167">
                  <a:extLst>
                    <a:ext uri="{9D8B030D-6E8A-4147-A177-3AD203B41FA5}">
                      <a16:colId xmlns:a16="http://schemas.microsoft.com/office/drawing/2014/main" val="20002"/>
                    </a:ext>
                  </a:extLst>
                </a:gridCol>
                <a:gridCol w="1769063">
                  <a:extLst>
                    <a:ext uri="{9D8B030D-6E8A-4147-A177-3AD203B41FA5}">
                      <a16:colId xmlns:a16="http://schemas.microsoft.com/office/drawing/2014/main" val="20003"/>
                    </a:ext>
                  </a:extLst>
                </a:gridCol>
                <a:gridCol w="1541780">
                  <a:extLst>
                    <a:ext uri="{9D8B030D-6E8A-4147-A177-3AD203B41FA5}">
                      <a16:colId xmlns:a16="http://schemas.microsoft.com/office/drawing/2014/main" val="20004"/>
                    </a:ext>
                  </a:extLst>
                </a:gridCol>
              </a:tblGrid>
              <a:tr h="2136318">
                <a:tc>
                  <a:txBody>
                    <a:bodyPr/>
                    <a:lstStyle/>
                    <a:p>
                      <a:pPr algn="just">
                        <a:spcAft>
                          <a:spcPts val="0"/>
                        </a:spcAft>
                      </a:pPr>
                      <a:endParaRPr lang="es-CO" sz="1200" dirty="0">
                        <a:effectLst/>
                        <a:latin typeface="Arial" panose="020B0604020202020204" pitchFamily="34"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TA </a:t>
                      </a:r>
                      <a:r>
                        <a:rPr lang="es-CO" sz="1200" dirty="0" err="1">
                          <a:effectLst/>
                          <a:latin typeface="Arial" panose="020B0604020202020204" pitchFamily="34" charset="0"/>
                          <a:ea typeface="Times New Roman" panose="02020603050405020304" pitchFamily="18" charset="0"/>
                        </a:rPr>
                        <a:t>Sistolica</a:t>
                      </a:r>
                      <a:r>
                        <a:rPr lang="es-CO" sz="1200" dirty="0">
                          <a:effectLst/>
                          <a:latin typeface="Arial" panose="020B0604020202020204" pitchFamily="34" charset="0"/>
                          <a:ea typeface="Times New Roman" panose="02020603050405020304" pitchFamily="18" charset="0"/>
                        </a:rPr>
                        <a:t> &gt;= 150 </a:t>
                      </a:r>
                      <a:r>
                        <a:rPr lang="es-CO" sz="1200" dirty="0" err="1">
                          <a:effectLst/>
                          <a:latin typeface="Arial" panose="020B0604020202020204" pitchFamily="34" charset="0"/>
                          <a:ea typeface="Times New Roman" panose="02020603050405020304" pitchFamily="18" charset="0"/>
                        </a:rPr>
                        <a:t>mmhg</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TA </a:t>
                      </a:r>
                      <a:r>
                        <a:rPr lang="es-CO" sz="1200" dirty="0" err="1">
                          <a:effectLst/>
                          <a:latin typeface="Arial" panose="020B0604020202020204" pitchFamily="34" charset="0"/>
                          <a:ea typeface="Times New Roman" panose="02020603050405020304" pitchFamily="18" charset="0"/>
                        </a:rPr>
                        <a:t>Sistolica</a:t>
                      </a:r>
                      <a:r>
                        <a:rPr lang="es-CO" sz="1200" dirty="0">
                          <a:effectLst/>
                          <a:latin typeface="Arial" panose="020B0604020202020204" pitchFamily="34" charset="0"/>
                          <a:ea typeface="Times New Roman" panose="02020603050405020304" pitchFamily="18" charset="0"/>
                        </a:rPr>
                        <a:t> &lt; 90 </a:t>
                      </a:r>
                      <a:r>
                        <a:rPr lang="es-CO" sz="1200" dirty="0" err="1">
                          <a:effectLst/>
                          <a:latin typeface="Arial" panose="020B0604020202020204" pitchFamily="34" charset="0"/>
                          <a:ea typeface="Times New Roman" panose="02020603050405020304" pitchFamily="18" charset="0"/>
                        </a:rPr>
                        <a:t>mmhg</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TA </a:t>
                      </a:r>
                      <a:r>
                        <a:rPr lang="es-CO" sz="1200" dirty="0" err="1">
                          <a:effectLst/>
                          <a:latin typeface="Arial" panose="020B0604020202020204" pitchFamily="34" charset="0"/>
                          <a:ea typeface="Times New Roman" panose="02020603050405020304" pitchFamily="18" charset="0"/>
                        </a:rPr>
                        <a:t>Diastolica</a:t>
                      </a:r>
                      <a:r>
                        <a:rPr lang="es-CO" sz="1200" dirty="0">
                          <a:effectLst/>
                          <a:latin typeface="Arial" panose="020B0604020202020204" pitchFamily="34" charset="0"/>
                          <a:ea typeface="Times New Roman" panose="02020603050405020304" pitchFamily="18" charset="0"/>
                        </a:rPr>
                        <a:t> &gt; 100 </a:t>
                      </a:r>
                      <a:r>
                        <a:rPr lang="es-CO" sz="1200" dirty="0" err="1">
                          <a:effectLst/>
                          <a:latin typeface="Arial" panose="020B0604020202020204" pitchFamily="34" charset="0"/>
                          <a:ea typeface="Times New Roman" panose="02020603050405020304" pitchFamily="18" charset="0"/>
                        </a:rPr>
                        <a:t>mmhg</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TA Media &lt; 60 </a:t>
                      </a:r>
                      <a:r>
                        <a:rPr lang="es-CO" sz="1200" dirty="0" err="1">
                          <a:effectLst/>
                          <a:latin typeface="Arial" panose="020B0604020202020204" pitchFamily="34" charset="0"/>
                          <a:ea typeface="Times New Roman" panose="02020603050405020304" pitchFamily="18" charset="0"/>
                        </a:rPr>
                        <a:t>mmhg</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Frecuencia Cardiaca &gt;120 </a:t>
                      </a:r>
                      <a:r>
                        <a:rPr lang="es-CO" sz="1200" dirty="0" err="1">
                          <a:effectLst/>
                          <a:latin typeface="Arial" panose="020B0604020202020204" pitchFamily="34" charset="0"/>
                          <a:ea typeface="Times New Roman" panose="02020603050405020304" pitchFamily="18" charset="0"/>
                        </a:rPr>
                        <a:t>lat</a:t>
                      </a:r>
                      <a:r>
                        <a:rPr lang="es-CO" sz="1200" dirty="0">
                          <a:effectLst/>
                          <a:latin typeface="Arial" panose="020B0604020202020204" pitchFamily="34" charset="0"/>
                          <a:ea typeface="Times New Roman" panose="02020603050405020304" pitchFamily="18" charset="0"/>
                        </a:rPr>
                        <a:t>/ min</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Dolor &gt; 8/10</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Frecuencia Respiratoria &gt; 22/ min</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Saturación de oxigeno &lt;93%</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Compromiso estado de conciencia </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Fiebre &gt; = 38.5 °C</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just">
                        <a:spcAft>
                          <a:spcPts val="0"/>
                        </a:spcAft>
                      </a:pPr>
                      <a:endParaRPr lang="es-CO" sz="1200" dirty="0">
                        <a:effectLst/>
                        <a:latin typeface="Arial" panose="020B0604020202020204" pitchFamily="34"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TA </a:t>
                      </a:r>
                      <a:r>
                        <a:rPr lang="es-CO" sz="1200" dirty="0" err="1">
                          <a:effectLst/>
                          <a:latin typeface="Arial" panose="020B0604020202020204" pitchFamily="34" charset="0"/>
                          <a:ea typeface="Times New Roman" panose="02020603050405020304" pitchFamily="18" charset="0"/>
                        </a:rPr>
                        <a:t>Sistolica</a:t>
                      </a:r>
                      <a:r>
                        <a:rPr lang="es-CO" sz="1200" dirty="0">
                          <a:effectLst/>
                          <a:latin typeface="Arial" panose="020B0604020202020204" pitchFamily="34" charset="0"/>
                          <a:ea typeface="Times New Roman" panose="02020603050405020304" pitchFamily="18" charset="0"/>
                        </a:rPr>
                        <a:t> entre 140 y 149 </a:t>
                      </a:r>
                      <a:r>
                        <a:rPr lang="es-CO" sz="1200" dirty="0" err="1">
                          <a:effectLst/>
                          <a:latin typeface="Arial" panose="020B0604020202020204" pitchFamily="34" charset="0"/>
                          <a:ea typeface="Times New Roman" panose="02020603050405020304" pitchFamily="18" charset="0"/>
                        </a:rPr>
                        <a:t>mmhg</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Dolor entre 6-7 /10</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Fiebre de 38 a 38.4 °C</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just">
                        <a:spcAft>
                          <a:spcPts val="0"/>
                        </a:spcAft>
                      </a:pPr>
                      <a:endParaRPr lang="es-CO" sz="1200" dirty="0">
                        <a:effectLst/>
                        <a:latin typeface="Arial" panose="020B0604020202020204" pitchFamily="34"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Signos  vitales normales </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just">
                        <a:spcAft>
                          <a:spcPts val="0"/>
                        </a:spcAft>
                      </a:pPr>
                      <a:endParaRPr lang="es-CO" sz="1200" dirty="0">
                        <a:effectLst/>
                        <a:latin typeface="Arial" panose="020B0604020202020204" pitchFamily="34"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Atención no urgente</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Signos vitales normales </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spcAft>
                          <a:spcPts val="0"/>
                        </a:spcAft>
                      </a:pPr>
                      <a:endParaRPr lang="es-CO" sz="1200" dirty="0">
                        <a:effectLst/>
                        <a:latin typeface="Arial" panose="020B0604020202020204" pitchFamily="34"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No requiere consulta de urgencias </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Signos vitales normales </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0"/>
                  </a:ext>
                </a:extLst>
              </a:tr>
              <a:tr h="420582">
                <a:tc>
                  <a:txBody>
                    <a:bodyPr/>
                    <a:lstStyle/>
                    <a:p>
                      <a:pPr algn="ctr">
                        <a:spcAft>
                          <a:spcPts val="0"/>
                        </a:spcAft>
                      </a:pPr>
                      <a:r>
                        <a:rPr lang="es-CO" sz="1200" b="1">
                          <a:effectLst/>
                          <a:latin typeface="Arial" panose="020B0604020202020204" pitchFamily="34" charset="0"/>
                          <a:ea typeface="Times New Roman" panose="02020603050405020304" pitchFamily="18" charset="0"/>
                        </a:rPr>
                        <a:t>PATOLOGIA</a:t>
                      </a:r>
                      <a:endParaRPr lang="es-CO"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spcAft>
                          <a:spcPts val="0"/>
                        </a:spcAft>
                      </a:pPr>
                      <a:r>
                        <a:rPr lang="es-CO" sz="1200" b="1">
                          <a:effectLst/>
                          <a:latin typeface="Arial" panose="020B0604020202020204" pitchFamily="34" charset="0"/>
                          <a:ea typeface="Times New Roman" panose="02020603050405020304" pitchFamily="18" charset="0"/>
                        </a:rPr>
                        <a:t>PATOLOGIA</a:t>
                      </a:r>
                      <a:endParaRPr lang="es-CO"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spcAft>
                          <a:spcPts val="0"/>
                        </a:spcAft>
                      </a:pPr>
                      <a:r>
                        <a:rPr lang="es-CO" sz="1200" b="1" dirty="0">
                          <a:effectLst/>
                          <a:latin typeface="Arial" panose="020B0604020202020204" pitchFamily="34" charset="0"/>
                          <a:ea typeface="Times New Roman" panose="02020603050405020304" pitchFamily="18" charset="0"/>
                        </a:rPr>
                        <a:t>PATOLOGIA</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CO" sz="1200" b="1" dirty="0">
                          <a:effectLst/>
                          <a:latin typeface="Arial" panose="020B0604020202020204" pitchFamily="34" charset="0"/>
                          <a:ea typeface="Times New Roman" panose="02020603050405020304" pitchFamily="18" charset="0"/>
                        </a:rPr>
                        <a:t>PATOLOGIA</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es-CO" sz="1200" b="1">
                          <a:effectLst/>
                          <a:latin typeface="Arial" panose="020B0604020202020204" pitchFamily="34" charset="0"/>
                          <a:ea typeface="Times New Roman" panose="02020603050405020304" pitchFamily="18" charset="0"/>
                        </a:rPr>
                        <a:t>PATOLOGIA</a:t>
                      </a:r>
                      <a:endParaRPr lang="es-CO"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1"/>
                  </a:ext>
                </a:extLst>
              </a:tr>
              <a:tr h="2328363">
                <a:tc>
                  <a:txBody>
                    <a:bodyPr/>
                    <a:lstStyle/>
                    <a:p>
                      <a:pPr algn="just">
                        <a:spcAft>
                          <a:spcPts val="0"/>
                        </a:spcAft>
                      </a:pPr>
                      <a:r>
                        <a:rPr lang="es-CO" sz="1200">
                          <a:effectLst/>
                          <a:latin typeface="Arial" panose="020B0604020202020204" pitchFamily="34" charset="0"/>
                          <a:ea typeface="Times New Roman" panose="02020603050405020304" pitchFamily="18" charset="0"/>
                        </a:rPr>
                        <a:t>Colapso Cardiorespiratorio (paro)</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Dificultad respiratoria</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Convulsiones </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Sangrado vaginal abundante- Moderado</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Parto inminente (expulsivo)</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Victimas de violencia sexual &lt; = a 72 horas</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Fetocardia ausente</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Politraumatismo</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Trauma en el embarazo</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a:effectLst/>
                          <a:latin typeface="Arial" panose="020B0604020202020204" pitchFamily="34" charset="0"/>
                          <a:ea typeface="Times New Roman" panose="02020603050405020304" pitchFamily="18" charset="0"/>
                        </a:rPr>
                        <a:t>Herida por arma de fuego o blanca </a:t>
                      </a:r>
                      <a:endParaRPr lang="es-CO"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just">
                        <a:spcAft>
                          <a:spcPts val="0"/>
                        </a:spcAft>
                      </a:pPr>
                      <a:r>
                        <a:rPr lang="es-CO" sz="1200" dirty="0">
                          <a:effectLst/>
                          <a:latin typeface="Arial" panose="020B0604020202020204" pitchFamily="34" charset="0"/>
                          <a:ea typeface="Times New Roman" panose="02020603050405020304" pitchFamily="18" charset="0"/>
                        </a:rPr>
                        <a:t>Contracciones frecuentes &gt; = 3 en 10 minutos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Disminución de movimientos fetales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Ruptura de Membranas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Victimas de violencia sexual &gt; a 72 horas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Sangrado vaginal escaso</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Loquios o sangrado fétido</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Pretérmino con contracciones irregulares </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just">
                        <a:spcAft>
                          <a:spcPts val="0"/>
                        </a:spcAft>
                      </a:pPr>
                      <a:r>
                        <a:rPr lang="es-CO" sz="1200" dirty="0">
                          <a:effectLst/>
                          <a:latin typeface="Arial" panose="020B0604020202020204" pitchFamily="34" charset="0"/>
                          <a:ea typeface="Times New Roman" panose="02020603050405020304" pitchFamily="18" charset="0"/>
                        </a:rPr>
                        <a:t>Embarazo a término con contracciones irregulares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Embarazo </a:t>
                      </a:r>
                      <a:r>
                        <a:rPr lang="es-CO" sz="1200" dirty="0" err="1">
                          <a:effectLst/>
                          <a:latin typeface="Arial" panose="020B0604020202020204" pitchFamily="34" charset="0"/>
                          <a:ea typeface="Times New Roman" panose="02020603050405020304" pitchFamily="18" charset="0"/>
                        </a:rPr>
                        <a:t>pretérmino</a:t>
                      </a:r>
                      <a:r>
                        <a:rPr lang="es-CO" sz="1200" dirty="0">
                          <a:effectLst/>
                          <a:latin typeface="Arial" panose="020B0604020202020204" pitchFamily="34" charset="0"/>
                          <a:ea typeface="Times New Roman" panose="02020603050405020304" pitchFamily="18" charset="0"/>
                        </a:rPr>
                        <a:t> con contracciones ocasionales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Dolor en </a:t>
                      </a:r>
                      <a:r>
                        <a:rPr lang="es-CO" sz="1200" dirty="0" err="1">
                          <a:effectLst/>
                          <a:latin typeface="Arial" panose="020B0604020202020204" pitchFamily="34" charset="0"/>
                          <a:ea typeface="Times New Roman" panose="02020603050405020304" pitchFamily="18" charset="0"/>
                        </a:rPr>
                        <a:t>hipogástrio</a:t>
                      </a:r>
                      <a:r>
                        <a:rPr lang="es-CO" sz="1200" dirty="0">
                          <a:effectLst/>
                          <a:latin typeface="Arial" panose="020B0604020202020204" pitchFamily="34" charset="0"/>
                          <a:ea typeface="Times New Roman" panose="02020603050405020304" pitchFamily="18" charset="0"/>
                        </a:rPr>
                        <a:t> (dolor bajito)</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Síntomas urinarios </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Dolor lumbar</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Manchado vaginal</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Edema en miembros inferiores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Vomito</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Diarrea</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just">
                        <a:spcAft>
                          <a:spcPts val="0"/>
                        </a:spcAft>
                      </a:pPr>
                      <a:r>
                        <a:rPr lang="es-CO" sz="1200" dirty="0">
                          <a:effectLst/>
                          <a:latin typeface="Arial" panose="020B0604020202020204" pitchFamily="34" charset="0"/>
                          <a:ea typeface="Times New Roman" panose="02020603050405020304" pitchFamily="18" charset="0"/>
                        </a:rPr>
                        <a:t>Flujo vaginal</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Rasquiña o prurito  vaginal</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Alergia leve</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Estreñimiento</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Nauseas</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spcAft>
                          <a:spcPts val="0"/>
                        </a:spcAft>
                      </a:pPr>
                      <a:r>
                        <a:rPr lang="es-CO" sz="1200" dirty="0" err="1">
                          <a:effectLst/>
                          <a:latin typeface="Arial" panose="020B0604020202020204" pitchFamily="34" charset="0"/>
                          <a:ea typeface="Times New Roman" panose="02020603050405020304" pitchFamily="18" charset="0"/>
                        </a:rPr>
                        <a:t>Perdi</a:t>
                      </a:r>
                      <a:r>
                        <a:rPr lang="es-CO" sz="1200" dirty="0">
                          <a:effectLst/>
                          <a:latin typeface="Arial" panose="020B0604020202020204" pitchFamily="34" charset="0"/>
                          <a:ea typeface="Times New Roman" panose="02020603050405020304" pitchFamily="18" charset="0"/>
                        </a:rPr>
                        <a:t> una cita</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No me dieron cita en la EPS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No me tomaron </a:t>
                      </a:r>
                      <a:r>
                        <a:rPr lang="es-CO" sz="1200" dirty="0" err="1">
                          <a:effectLst/>
                          <a:latin typeface="Arial" panose="020B0604020202020204" pitchFamily="34" charset="0"/>
                          <a:ea typeface="Times New Roman" panose="02020603050405020304" pitchFamily="18" charset="0"/>
                        </a:rPr>
                        <a:t>ecografia</a:t>
                      </a:r>
                      <a:r>
                        <a:rPr lang="es-CO" sz="1200" dirty="0">
                          <a:effectLst/>
                          <a:latin typeface="Arial" panose="020B0604020202020204" pitchFamily="34" charset="0"/>
                          <a:ea typeface="Times New Roman" panose="02020603050405020304" pitchFamily="18" charset="0"/>
                        </a:rPr>
                        <a:t> en la EPS</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Prueba de embarazo positiva</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dirty="0">
                          <a:effectLst/>
                          <a:latin typeface="Arial" panose="020B0604020202020204" pitchFamily="34" charset="0"/>
                          <a:ea typeface="Times New Roman" panose="02020603050405020304" pitchFamily="18" charset="0"/>
                        </a:rPr>
                        <a:t>No hay cita para </a:t>
                      </a:r>
                      <a:r>
                        <a:rPr lang="es-CO" sz="1200" dirty="0" err="1">
                          <a:effectLst/>
                          <a:latin typeface="Arial" panose="020B0604020202020204" pitchFamily="34" charset="0"/>
                          <a:ea typeface="Times New Roman" panose="02020603050405020304" pitchFamily="18" charset="0"/>
                        </a:rPr>
                        <a:t>ecografia</a:t>
                      </a:r>
                      <a:r>
                        <a:rPr lang="es-CO" sz="1200" dirty="0">
                          <a:effectLst/>
                          <a:latin typeface="Arial" panose="020B0604020202020204" pitchFamily="34" charset="0"/>
                          <a:ea typeface="Times New Roman" panose="02020603050405020304" pitchFamily="18" charset="0"/>
                        </a:rPr>
                        <a:t> en EPS</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2"/>
                  </a:ext>
                </a:extLst>
              </a:tr>
              <a:tr h="559739">
                <a:tc>
                  <a:txBody>
                    <a:bodyPr/>
                    <a:lstStyle/>
                    <a:p>
                      <a:pPr algn="just">
                        <a:spcAft>
                          <a:spcPts val="0"/>
                        </a:spcAft>
                      </a:pPr>
                      <a:r>
                        <a:rPr lang="es-CO" sz="1200" b="1">
                          <a:effectLst/>
                          <a:latin typeface="Arial" panose="020B0604020202020204" pitchFamily="34" charset="0"/>
                          <a:ea typeface="Times New Roman" panose="02020603050405020304" pitchFamily="18" charset="0"/>
                        </a:rPr>
                        <a:t>TRIAGE I</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b="1">
                          <a:effectLst/>
                          <a:latin typeface="Arial" panose="020B0604020202020204" pitchFamily="34" charset="0"/>
                          <a:ea typeface="Times New Roman" panose="02020603050405020304" pitchFamily="18" charset="0"/>
                        </a:rPr>
                        <a:t>INMEDIATO</a:t>
                      </a:r>
                      <a:endParaRPr lang="es-CO"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just">
                        <a:spcAft>
                          <a:spcPts val="0"/>
                        </a:spcAft>
                      </a:pPr>
                      <a:r>
                        <a:rPr lang="es-CO" sz="1200" b="1" dirty="0">
                          <a:effectLst/>
                          <a:latin typeface="Arial" panose="020B0604020202020204" pitchFamily="34" charset="0"/>
                          <a:ea typeface="Times New Roman" panose="02020603050405020304" pitchFamily="18" charset="0"/>
                        </a:rPr>
                        <a:t>TRIAGE II</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b="1" dirty="0">
                          <a:effectLst/>
                          <a:latin typeface="Arial" panose="020B0604020202020204" pitchFamily="34" charset="0"/>
                          <a:ea typeface="Times New Roman" panose="02020603050405020304" pitchFamily="18" charset="0"/>
                        </a:rPr>
                        <a:t>30 MINUTOS </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just">
                        <a:spcAft>
                          <a:spcPts val="0"/>
                        </a:spcAft>
                      </a:pPr>
                      <a:r>
                        <a:rPr lang="es-CO" sz="1200" b="1">
                          <a:effectLst/>
                          <a:latin typeface="Arial" panose="020B0604020202020204" pitchFamily="34" charset="0"/>
                          <a:ea typeface="Times New Roman" panose="02020603050405020304" pitchFamily="18" charset="0"/>
                        </a:rPr>
                        <a:t>TRIAGE III</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b="1">
                          <a:effectLst/>
                          <a:latin typeface="Arial" panose="020B0604020202020204" pitchFamily="34" charset="0"/>
                          <a:ea typeface="Times New Roman" panose="02020603050405020304" pitchFamily="18" charset="0"/>
                        </a:rPr>
                        <a:t>1 A 2 HORAS</a:t>
                      </a:r>
                      <a:endParaRPr lang="es-CO"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just">
                        <a:spcAft>
                          <a:spcPts val="0"/>
                        </a:spcAft>
                      </a:pPr>
                      <a:r>
                        <a:rPr lang="es-CO" sz="1200" b="1">
                          <a:effectLst/>
                          <a:latin typeface="Arial" panose="020B0604020202020204" pitchFamily="34" charset="0"/>
                          <a:ea typeface="Times New Roman" panose="02020603050405020304" pitchFamily="18" charset="0"/>
                        </a:rPr>
                        <a:t>TRIAGE IV</a:t>
                      </a:r>
                      <a:endParaRPr lang="es-CO" sz="1200">
                        <a:effectLst/>
                        <a:latin typeface="Times New Roman" panose="02020603050405020304" pitchFamily="18" charset="0"/>
                        <a:ea typeface="Times New Roman" panose="02020603050405020304" pitchFamily="18" charset="0"/>
                      </a:endParaRPr>
                    </a:p>
                    <a:p>
                      <a:pPr algn="just">
                        <a:spcAft>
                          <a:spcPts val="0"/>
                        </a:spcAft>
                      </a:pPr>
                      <a:r>
                        <a:rPr lang="es-CO" sz="1200" b="1">
                          <a:effectLst/>
                          <a:latin typeface="Arial" panose="020B0604020202020204" pitchFamily="34" charset="0"/>
                          <a:ea typeface="Times New Roman" panose="02020603050405020304" pitchFamily="18" charset="0"/>
                        </a:rPr>
                        <a:t>3 HORAS</a:t>
                      </a:r>
                      <a:endParaRPr lang="es-CO"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spcAft>
                          <a:spcPts val="0"/>
                        </a:spcAft>
                      </a:pPr>
                      <a:r>
                        <a:rPr lang="es-CO" sz="1200" b="1" dirty="0">
                          <a:effectLst/>
                          <a:latin typeface="Arial" panose="020B0604020202020204" pitchFamily="34" charset="0"/>
                          <a:ea typeface="Times New Roman" panose="02020603050405020304" pitchFamily="18" charset="0"/>
                        </a:rPr>
                        <a:t>TRIAGE V </a:t>
                      </a:r>
                      <a:endParaRPr lang="es-CO" sz="1200" dirty="0">
                        <a:effectLst/>
                        <a:latin typeface="Times New Roman" panose="02020603050405020304" pitchFamily="18" charset="0"/>
                        <a:ea typeface="Times New Roman" panose="02020603050405020304" pitchFamily="18" charset="0"/>
                      </a:endParaRPr>
                    </a:p>
                    <a:p>
                      <a:pPr algn="just">
                        <a:spcAft>
                          <a:spcPts val="0"/>
                        </a:spcAft>
                      </a:pPr>
                      <a:r>
                        <a:rPr lang="es-CO" sz="1200" b="1" dirty="0">
                          <a:effectLst/>
                          <a:latin typeface="Arial" panose="020B0604020202020204" pitchFamily="34" charset="0"/>
                          <a:ea typeface="Times New Roman" panose="02020603050405020304" pitchFamily="18" charset="0"/>
                        </a:rPr>
                        <a:t>CONSULTA EXTERNA</a:t>
                      </a:r>
                      <a:endParaRPr lang="es-CO"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42911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54D4E9-3317-B2D7-3EED-DC9DF49C618C}"/>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A82BE875-B9C8-1867-9146-056C04ADD2B1}"/>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BF6B7167-8C02-F2F7-B3A8-4696898B0370}"/>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5E7BA67E-A082-7ABA-B1CC-6A6CF9C5C06C}"/>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40589C90-A693-040C-C0D9-E93765C006AD}"/>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3" name="CuadroTexto 2">
            <a:extLst>
              <a:ext uri="{FF2B5EF4-FFF2-40B4-BE49-F238E27FC236}">
                <a16:creationId xmlns:a16="http://schemas.microsoft.com/office/drawing/2014/main" id="{0DD1FC22-00A1-D091-6F08-3BCA37039DB9}"/>
              </a:ext>
            </a:extLst>
          </p:cNvPr>
          <p:cNvSpPr txBox="1"/>
          <p:nvPr/>
        </p:nvSpPr>
        <p:spPr>
          <a:xfrm>
            <a:off x="1332089" y="447199"/>
            <a:ext cx="8895644" cy="400110"/>
          </a:xfrm>
          <a:prstGeom prst="rect">
            <a:avLst/>
          </a:prstGeom>
          <a:noFill/>
        </p:spPr>
        <p:txBody>
          <a:bodyPr wrap="square">
            <a:spAutoFit/>
          </a:bodyPr>
          <a:lstStyle/>
          <a:p>
            <a:pPr lvl="1" algn="ctr">
              <a:spcAft>
                <a:spcPts val="0"/>
              </a:spcAft>
            </a:pPr>
            <a:r>
              <a:rPr lang="es-ES" sz="2000" b="1" dirty="0">
                <a:latin typeface="Arial" panose="020B0604020202020204" pitchFamily="34" charset="0"/>
              </a:rPr>
              <a:t>EQUIPO DE RESPUESTA RAPIDA</a:t>
            </a:r>
            <a:endParaRPr lang="es-CO" sz="2000" b="1" dirty="0">
              <a:latin typeface="Times New Roman" panose="02020603050405020304" pitchFamily="18" charset="0"/>
            </a:endParaRPr>
          </a:p>
        </p:txBody>
      </p:sp>
      <p:sp>
        <p:nvSpPr>
          <p:cNvPr id="9" name="CuadroTexto 8">
            <a:extLst>
              <a:ext uri="{FF2B5EF4-FFF2-40B4-BE49-F238E27FC236}">
                <a16:creationId xmlns:a16="http://schemas.microsoft.com/office/drawing/2014/main" id="{A71F29B6-2818-9F0F-CEC9-9D27099F81FB}"/>
              </a:ext>
            </a:extLst>
          </p:cNvPr>
          <p:cNvSpPr txBox="1"/>
          <p:nvPr/>
        </p:nvSpPr>
        <p:spPr>
          <a:xfrm>
            <a:off x="316089" y="929383"/>
            <a:ext cx="11401777" cy="2246769"/>
          </a:xfrm>
          <a:prstGeom prst="rect">
            <a:avLst/>
          </a:prstGeom>
          <a:noFill/>
        </p:spPr>
        <p:txBody>
          <a:bodyPr wrap="square">
            <a:spAutoFit/>
          </a:bodyPr>
          <a:lstStyle/>
          <a:p>
            <a:pPr algn="just">
              <a:spcAft>
                <a:spcPts val="0"/>
              </a:spcAft>
            </a:pPr>
            <a:r>
              <a:rPr lang="es-ES" sz="2000" dirty="0">
                <a:latin typeface="Arial" panose="020B0604020202020204" pitchFamily="34" charset="0"/>
                <a:ea typeface="Times New Roman" panose="02020603050405020304" pitchFamily="18" charset="0"/>
              </a:rPr>
              <a:t>Es un mecanismo de alerta o de llamado al personal, para atender una emergencia y salvar la vida de la madre y el producto de la gestación. Es un proceso vital que debe ser simple, confiable, fácil de recordar, llegar a todos los espacios físicos de la  Institución, especificar el lugar de donde se está dando la alerta y deberá funcionar en todos los turnos.  El llamado se hace por alta voz siendo el  responsable de la activación de “alerta” cualquier médico, enfermera que detecte datos de alarma en la paciente obstétrica clasificados como código rojo, no importando el área en donde se encuentre la paciente.</a:t>
            </a:r>
            <a:endParaRPr lang="es-CO" sz="2000" dirty="0">
              <a:effectLst/>
              <a:latin typeface="Times New Roman" panose="02020603050405020304" pitchFamily="18" charset="0"/>
              <a:ea typeface="Times New Roman" panose="02020603050405020304" pitchFamily="18" charset="0"/>
            </a:endParaRPr>
          </a:p>
        </p:txBody>
      </p:sp>
      <p:sp>
        <p:nvSpPr>
          <p:cNvPr id="12" name="CuadroTexto 11">
            <a:extLst>
              <a:ext uri="{FF2B5EF4-FFF2-40B4-BE49-F238E27FC236}">
                <a16:creationId xmlns:a16="http://schemas.microsoft.com/office/drawing/2014/main" id="{9B9E018E-C55F-78DD-C2A7-72734A43137D}"/>
              </a:ext>
            </a:extLst>
          </p:cNvPr>
          <p:cNvSpPr txBox="1"/>
          <p:nvPr/>
        </p:nvSpPr>
        <p:spPr>
          <a:xfrm>
            <a:off x="316090" y="3553173"/>
            <a:ext cx="7699728" cy="2246769"/>
          </a:xfrm>
          <a:prstGeom prst="rect">
            <a:avLst/>
          </a:prstGeom>
          <a:noFill/>
        </p:spPr>
        <p:txBody>
          <a:bodyPr wrap="square">
            <a:spAutoFit/>
          </a:bodyPr>
          <a:lstStyle/>
          <a:p>
            <a:pPr algn="just">
              <a:spcAft>
                <a:spcPts val="0"/>
              </a:spcAft>
            </a:pPr>
            <a:r>
              <a:rPr lang="es-ES" sz="2000" b="1" dirty="0">
                <a:latin typeface="Arial" panose="020B0604020202020204" pitchFamily="34" charset="0"/>
                <a:ea typeface="Times New Roman" panose="02020603050405020304" pitchFamily="18" charset="0"/>
              </a:rPr>
              <a:t>OBJETIVO GENERAL</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b="1" dirty="0">
                <a:latin typeface="Arial" panose="020B0604020202020204" pitchFamily="34" charset="0"/>
                <a:ea typeface="Times New Roman" panose="02020603050405020304" pitchFamily="18" charset="0"/>
              </a:rPr>
              <a:t> </a:t>
            </a:r>
            <a:endParaRPr lang="es-CO" sz="2000" dirty="0">
              <a:latin typeface="Times New Roman" panose="02020603050405020304" pitchFamily="18" charset="0"/>
              <a:ea typeface="Times New Roman" panose="02020603050405020304" pitchFamily="18" charset="0"/>
            </a:endParaRPr>
          </a:p>
          <a:p>
            <a:pPr algn="just"/>
            <a:r>
              <a:rPr lang="es-ES" sz="2000" dirty="0">
                <a:latin typeface="Arial" panose="020B0604020202020204" pitchFamily="34" charset="0"/>
                <a:ea typeface="Times New Roman" panose="02020603050405020304" pitchFamily="18" charset="0"/>
              </a:rPr>
              <a:t>Proporcionar atención médica oportuna, integral y de calidad a mujeres con emergencia obstétrica, por equipos multidisciplinarios de alta competencia y con criterios uniformes, que coadyuven a la disminución de la complicación de la morbilidad obstétrica y a la reducción de la mortalidad materna.</a:t>
            </a:r>
            <a:endParaRPr lang="es-CO" sz="2000" dirty="0"/>
          </a:p>
        </p:txBody>
      </p:sp>
      <p:pic>
        <p:nvPicPr>
          <p:cNvPr id="13" name="Picture 2" descr="Encouraging the Maternal-Fetal Triage Index OB Triage Tool">
            <a:extLst>
              <a:ext uri="{FF2B5EF4-FFF2-40B4-BE49-F238E27FC236}">
                <a16:creationId xmlns:a16="http://schemas.microsoft.com/office/drawing/2014/main" id="{B9C285A9-59C8-F3B6-CE09-D8DDE2AE6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9884" y="3158629"/>
            <a:ext cx="2476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743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C3BC7B-4ED0-6ABF-E9D2-F79CACD98768}"/>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C6E93F6B-A27B-99D0-E588-8541B222BF88}"/>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83C1F1BD-0041-42CA-C99A-B95C787F8992}"/>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F477CAD0-6A4E-B5DA-6741-0257F5C9C5A2}"/>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E80B9D04-6066-1963-939C-E75A51051DC9}"/>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9" name="CuadroTexto 8">
            <a:extLst>
              <a:ext uri="{FF2B5EF4-FFF2-40B4-BE49-F238E27FC236}">
                <a16:creationId xmlns:a16="http://schemas.microsoft.com/office/drawing/2014/main" id="{84B5818A-CF4A-BF36-BA42-AD2C3B79CC78}"/>
              </a:ext>
            </a:extLst>
          </p:cNvPr>
          <p:cNvSpPr txBox="1"/>
          <p:nvPr/>
        </p:nvSpPr>
        <p:spPr>
          <a:xfrm>
            <a:off x="656166" y="447199"/>
            <a:ext cx="10879667" cy="4832092"/>
          </a:xfrm>
          <a:prstGeom prst="rect">
            <a:avLst/>
          </a:prstGeom>
          <a:noFill/>
        </p:spPr>
        <p:txBody>
          <a:bodyPr wrap="square">
            <a:spAutoFit/>
          </a:bodyPr>
          <a:lstStyle/>
          <a:p>
            <a:pPr algn="ctr">
              <a:spcAft>
                <a:spcPts val="0"/>
              </a:spcAft>
            </a:pPr>
            <a:r>
              <a:rPr lang="es-ES" sz="2000" b="1" dirty="0">
                <a:latin typeface="Arial" panose="020B0604020202020204" pitchFamily="34" charset="0"/>
                <a:ea typeface="Times New Roman" panose="02020603050405020304" pitchFamily="18" charset="0"/>
              </a:rPr>
              <a:t> INTEGRANTES EQUIPO DE RESPUESTA RAPIDA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	</a:t>
            </a:r>
            <a:r>
              <a:rPr lang="es-ES" dirty="0" err="1">
                <a:latin typeface="Arial" panose="020B0604020202020204" pitchFamily="34" charset="0"/>
                <a:ea typeface="Times New Roman" panose="02020603050405020304" pitchFamily="18" charset="0"/>
              </a:rPr>
              <a:t>Ginecologo</a:t>
            </a:r>
            <a:r>
              <a:rPr lang="es-ES" dirty="0">
                <a:latin typeface="Arial" panose="020B0604020202020204" pitchFamily="34" charset="0"/>
                <a:ea typeface="Times New Roman" panose="02020603050405020304" pitchFamily="18" charset="0"/>
              </a:rPr>
              <a:t> - Medico General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	Enfermería ( jefe)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	Enfermería ( auxiliar)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 </a:t>
            </a:r>
            <a:endParaRPr lang="es-CO" dirty="0">
              <a:latin typeface="Times New Roman" panose="02020603050405020304" pitchFamily="18" charset="0"/>
              <a:ea typeface="Times New Roman" panose="02020603050405020304" pitchFamily="18" charset="0"/>
            </a:endParaRPr>
          </a:p>
          <a:p>
            <a:pPr algn="just">
              <a:spcAft>
                <a:spcPts val="0"/>
              </a:spcAft>
            </a:pPr>
            <a:r>
              <a:rPr lang="es-ES" b="1" dirty="0">
                <a:latin typeface="Arial" panose="020B0604020202020204" pitchFamily="34" charset="0"/>
                <a:ea typeface="Times New Roman" panose="02020603050405020304" pitchFamily="18" charset="0"/>
              </a:rPr>
              <a:t> ORGANIZACIÓN  DEL  EQUIPO  </a:t>
            </a:r>
            <a:endParaRPr lang="es-CO" dirty="0">
              <a:latin typeface="Times New Roman" panose="02020603050405020304" pitchFamily="18" charset="0"/>
              <a:ea typeface="Times New Roman" panose="02020603050405020304" pitchFamily="18" charset="0"/>
            </a:endParaRPr>
          </a:p>
          <a:p>
            <a:pPr algn="just">
              <a:spcAft>
                <a:spcPts val="0"/>
              </a:spcAft>
            </a:pPr>
            <a:r>
              <a:rPr lang="es-ES" b="1" dirty="0">
                <a:latin typeface="Arial" panose="020B0604020202020204" pitchFamily="34" charset="0"/>
                <a:ea typeface="Times New Roman" panose="02020603050405020304" pitchFamily="18" charset="0"/>
              </a:rPr>
              <a:t>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Asistente 1: Cabeza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•Chequear </a:t>
            </a:r>
            <a:r>
              <a:rPr lang="es-ES" dirty="0" err="1">
                <a:latin typeface="Arial" panose="020B0604020202020204" pitchFamily="34" charset="0"/>
                <a:ea typeface="Times New Roman" panose="02020603050405020304" pitchFamily="18" charset="0"/>
              </a:rPr>
              <a:t>via</a:t>
            </a:r>
            <a:r>
              <a:rPr lang="es-ES" dirty="0">
                <a:latin typeface="Arial" panose="020B0604020202020204" pitchFamily="34" charset="0"/>
                <a:ea typeface="Times New Roman" panose="02020603050405020304" pitchFamily="18" charset="0"/>
              </a:rPr>
              <a:t> </a:t>
            </a:r>
            <a:r>
              <a:rPr lang="es-ES" dirty="0" err="1">
                <a:latin typeface="Arial" panose="020B0604020202020204" pitchFamily="34" charset="0"/>
                <a:ea typeface="Times New Roman" panose="02020603050405020304" pitchFamily="18" charset="0"/>
              </a:rPr>
              <a:t>aerea</a:t>
            </a:r>
            <a:r>
              <a:rPr lang="es-ES" dirty="0">
                <a:latin typeface="Arial" panose="020B0604020202020204" pitchFamily="34" charset="0"/>
                <a:ea typeface="Times New Roman" panose="02020603050405020304" pitchFamily="18" charset="0"/>
              </a:rPr>
              <a:t>.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•Administrar oxigeno mantener </a:t>
            </a:r>
            <a:r>
              <a:rPr lang="es-ES" dirty="0" err="1">
                <a:latin typeface="Arial" panose="020B0604020202020204" pitchFamily="34" charset="0"/>
                <a:ea typeface="Times New Roman" panose="02020603050405020304" pitchFamily="18" charset="0"/>
              </a:rPr>
              <a:t>sat</a:t>
            </a:r>
            <a:r>
              <a:rPr lang="es-ES" dirty="0">
                <a:latin typeface="Arial" panose="020B0604020202020204" pitchFamily="34" charset="0"/>
                <a:ea typeface="Times New Roman" panose="02020603050405020304" pitchFamily="18" charset="0"/>
              </a:rPr>
              <a:t> &gt;95%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•Aplicar lista de chequeo de Hemorragia </a:t>
            </a:r>
            <a:r>
              <a:rPr lang="es-ES" dirty="0" err="1">
                <a:latin typeface="Arial" panose="020B0604020202020204" pitchFamily="34" charset="0"/>
                <a:ea typeface="Times New Roman" panose="02020603050405020304" pitchFamily="18" charset="0"/>
              </a:rPr>
              <a:t>pos</a:t>
            </a:r>
            <a:r>
              <a:rPr lang="es-ES" dirty="0">
                <a:latin typeface="Arial" panose="020B0604020202020204" pitchFamily="34" charset="0"/>
                <a:ea typeface="Times New Roman" panose="02020603050405020304" pitchFamily="18" charset="0"/>
              </a:rPr>
              <a:t> parto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•Registra signos vitales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•Vigilar estado de conciencia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•Tomar tiempo de los sucesos </a:t>
            </a:r>
            <a:endParaRPr lang="es-CO" dirty="0">
              <a:latin typeface="Times New Roman" panose="02020603050405020304" pitchFamily="18" charset="0"/>
              <a:ea typeface="Times New Roman" panose="02020603050405020304" pitchFamily="18" charset="0"/>
            </a:endParaRPr>
          </a:p>
          <a:p>
            <a:pPr algn="just">
              <a:spcAft>
                <a:spcPts val="0"/>
              </a:spcAft>
            </a:pPr>
            <a:r>
              <a:rPr lang="es-ES" dirty="0">
                <a:latin typeface="Arial" panose="020B0604020202020204" pitchFamily="34" charset="0"/>
                <a:ea typeface="Times New Roman" panose="02020603050405020304" pitchFamily="18" charset="0"/>
              </a:rPr>
              <a:t>•Reevaluar </a:t>
            </a:r>
            <a:r>
              <a:rPr lang="es-ES" dirty="0" err="1">
                <a:latin typeface="Arial" panose="020B0604020202020204" pitchFamily="34" charset="0"/>
                <a:ea typeface="Times New Roman" panose="02020603050405020304" pitchFamily="18" charset="0"/>
              </a:rPr>
              <a:t>indice</a:t>
            </a:r>
            <a:r>
              <a:rPr lang="es-ES" dirty="0">
                <a:latin typeface="Arial" panose="020B0604020202020204" pitchFamily="34" charset="0"/>
                <a:ea typeface="Times New Roman" panose="02020603050405020304" pitchFamily="18" charset="0"/>
              </a:rPr>
              <a:t> de choque </a:t>
            </a:r>
            <a:endParaRPr lang="es-CO" dirty="0">
              <a:effectLst/>
              <a:latin typeface="Times New Roman" panose="02020603050405020304" pitchFamily="18" charset="0"/>
              <a:ea typeface="Times New Roman" panose="02020603050405020304" pitchFamily="18" charset="0"/>
            </a:endParaRPr>
          </a:p>
        </p:txBody>
      </p:sp>
      <p:pic>
        <p:nvPicPr>
          <p:cNvPr id="5" name="Imagen 4">
            <a:extLst>
              <a:ext uri="{FF2B5EF4-FFF2-40B4-BE49-F238E27FC236}">
                <a16:creationId xmlns:a16="http://schemas.microsoft.com/office/drawing/2014/main" id="{A20B75F9-9C60-5721-D479-45665EBCA47B}"/>
              </a:ext>
            </a:extLst>
          </p:cNvPr>
          <p:cNvPicPr>
            <a:picLocks noChangeAspect="1"/>
          </p:cNvPicPr>
          <p:nvPr/>
        </p:nvPicPr>
        <p:blipFill>
          <a:blip r:embed="rId3"/>
          <a:stretch>
            <a:fillRect/>
          </a:stretch>
        </p:blipFill>
        <p:spPr>
          <a:xfrm>
            <a:off x="6296954" y="2797229"/>
            <a:ext cx="4932091" cy="2408129"/>
          </a:xfrm>
          <a:prstGeom prst="rect">
            <a:avLst/>
          </a:prstGeom>
        </p:spPr>
      </p:pic>
    </p:spTree>
    <p:extLst>
      <p:ext uri="{BB962C8B-B14F-4D97-AF65-F5344CB8AC3E}">
        <p14:creationId xmlns:p14="http://schemas.microsoft.com/office/powerpoint/2010/main" val="1381285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B69CAB-A826-0D6C-EE46-56C6A3FC982E}"/>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09AD62AB-8933-FD4D-369D-B90109AEFD61}"/>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8ABA1EEF-D61D-0189-9D24-1D174AFEC8C0}"/>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E4C4A2C7-8F9B-0B80-CF25-F2C9877D8BA2}"/>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59A95215-DCCE-F79C-9D17-E2866CD4F226}"/>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12" name="CuadroTexto 11">
            <a:extLst>
              <a:ext uri="{FF2B5EF4-FFF2-40B4-BE49-F238E27FC236}">
                <a16:creationId xmlns:a16="http://schemas.microsoft.com/office/drawing/2014/main" id="{790B479A-95E5-5C72-FC0F-79D1B262ED11}"/>
              </a:ext>
            </a:extLst>
          </p:cNvPr>
          <p:cNvSpPr txBox="1"/>
          <p:nvPr/>
        </p:nvSpPr>
        <p:spPr>
          <a:xfrm>
            <a:off x="2483556" y="681037"/>
            <a:ext cx="5971822" cy="400110"/>
          </a:xfrm>
          <a:prstGeom prst="rect">
            <a:avLst/>
          </a:prstGeom>
          <a:noFill/>
        </p:spPr>
        <p:txBody>
          <a:bodyPr wrap="square">
            <a:spAutoFit/>
          </a:bodyPr>
          <a:lstStyle/>
          <a:p>
            <a:pPr algn="ctr">
              <a:spcAft>
                <a:spcPts val="0"/>
              </a:spcAft>
            </a:pPr>
            <a:r>
              <a:rPr lang="es-ES" sz="2000" b="1" dirty="0">
                <a:latin typeface="Arial" panose="020B0604020202020204" pitchFamily="34" charset="0"/>
                <a:ea typeface="Times New Roman" panose="02020603050405020304" pitchFamily="18" charset="0"/>
              </a:rPr>
              <a:t> ORGANIZACIÓN  DEL  EQUIPO  </a:t>
            </a:r>
            <a:endParaRPr lang="es-CO" sz="2000" dirty="0">
              <a:latin typeface="Times New Roman" panose="02020603050405020304" pitchFamily="18" charset="0"/>
              <a:ea typeface="Times New Roman" panose="02020603050405020304" pitchFamily="18" charset="0"/>
            </a:endParaRPr>
          </a:p>
        </p:txBody>
      </p:sp>
      <p:sp>
        <p:nvSpPr>
          <p:cNvPr id="2" name="Rectángulo 1">
            <a:extLst>
              <a:ext uri="{FF2B5EF4-FFF2-40B4-BE49-F238E27FC236}">
                <a16:creationId xmlns:a16="http://schemas.microsoft.com/office/drawing/2014/main" id="{9FAA0376-12B7-78C7-5ABB-7A7CBD509AD7}"/>
              </a:ext>
            </a:extLst>
          </p:cNvPr>
          <p:cNvSpPr/>
          <p:nvPr/>
        </p:nvSpPr>
        <p:spPr>
          <a:xfrm>
            <a:off x="418202" y="1355424"/>
            <a:ext cx="4547754" cy="2246769"/>
          </a:xfrm>
          <a:prstGeom prst="rect">
            <a:avLst/>
          </a:prstGeom>
        </p:spPr>
        <p:txBody>
          <a:bodyPr wrap="square">
            <a:spAutoFit/>
          </a:bodyPr>
          <a:lstStyle/>
          <a:p>
            <a:pPr algn="just">
              <a:spcAft>
                <a:spcPts val="0"/>
              </a:spcAft>
            </a:pPr>
            <a:r>
              <a:rPr lang="es-ES" sz="2000" dirty="0">
                <a:latin typeface="Arial" panose="020B0604020202020204" pitchFamily="34" charset="0"/>
                <a:ea typeface="Times New Roman" panose="02020603050405020304" pitchFamily="18" charset="0"/>
              </a:rPr>
              <a:t>Circulante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•Calentar </a:t>
            </a:r>
            <a:r>
              <a:rPr lang="es-ES" sz="2000" dirty="0" err="1">
                <a:latin typeface="Arial" panose="020B0604020202020204" pitchFamily="34" charset="0"/>
                <a:ea typeface="Times New Roman" panose="02020603050405020304" pitchFamily="18" charset="0"/>
              </a:rPr>
              <a:t>liquidos</a:t>
            </a:r>
            <a:r>
              <a:rPr lang="es-ES" sz="2000" dirty="0">
                <a:latin typeface="Arial" panose="020B0604020202020204" pitchFamily="34" charset="0"/>
                <a:ea typeface="Times New Roman" panose="02020603050405020304" pitchFamily="18" charset="0"/>
              </a:rPr>
              <a:t>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•Marcar muestras de laboratorio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•Llamados a ginecólogo, UCI, laboratorio,</a:t>
            </a:r>
          </a:p>
          <a:p>
            <a:pPr algn="just">
              <a:spcAft>
                <a:spcPts val="0"/>
              </a:spcAft>
            </a:pPr>
            <a:r>
              <a:rPr lang="es-ES" sz="2000" dirty="0">
                <a:latin typeface="Arial" panose="020B0604020202020204" pitchFamily="34" charset="0"/>
                <a:ea typeface="Times New Roman" panose="02020603050405020304" pitchFamily="18" charset="0"/>
              </a:rPr>
              <a:t> quirófano etc. </a:t>
            </a:r>
            <a:endParaRPr lang="es-CO" sz="2000" dirty="0">
              <a:effectLst/>
              <a:latin typeface="Times New Roman" panose="02020603050405020304" pitchFamily="18" charset="0"/>
              <a:ea typeface="Times New Roman" panose="02020603050405020304" pitchFamily="18" charset="0"/>
            </a:endParaRPr>
          </a:p>
        </p:txBody>
      </p:sp>
      <p:sp>
        <p:nvSpPr>
          <p:cNvPr id="10" name="Rectángulo 9">
            <a:extLst>
              <a:ext uri="{FF2B5EF4-FFF2-40B4-BE49-F238E27FC236}">
                <a16:creationId xmlns:a16="http://schemas.microsoft.com/office/drawing/2014/main" id="{46615608-2F47-C6C2-AC8D-2245E3D3D8C6}"/>
              </a:ext>
            </a:extLst>
          </p:cNvPr>
          <p:cNvSpPr/>
          <p:nvPr/>
        </p:nvSpPr>
        <p:spPr>
          <a:xfrm>
            <a:off x="6172200" y="1327368"/>
            <a:ext cx="6096000" cy="2554545"/>
          </a:xfrm>
          <a:prstGeom prst="rect">
            <a:avLst/>
          </a:prstGeom>
        </p:spPr>
        <p:txBody>
          <a:bodyPr>
            <a:spAutoFit/>
          </a:bodyPr>
          <a:lstStyle/>
          <a:p>
            <a:pPr algn="just">
              <a:spcAft>
                <a:spcPts val="0"/>
              </a:spcAft>
            </a:pPr>
            <a:r>
              <a:rPr lang="es-ES" sz="2000" dirty="0">
                <a:latin typeface="Arial" panose="020B0604020202020204" pitchFamily="34" charset="0"/>
                <a:ea typeface="Times New Roman" panose="02020603050405020304" pitchFamily="18" charset="0"/>
              </a:rPr>
              <a:t>Lider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•Activar código rojo obstétrico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•Realizar masaje </a:t>
            </a:r>
            <a:r>
              <a:rPr lang="es-ES" sz="2000" dirty="0" err="1">
                <a:latin typeface="Arial" panose="020B0604020202020204" pitchFamily="34" charset="0"/>
                <a:ea typeface="Times New Roman" panose="02020603050405020304" pitchFamily="18" charset="0"/>
              </a:rPr>
              <a:t>bimanual</a:t>
            </a:r>
            <a:r>
              <a:rPr lang="es-ES" sz="2000" dirty="0">
                <a:latin typeface="Arial" panose="020B0604020202020204" pitchFamily="34" charset="0"/>
                <a:ea typeface="Times New Roman" panose="02020603050405020304" pitchFamily="18" charset="0"/>
              </a:rPr>
              <a:t>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•Pensar en 4 T para manejo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•Ordenar aplicación de medicamentos  </a:t>
            </a:r>
          </a:p>
          <a:p>
            <a:pPr algn="just">
              <a:spcAft>
                <a:spcPts val="0"/>
              </a:spcAft>
            </a:pPr>
            <a:r>
              <a:rPr lang="es-ES" sz="2000" dirty="0">
                <a:latin typeface="Arial" panose="020B0604020202020204" pitchFamily="34" charset="0"/>
                <a:ea typeface="Times New Roman" panose="02020603050405020304" pitchFamily="18" charset="0"/>
              </a:rPr>
              <a:t>• Clasificar  el grado de choque inicial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 </a:t>
            </a:r>
            <a:endParaRPr lang="es-CO" sz="2000" dirty="0">
              <a:effectLst/>
              <a:latin typeface="Times New Roman" panose="02020603050405020304" pitchFamily="18" charset="0"/>
              <a:ea typeface="Times New Roman" panose="02020603050405020304" pitchFamily="18" charset="0"/>
            </a:endParaRPr>
          </a:p>
        </p:txBody>
      </p:sp>
      <p:sp>
        <p:nvSpPr>
          <p:cNvPr id="11" name="Rectángulo 10">
            <a:extLst>
              <a:ext uri="{FF2B5EF4-FFF2-40B4-BE49-F238E27FC236}">
                <a16:creationId xmlns:a16="http://schemas.microsoft.com/office/drawing/2014/main" id="{839DBA8D-DA16-09F1-386C-09C5DE549090}"/>
              </a:ext>
            </a:extLst>
          </p:cNvPr>
          <p:cNvSpPr/>
          <p:nvPr/>
        </p:nvSpPr>
        <p:spPr>
          <a:xfrm>
            <a:off x="838200" y="4156190"/>
            <a:ext cx="6096000" cy="1323439"/>
          </a:xfrm>
          <a:prstGeom prst="rect">
            <a:avLst/>
          </a:prstGeom>
        </p:spPr>
        <p:txBody>
          <a:bodyPr>
            <a:spAutoFit/>
          </a:bodyPr>
          <a:lstStyle/>
          <a:p>
            <a:pPr algn="just">
              <a:spcAft>
                <a:spcPts val="0"/>
              </a:spcAft>
            </a:pPr>
            <a:r>
              <a:rPr lang="es-ES" sz="2000" b="1" dirty="0">
                <a:latin typeface="Arial" panose="020B0604020202020204" pitchFamily="34" charset="0"/>
                <a:ea typeface="Times New Roman" panose="02020603050405020304" pitchFamily="18" charset="0"/>
              </a:rPr>
              <a:t>RECURSOS MATERIALES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•Carro de paro  con desfibrilador</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•Kit de Código Rojo</a:t>
            </a:r>
            <a:endParaRPr lang="es-CO"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1643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0A97A6-9DB3-257F-EAEB-37B113D94EED}"/>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8A34B146-DAEB-9F31-C1B4-5319A232F25F}"/>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BB8681A7-D141-8F6A-D4D0-1EA74ADAE485}"/>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9C6556AB-61EE-31D2-669E-1D2FC37DDADE}"/>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1E564421-B99E-75F7-A02C-5D9A30AC2600}"/>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12" name="CuadroTexto 11">
            <a:extLst>
              <a:ext uri="{FF2B5EF4-FFF2-40B4-BE49-F238E27FC236}">
                <a16:creationId xmlns:a16="http://schemas.microsoft.com/office/drawing/2014/main" id="{96BE6A04-37DC-E5D4-48E8-04C33D39AB6C}"/>
              </a:ext>
            </a:extLst>
          </p:cNvPr>
          <p:cNvSpPr txBox="1"/>
          <p:nvPr/>
        </p:nvSpPr>
        <p:spPr>
          <a:xfrm>
            <a:off x="2483556" y="681037"/>
            <a:ext cx="5971822" cy="400110"/>
          </a:xfrm>
          <a:prstGeom prst="rect">
            <a:avLst/>
          </a:prstGeom>
          <a:noFill/>
        </p:spPr>
        <p:txBody>
          <a:bodyPr wrap="square">
            <a:spAutoFit/>
          </a:bodyPr>
          <a:lstStyle/>
          <a:p>
            <a:r>
              <a:rPr lang="es-ES" sz="2000" b="1">
                <a:latin typeface="Arial" panose="020B0604020202020204" pitchFamily="34" charset="0"/>
                <a:ea typeface="Times New Roman" panose="02020603050405020304" pitchFamily="18" charset="0"/>
              </a:rPr>
              <a:t>EQUIPO DE EMERGENCIA OBSTETRICA </a:t>
            </a:r>
            <a:endParaRPr lang="es-CO" sz="2000" dirty="0"/>
          </a:p>
        </p:txBody>
      </p:sp>
      <p:sp>
        <p:nvSpPr>
          <p:cNvPr id="5" name="CuadroTexto 4">
            <a:extLst>
              <a:ext uri="{FF2B5EF4-FFF2-40B4-BE49-F238E27FC236}">
                <a16:creationId xmlns:a16="http://schemas.microsoft.com/office/drawing/2014/main" id="{60C39937-477B-F9FF-F7F5-4DD111BFA81A}"/>
              </a:ext>
            </a:extLst>
          </p:cNvPr>
          <p:cNvSpPr txBox="1"/>
          <p:nvPr/>
        </p:nvSpPr>
        <p:spPr>
          <a:xfrm>
            <a:off x="838201" y="1216084"/>
            <a:ext cx="10403478" cy="707886"/>
          </a:xfrm>
          <a:prstGeom prst="rect">
            <a:avLst/>
          </a:prstGeom>
          <a:noFill/>
        </p:spPr>
        <p:txBody>
          <a:bodyPr wrap="square">
            <a:spAutoFit/>
          </a:bodyPr>
          <a:lstStyle/>
          <a:p>
            <a:r>
              <a:rPr lang="es-ES" sz="2000" dirty="0">
                <a:latin typeface="Arial" panose="020B0604020202020204" pitchFamily="34" charset="0"/>
                <a:ea typeface="Times New Roman" panose="02020603050405020304" pitchFamily="18" charset="0"/>
              </a:rPr>
              <a:t>Si la paciente no responde a las maniobras del equipo de respuesta rápida, se notifica al equipo de emergencia obstétrica</a:t>
            </a:r>
            <a:endParaRPr lang="es-CO" sz="2000" dirty="0"/>
          </a:p>
        </p:txBody>
      </p:sp>
      <p:sp>
        <p:nvSpPr>
          <p:cNvPr id="9" name="Rectángulo 8">
            <a:extLst>
              <a:ext uri="{FF2B5EF4-FFF2-40B4-BE49-F238E27FC236}">
                <a16:creationId xmlns:a16="http://schemas.microsoft.com/office/drawing/2014/main" id="{DD777D6C-71D7-334C-B186-8586B978B912}"/>
              </a:ext>
            </a:extLst>
          </p:cNvPr>
          <p:cNvSpPr/>
          <p:nvPr/>
        </p:nvSpPr>
        <p:spPr>
          <a:xfrm>
            <a:off x="417689" y="2136338"/>
            <a:ext cx="7094157" cy="3170099"/>
          </a:xfrm>
          <a:prstGeom prst="rect">
            <a:avLst/>
          </a:prstGeom>
        </p:spPr>
        <p:txBody>
          <a:bodyPr wrap="square">
            <a:spAutoFit/>
          </a:bodyPr>
          <a:lstStyle/>
          <a:p>
            <a:pPr algn="just">
              <a:spcAft>
                <a:spcPts val="0"/>
              </a:spcAft>
            </a:pPr>
            <a:r>
              <a:rPr lang="es-ES" sz="2000" b="1" dirty="0">
                <a:latin typeface="Arial" panose="020B0604020202020204" pitchFamily="34" charset="0"/>
                <a:ea typeface="Times New Roman" panose="02020603050405020304" pitchFamily="18" charset="0"/>
              </a:rPr>
              <a:t>INTEGRANTES DEL EQUIPO:</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1. Personal Médico Especialista en Gineco-Obstetricia.</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2. Personal Médico Especialista en Cuidados Intensivos </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3. Personal Médico Especialista en  Anestesiología.</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4. Personal Médico Especialista en Neonatología o en Pediatría.</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5. Personal de Enfermería.</a:t>
            </a:r>
            <a:endParaRPr lang="es-CO" sz="2000" dirty="0">
              <a:latin typeface="Times New Roman" panose="02020603050405020304" pitchFamily="18" charset="0"/>
              <a:ea typeface="Times New Roman" panose="02020603050405020304" pitchFamily="18" charset="0"/>
            </a:endParaRPr>
          </a:p>
          <a:p>
            <a:pPr algn="just">
              <a:spcAft>
                <a:spcPts val="0"/>
              </a:spcAft>
            </a:pPr>
            <a:r>
              <a:rPr lang="es-ES" sz="2000" dirty="0">
                <a:latin typeface="Arial" panose="020B0604020202020204" pitchFamily="34" charset="0"/>
                <a:ea typeface="Times New Roman" panose="02020603050405020304" pitchFamily="18" charset="0"/>
              </a:rPr>
              <a:t>6. Personal de Laboratorio y servicio transfusional</a:t>
            </a:r>
          </a:p>
          <a:p>
            <a:r>
              <a:rPr lang="es-ES" sz="2000" dirty="0">
                <a:latin typeface="Arial" panose="020B0604020202020204" pitchFamily="34" charset="0"/>
                <a:ea typeface="Times New Roman" panose="02020603050405020304" pitchFamily="18" charset="0"/>
              </a:rPr>
              <a:t>7. Personal de </a:t>
            </a:r>
            <a:r>
              <a:rPr lang="es-ES" sz="2000" dirty="0" err="1">
                <a:latin typeface="Arial" panose="020B0604020202020204" pitchFamily="34" charset="0"/>
                <a:ea typeface="Times New Roman" panose="02020603050405020304" pitchFamily="18" charset="0"/>
              </a:rPr>
              <a:t>Psicologia</a:t>
            </a:r>
            <a:endParaRPr lang="es-CO" sz="2000" dirty="0"/>
          </a:p>
        </p:txBody>
      </p:sp>
      <p:pic>
        <p:nvPicPr>
          <p:cNvPr id="13" name="Picture 2" descr="Código de urgencias gineco-obstétrica salva vida a mujer en el ISSSTE -  Grupo Milenio">
            <a:extLst>
              <a:ext uri="{FF2B5EF4-FFF2-40B4-BE49-F238E27FC236}">
                <a16:creationId xmlns:a16="http://schemas.microsoft.com/office/drawing/2014/main" id="{5EEED571-54B7-0F88-1BE8-945D3B61C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3682" y="2245078"/>
            <a:ext cx="3447997" cy="26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447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D2ABED-9E90-AE06-38A1-32936F2DD357}"/>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2ACED2AD-F7B1-8D34-4113-45E45B0867E1}"/>
              </a:ext>
            </a:extLst>
          </p:cNvPr>
          <p:cNvSpPr txBox="1">
            <a:spLocks/>
          </p:cNvSpPr>
          <p:nvPr/>
        </p:nvSpPr>
        <p:spPr>
          <a:xfrm>
            <a:off x="460021" y="941210"/>
            <a:ext cx="11111089" cy="4975579"/>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8000" b="1" dirty="0">
                <a:latin typeface="Arial" panose="020B0604020202020204" pitchFamily="34" charset="0"/>
                <a:cs typeface="Arial" panose="020B0604020202020204" pitchFamily="34" charset="0"/>
              </a:rPr>
              <a:t>LÍDER DEL EQUIPO: </a:t>
            </a:r>
          </a:p>
          <a:p>
            <a:pPr algn="l"/>
            <a:endParaRPr lang="es-MX" sz="8000" b="1" dirty="0">
              <a:latin typeface="Arial" panose="020B0604020202020204" pitchFamily="34" charset="0"/>
              <a:cs typeface="Arial" panose="020B0604020202020204" pitchFamily="34" charset="0"/>
            </a:endParaRPr>
          </a:p>
          <a:p>
            <a:pPr algn="l"/>
            <a:r>
              <a:rPr lang="es-MX" sz="8000" dirty="0">
                <a:latin typeface="Arial" panose="020B0604020202020204" pitchFamily="34" charset="0"/>
                <a:cs typeface="Arial" panose="020B0604020202020204" pitchFamily="34" charset="0"/>
              </a:rPr>
              <a:t>Personal Médico Especialista en Cuidados Intensivos  debe ser la persona mejor capacitada del equipo en protocolos de reanimación. </a:t>
            </a:r>
          </a:p>
          <a:p>
            <a:pPr algn="l"/>
            <a:br>
              <a:rPr lang="es-MX" sz="8000" dirty="0">
                <a:latin typeface="Arial" panose="020B0604020202020204" pitchFamily="34" charset="0"/>
                <a:cs typeface="Arial" panose="020B0604020202020204" pitchFamily="34" charset="0"/>
              </a:rPr>
            </a:br>
            <a:r>
              <a:rPr lang="es-MX" sz="8000" dirty="0">
                <a:latin typeface="Arial" panose="020B0604020202020204" pitchFamily="34" charset="0"/>
                <a:cs typeface="Arial" panose="020B0604020202020204" pitchFamily="34" charset="0"/>
              </a:rPr>
              <a:t> Dirige y participa activamente en la atención médica de la paciente. </a:t>
            </a:r>
          </a:p>
          <a:p>
            <a:pPr algn="l"/>
            <a:br>
              <a:rPr lang="es-MX" sz="8000" dirty="0">
                <a:latin typeface="Arial" panose="020B0604020202020204" pitchFamily="34" charset="0"/>
                <a:cs typeface="Arial" panose="020B0604020202020204" pitchFamily="34" charset="0"/>
              </a:rPr>
            </a:br>
            <a:r>
              <a:rPr lang="es-MX" sz="8000" dirty="0">
                <a:latin typeface="Arial" panose="020B0604020202020204" pitchFamily="34" charset="0"/>
                <a:cs typeface="Arial" panose="020B0604020202020204" pitchFamily="34" charset="0"/>
              </a:rPr>
              <a:t> Realiza valoración neurológica, cardio-hemodinámica, hematológica, respiratoria, y metabólica de la paciente. </a:t>
            </a:r>
          </a:p>
          <a:p>
            <a:pPr algn="l"/>
            <a:br>
              <a:rPr lang="es-MX" sz="8000" dirty="0">
                <a:latin typeface="Arial" panose="020B0604020202020204" pitchFamily="34" charset="0"/>
                <a:cs typeface="Arial" panose="020B0604020202020204" pitchFamily="34" charset="0"/>
              </a:rPr>
            </a:br>
            <a:r>
              <a:rPr lang="es-MX" sz="8000" dirty="0">
                <a:latin typeface="Arial" panose="020B0604020202020204" pitchFamily="34" charset="0"/>
                <a:cs typeface="Arial" panose="020B0604020202020204" pitchFamily="34" charset="0"/>
              </a:rPr>
              <a:t> Inicia medidas de apoyo órgano funcional y tratamiento </a:t>
            </a:r>
            <a:r>
              <a:rPr lang="es-MX" sz="8000" dirty="0" err="1">
                <a:latin typeface="Arial" panose="020B0604020202020204" pitchFamily="34" charset="0"/>
                <a:cs typeface="Arial" panose="020B0604020202020204" pitchFamily="34" charset="0"/>
              </a:rPr>
              <a:t>multi-orgánico</a:t>
            </a:r>
            <a:r>
              <a:rPr lang="es-MX" sz="8000" dirty="0">
                <a:latin typeface="Arial" panose="020B0604020202020204" pitchFamily="34" charset="0"/>
                <a:cs typeface="Arial" panose="020B0604020202020204" pitchFamily="34" charset="0"/>
              </a:rPr>
              <a:t>. </a:t>
            </a:r>
          </a:p>
          <a:p>
            <a:pPr algn="l"/>
            <a:br>
              <a:rPr lang="es-MX" sz="8000" dirty="0">
                <a:latin typeface="Arial" panose="020B0604020202020204" pitchFamily="34" charset="0"/>
                <a:cs typeface="Arial" panose="020B0604020202020204" pitchFamily="34" charset="0"/>
              </a:rPr>
            </a:br>
            <a:r>
              <a:rPr lang="es-MX" sz="8000" dirty="0">
                <a:latin typeface="Arial" panose="020B0604020202020204" pitchFamily="34" charset="0"/>
                <a:cs typeface="Arial" panose="020B0604020202020204" pitchFamily="34" charset="0"/>
              </a:rPr>
              <a:t> Participa en la selección del personal que participará en el Equipo de Respuesta Inmediata Obstétrica. </a:t>
            </a:r>
          </a:p>
          <a:p>
            <a:pPr algn="l"/>
            <a:br>
              <a:rPr lang="es-MX" sz="8000" dirty="0">
                <a:latin typeface="Arial" panose="020B0604020202020204" pitchFamily="34" charset="0"/>
                <a:cs typeface="Arial" panose="020B0604020202020204" pitchFamily="34" charset="0"/>
              </a:rPr>
            </a:br>
            <a:r>
              <a:rPr lang="es-MX" sz="8000" dirty="0">
                <a:latin typeface="Arial" panose="020B0604020202020204" pitchFamily="34" charset="0"/>
                <a:cs typeface="Arial" panose="020B0604020202020204" pitchFamily="34" charset="0"/>
              </a:rPr>
              <a:t> Verifica que el personal se encuentre debidamente capacitado, evaluándolo en forma permanente. </a:t>
            </a:r>
          </a:p>
          <a:p>
            <a:pPr algn="l"/>
            <a:br>
              <a:rPr lang="es-MX" sz="8000" dirty="0">
                <a:latin typeface="Arial" panose="020B0604020202020204" pitchFamily="34" charset="0"/>
                <a:cs typeface="Arial" panose="020B0604020202020204" pitchFamily="34" charset="0"/>
              </a:rPr>
            </a:br>
            <a:r>
              <a:rPr lang="es-MX" sz="8000" dirty="0">
                <a:latin typeface="Arial" panose="020B0604020202020204" pitchFamily="34" charset="0"/>
                <a:cs typeface="Arial" panose="020B0604020202020204" pitchFamily="34" charset="0"/>
              </a:rPr>
              <a:t> Informa al familiar o responsable de la paciente, del estado de salud al término de la intervención del equipo </a:t>
            </a:r>
          </a:p>
          <a:p>
            <a:pPr algn="l"/>
            <a:br>
              <a:rPr lang="es-MX" sz="8000" dirty="0">
                <a:latin typeface="Arial" panose="020B0604020202020204" pitchFamily="34" charset="0"/>
                <a:cs typeface="Arial" panose="020B0604020202020204" pitchFamily="34" charset="0"/>
              </a:rPr>
            </a:br>
            <a:r>
              <a:rPr lang="es-MX" sz="8000" dirty="0">
                <a:latin typeface="Arial" panose="020B0604020202020204" pitchFamily="34" charset="0"/>
                <a:cs typeface="Arial" panose="020B0604020202020204" pitchFamily="34" charset="0"/>
              </a:rPr>
              <a:t> Registra las actividades del Equipo de Respuesta Inmediata Obstétrica.</a:t>
            </a:r>
            <a:br>
              <a:rPr lang="es-MX" dirty="0"/>
            </a:br>
            <a:endParaRPr lang="es-CO" dirty="0"/>
          </a:p>
        </p:txBody>
      </p:sp>
      <p:sp>
        <p:nvSpPr>
          <p:cNvPr id="7" name="Marcador de contenido 2">
            <a:extLst>
              <a:ext uri="{FF2B5EF4-FFF2-40B4-BE49-F238E27FC236}">
                <a16:creationId xmlns:a16="http://schemas.microsoft.com/office/drawing/2014/main" id="{1D1DDA56-C6E1-46B8-694E-E26D9238E119}"/>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57DB47CD-F35A-C56A-51BC-FA1E0E6EE0A6}"/>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D6285554-09A2-1EA8-06EE-5DB5C3EE32B1}"/>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12" name="CuadroTexto 11">
            <a:extLst>
              <a:ext uri="{FF2B5EF4-FFF2-40B4-BE49-F238E27FC236}">
                <a16:creationId xmlns:a16="http://schemas.microsoft.com/office/drawing/2014/main" id="{9F2BA5C7-40F8-337A-5619-0EA8EDB95910}"/>
              </a:ext>
            </a:extLst>
          </p:cNvPr>
          <p:cNvSpPr txBox="1"/>
          <p:nvPr/>
        </p:nvSpPr>
        <p:spPr>
          <a:xfrm>
            <a:off x="1710267" y="399694"/>
            <a:ext cx="8771466" cy="400110"/>
          </a:xfrm>
          <a:prstGeom prst="rect">
            <a:avLst/>
          </a:prstGeom>
          <a:noFill/>
        </p:spPr>
        <p:txBody>
          <a:bodyPr wrap="square">
            <a:spAutoFit/>
          </a:bodyPr>
          <a:lstStyle/>
          <a:p>
            <a:pPr algn="ctr"/>
            <a:r>
              <a:rPr lang="es-CO" sz="2000" b="1" dirty="0">
                <a:latin typeface="Arial" panose="020B0604020202020204" pitchFamily="34" charset="0"/>
                <a:cs typeface="Arial" panose="020B0604020202020204" pitchFamily="34" charset="0"/>
              </a:rPr>
              <a:t>FUNCIONES DEL PERSONAL EQUIPO EMERGENCIA OBSTETRICA </a:t>
            </a:r>
          </a:p>
        </p:txBody>
      </p:sp>
    </p:spTree>
    <p:extLst>
      <p:ext uri="{BB962C8B-B14F-4D97-AF65-F5344CB8AC3E}">
        <p14:creationId xmlns:p14="http://schemas.microsoft.com/office/powerpoint/2010/main" val="918019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E25FC2-2353-A3F8-867F-11AD93B27BF1}"/>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4EE6B25E-5D76-2617-882A-B0942A4C2FAC}"/>
              </a:ext>
            </a:extLst>
          </p:cNvPr>
          <p:cNvSpPr txBox="1">
            <a:spLocks/>
          </p:cNvSpPr>
          <p:nvPr/>
        </p:nvSpPr>
        <p:spPr>
          <a:xfrm>
            <a:off x="460021" y="941210"/>
            <a:ext cx="11111089" cy="49755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s-MX" dirty="0"/>
            </a:br>
            <a:endParaRPr lang="es-CO" dirty="0"/>
          </a:p>
        </p:txBody>
      </p:sp>
      <p:sp>
        <p:nvSpPr>
          <p:cNvPr id="7" name="Marcador de contenido 2">
            <a:extLst>
              <a:ext uri="{FF2B5EF4-FFF2-40B4-BE49-F238E27FC236}">
                <a16:creationId xmlns:a16="http://schemas.microsoft.com/office/drawing/2014/main" id="{AF3706B7-C625-2ADF-1BA8-3E2D0332DAAA}"/>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1D65EFF4-D836-7449-D2F2-9ADD3CA10895}"/>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06630035-E8BF-CED5-E2D8-35B664468399}"/>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3" name="CuadroTexto 2">
            <a:extLst>
              <a:ext uri="{FF2B5EF4-FFF2-40B4-BE49-F238E27FC236}">
                <a16:creationId xmlns:a16="http://schemas.microsoft.com/office/drawing/2014/main" id="{AD2CD76F-3A5C-44CB-1B71-26CF36175630}"/>
              </a:ext>
            </a:extLst>
          </p:cNvPr>
          <p:cNvSpPr txBox="1"/>
          <p:nvPr/>
        </p:nvSpPr>
        <p:spPr>
          <a:xfrm>
            <a:off x="756356" y="681037"/>
            <a:ext cx="8387644" cy="400110"/>
          </a:xfrm>
          <a:prstGeom prst="rect">
            <a:avLst/>
          </a:prstGeom>
          <a:noFill/>
        </p:spPr>
        <p:txBody>
          <a:bodyPr wrap="square">
            <a:spAutoFit/>
          </a:bodyPr>
          <a:lstStyle/>
          <a:p>
            <a:r>
              <a:rPr lang="es-CO" sz="2000" b="1" i="0" dirty="0">
                <a:effectLst/>
                <a:latin typeface="Arial" panose="020B0604020202020204" pitchFamily="34" charset="0"/>
              </a:rPr>
              <a:t>PERSONAL MÉDICO ESPECIALISTA EN GINECO-OBSTETRICIA </a:t>
            </a:r>
            <a:endParaRPr lang="es-CO" sz="2000" b="1" dirty="0"/>
          </a:p>
        </p:txBody>
      </p:sp>
      <p:sp>
        <p:nvSpPr>
          <p:cNvPr id="9" name="CuadroTexto 8">
            <a:extLst>
              <a:ext uri="{FF2B5EF4-FFF2-40B4-BE49-F238E27FC236}">
                <a16:creationId xmlns:a16="http://schemas.microsoft.com/office/drawing/2014/main" id="{E6ABAD71-5266-C26D-CA5C-F03496D98C57}"/>
              </a:ext>
            </a:extLst>
          </p:cNvPr>
          <p:cNvSpPr txBox="1"/>
          <p:nvPr/>
        </p:nvSpPr>
        <p:spPr>
          <a:xfrm>
            <a:off x="756356" y="1142702"/>
            <a:ext cx="10814754" cy="3447098"/>
          </a:xfrm>
          <a:prstGeom prst="rect">
            <a:avLst/>
          </a:prstGeom>
          <a:noFill/>
        </p:spPr>
        <p:txBody>
          <a:bodyPr wrap="square">
            <a:spAutoFit/>
          </a:bodyPr>
          <a:lstStyle/>
          <a:p>
            <a:r>
              <a:rPr lang="es-MX" sz="2000" b="0" i="0" dirty="0">
                <a:effectLst/>
                <a:latin typeface="Arial" panose="020B0604020202020204" pitchFamily="34" charset="0"/>
              </a:rPr>
              <a:t>- </a:t>
            </a:r>
            <a:r>
              <a:rPr lang="es-MX" sz="2000" b="0" i="0" dirty="0">
                <a:effectLst/>
                <a:latin typeface="Arial" panose="020B0604020202020204" pitchFamily="34" charset="0"/>
                <a:cs typeface="Arial" panose="020B0604020202020204" pitchFamily="34" charset="0"/>
              </a:rPr>
              <a:t>Maneja el problema de su área, desde la fase diagnóstica hasta el establecimiento del plan de manejo integral en conjunto con los demás integrantes del equipo</a:t>
            </a:r>
          </a:p>
          <a:p>
            <a:pPr marL="342900" indent="-342900">
              <a:buFontTx/>
              <a:buChar char="-"/>
            </a:pPr>
            <a:endParaRPr lang="es-MX" sz="2000" b="0" i="0" dirty="0">
              <a:effectLst/>
              <a:latin typeface="Arial" panose="020B0604020202020204" pitchFamily="34" charset="0"/>
              <a:cs typeface="Arial" panose="020B0604020202020204" pitchFamily="34" charset="0"/>
            </a:endParaRPr>
          </a:p>
          <a:p>
            <a:r>
              <a:rPr lang="es-MX" sz="2000" dirty="0">
                <a:latin typeface="Arial" panose="020B0604020202020204" pitchFamily="34" charset="0"/>
                <a:cs typeface="Arial" panose="020B0604020202020204" pitchFamily="34" charset="0"/>
              </a:rPr>
              <a:t>- Realiza el rastreo ultrasonográfico básico (vitalidad fetal, localización placentaria y líquido amniótico, en su caso). </a:t>
            </a:r>
          </a:p>
          <a:p>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 Efectúa exploración de la pelvis genital.</a:t>
            </a:r>
          </a:p>
          <a:p>
            <a:r>
              <a:rPr lang="es-MX" sz="2000" dirty="0">
                <a:latin typeface="Arial" panose="020B0604020202020204" pitchFamily="34" charset="0"/>
                <a:cs typeface="Arial" panose="020B0604020202020204" pitchFamily="34" charset="0"/>
              </a:rPr>
              <a:t> </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 Maneja la condición del embarazo de acuerdo al diagnóstico (conservador y/o </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resolutivo o del estado puerperal)</a:t>
            </a:r>
            <a:endParaRPr lang="es-MX" sz="2000" b="0" i="0" dirty="0">
              <a:effectLst/>
              <a:latin typeface="Arial" panose="020B0604020202020204" pitchFamily="34" charset="0"/>
              <a:cs typeface="Arial" panose="020B0604020202020204" pitchFamily="34" charset="0"/>
            </a:endParaRPr>
          </a:p>
          <a:p>
            <a:endParaRPr lang="es-CO" dirty="0"/>
          </a:p>
        </p:txBody>
      </p:sp>
    </p:spTree>
    <p:extLst>
      <p:ext uri="{BB962C8B-B14F-4D97-AF65-F5344CB8AC3E}">
        <p14:creationId xmlns:p14="http://schemas.microsoft.com/office/powerpoint/2010/main" val="2788660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1879B4F-C14D-A0E7-2018-E75A1AD9D4C5}"/>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31A5BE84-BC01-2BBF-610E-679DED6196EB}"/>
              </a:ext>
            </a:extLst>
          </p:cNvPr>
          <p:cNvSpPr txBox="1">
            <a:spLocks/>
          </p:cNvSpPr>
          <p:nvPr/>
        </p:nvSpPr>
        <p:spPr>
          <a:xfrm>
            <a:off x="460021" y="941210"/>
            <a:ext cx="11111089" cy="49755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s-MX" dirty="0"/>
            </a:br>
            <a:endParaRPr lang="es-CO" dirty="0"/>
          </a:p>
        </p:txBody>
      </p:sp>
      <p:sp>
        <p:nvSpPr>
          <p:cNvPr id="7" name="Marcador de contenido 2">
            <a:extLst>
              <a:ext uri="{FF2B5EF4-FFF2-40B4-BE49-F238E27FC236}">
                <a16:creationId xmlns:a16="http://schemas.microsoft.com/office/drawing/2014/main" id="{8FC3CA7E-72E3-9CDA-119D-5BFE4F92E259}"/>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B0CB4F21-BB33-E278-6F86-AC95ABACA27F}"/>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9014EA65-FE38-F94B-4336-9E9A57C4F5B2}"/>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5" name="CuadroTexto 4">
            <a:extLst>
              <a:ext uri="{FF2B5EF4-FFF2-40B4-BE49-F238E27FC236}">
                <a16:creationId xmlns:a16="http://schemas.microsoft.com/office/drawing/2014/main" id="{8A49F2D6-E401-E8E5-4EF8-C02654198BEB}"/>
              </a:ext>
            </a:extLst>
          </p:cNvPr>
          <p:cNvSpPr txBox="1"/>
          <p:nvPr/>
        </p:nvSpPr>
        <p:spPr>
          <a:xfrm>
            <a:off x="620890" y="0"/>
            <a:ext cx="11111089" cy="5293757"/>
          </a:xfrm>
          <a:prstGeom prst="rect">
            <a:avLst/>
          </a:prstGeom>
          <a:noFill/>
        </p:spPr>
        <p:txBody>
          <a:bodyPr wrap="square">
            <a:spAutoFit/>
          </a:bodyPr>
          <a:lstStyle/>
          <a:p>
            <a:br>
              <a:rPr lang="es-MX" b="0" i="0" dirty="0">
                <a:effectLst/>
                <a:latin typeface="Arial" panose="020B0604020202020204" pitchFamily="34" charset="0"/>
              </a:rPr>
            </a:br>
            <a:r>
              <a:rPr lang="es-MX" sz="2000" b="1" i="0" dirty="0">
                <a:effectLst/>
                <a:latin typeface="Arial" panose="020B0604020202020204" pitchFamily="34" charset="0"/>
              </a:rPr>
              <a:t>PERSONAL MÉDICO ESPECIALISTA EN ANESTESIOLOGÍA</a:t>
            </a:r>
          </a:p>
          <a:p>
            <a:r>
              <a:rPr lang="es-MX" sz="2000" b="1" i="0" dirty="0">
                <a:effectLst/>
                <a:latin typeface="Arial" panose="020B0604020202020204" pitchFamily="34" charset="0"/>
              </a:rPr>
              <a:t> </a:t>
            </a:r>
            <a:br>
              <a:rPr lang="es-MX" sz="2000" b="0" i="0" dirty="0">
                <a:effectLst/>
                <a:latin typeface="Arial" panose="020B0604020202020204" pitchFamily="34" charset="0"/>
              </a:rPr>
            </a:br>
            <a:r>
              <a:rPr lang="es-MX" sz="2000" b="0" i="0" dirty="0">
                <a:effectLst/>
                <a:latin typeface="Arial" panose="020B0604020202020204" pitchFamily="34" charset="0"/>
              </a:rPr>
              <a:t> Conoce las condiciones materno-fetales y adecúa manejo anestésico. </a:t>
            </a:r>
          </a:p>
          <a:p>
            <a:br>
              <a:rPr lang="es-MX" sz="2000" b="0" i="0" dirty="0">
                <a:effectLst/>
                <a:latin typeface="Arial" panose="020B0604020202020204" pitchFamily="34" charset="0"/>
              </a:rPr>
            </a:br>
            <a:r>
              <a:rPr lang="es-MX" sz="2000" b="0" i="0" dirty="0">
                <a:effectLst/>
                <a:latin typeface="Arial" panose="020B0604020202020204" pitchFamily="34" charset="0"/>
              </a:rPr>
              <a:t> Efectúa intubación oro o naso traqueal en caso necesario. </a:t>
            </a:r>
          </a:p>
          <a:p>
            <a:br>
              <a:rPr lang="es-MX" sz="2000" b="0" i="0" dirty="0">
                <a:effectLst/>
                <a:latin typeface="Arial" panose="020B0604020202020204" pitchFamily="34" charset="0"/>
              </a:rPr>
            </a:br>
            <a:r>
              <a:rPr lang="es-MX" sz="2000" b="0" i="0" dirty="0">
                <a:effectLst/>
                <a:latin typeface="Arial" panose="020B0604020202020204" pitchFamily="34" charset="0"/>
              </a:rPr>
              <a:t> Realiza procedimiento anestésico de urgencia. </a:t>
            </a:r>
          </a:p>
          <a:p>
            <a:br>
              <a:rPr lang="es-MX" sz="2000" b="0" i="0" dirty="0">
                <a:effectLst/>
                <a:latin typeface="Arial" panose="020B0604020202020204" pitchFamily="34" charset="0"/>
              </a:rPr>
            </a:br>
            <a:r>
              <a:rPr lang="es-MX" sz="2000" b="0" i="0" dirty="0">
                <a:effectLst/>
                <a:latin typeface="Arial" panose="020B0604020202020204" pitchFamily="34" charset="0"/>
              </a:rPr>
              <a:t> Participa activamente en la reanimación hemodinámica. </a:t>
            </a:r>
          </a:p>
          <a:p>
            <a:br>
              <a:rPr lang="es-MX" sz="2000" b="0" i="0" dirty="0">
                <a:effectLst/>
                <a:latin typeface="Arial" panose="020B0604020202020204" pitchFamily="34" charset="0"/>
              </a:rPr>
            </a:br>
            <a:r>
              <a:rPr lang="es-MX" sz="2000" b="1" i="0" dirty="0">
                <a:effectLst/>
                <a:latin typeface="Arial" panose="020B0604020202020204" pitchFamily="34" charset="0"/>
              </a:rPr>
              <a:t>PERSONAL MÉDICO ESPECIALISTA EN NEONATOLOGÍA (O MÉDICO ESPECIALISTA EN PEDIATRÍA) </a:t>
            </a:r>
          </a:p>
          <a:p>
            <a:br>
              <a:rPr lang="es-MX" sz="2000" b="1" i="0" dirty="0">
                <a:effectLst/>
                <a:latin typeface="Arial" panose="020B0604020202020204" pitchFamily="34" charset="0"/>
              </a:rPr>
            </a:br>
            <a:r>
              <a:rPr lang="es-MX" sz="2000" b="0" i="0" dirty="0">
                <a:effectLst/>
                <a:latin typeface="Arial" panose="020B0604020202020204" pitchFamily="34" charset="0"/>
              </a:rPr>
              <a:t> Revisa los antecedentes sobre la evolución del embarazo y patología que lo complica. </a:t>
            </a:r>
          </a:p>
          <a:p>
            <a:br>
              <a:rPr lang="es-MX" sz="2000" b="0" i="0" dirty="0">
                <a:effectLst/>
                <a:latin typeface="Arial" panose="020B0604020202020204" pitchFamily="34" charset="0"/>
              </a:rPr>
            </a:br>
            <a:r>
              <a:rPr lang="es-MX" sz="2000" b="0" i="0" dirty="0">
                <a:effectLst/>
                <a:latin typeface="Arial" panose="020B0604020202020204" pitchFamily="34" charset="0"/>
              </a:rPr>
              <a:t> Identifica las condiciones fetales y prepara el área para la reanimación fetal.</a:t>
            </a:r>
            <a:endParaRPr lang="es-CO" sz="2000" dirty="0"/>
          </a:p>
        </p:txBody>
      </p:sp>
    </p:spTree>
    <p:extLst>
      <p:ext uri="{BB962C8B-B14F-4D97-AF65-F5344CB8AC3E}">
        <p14:creationId xmlns:p14="http://schemas.microsoft.com/office/powerpoint/2010/main" val="1673021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F18E7C-D54D-90F4-5B65-F10BD00913C9}"/>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8242359B-3D63-589A-539F-8245ABC03DDD}"/>
              </a:ext>
            </a:extLst>
          </p:cNvPr>
          <p:cNvSpPr txBox="1">
            <a:spLocks/>
          </p:cNvSpPr>
          <p:nvPr/>
        </p:nvSpPr>
        <p:spPr>
          <a:xfrm>
            <a:off x="460021" y="941210"/>
            <a:ext cx="11111089" cy="49755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s-MX" dirty="0"/>
            </a:br>
            <a:endParaRPr lang="es-CO" dirty="0"/>
          </a:p>
        </p:txBody>
      </p:sp>
      <p:sp>
        <p:nvSpPr>
          <p:cNvPr id="7" name="Marcador de contenido 2">
            <a:extLst>
              <a:ext uri="{FF2B5EF4-FFF2-40B4-BE49-F238E27FC236}">
                <a16:creationId xmlns:a16="http://schemas.microsoft.com/office/drawing/2014/main" id="{0CC37CC0-B9C2-EBE9-0286-094AC783A0E9}"/>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35D84957-EC09-A750-645D-F543361E4EE8}"/>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B8AE2FE2-863E-5A0B-18A2-0679177EB200}"/>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3" name="CuadroTexto 2">
            <a:extLst>
              <a:ext uri="{FF2B5EF4-FFF2-40B4-BE49-F238E27FC236}">
                <a16:creationId xmlns:a16="http://schemas.microsoft.com/office/drawing/2014/main" id="{59AC0EB6-3BBD-031D-F6E3-1C9044F1F37E}"/>
              </a:ext>
            </a:extLst>
          </p:cNvPr>
          <p:cNvSpPr txBox="1"/>
          <p:nvPr/>
        </p:nvSpPr>
        <p:spPr>
          <a:xfrm>
            <a:off x="620890" y="431162"/>
            <a:ext cx="10811933" cy="4401205"/>
          </a:xfrm>
          <a:prstGeom prst="rect">
            <a:avLst/>
          </a:prstGeom>
          <a:noFill/>
        </p:spPr>
        <p:txBody>
          <a:bodyPr wrap="square">
            <a:spAutoFit/>
          </a:bodyPr>
          <a:lstStyle/>
          <a:p>
            <a:r>
              <a:rPr lang="es-MX" sz="2000" b="1" i="0" dirty="0">
                <a:effectLst/>
                <a:latin typeface="Arial" panose="020B0604020202020204" pitchFamily="34" charset="0"/>
              </a:rPr>
              <a:t>ENFERMERÍA </a:t>
            </a:r>
          </a:p>
          <a:p>
            <a:endParaRPr lang="es-MX" sz="2000" b="1" i="0" dirty="0">
              <a:effectLst/>
              <a:latin typeface="Arial" panose="020B0604020202020204" pitchFamily="34" charset="0"/>
            </a:endParaRPr>
          </a:p>
          <a:p>
            <a:r>
              <a:rPr lang="es-MX" sz="2000" b="0" i="0" dirty="0">
                <a:effectLst/>
                <a:latin typeface="Arial" panose="020B0604020202020204" pitchFamily="34" charset="0"/>
              </a:rPr>
              <a:t>Enfermera (monitoreo hemodinámico) </a:t>
            </a:r>
          </a:p>
          <a:p>
            <a:r>
              <a:rPr lang="es-MX" sz="2000" b="0" i="0" dirty="0">
                <a:effectLst/>
                <a:latin typeface="Arial" panose="020B0604020202020204" pitchFamily="34" charset="0"/>
              </a:rPr>
              <a:t> Administra medicamentos de carro de paro o kit de código rojo </a:t>
            </a:r>
            <a:br>
              <a:rPr lang="es-MX" sz="2000" b="0" i="0" dirty="0">
                <a:effectLst/>
                <a:latin typeface="Arial" panose="020B0604020202020204" pitchFamily="34" charset="0"/>
              </a:rPr>
            </a:br>
            <a:r>
              <a:rPr lang="es-MX" sz="2000" b="0" i="0" dirty="0">
                <a:effectLst/>
                <a:latin typeface="Arial" panose="020B0604020202020204" pitchFamily="34" charset="0"/>
              </a:rPr>
              <a:t> Da asistencia para intubación. </a:t>
            </a:r>
            <a:br>
              <a:rPr lang="es-MX" sz="2000" b="0" i="0" dirty="0">
                <a:effectLst/>
                <a:latin typeface="Arial" panose="020B0604020202020204" pitchFamily="34" charset="0"/>
              </a:rPr>
            </a:br>
            <a:r>
              <a:rPr lang="es-MX" sz="2000" b="0" i="0" dirty="0">
                <a:effectLst/>
                <a:latin typeface="Arial" panose="020B0604020202020204" pitchFamily="34" charset="0"/>
              </a:rPr>
              <a:t> Efectúa aspiración de secreciones. </a:t>
            </a:r>
            <a:br>
              <a:rPr lang="es-MX" sz="2000" b="0" i="0" dirty="0">
                <a:effectLst/>
                <a:latin typeface="Arial" panose="020B0604020202020204" pitchFamily="34" charset="0"/>
              </a:rPr>
            </a:br>
            <a:r>
              <a:rPr lang="es-MX" sz="2000" b="0" i="0" dirty="0">
                <a:effectLst/>
                <a:latin typeface="Arial" panose="020B0604020202020204" pitchFamily="34" charset="0"/>
              </a:rPr>
              <a:t> Efectúa fijación de cánula </a:t>
            </a:r>
            <a:r>
              <a:rPr lang="es-MX" sz="2000" b="0" i="0" dirty="0" err="1">
                <a:effectLst/>
                <a:latin typeface="Arial" panose="020B0604020202020204" pitchFamily="34" charset="0"/>
              </a:rPr>
              <a:t>endo</a:t>
            </a:r>
            <a:r>
              <a:rPr lang="es-MX" sz="2000" b="0" i="0" dirty="0">
                <a:effectLst/>
                <a:latin typeface="Arial" panose="020B0604020202020204" pitchFamily="34" charset="0"/>
              </a:rPr>
              <a:t>-traqueal. </a:t>
            </a:r>
            <a:br>
              <a:rPr lang="es-MX" sz="2000" b="0" i="0" dirty="0">
                <a:effectLst/>
                <a:latin typeface="Arial" panose="020B0604020202020204" pitchFamily="34" charset="0"/>
              </a:rPr>
            </a:br>
            <a:r>
              <a:rPr lang="es-MX" sz="2000" b="0" i="0" dirty="0">
                <a:effectLst/>
                <a:latin typeface="Arial" panose="020B0604020202020204" pitchFamily="34" charset="0"/>
              </a:rPr>
              <a:t> Efectúa instalación de invasivos, sonda Foley y sonda nasogástrica. </a:t>
            </a:r>
            <a:br>
              <a:rPr lang="es-MX" sz="2000" b="0" i="0" dirty="0">
                <a:effectLst/>
                <a:latin typeface="Arial" panose="020B0604020202020204" pitchFamily="34" charset="0"/>
              </a:rPr>
            </a:br>
            <a:r>
              <a:rPr lang="es-MX" sz="2000" b="0" i="0" dirty="0">
                <a:effectLst/>
                <a:latin typeface="Arial" panose="020B0604020202020204" pitchFamily="34" charset="0"/>
              </a:rPr>
              <a:t> Otorga asistencia para la instalación de catéter venoso central. </a:t>
            </a:r>
            <a:br>
              <a:rPr lang="es-MX" sz="2000" b="0" i="0" dirty="0">
                <a:effectLst/>
                <a:latin typeface="Arial" panose="020B0604020202020204" pitchFamily="34" charset="0"/>
              </a:rPr>
            </a:br>
            <a:r>
              <a:rPr lang="es-MX" sz="2000" b="0" i="0" dirty="0">
                <a:effectLst/>
                <a:latin typeface="Arial" panose="020B0604020202020204" pitchFamily="34" charset="0"/>
              </a:rPr>
              <a:t> Coloca cánula nasal y/o mascarilla facial. </a:t>
            </a:r>
            <a:br>
              <a:rPr lang="es-MX" sz="2000" b="0" i="0" dirty="0">
                <a:effectLst/>
                <a:latin typeface="Arial" panose="020B0604020202020204" pitchFamily="34" charset="0"/>
              </a:rPr>
            </a:br>
            <a:r>
              <a:rPr lang="es-MX" sz="2000" b="0" i="0" dirty="0">
                <a:effectLst/>
                <a:latin typeface="Arial" panose="020B0604020202020204" pitchFamily="34" charset="0"/>
              </a:rPr>
              <a:t> Forma parte del equipo para la entrega del paciente al servicio correspondiente. </a:t>
            </a:r>
            <a:br>
              <a:rPr lang="es-MX" sz="2000" b="0" i="0" dirty="0">
                <a:effectLst/>
                <a:latin typeface="Arial" panose="020B0604020202020204" pitchFamily="34" charset="0"/>
              </a:rPr>
            </a:br>
            <a:r>
              <a:rPr lang="es-MX" sz="2000" b="0" i="0" dirty="0">
                <a:effectLst/>
                <a:latin typeface="Arial" panose="020B0604020202020204" pitchFamily="34" charset="0"/>
              </a:rPr>
              <a:t> Da vigilancia del estado neurológico. </a:t>
            </a:r>
            <a:br>
              <a:rPr lang="es-MX" sz="2000" b="0" i="0" dirty="0">
                <a:effectLst/>
                <a:latin typeface="Arial" panose="020B0604020202020204" pitchFamily="34" charset="0"/>
              </a:rPr>
            </a:br>
            <a:r>
              <a:rPr lang="es-MX" sz="2000" b="0" i="0" dirty="0">
                <a:effectLst/>
                <a:latin typeface="Arial" panose="020B0604020202020204" pitchFamily="34" charset="0"/>
              </a:rPr>
              <a:t> </a:t>
            </a:r>
            <a:r>
              <a:rPr lang="es-MX" sz="2000" b="0" i="0" dirty="0" err="1">
                <a:effectLst/>
                <a:latin typeface="Arial" panose="020B0604020202020204" pitchFamily="34" charset="0"/>
              </a:rPr>
              <a:t>Admininistra</a:t>
            </a:r>
            <a:r>
              <a:rPr lang="es-MX" sz="2000" b="0" i="0" dirty="0">
                <a:effectLst/>
                <a:latin typeface="Arial" panose="020B0604020202020204" pitchFamily="34" charset="0"/>
              </a:rPr>
              <a:t> hemoderivados. </a:t>
            </a:r>
            <a:br>
              <a:rPr lang="es-MX" sz="2000" b="0" i="0" dirty="0">
                <a:effectLst/>
                <a:latin typeface="Arial" panose="020B0604020202020204" pitchFamily="34" charset="0"/>
              </a:rPr>
            </a:br>
            <a:r>
              <a:rPr lang="es-MX" sz="2000" b="0" i="0" dirty="0">
                <a:effectLst/>
                <a:latin typeface="Arial" panose="020B0604020202020204" pitchFamily="34" charset="0"/>
              </a:rPr>
              <a:t> Coloca traje antichoque</a:t>
            </a:r>
            <a:endParaRPr lang="es-CO" sz="2000" dirty="0"/>
          </a:p>
        </p:txBody>
      </p:sp>
    </p:spTree>
    <p:extLst>
      <p:ext uri="{BB962C8B-B14F-4D97-AF65-F5344CB8AC3E}">
        <p14:creationId xmlns:p14="http://schemas.microsoft.com/office/powerpoint/2010/main" val="2502366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D57C7D-92AA-1737-D257-6C9B02D202A0}"/>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C81ED39F-335C-CE94-139C-FB778C63192F}"/>
              </a:ext>
            </a:extLst>
          </p:cNvPr>
          <p:cNvSpPr txBox="1">
            <a:spLocks/>
          </p:cNvSpPr>
          <p:nvPr/>
        </p:nvSpPr>
        <p:spPr>
          <a:xfrm>
            <a:off x="460021" y="941210"/>
            <a:ext cx="11111089" cy="49755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s-MX" dirty="0"/>
            </a:br>
            <a:endParaRPr lang="es-CO" dirty="0"/>
          </a:p>
        </p:txBody>
      </p:sp>
      <p:sp>
        <p:nvSpPr>
          <p:cNvPr id="7" name="Marcador de contenido 2">
            <a:extLst>
              <a:ext uri="{FF2B5EF4-FFF2-40B4-BE49-F238E27FC236}">
                <a16:creationId xmlns:a16="http://schemas.microsoft.com/office/drawing/2014/main" id="{4F7892C5-E45A-F5FA-07D1-72171B04EA5E}"/>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3BFC8DAB-FC78-58B9-634A-C384CAB0637F}"/>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B9D20719-DAE6-F3D8-5CEF-442F00862F39}"/>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5" name="CuadroTexto 4">
            <a:extLst>
              <a:ext uri="{FF2B5EF4-FFF2-40B4-BE49-F238E27FC236}">
                <a16:creationId xmlns:a16="http://schemas.microsoft.com/office/drawing/2014/main" id="{B9EAA72B-9859-A105-EC6E-D6A532BD9D5F}"/>
              </a:ext>
            </a:extLst>
          </p:cNvPr>
          <p:cNvSpPr txBox="1"/>
          <p:nvPr/>
        </p:nvSpPr>
        <p:spPr>
          <a:xfrm>
            <a:off x="620889" y="542537"/>
            <a:ext cx="11111089" cy="5878532"/>
          </a:xfrm>
          <a:prstGeom prst="rect">
            <a:avLst/>
          </a:prstGeom>
          <a:noFill/>
        </p:spPr>
        <p:txBody>
          <a:bodyPr wrap="square">
            <a:spAutoFit/>
          </a:bodyPr>
          <a:lstStyle/>
          <a:p>
            <a:r>
              <a:rPr lang="es-CO" sz="2000" b="1" dirty="0">
                <a:effectLst/>
                <a:latin typeface="Arial" panose="020B0604020202020204" pitchFamily="34" charset="0"/>
              </a:rPr>
              <a:t>Auxiliar de Enfermera </a:t>
            </a:r>
          </a:p>
          <a:p>
            <a:br>
              <a:rPr lang="es-CO" sz="2000" dirty="0">
                <a:effectLst/>
              </a:rPr>
            </a:br>
            <a:r>
              <a:rPr lang="es-CO" sz="2000" dirty="0">
                <a:latin typeface="Arial" panose="020B0604020202020204" pitchFamily="34" charset="0"/>
              </a:rPr>
              <a:t>- </a:t>
            </a:r>
            <a:r>
              <a:rPr lang="es-CO" sz="2000" dirty="0">
                <a:effectLst/>
                <a:latin typeface="Arial" panose="020B0604020202020204" pitchFamily="34" charset="0"/>
              </a:rPr>
              <a:t>Canaliza vena o permeabiliza accesos venosos. </a:t>
            </a:r>
            <a:br>
              <a:rPr lang="es-CO" sz="2000" dirty="0">
                <a:effectLst/>
              </a:rPr>
            </a:br>
            <a:r>
              <a:rPr lang="es-CO" sz="2000" dirty="0">
                <a:latin typeface="Arial" panose="020B0604020202020204" pitchFamily="34" charset="0"/>
              </a:rPr>
              <a:t>- </a:t>
            </a:r>
            <a:r>
              <a:rPr lang="es-CO" sz="2000" b="0" i="0" dirty="0">
                <a:effectLst/>
                <a:latin typeface="Arial" panose="020B0604020202020204" pitchFamily="34" charset="0"/>
              </a:rPr>
              <a:t>Toma de muestras de laboratorio.</a:t>
            </a:r>
          </a:p>
          <a:p>
            <a:r>
              <a:rPr lang="es-MX" sz="2000" dirty="0"/>
              <a:t>- Toma de glucometría capilar. </a:t>
            </a:r>
          </a:p>
          <a:p>
            <a:r>
              <a:rPr lang="es-MX" sz="2000" dirty="0"/>
              <a:t>- Toma y valoración de signos vitales: presión arterial, temperatura, frecuencia cardiaca, frecuencia respiratoria y oximetría. </a:t>
            </a:r>
          </a:p>
          <a:p>
            <a:r>
              <a:rPr lang="es-MX" sz="2000" dirty="0"/>
              <a:t>- Efectúa vendaje de miembros pélvicos. </a:t>
            </a:r>
          </a:p>
          <a:p>
            <a:br>
              <a:rPr lang="es-MX" sz="2000" dirty="0"/>
            </a:br>
            <a:r>
              <a:rPr lang="es-MX" sz="2000" b="1" dirty="0"/>
              <a:t>Auxiliar de Enfermera circulante </a:t>
            </a:r>
          </a:p>
          <a:p>
            <a:br>
              <a:rPr lang="es-MX" sz="2000" dirty="0"/>
            </a:br>
            <a:r>
              <a:rPr lang="es-MX" sz="2000" dirty="0"/>
              <a:t>- Prepara medicamentos. </a:t>
            </a:r>
            <a:br>
              <a:rPr lang="es-MX" sz="2000" dirty="0"/>
            </a:br>
            <a:r>
              <a:rPr lang="es-MX" sz="2000" dirty="0"/>
              <a:t>- Provee material de curación. </a:t>
            </a:r>
            <a:br>
              <a:rPr lang="es-MX" sz="2000" dirty="0"/>
            </a:br>
            <a:r>
              <a:rPr lang="es-MX" sz="2000" dirty="0"/>
              <a:t>- Prepara soluciones. </a:t>
            </a:r>
            <a:br>
              <a:rPr lang="es-MX" sz="2000" dirty="0"/>
            </a:br>
            <a:r>
              <a:rPr lang="es-MX" sz="2000" dirty="0"/>
              <a:t>- Efectúa control de los medicamentos, soluciones y hemoderivados administrados a la paciente. </a:t>
            </a:r>
            <a:br>
              <a:rPr lang="es-MX" sz="2000" dirty="0"/>
            </a:br>
            <a:r>
              <a:rPr lang="es-MX" sz="2000" dirty="0"/>
              <a:t>- Realiza registros clínicos (datos completos). </a:t>
            </a:r>
            <a:br>
              <a:rPr lang="es-MX" sz="2000" dirty="0"/>
            </a:br>
            <a:r>
              <a:rPr lang="es-MX" sz="2000" dirty="0"/>
              <a:t>- Efectúa control de tiempos.</a:t>
            </a:r>
            <a:br>
              <a:rPr lang="es-MX" sz="2000" dirty="0"/>
            </a:br>
            <a:br>
              <a:rPr lang="es-CO" dirty="0">
                <a:effectLst/>
              </a:rPr>
            </a:br>
            <a:endParaRPr lang="es-CO" dirty="0"/>
          </a:p>
        </p:txBody>
      </p:sp>
    </p:spTree>
    <p:extLst>
      <p:ext uri="{BB962C8B-B14F-4D97-AF65-F5344CB8AC3E}">
        <p14:creationId xmlns:p14="http://schemas.microsoft.com/office/powerpoint/2010/main" val="43222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0452D1-BE05-B779-377B-8F46B7631BBD}"/>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52378861-A81D-C4AC-8B57-84B9174D8027}"/>
              </a:ext>
            </a:extLst>
          </p:cNvPr>
          <p:cNvSpPr txBox="1">
            <a:spLocks/>
          </p:cNvSpPr>
          <p:nvPr/>
        </p:nvSpPr>
        <p:spPr>
          <a:xfrm>
            <a:off x="460021" y="941210"/>
            <a:ext cx="11111089" cy="49755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s-MX" dirty="0"/>
            </a:br>
            <a:endParaRPr lang="es-CO" dirty="0"/>
          </a:p>
        </p:txBody>
      </p:sp>
      <p:sp>
        <p:nvSpPr>
          <p:cNvPr id="7" name="Marcador de contenido 2">
            <a:extLst>
              <a:ext uri="{FF2B5EF4-FFF2-40B4-BE49-F238E27FC236}">
                <a16:creationId xmlns:a16="http://schemas.microsoft.com/office/drawing/2014/main" id="{B0DD949C-F57E-21E0-D384-A46CE084516C}"/>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E7CB0CE0-C7B0-FA95-1830-40D7B50BAEAC}"/>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7EE8B692-8CE5-4B5B-0480-FD21F42C5AC5}"/>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5" name="CuadroTexto 4">
            <a:extLst>
              <a:ext uri="{FF2B5EF4-FFF2-40B4-BE49-F238E27FC236}">
                <a16:creationId xmlns:a16="http://schemas.microsoft.com/office/drawing/2014/main" id="{E7204FF8-C29F-9628-A69E-4A22534F6C96}"/>
              </a:ext>
            </a:extLst>
          </p:cNvPr>
          <p:cNvSpPr txBox="1"/>
          <p:nvPr/>
        </p:nvSpPr>
        <p:spPr>
          <a:xfrm>
            <a:off x="620889" y="542537"/>
            <a:ext cx="11111089" cy="3477875"/>
          </a:xfrm>
          <a:prstGeom prst="rect">
            <a:avLst/>
          </a:prstGeom>
          <a:noFill/>
        </p:spPr>
        <p:txBody>
          <a:bodyPr wrap="square">
            <a:spAutoFit/>
          </a:bodyPr>
          <a:lstStyle/>
          <a:p>
            <a:r>
              <a:rPr lang="es-MX" sz="2000" b="1" dirty="0">
                <a:latin typeface="Arial" panose="020B0604020202020204" pitchFamily="34" charset="0"/>
                <a:cs typeface="Arial" panose="020B0604020202020204" pitchFamily="34" charset="0"/>
              </a:rPr>
              <a:t>PERSONAL DE LABORATORIO Y SERVICIO TRANSFUSIONAL</a:t>
            </a:r>
          </a:p>
          <a:p>
            <a:r>
              <a:rPr lang="es-MX" sz="2000" b="1" dirty="0">
                <a:latin typeface="Arial" panose="020B0604020202020204" pitchFamily="34" charset="0"/>
                <a:cs typeface="Arial" panose="020B0604020202020204" pitchFamily="34" charset="0"/>
              </a:rPr>
              <a:t> </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 Realiza exámenes de laboratorio solicitados con carácter “urgente”. </a:t>
            </a:r>
          </a:p>
          <a:p>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 Agiliza la tipificación y abastecimiento oportuno de </a:t>
            </a:r>
            <a:r>
              <a:rPr lang="es-MX" sz="2000" dirty="0" err="1">
                <a:latin typeface="Arial" panose="020B0604020202020204" pitchFamily="34" charset="0"/>
                <a:cs typeface="Arial" panose="020B0604020202020204" pitchFamily="34" charset="0"/>
              </a:rPr>
              <a:t>hemocomponentes</a:t>
            </a:r>
            <a:r>
              <a:rPr lang="es-MX" sz="2000" dirty="0">
                <a:latin typeface="Arial" panose="020B0604020202020204" pitchFamily="34" charset="0"/>
                <a:cs typeface="Arial" panose="020B0604020202020204" pitchFamily="34" charset="0"/>
              </a:rPr>
              <a:t>. </a:t>
            </a:r>
          </a:p>
          <a:p>
            <a:endParaRPr lang="es-MX" sz="2000" dirty="0">
              <a:latin typeface="Arial" panose="020B0604020202020204" pitchFamily="34" charset="0"/>
              <a:cs typeface="Arial" panose="020B0604020202020204" pitchFamily="34" charset="0"/>
            </a:endParaRPr>
          </a:p>
          <a:p>
            <a:endParaRPr lang="es-MX" sz="2000" dirty="0">
              <a:latin typeface="Arial" panose="020B0604020202020204" pitchFamily="34" charset="0"/>
              <a:cs typeface="Arial" panose="020B0604020202020204" pitchFamily="34" charset="0"/>
            </a:endParaRPr>
          </a:p>
          <a:p>
            <a:r>
              <a:rPr lang="es-MX" sz="2000" b="1" dirty="0">
                <a:latin typeface="Arial" panose="020B0604020202020204" pitchFamily="34" charset="0"/>
                <a:cs typeface="Arial" panose="020B0604020202020204" pitchFamily="34" charset="0"/>
              </a:rPr>
              <a:t>PERSONAL DE PSICOLOGIA </a:t>
            </a:r>
          </a:p>
          <a:p>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 Realiza apoyo emocional y fortalece información sobre el estado de salud de la </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paciente a los familiares. </a:t>
            </a:r>
            <a:endParaRPr lang="es-CO"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0384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E56A38-0363-B772-BE51-2CE5E74E26AD}"/>
            </a:ext>
          </a:extLst>
        </p:cNvPr>
        <p:cNvGrpSpPr/>
        <p:nvPr/>
      </p:nvGrpSpPr>
      <p:grpSpPr>
        <a:xfrm>
          <a:off x="0" y="0"/>
          <a:ext cx="0" cy="0"/>
          <a:chOff x="0" y="0"/>
          <a:chExt cx="0" cy="0"/>
        </a:xfrm>
      </p:grpSpPr>
      <p:sp>
        <p:nvSpPr>
          <p:cNvPr id="6" name="Título 1">
            <a:extLst>
              <a:ext uri="{FF2B5EF4-FFF2-40B4-BE49-F238E27FC236}">
                <a16:creationId xmlns:a16="http://schemas.microsoft.com/office/drawing/2014/main" id="{0D564A85-80DA-4794-BB1B-6BCACDD1D750}"/>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dirty="0"/>
          </a:p>
        </p:txBody>
      </p:sp>
      <p:sp>
        <p:nvSpPr>
          <p:cNvPr id="7" name="Marcador de contenido 2">
            <a:extLst>
              <a:ext uri="{FF2B5EF4-FFF2-40B4-BE49-F238E27FC236}">
                <a16:creationId xmlns:a16="http://schemas.microsoft.com/office/drawing/2014/main" id="{343FDB5B-AF4B-DCBE-57A1-35E64368C13E}"/>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CO" dirty="0"/>
          </a:p>
        </p:txBody>
      </p:sp>
      <p:sp>
        <p:nvSpPr>
          <p:cNvPr id="8" name="Marcador de contenido 3">
            <a:extLst>
              <a:ext uri="{FF2B5EF4-FFF2-40B4-BE49-F238E27FC236}">
                <a16:creationId xmlns:a16="http://schemas.microsoft.com/office/drawing/2014/main" id="{4B6E4F30-25E9-E260-AFEC-A9D0AC961EC2}"/>
              </a:ext>
            </a:extLst>
          </p:cNvPr>
          <p:cNvSpPr txBox="1">
            <a:spLocks/>
          </p:cNvSpPr>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dirty="0"/>
          </a:p>
        </p:txBody>
      </p:sp>
      <p:sp>
        <p:nvSpPr>
          <p:cNvPr id="4" name="CuadroTexto 3">
            <a:extLst>
              <a:ext uri="{FF2B5EF4-FFF2-40B4-BE49-F238E27FC236}">
                <a16:creationId xmlns:a16="http://schemas.microsoft.com/office/drawing/2014/main" id="{34EEF401-E7B4-E202-EF62-C9471776FD5C}"/>
              </a:ext>
            </a:extLst>
          </p:cNvPr>
          <p:cNvSpPr txBox="1"/>
          <p:nvPr/>
        </p:nvSpPr>
        <p:spPr>
          <a:xfrm>
            <a:off x="3522134" y="496371"/>
            <a:ext cx="6096000" cy="646331"/>
          </a:xfrm>
          <a:prstGeom prst="rect">
            <a:avLst/>
          </a:prstGeom>
          <a:noFill/>
        </p:spPr>
        <p:txBody>
          <a:bodyPr wrap="square">
            <a:spAutoFit/>
          </a:bodyPr>
          <a:lstStyle/>
          <a:p>
            <a:r>
              <a:rPr lang="es-CO" sz="3600" b="1" dirty="0">
                <a:solidFill>
                  <a:schemeClr val="accent1">
                    <a:lumMod val="75000"/>
                  </a:schemeClr>
                </a:solidFill>
              </a:rPr>
              <a:t>  </a:t>
            </a:r>
            <a:endParaRPr lang="es-CO" sz="3600" dirty="0"/>
          </a:p>
        </p:txBody>
      </p:sp>
      <p:sp>
        <p:nvSpPr>
          <p:cNvPr id="12" name="CuadroTexto 11">
            <a:extLst>
              <a:ext uri="{FF2B5EF4-FFF2-40B4-BE49-F238E27FC236}">
                <a16:creationId xmlns:a16="http://schemas.microsoft.com/office/drawing/2014/main" id="{64A459B9-4F8A-877D-9D76-71EA5B9E29CA}"/>
              </a:ext>
            </a:extLst>
          </p:cNvPr>
          <p:cNvSpPr txBox="1"/>
          <p:nvPr/>
        </p:nvSpPr>
        <p:spPr>
          <a:xfrm>
            <a:off x="3273778" y="2385659"/>
            <a:ext cx="5971822" cy="1323439"/>
          </a:xfrm>
          <a:prstGeom prst="rect">
            <a:avLst/>
          </a:prstGeom>
          <a:noFill/>
        </p:spPr>
        <p:txBody>
          <a:bodyPr wrap="square">
            <a:spAutoFit/>
          </a:bodyPr>
          <a:lstStyle/>
          <a:p>
            <a:r>
              <a:rPr lang="es-MX" sz="8000" dirty="0">
                <a:latin typeface="Algerian" panose="04020705040A02060702" pitchFamily="82" charset="0"/>
              </a:rPr>
              <a:t>GRACIAS </a:t>
            </a:r>
            <a:endParaRPr lang="es-CO" sz="8000" dirty="0">
              <a:latin typeface="Algerian" panose="04020705040A02060702" pitchFamily="82" charset="0"/>
            </a:endParaRPr>
          </a:p>
        </p:txBody>
      </p:sp>
      <p:pic>
        <p:nvPicPr>
          <p:cNvPr id="2" name="Picture 2" descr="Retos para este dia: SÉPTIMO LEO">
            <a:extLst>
              <a:ext uri="{FF2B5EF4-FFF2-40B4-BE49-F238E27FC236}">
                <a16:creationId xmlns:a16="http://schemas.microsoft.com/office/drawing/2014/main" id="{F66211C4-B2C0-A009-67DE-B35731CEC6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4660" y="2811535"/>
            <a:ext cx="4167340" cy="237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3052"/>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277</TotalTime>
  <Words>1754</Words>
  <Application>Microsoft Office PowerPoint</Application>
  <PresentationFormat>Panorámica</PresentationFormat>
  <Paragraphs>239</Paragraphs>
  <Slides>18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18</vt:i4>
      </vt:variant>
    </vt:vector>
  </HeadingPairs>
  <TitlesOfParts>
    <vt:vector size="25" baseType="lpstr">
      <vt:lpstr>Algerian</vt:lpstr>
      <vt:lpstr>Aptos</vt:lpstr>
      <vt:lpstr>Aptos Display</vt:lpstr>
      <vt:lpstr>Arial</vt:lpstr>
      <vt:lpstr>Calibri</vt:lpstr>
      <vt:lpstr>Times New Roman</vt:lpstr>
      <vt:lpstr>Office Theme</vt:lpstr>
      <vt:lpstr>TRIAGE OBSTETRICO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25</cp:revision>
  <dcterms:created xsi:type="dcterms:W3CDTF">2024-05-15T13:17:42Z</dcterms:created>
  <dcterms:modified xsi:type="dcterms:W3CDTF">2025-07-25T21:50:26Z</dcterms:modified>
</cp:coreProperties>
</file>