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5" d="100"/>
          <a:sy n="85" d="100"/>
        </p:scale>
        <p:origin x="77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25/07/2025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506510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25/07/2025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461946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C512A09-E8F9-4E6A-B8F3-4C5544DFC5F0}" type="datetimeFigureOut">
              <a:rPr lang="es-CO" smtClean="0"/>
              <a:t>25/07/2025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1780994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C512A09-E8F9-4E6A-B8F3-4C5544DFC5F0}" type="datetimeFigureOut">
              <a:rPr lang="es-CO" smtClean="0"/>
              <a:t>25/07/2025</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945238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C512A09-E8F9-4E6A-B8F3-4C5544DFC5F0}" type="datetimeFigureOut">
              <a:rPr lang="es-CO" smtClean="0"/>
              <a:t>25/07/2025</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36403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2C512A09-E8F9-4E6A-B8F3-4C5544DFC5F0}" type="datetimeFigureOut">
              <a:rPr lang="es-CO" smtClean="0"/>
              <a:t>25/07/2025</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908865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512A09-E8F9-4E6A-B8F3-4C5544DFC5F0}" type="datetimeFigureOut">
              <a:rPr lang="es-CO" smtClean="0"/>
              <a:t>25/07/2025</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2222858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C512A09-E8F9-4E6A-B8F3-4C5544DFC5F0}" type="datetimeFigureOut">
              <a:rPr lang="es-CO" smtClean="0"/>
              <a:t>25/07/2025</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1004091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C512A09-E8F9-4E6A-B8F3-4C5544DFC5F0}" type="datetimeFigureOut">
              <a:rPr lang="es-CO" smtClean="0"/>
              <a:t>25/07/2025</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4289021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25/07/2025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2091686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25/07/2025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4161160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512A09-E8F9-4E6A-B8F3-4C5544DFC5F0}" type="datetimeFigureOut">
              <a:rPr lang="es-CO" smtClean="0"/>
              <a:t>25/07/2025</a:t>
            </a:fld>
            <a:endParaRPr lang="es-C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591C16-AC2D-464C-95DE-277259B57AE1}" type="slidenum">
              <a:rPr lang="es-CO" smtClean="0"/>
              <a:t>‹Nº›</a:t>
            </a:fld>
            <a:endParaRPr lang="es-CO"/>
          </a:p>
        </p:txBody>
      </p:sp>
    </p:spTree>
    <p:extLst>
      <p:ext uri="{BB962C8B-B14F-4D97-AF65-F5344CB8AC3E}">
        <p14:creationId xmlns:p14="http://schemas.microsoft.com/office/powerpoint/2010/main" val="42909522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82BB3066-7012-DADB-DF72-69658DD13420}"/>
              </a:ext>
            </a:extLst>
          </p:cNvPr>
          <p:cNvSpPr>
            <a:spLocks noGrp="1"/>
          </p:cNvSpPr>
          <p:nvPr>
            <p:ph type="ctrTitle"/>
          </p:nvPr>
        </p:nvSpPr>
        <p:spPr>
          <a:xfrm>
            <a:off x="1524000" y="1122363"/>
            <a:ext cx="9144000" cy="2387600"/>
          </a:xfrm>
        </p:spPr>
        <p:txBody>
          <a:bodyPr>
            <a:normAutofit/>
          </a:bodyPr>
          <a:lstStyle/>
          <a:p>
            <a:r>
              <a:rPr lang="es-CO" sz="4400" dirty="0">
                <a:solidFill>
                  <a:srgbClr val="0D0D0D"/>
                </a:solidFill>
                <a:highlight>
                  <a:srgbClr val="FFFFFF"/>
                </a:highlight>
                <a:latin typeface="Arial" panose="020B0604020202020204" pitchFamily="34" charset="0"/>
                <a:cs typeface="Arial" panose="020B0604020202020204" pitchFamily="34" charset="0"/>
              </a:rPr>
              <a:t>MANUAL DE NORMAS DE TRIAGE </a:t>
            </a:r>
            <a:br>
              <a:rPr lang="es-CO" sz="4400" b="0" i="0" dirty="0">
                <a:solidFill>
                  <a:srgbClr val="0D0D0D"/>
                </a:solidFill>
                <a:effectLst/>
                <a:highlight>
                  <a:srgbClr val="FFFFFF"/>
                </a:highlight>
                <a:latin typeface="Arial" panose="020B0604020202020204" pitchFamily="34" charset="0"/>
                <a:cs typeface="Arial" panose="020B0604020202020204" pitchFamily="34" charset="0"/>
              </a:rPr>
            </a:br>
            <a:endParaRPr lang="es-CO" sz="4400" dirty="0">
              <a:latin typeface="Arial" panose="020B0604020202020204" pitchFamily="34" charset="0"/>
              <a:cs typeface="Arial" panose="020B0604020202020204" pitchFamily="34" charset="0"/>
            </a:endParaRPr>
          </a:p>
        </p:txBody>
      </p:sp>
      <p:sp>
        <p:nvSpPr>
          <p:cNvPr id="11" name="Subtítulo 2">
            <a:extLst>
              <a:ext uri="{FF2B5EF4-FFF2-40B4-BE49-F238E27FC236}">
                <a16:creationId xmlns:a16="http://schemas.microsoft.com/office/drawing/2014/main" id="{843B47CB-961D-A60C-3381-0A3A6516DE44}"/>
              </a:ext>
            </a:extLst>
          </p:cNvPr>
          <p:cNvSpPr>
            <a:spLocks noGrp="1"/>
          </p:cNvSpPr>
          <p:nvPr>
            <p:ph type="subTitle" idx="1"/>
          </p:nvPr>
        </p:nvSpPr>
        <p:spPr>
          <a:xfrm>
            <a:off x="1524000" y="3602038"/>
            <a:ext cx="9144000" cy="1655762"/>
          </a:xfrm>
        </p:spPr>
        <p:txBody>
          <a:bodyPr/>
          <a:lstStyle/>
          <a:p>
            <a:r>
              <a:rPr lang="es-CO" sz="3200" dirty="0">
                <a:latin typeface="Calibri" panose="020F0502020204030204" pitchFamily="34" charset="0"/>
                <a:ea typeface="Calibri" panose="020F0502020204030204" pitchFamily="34" charset="0"/>
                <a:cs typeface="Calibri" panose="020F0502020204030204" pitchFamily="34" charset="0"/>
              </a:rPr>
              <a:t>Enfermera:  Mercedes Villarreal</a:t>
            </a:r>
          </a:p>
          <a:p>
            <a:r>
              <a:rPr lang="es-CO" sz="3200" dirty="0" err="1">
                <a:latin typeface="Calibri" panose="020F0502020204030204" pitchFamily="34" charset="0"/>
                <a:ea typeface="Calibri" panose="020F0502020204030204" pitchFamily="34" charset="0"/>
                <a:cs typeface="Calibri" panose="020F0502020204030204" pitchFamily="34" charset="0"/>
              </a:rPr>
              <a:t>Lider</a:t>
            </a:r>
            <a:r>
              <a:rPr lang="es-CO" sz="3200" dirty="0">
                <a:latin typeface="Calibri" panose="020F0502020204030204" pitchFamily="34" charset="0"/>
                <a:ea typeface="Calibri" panose="020F0502020204030204" pitchFamily="34" charset="0"/>
                <a:cs typeface="Calibri" panose="020F0502020204030204" pitchFamily="34" charset="0"/>
              </a:rPr>
              <a:t> de urgencias </a:t>
            </a:r>
          </a:p>
          <a:p>
            <a:endParaRPr lang="es-CO" dirty="0"/>
          </a:p>
        </p:txBody>
      </p:sp>
    </p:spTree>
    <p:extLst>
      <p:ext uri="{BB962C8B-B14F-4D97-AF65-F5344CB8AC3E}">
        <p14:creationId xmlns:p14="http://schemas.microsoft.com/office/powerpoint/2010/main" val="1077650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DF70D763-6570-D3C6-7081-F72349380F07}"/>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DD15E1C2-E500-37D4-7B33-9A61420B2788}"/>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08FA952A-A25D-CBF1-6875-EFF78548ED9E}"/>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3" name="CuadroTexto 2">
            <a:extLst>
              <a:ext uri="{FF2B5EF4-FFF2-40B4-BE49-F238E27FC236}">
                <a16:creationId xmlns:a16="http://schemas.microsoft.com/office/drawing/2014/main" id="{8AD09C6F-4C85-C1E7-543D-54A94F560D23}"/>
              </a:ext>
            </a:extLst>
          </p:cNvPr>
          <p:cNvSpPr txBox="1"/>
          <p:nvPr/>
        </p:nvSpPr>
        <p:spPr>
          <a:xfrm>
            <a:off x="4154311" y="835378"/>
            <a:ext cx="6615289" cy="769441"/>
          </a:xfrm>
          <a:prstGeom prst="rect">
            <a:avLst/>
          </a:prstGeom>
          <a:noFill/>
        </p:spPr>
        <p:txBody>
          <a:bodyPr wrap="square">
            <a:spAutoFit/>
          </a:bodyPr>
          <a:lstStyle/>
          <a:p>
            <a:r>
              <a:rPr lang="es-CO" sz="4400" b="1" dirty="0">
                <a:solidFill>
                  <a:schemeClr val="accent1">
                    <a:lumMod val="75000"/>
                  </a:schemeClr>
                </a:solidFill>
              </a:rPr>
              <a:t>DEFINICIÓN</a:t>
            </a:r>
            <a:endParaRPr lang="es-CO" sz="4400" dirty="0"/>
          </a:p>
        </p:txBody>
      </p:sp>
      <p:sp>
        <p:nvSpPr>
          <p:cNvPr id="5" name="CuadroTexto 4">
            <a:extLst>
              <a:ext uri="{FF2B5EF4-FFF2-40B4-BE49-F238E27FC236}">
                <a16:creationId xmlns:a16="http://schemas.microsoft.com/office/drawing/2014/main" id="{6F216350-03C2-EE26-2AFC-3FF483D93B58}"/>
              </a:ext>
            </a:extLst>
          </p:cNvPr>
          <p:cNvSpPr txBox="1"/>
          <p:nvPr/>
        </p:nvSpPr>
        <p:spPr>
          <a:xfrm>
            <a:off x="1072444" y="1490134"/>
            <a:ext cx="9922934" cy="3108543"/>
          </a:xfrm>
          <a:prstGeom prst="rect">
            <a:avLst/>
          </a:prstGeom>
          <a:noFill/>
        </p:spPr>
        <p:txBody>
          <a:bodyPr wrap="square">
            <a:spAutoFit/>
          </a:bodyPr>
          <a:lstStyle/>
          <a:p>
            <a:pPr algn="just"/>
            <a:r>
              <a:rPr lang="es-CO" sz="2800" dirty="0">
                <a:solidFill>
                  <a:srgbClr val="000000"/>
                </a:solidFill>
                <a:latin typeface="Arial" panose="020B0604020202020204" pitchFamily="34" charset="0"/>
              </a:rPr>
              <a:t>El </a:t>
            </a:r>
            <a:r>
              <a:rPr lang="es-CO" sz="2800" dirty="0" err="1">
                <a:solidFill>
                  <a:srgbClr val="000000"/>
                </a:solidFill>
                <a:latin typeface="Arial" panose="020B0604020202020204" pitchFamily="34" charset="0"/>
              </a:rPr>
              <a:t>triage</a:t>
            </a:r>
            <a:r>
              <a:rPr lang="es-CO" sz="2800" dirty="0">
                <a:solidFill>
                  <a:srgbClr val="000000"/>
                </a:solidFill>
                <a:latin typeface="Arial" panose="020B0604020202020204" pitchFamily="34" charset="0"/>
              </a:rPr>
              <a:t> en el servicio de urgencias es un método de selección y clasificación de pacientes, basado en sus necesidades terapéuticas y los recursos disponibles que consiste en una valoración clínica breve que determina la prioridad en que un paciente será atendido. El </a:t>
            </a:r>
            <a:r>
              <a:rPr lang="es-CO" sz="2800" dirty="0" err="1">
                <a:solidFill>
                  <a:srgbClr val="000000"/>
                </a:solidFill>
                <a:latin typeface="Arial" panose="020B0604020202020204" pitchFamily="34" charset="0"/>
              </a:rPr>
              <a:t>triage</a:t>
            </a:r>
            <a:r>
              <a:rPr lang="es-CO" sz="2800" dirty="0">
                <a:solidFill>
                  <a:srgbClr val="000000"/>
                </a:solidFill>
                <a:latin typeface="Arial" panose="020B0604020202020204" pitchFamily="34" charset="0"/>
              </a:rPr>
              <a:t>, como proceso dinámico que es, cambia tan rápidamente como lo puede hacer el estado clínico del paciente.</a:t>
            </a:r>
            <a:endParaRPr lang="es-CO" sz="2800" dirty="0"/>
          </a:p>
        </p:txBody>
      </p:sp>
    </p:spTree>
    <p:extLst>
      <p:ext uri="{BB962C8B-B14F-4D97-AF65-F5344CB8AC3E}">
        <p14:creationId xmlns:p14="http://schemas.microsoft.com/office/powerpoint/2010/main" val="1329252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55F9823-97E9-A8BB-52B5-B8BBD28DC91B}"/>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E41AD241-2339-8456-0ADC-AB858FB50AE1}"/>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377A3C99-D613-CB19-8C3F-9E6459F9EBEE}"/>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57ED653C-709B-3772-5969-9D42ECD046BD}"/>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15C49ADD-9A9B-B611-AF09-920CA6E9ABD6}"/>
              </a:ext>
            </a:extLst>
          </p:cNvPr>
          <p:cNvSpPr txBox="1"/>
          <p:nvPr/>
        </p:nvSpPr>
        <p:spPr>
          <a:xfrm>
            <a:off x="3522134" y="496371"/>
            <a:ext cx="6096000" cy="646331"/>
          </a:xfrm>
          <a:prstGeom prst="rect">
            <a:avLst/>
          </a:prstGeom>
          <a:noFill/>
        </p:spPr>
        <p:txBody>
          <a:bodyPr wrap="square">
            <a:spAutoFit/>
          </a:bodyPr>
          <a:lstStyle/>
          <a:p>
            <a:r>
              <a:rPr lang="es-CO" sz="3600" b="1" dirty="0">
                <a:solidFill>
                  <a:schemeClr val="accent1">
                    <a:lumMod val="75000"/>
                  </a:schemeClr>
                </a:solidFill>
              </a:rPr>
              <a:t>  OBJETIVOS</a:t>
            </a:r>
            <a:endParaRPr lang="es-CO" sz="3600" dirty="0"/>
          </a:p>
        </p:txBody>
      </p:sp>
      <p:sp>
        <p:nvSpPr>
          <p:cNvPr id="10" name="CuadroTexto 9">
            <a:extLst>
              <a:ext uri="{FF2B5EF4-FFF2-40B4-BE49-F238E27FC236}">
                <a16:creationId xmlns:a16="http://schemas.microsoft.com/office/drawing/2014/main" id="{64EAD4A3-D954-2815-4AD6-0FFA6DC3FF11}"/>
              </a:ext>
            </a:extLst>
          </p:cNvPr>
          <p:cNvSpPr txBox="1"/>
          <p:nvPr/>
        </p:nvSpPr>
        <p:spPr>
          <a:xfrm>
            <a:off x="993422" y="1273949"/>
            <a:ext cx="10160000" cy="3785652"/>
          </a:xfrm>
          <a:prstGeom prst="rect">
            <a:avLst/>
          </a:prstGeom>
          <a:noFill/>
        </p:spPr>
        <p:txBody>
          <a:bodyPr wrap="square">
            <a:spAutoFit/>
          </a:bodyPr>
          <a:lstStyle/>
          <a:p>
            <a:pPr algn="just"/>
            <a:r>
              <a:rPr lang="es-CO" sz="2400" dirty="0">
                <a:latin typeface="Arial" panose="020B0604020202020204" pitchFamily="34" charset="0"/>
                <a:cs typeface="Arial" panose="020B0604020202020204" pitchFamily="34" charset="0"/>
              </a:rPr>
              <a:t>- Asegurar una valoración rápida y ordenada de todos los asientes a su llegada a urgencias, identificando los casos que requieren una atención medica inmediata </a:t>
            </a:r>
          </a:p>
          <a:p>
            <a:pPr algn="just"/>
            <a:r>
              <a:rPr lang="es-CO" sz="2400" dirty="0">
                <a:latin typeface="Arial" panose="020B0604020202020204" pitchFamily="34" charset="0"/>
                <a:cs typeface="Arial" panose="020B0604020202020204" pitchFamily="34" charset="0"/>
              </a:rPr>
              <a:t>- Organizar el ingreso de los pacientes para su atención, según la prioridad y los recursos físicos y humanos disponibles. </a:t>
            </a:r>
          </a:p>
          <a:p>
            <a:pPr algn="just"/>
            <a:r>
              <a:rPr lang="es-CO" sz="2400" dirty="0">
                <a:latin typeface="Arial" panose="020B0604020202020204" pitchFamily="34" charset="0"/>
                <a:cs typeface="Arial" panose="020B0604020202020204" pitchFamily="34" charset="0"/>
              </a:rPr>
              <a:t>- Disminuir el riesgo de muerte, complicaciones o discapacidad de los pacientes que acuden al servicio de urgencias. </a:t>
            </a:r>
          </a:p>
          <a:p>
            <a:pPr algn="just"/>
            <a:r>
              <a:rPr lang="es-CO" sz="2400" dirty="0">
                <a:latin typeface="Arial" panose="020B0604020202020204" pitchFamily="34" charset="0"/>
                <a:cs typeface="Arial" panose="020B0604020202020204" pitchFamily="34" charset="0"/>
              </a:rPr>
              <a:t>- Asignar el área de tratamiento adecuada. </a:t>
            </a:r>
          </a:p>
          <a:p>
            <a:pPr algn="just"/>
            <a:r>
              <a:rPr lang="es-CO" sz="2400" dirty="0">
                <a:latin typeface="Arial" panose="020B0604020202020204" pitchFamily="34" charset="0"/>
                <a:cs typeface="Arial" panose="020B0604020202020204" pitchFamily="34" charset="0"/>
              </a:rPr>
              <a:t>- Disminuir la ansiedad del paciente y la familia al establecer una comunicación inicial y proveer información sobre el proceso de atención. </a:t>
            </a:r>
          </a:p>
        </p:txBody>
      </p:sp>
    </p:spTree>
    <p:extLst>
      <p:ext uri="{BB962C8B-B14F-4D97-AF65-F5344CB8AC3E}">
        <p14:creationId xmlns:p14="http://schemas.microsoft.com/office/powerpoint/2010/main" val="909476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65D248-34D0-9920-1BA6-D52098648DBF}"/>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A5436CE3-4A43-8446-FC8D-C50D3A7A2B57}"/>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0B2BB54F-2BA4-E5F4-BF9C-F43B5CFA1E03}"/>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51D57B62-A592-4689-7736-192C55792D24}"/>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4011C9D2-6F10-54E6-1ED6-B13AF2B729DD}"/>
              </a:ext>
            </a:extLst>
          </p:cNvPr>
          <p:cNvSpPr txBox="1"/>
          <p:nvPr/>
        </p:nvSpPr>
        <p:spPr>
          <a:xfrm>
            <a:off x="3522134" y="496371"/>
            <a:ext cx="6096000" cy="646331"/>
          </a:xfrm>
          <a:prstGeom prst="rect">
            <a:avLst/>
          </a:prstGeom>
          <a:noFill/>
        </p:spPr>
        <p:txBody>
          <a:bodyPr wrap="square">
            <a:spAutoFit/>
          </a:bodyPr>
          <a:lstStyle/>
          <a:p>
            <a:r>
              <a:rPr lang="es-CO" sz="3600" b="1">
                <a:solidFill>
                  <a:schemeClr val="accent1">
                    <a:lumMod val="75000"/>
                  </a:schemeClr>
                </a:solidFill>
              </a:rPr>
              <a:t>NIVELES DE PRIORIZACION </a:t>
            </a:r>
            <a:endParaRPr lang="es-CO" sz="3600" dirty="0"/>
          </a:p>
        </p:txBody>
      </p:sp>
      <p:graphicFrame>
        <p:nvGraphicFramePr>
          <p:cNvPr id="2" name="Tabla 1">
            <a:extLst>
              <a:ext uri="{FF2B5EF4-FFF2-40B4-BE49-F238E27FC236}">
                <a16:creationId xmlns:a16="http://schemas.microsoft.com/office/drawing/2014/main" id="{D079DA1E-4E22-018E-7525-B1837885D28B}"/>
              </a:ext>
            </a:extLst>
          </p:cNvPr>
          <p:cNvGraphicFramePr>
            <a:graphicFrameLocks noGrp="1"/>
          </p:cNvGraphicFramePr>
          <p:nvPr>
            <p:extLst>
              <p:ext uri="{D42A27DB-BD31-4B8C-83A1-F6EECF244321}">
                <p14:modId xmlns:p14="http://schemas.microsoft.com/office/powerpoint/2010/main" val="723023730"/>
              </p:ext>
            </p:extLst>
          </p:nvPr>
        </p:nvGraphicFramePr>
        <p:xfrm>
          <a:off x="1828799" y="1043191"/>
          <a:ext cx="9491731" cy="4778060"/>
        </p:xfrm>
        <a:graphic>
          <a:graphicData uri="http://schemas.openxmlformats.org/drawingml/2006/table">
            <a:tbl>
              <a:tblPr firstRow="1" firstCol="1" bandRow="1"/>
              <a:tblGrid>
                <a:gridCol w="2987900">
                  <a:extLst>
                    <a:ext uri="{9D8B030D-6E8A-4147-A177-3AD203B41FA5}">
                      <a16:colId xmlns:a16="http://schemas.microsoft.com/office/drawing/2014/main" val="20000"/>
                    </a:ext>
                  </a:extLst>
                </a:gridCol>
                <a:gridCol w="6503831">
                  <a:extLst>
                    <a:ext uri="{9D8B030D-6E8A-4147-A177-3AD203B41FA5}">
                      <a16:colId xmlns:a16="http://schemas.microsoft.com/office/drawing/2014/main" val="20001"/>
                    </a:ext>
                  </a:extLst>
                </a:gridCol>
              </a:tblGrid>
              <a:tr h="999934">
                <a:tc>
                  <a:txBody>
                    <a:bodyPr/>
                    <a:lstStyle/>
                    <a:p>
                      <a:pPr>
                        <a:spcAft>
                          <a:spcPts val="0"/>
                        </a:spcAft>
                      </a:pPr>
                      <a:r>
                        <a:rPr lang="es-CO" sz="1600" b="1" dirty="0">
                          <a:solidFill>
                            <a:srgbClr val="C00000"/>
                          </a:solidFill>
                          <a:effectLst/>
                          <a:latin typeface="Arial Black" panose="020B0A04020102020204" pitchFamily="34" charset="0"/>
                          <a:ea typeface="Calibri" panose="020F0502020204030204" pitchFamily="34" charset="0"/>
                        </a:rPr>
                        <a:t>URGENCIA VITAL </a:t>
                      </a:r>
                      <a:endParaRPr lang="es-CO" sz="1600" b="1" dirty="0">
                        <a:solidFill>
                          <a:srgbClr val="000000"/>
                        </a:solidFill>
                        <a:effectLst/>
                        <a:latin typeface="Arial Black" panose="020B0A04020102020204" pitchFamily="34" charset="0"/>
                        <a:ea typeface="Calibri" panose="020F0502020204030204" pitchFamily="34" charset="0"/>
                      </a:endParaRPr>
                    </a:p>
                    <a:p>
                      <a:pPr>
                        <a:spcAft>
                          <a:spcPts val="0"/>
                        </a:spcAft>
                      </a:pPr>
                      <a:r>
                        <a:rPr lang="es-CO" sz="1600" b="1" dirty="0">
                          <a:solidFill>
                            <a:srgbClr val="C00000"/>
                          </a:solidFill>
                          <a:effectLst/>
                          <a:latin typeface="Arial Black" panose="020B0A04020102020204" pitchFamily="34" charset="0"/>
                          <a:ea typeface="Calibri" panose="020F0502020204030204" pitchFamily="34" charset="0"/>
                        </a:rPr>
                        <a:t>(COLOR ROJO) </a:t>
                      </a:r>
                      <a:endParaRPr lang="es-CO" sz="1600" b="1" dirty="0">
                        <a:solidFill>
                          <a:srgbClr val="000000"/>
                        </a:solidFill>
                        <a:effectLst/>
                        <a:latin typeface="Arial Black" panose="020B0A04020102020204" pitchFamily="34" charset="0"/>
                        <a:ea typeface="Calibri" panose="020F0502020204030204" pitchFamily="34" charset="0"/>
                      </a:endParaRPr>
                    </a:p>
                  </a:txBody>
                  <a:tcPr marL="61786" marR="617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CO" sz="1600" dirty="0">
                          <a:solidFill>
                            <a:schemeClr val="bg1"/>
                          </a:solidFill>
                          <a:effectLst/>
                          <a:latin typeface="Arial" panose="020B0604020202020204" pitchFamily="34" charset="0"/>
                          <a:ea typeface="Calibri" panose="020F0502020204030204" pitchFamily="34" charset="0"/>
                        </a:rPr>
                        <a:t>Son los pacientes que por su grave estado de salud tienen un alto riesgo de complicación. Requieren </a:t>
                      </a:r>
                      <a:r>
                        <a:rPr lang="es-CO" sz="1600" b="1" dirty="0">
                          <a:solidFill>
                            <a:schemeClr val="bg1"/>
                          </a:solidFill>
                          <a:effectLst/>
                          <a:latin typeface="Arial" panose="020B0604020202020204" pitchFamily="34" charset="0"/>
                          <a:ea typeface="Calibri" panose="020F0502020204030204" pitchFamily="34" charset="0"/>
                        </a:rPr>
                        <a:t>ATENCIÓN INMEDIATA</a:t>
                      </a:r>
                      <a:r>
                        <a:rPr lang="es-CO" sz="1600" dirty="0">
                          <a:solidFill>
                            <a:schemeClr val="bg1"/>
                          </a:solidFill>
                          <a:effectLst/>
                          <a:latin typeface="Arial" panose="020B0604020202020204" pitchFamily="34" charset="0"/>
                          <a:ea typeface="Calibri" panose="020F0502020204030204" pitchFamily="34" charset="0"/>
                        </a:rPr>
                        <a:t>, porque su vida está en riesgo </a:t>
                      </a:r>
                    </a:p>
                  </a:txBody>
                  <a:tcPr marL="61786" marR="617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101"/>
                    </a:solidFill>
                  </a:tcPr>
                </a:tc>
                <a:extLst>
                  <a:ext uri="{0D108BD9-81ED-4DB2-BD59-A6C34878D82A}">
                    <a16:rowId xmlns:a16="http://schemas.microsoft.com/office/drawing/2014/main" val="10000"/>
                  </a:ext>
                </a:extLst>
              </a:tr>
              <a:tr h="1099320">
                <a:tc>
                  <a:txBody>
                    <a:bodyPr/>
                    <a:lstStyle/>
                    <a:p>
                      <a:pPr>
                        <a:spcAft>
                          <a:spcPts val="0"/>
                        </a:spcAft>
                      </a:pPr>
                      <a:r>
                        <a:rPr lang="es-CO" sz="1600" b="1" dirty="0">
                          <a:solidFill>
                            <a:srgbClr val="EB6C15"/>
                          </a:solidFill>
                          <a:effectLst/>
                          <a:latin typeface="Arial Black" panose="020B0A04020102020204" pitchFamily="34" charset="0"/>
                          <a:ea typeface="Calibri" panose="020F0502020204030204" pitchFamily="34" charset="0"/>
                        </a:rPr>
                        <a:t>TRIAGE II </a:t>
                      </a:r>
                      <a:endParaRPr lang="es-CO" sz="1600" b="1" dirty="0">
                        <a:solidFill>
                          <a:srgbClr val="000000"/>
                        </a:solidFill>
                        <a:effectLst/>
                        <a:latin typeface="Arial Black" panose="020B0A04020102020204" pitchFamily="34" charset="0"/>
                        <a:ea typeface="Calibri" panose="020F0502020204030204" pitchFamily="34" charset="0"/>
                      </a:endParaRPr>
                    </a:p>
                    <a:p>
                      <a:pPr>
                        <a:spcAft>
                          <a:spcPts val="0"/>
                        </a:spcAft>
                      </a:pPr>
                      <a:r>
                        <a:rPr lang="es-CO" sz="1600" b="1" dirty="0">
                          <a:solidFill>
                            <a:srgbClr val="EB6C15"/>
                          </a:solidFill>
                          <a:effectLst/>
                          <a:latin typeface="Arial Black" panose="020B0A04020102020204" pitchFamily="34" charset="0"/>
                          <a:ea typeface="Calibri" panose="020F0502020204030204" pitchFamily="34" charset="0"/>
                        </a:rPr>
                        <a:t>URGENCIA </a:t>
                      </a:r>
                      <a:endParaRPr lang="es-CO" sz="1600" b="1" dirty="0">
                        <a:solidFill>
                          <a:srgbClr val="000000"/>
                        </a:solidFill>
                        <a:effectLst/>
                        <a:latin typeface="Arial Black" panose="020B0A04020102020204" pitchFamily="34" charset="0"/>
                        <a:ea typeface="Calibri" panose="020F0502020204030204" pitchFamily="34" charset="0"/>
                      </a:endParaRPr>
                    </a:p>
                    <a:p>
                      <a:pPr>
                        <a:spcAft>
                          <a:spcPts val="0"/>
                        </a:spcAft>
                      </a:pPr>
                      <a:r>
                        <a:rPr lang="es-CO" sz="1600" b="1" dirty="0">
                          <a:solidFill>
                            <a:srgbClr val="EB6C15"/>
                          </a:solidFill>
                          <a:effectLst/>
                          <a:latin typeface="Arial Black" panose="020B0A04020102020204" pitchFamily="34" charset="0"/>
                          <a:ea typeface="Calibri" panose="020F0502020204030204" pitchFamily="34" charset="0"/>
                        </a:rPr>
                        <a:t>(COLOR NARANJA)</a:t>
                      </a:r>
                      <a:r>
                        <a:rPr lang="es-CO" sz="1600" b="1" dirty="0">
                          <a:solidFill>
                            <a:srgbClr val="F4B183"/>
                          </a:solidFill>
                          <a:effectLst/>
                          <a:latin typeface="Arial Black" panose="020B0A04020102020204" pitchFamily="34" charset="0"/>
                          <a:ea typeface="Calibri" panose="020F0502020204030204" pitchFamily="34" charset="0"/>
                        </a:rPr>
                        <a:t> </a:t>
                      </a:r>
                      <a:endParaRPr lang="es-CO" sz="1600" b="1" dirty="0">
                        <a:solidFill>
                          <a:srgbClr val="000000"/>
                        </a:solidFill>
                        <a:effectLst/>
                        <a:latin typeface="Arial Black" panose="020B0A04020102020204" pitchFamily="34" charset="0"/>
                        <a:ea typeface="Calibri" panose="020F0502020204030204" pitchFamily="34" charset="0"/>
                      </a:endParaRPr>
                    </a:p>
                  </a:txBody>
                  <a:tcPr marL="61786" marR="617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CO" sz="1600" dirty="0">
                          <a:solidFill>
                            <a:schemeClr val="tx1">
                              <a:lumMod val="65000"/>
                              <a:lumOff val="35000"/>
                            </a:schemeClr>
                          </a:solidFill>
                          <a:effectLst/>
                          <a:latin typeface="Arial" panose="020B0604020202020204" pitchFamily="34" charset="0"/>
                          <a:ea typeface="Calibri" panose="020F0502020204030204" pitchFamily="34" charset="0"/>
                        </a:rPr>
                        <a:t>Son los pacientes que por alteraciones de su salud requieren mantenerse en observación o están en riesgo inminente de complicación. El paciente debe ser atendido en los siguientes </a:t>
                      </a:r>
                      <a:r>
                        <a:rPr lang="es-CO" sz="1600" b="1" dirty="0">
                          <a:solidFill>
                            <a:schemeClr val="tx1">
                              <a:lumMod val="65000"/>
                              <a:lumOff val="35000"/>
                            </a:schemeClr>
                          </a:solidFill>
                          <a:effectLst/>
                          <a:latin typeface="Arial" panose="020B0604020202020204" pitchFamily="34" charset="0"/>
                          <a:ea typeface="Calibri" panose="020F0502020204030204" pitchFamily="34" charset="0"/>
                        </a:rPr>
                        <a:t>30 minutos </a:t>
                      </a:r>
                      <a:r>
                        <a:rPr lang="es-CO" sz="1600" dirty="0">
                          <a:solidFill>
                            <a:schemeClr val="tx1">
                              <a:lumMod val="65000"/>
                              <a:lumOff val="35000"/>
                            </a:schemeClr>
                          </a:solidFill>
                          <a:effectLst/>
                          <a:latin typeface="Arial" panose="020B0604020202020204" pitchFamily="34" charset="0"/>
                          <a:ea typeface="Calibri" panose="020F0502020204030204" pitchFamily="34" charset="0"/>
                        </a:rPr>
                        <a:t>para evitar que se convierta en triage I. </a:t>
                      </a:r>
                    </a:p>
                  </a:txBody>
                  <a:tcPr marL="61786" marR="617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extLst>
                  <a:ext uri="{0D108BD9-81ED-4DB2-BD59-A6C34878D82A}">
                    <a16:rowId xmlns:a16="http://schemas.microsoft.com/office/drawing/2014/main" val="10001"/>
                  </a:ext>
                </a:extLst>
              </a:tr>
              <a:tr h="819874">
                <a:tc>
                  <a:txBody>
                    <a:bodyPr/>
                    <a:lstStyle/>
                    <a:p>
                      <a:pPr>
                        <a:spcAft>
                          <a:spcPts val="0"/>
                        </a:spcAft>
                      </a:pPr>
                      <a:r>
                        <a:rPr lang="es-CO" sz="1600" b="1">
                          <a:solidFill>
                            <a:srgbClr val="BF9000"/>
                          </a:solidFill>
                          <a:effectLst/>
                          <a:latin typeface="Arial Black" panose="020B0A04020102020204" pitchFamily="34" charset="0"/>
                          <a:ea typeface="Calibri" panose="020F0502020204030204" pitchFamily="34" charset="0"/>
                        </a:rPr>
                        <a:t>TRIAGE III </a:t>
                      </a:r>
                      <a:endParaRPr lang="es-CO" sz="1600" b="1">
                        <a:solidFill>
                          <a:srgbClr val="000000"/>
                        </a:solidFill>
                        <a:effectLst/>
                        <a:latin typeface="Arial Black" panose="020B0A04020102020204" pitchFamily="34" charset="0"/>
                        <a:ea typeface="Calibri" panose="020F0502020204030204" pitchFamily="34" charset="0"/>
                      </a:endParaRPr>
                    </a:p>
                    <a:p>
                      <a:pPr>
                        <a:spcAft>
                          <a:spcPts val="0"/>
                        </a:spcAft>
                      </a:pPr>
                      <a:r>
                        <a:rPr lang="es-CO" sz="1600" b="1">
                          <a:solidFill>
                            <a:srgbClr val="BF9000"/>
                          </a:solidFill>
                          <a:effectLst/>
                          <a:latin typeface="Arial Black" panose="020B0A04020102020204" pitchFamily="34" charset="0"/>
                          <a:ea typeface="Calibri" panose="020F0502020204030204" pitchFamily="34" charset="0"/>
                        </a:rPr>
                        <a:t>PRIORITARIA </a:t>
                      </a:r>
                      <a:endParaRPr lang="es-CO" sz="1600" b="1">
                        <a:solidFill>
                          <a:srgbClr val="000000"/>
                        </a:solidFill>
                        <a:effectLst/>
                        <a:latin typeface="Arial Black" panose="020B0A04020102020204" pitchFamily="34" charset="0"/>
                        <a:ea typeface="Calibri" panose="020F0502020204030204" pitchFamily="34" charset="0"/>
                      </a:endParaRPr>
                    </a:p>
                    <a:p>
                      <a:pPr>
                        <a:spcAft>
                          <a:spcPts val="0"/>
                        </a:spcAft>
                      </a:pPr>
                      <a:r>
                        <a:rPr lang="es-CO" sz="1600" b="1">
                          <a:solidFill>
                            <a:srgbClr val="BF9000"/>
                          </a:solidFill>
                          <a:effectLst/>
                          <a:latin typeface="Arial Black" panose="020B0A04020102020204" pitchFamily="34" charset="0"/>
                          <a:ea typeface="Calibri" panose="020F0502020204030204" pitchFamily="34" charset="0"/>
                        </a:rPr>
                        <a:t>(COLOR AMARILLO) </a:t>
                      </a:r>
                      <a:endParaRPr lang="es-CO" sz="1600" b="1">
                        <a:solidFill>
                          <a:srgbClr val="000000"/>
                        </a:solidFill>
                        <a:effectLst/>
                        <a:latin typeface="Arial Black" panose="020B0A04020102020204" pitchFamily="34" charset="0"/>
                        <a:ea typeface="Calibri" panose="020F0502020204030204" pitchFamily="34" charset="0"/>
                      </a:endParaRPr>
                    </a:p>
                  </a:txBody>
                  <a:tcPr marL="61786" marR="617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CO" sz="1600" dirty="0">
                          <a:solidFill>
                            <a:srgbClr val="000000"/>
                          </a:solidFill>
                          <a:effectLst/>
                          <a:latin typeface="Arial" panose="020B0604020202020204" pitchFamily="34" charset="0"/>
                          <a:ea typeface="Calibri" panose="020F0502020204030204" pitchFamily="34" charset="0"/>
                        </a:rPr>
                        <a:t>Son los pacientes en los cuales su estado de salud no es grave y no está en riesgo de complicación. El paciente puede ser atendido en las siguientes </a:t>
                      </a:r>
                      <a:r>
                        <a:rPr lang="es-CO" sz="1600" b="1" dirty="0">
                          <a:solidFill>
                            <a:srgbClr val="000000"/>
                          </a:solidFill>
                          <a:effectLst/>
                          <a:latin typeface="Arial" panose="020B0604020202020204" pitchFamily="34" charset="0"/>
                          <a:ea typeface="Calibri" panose="020F0502020204030204" pitchFamily="34" charset="0"/>
                        </a:rPr>
                        <a:t>1</a:t>
                      </a:r>
                      <a:r>
                        <a:rPr lang="es-CO" sz="1600" dirty="0">
                          <a:solidFill>
                            <a:srgbClr val="000000"/>
                          </a:solidFill>
                          <a:effectLst/>
                          <a:latin typeface="Arial" panose="020B0604020202020204" pitchFamily="34" charset="0"/>
                          <a:ea typeface="Calibri" panose="020F0502020204030204" pitchFamily="34" charset="0"/>
                        </a:rPr>
                        <a:t>-</a:t>
                      </a:r>
                      <a:r>
                        <a:rPr lang="es-CO" sz="1600" b="1" dirty="0">
                          <a:solidFill>
                            <a:srgbClr val="000000"/>
                          </a:solidFill>
                          <a:effectLst/>
                          <a:latin typeface="Arial" panose="020B0604020202020204" pitchFamily="34" charset="0"/>
                          <a:ea typeface="Calibri" panose="020F0502020204030204" pitchFamily="34" charset="0"/>
                        </a:rPr>
                        <a:t>2 horas</a:t>
                      </a:r>
                      <a:r>
                        <a:rPr lang="es-CO" sz="1600" dirty="0">
                          <a:solidFill>
                            <a:srgbClr val="000000"/>
                          </a:solidFill>
                          <a:effectLst/>
                          <a:latin typeface="Arial" panose="020B0604020202020204" pitchFamily="34" charset="0"/>
                          <a:ea typeface="Calibri" panose="020F0502020204030204" pitchFamily="34" charset="0"/>
                        </a:rPr>
                        <a:t>. </a:t>
                      </a:r>
                    </a:p>
                  </a:txBody>
                  <a:tcPr marL="61786" marR="617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10002"/>
                  </a:ext>
                </a:extLst>
              </a:tr>
              <a:tr h="966160">
                <a:tc>
                  <a:txBody>
                    <a:bodyPr/>
                    <a:lstStyle/>
                    <a:p>
                      <a:pPr>
                        <a:spcAft>
                          <a:spcPts val="0"/>
                        </a:spcAft>
                      </a:pPr>
                      <a:r>
                        <a:rPr lang="es-CO" sz="1600" b="1">
                          <a:solidFill>
                            <a:srgbClr val="548235"/>
                          </a:solidFill>
                          <a:effectLst/>
                          <a:latin typeface="Arial Black" panose="020B0A04020102020204" pitchFamily="34" charset="0"/>
                          <a:ea typeface="Calibri" panose="020F0502020204030204" pitchFamily="34" charset="0"/>
                        </a:rPr>
                        <a:t>TRIAGE IV </a:t>
                      </a:r>
                      <a:endParaRPr lang="es-CO" sz="1600" b="1">
                        <a:solidFill>
                          <a:srgbClr val="000000"/>
                        </a:solidFill>
                        <a:effectLst/>
                        <a:latin typeface="Arial Black" panose="020B0A04020102020204" pitchFamily="34" charset="0"/>
                        <a:ea typeface="Calibri" panose="020F0502020204030204" pitchFamily="34" charset="0"/>
                      </a:endParaRPr>
                    </a:p>
                    <a:p>
                      <a:pPr>
                        <a:spcAft>
                          <a:spcPts val="0"/>
                        </a:spcAft>
                      </a:pPr>
                      <a:r>
                        <a:rPr lang="es-CO" sz="1600" b="1">
                          <a:solidFill>
                            <a:srgbClr val="548235"/>
                          </a:solidFill>
                          <a:effectLst/>
                          <a:latin typeface="Arial Black" panose="020B0A04020102020204" pitchFamily="34" charset="0"/>
                          <a:ea typeface="Calibri" panose="020F0502020204030204" pitchFamily="34" charset="0"/>
                        </a:rPr>
                        <a:t>URGENCIA MENOR </a:t>
                      </a:r>
                      <a:endParaRPr lang="es-CO" sz="1600" b="1">
                        <a:solidFill>
                          <a:srgbClr val="000000"/>
                        </a:solidFill>
                        <a:effectLst/>
                        <a:latin typeface="Arial Black" panose="020B0A04020102020204" pitchFamily="34" charset="0"/>
                        <a:ea typeface="Calibri" panose="020F0502020204030204" pitchFamily="34" charset="0"/>
                      </a:endParaRPr>
                    </a:p>
                    <a:p>
                      <a:pPr>
                        <a:spcAft>
                          <a:spcPts val="0"/>
                        </a:spcAft>
                      </a:pPr>
                      <a:r>
                        <a:rPr lang="es-CO" sz="1600" b="1">
                          <a:solidFill>
                            <a:srgbClr val="548235"/>
                          </a:solidFill>
                          <a:effectLst/>
                          <a:latin typeface="Arial Black" panose="020B0A04020102020204" pitchFamily="34" charset="0"/>
                          <a:ea typeface="Calibri" panose="020F0502020204030204" pitchFamily="34" charset="0"/>
                        </a:rPr>
                        <a:t>(COLOR VERDE) </a:t>
                      </a:r>
                      <a:endParaRPr lang="es-CO" sz="1600" b="1">
                        <a:solidFill>
                          <a:srgbClr val="000000"/>
                        </a:solidFill>
                        <a:effectLst/>
                        <a:latin typeface="Arial Black" panose="020B0A04020102020204" pitchFamily="34" charset="0"/>
                        <a:ea typeface="Calibri" panose="020F0502020204030204" pitchFamily="34" charset="0"/>
                      </a:endParaRPr>
                    </a:p>
                  </a:txBody>
                  <a:tcPr marL="61786" marR="617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CO" sz="1600" dirty="0">
                          <a:solidFill>
                            <a:srgbClr val="000000"/>
                          </a:solidFill>
                          <a:effectLst/>
                          <a:latin typeface="Arial" panose="020B0604020202020204" pitchFamily="34" charset="0"/>
                          <a:ea typeface="Calibri" panose="020F0502020204030204" pitchFamily="34" charset="0"/>
                        </a:rPr>
                        <a:t>Condición que no es una amenaza para la vida, urgencia menor. El paciente puede ser atendido en </a:t>
                      </a:r>
                      <a:r>
                        <a:rPr lang="es-CO" sz="1600" b="1" dirty="0">
                          <a:solidFill>
                            <a:srgbClr val="000000"/>
                          </a:solidFill>
                          <a:effectLst/>
                          <a:latin typeface="Arial" panose="020B0604020202020204" pitchFamily="34" charset="0"/>
                          <a:ea typeface="Calibri" panose="020F0502020204030204" pitchFamily="34" charset="0"/>
                        </a:rPr>
                        <a:t>3 horas </a:t>
                      </a:r>
                      <a:r>
                        <a:rPr lang="es-CO" sz="1600" dirty="0">
                          <a:solidFill>
                            <a:srgbClr val="000000"/>
                          </a:solidFill>
                          <a:effectLst/>
                          <a:latin typeface="Arial" panose="020B0604020202020204" pitchFamily="34" charset="0"/>
                          <a:ea typeface="Calibri" panose="020F0502020204030204" pitchFamily="34" charset="0"/>
                        </a:rPr>
                        <a:t>o ser referido al punto de atención prioritaria de su EPS. </a:t>
                      </a:r>
                    </a:p>
                  </a:txBody>
                  <a:tcPr marL="61786" marR="617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3"/>
                  </a:ext>
                </a:extLst>
              </a:tr>
              <a:tr h="892772">
                <a:tc>
                  <a:txBody>
                    <a:bodyPr/>
                    <a:lstStyle/>
                    <a:p>
                      <a:pPr>
                        <a:spcAft>
                          <a:spcPts val="0"/>
                        </a:spcAft>
                      </a:pPr>
                      <a:r>
                        <a:rPr lang="es-CO" sz="1600" b="1" dirty="0">
                          <a:solidFill>
                            <a:srgbClr val="2F5597"/>
                          </a:solidFill>
                          <a:effectLst/>
                          <a:latin typeface="Arial Black" panose="020B0A04020102020204" pitchFamily="34" charset="0"/>
                          <a:ea typeface="Calibri" panose="020F0502020204030204" pitchFamily="34" charset="0"/>
                        </a:rPr>
                        <a:t>TRIAGE V </a:t>
                      </a:r>
                      <a:endParaRPr lang="es-CO" sz="1600" b="1" dirty="0">
                        <a:solidFill>
                          <a:srgbClr val="000000"/>
                        </a:solidFill>
                        <a:effectLst/>
                        <a:latin typeface="Arial Black" panose="020B0A04020102020204" pitchFamily="34" charset="0"/>
                        <a:ea typeface="Calibri" panose="020F0502020204030204" pitchFamily="34" charset="0"/>
                      </a:endParaRPr>
                    </a:p>
                    <a:p>
                      <a:pPr>
                        <a:spcAft>
                          <a:spcPts val="0"/>
                        </a:spcAft>
                      </a:pPr>
                      <a:r>
                        <a:rPr lang="es-CO" sz="1600" b="1" dirty="0">
                          <a:solidFill>
                            <a:srgbClr val="2F5597"/>
                          </a:solidFill>
                          <a:effectLst/>
                          <a:latin typeface="Arial Black" panose="020B0A04020102020204" pitchFamily="34" charset="0"/>
                          <a:ea typeface="Calibri" panose="020F0502020204030204" pitchFamily="34" charset="0"/>
                        </a:rPr>
                        <a:t>NO URGENCIA </a:t>
                      </a:r>
                      <a:endParaRPr lang="es-CO" sz="1600" b="1" dirty="0">
                        <a:solidFill>
                          <a:srgbClr val="000000"/>
                        </a:solidFill>
                        <a:effectLst/>
                        <a:latin typeface="Arial Black" panose="020B0A04020102020204" pitchFamily="34" charset="0"/>
                        <a:ea typeface="Calibri" panose="020F0502020204030204" pitchFamily="34" charset="0"/>
                      </a:endParaRPr>
                    </a:p>
                    <a:p>
                      <a:pPr>
                        <a:spcAft>
                          <a:spcPts val="0"/>
                        </a:spcAft>
                      </a:pPr>
                      <a:r>
                        <a:rPr lang="es-CO" sz="1600" b="1" dirty="0">
                          <a:solidFill>
                            <a:srgbClr val="2F5597"/>
                          </a:solidFill>
                          <a:effectLst/>
                          <a:latin typeface="Arial Black" panose="020B0A04020102020204" pitchFamily="34" charset="0"/>
                          <a:ea typeface="Calibri" panose="020F0502020204030204" pitchFamily="34" charset="0"/>
                        </a:rPr>
                        <a:t>(COLOR AZUL) </a:t>
                      </a:r>
                      <a:endParaRPr lang="es-CO" sz="1600" b="1" dirty="0">
                        <a:solidFill>
                          <a:srgbClr val="000000"/>
                        </a:solidFill>
                        <a:effectLst/>
                        <a:latin typeface="Arial Black" panose="020B0A04020102020204" pitchFamily="34" charset="0"/>
                        <a:ea typeface="Calibri" panose="020F0502020204030204" pitchFamily="34" charset="0"/>
                      </a:endParaRPr>
                    </a:p>
                  </a:txBody>
                  <a:tcPr marL="61786" marR="617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CO" sz="1600" dirty="0">
                          <a:solidFill>
                            <a:srgbClr val="000000"/>
                          </a:solidFill>
                          <a:effectLst/>
                          <a:latin typeface="Arial" panose="020B0604020202020204" pitchFamily="34" charset="0"/>
                          <a:ea typeface="Calibri" panose="020F0502020204030204" pitchFamily="34" charset="0"/>
                        </a:rPr>
                        <a:t>No urgencia. Diferible a consulta externa </a:t>
                      </a:r>
                    </a:p>
                  </a:txBody>
                  <a:tcPr marL="61786" marR="617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8399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22C76A-BAC4-FD93-01BD-5AB6D0300434}"/>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A1D6A7FB-7330-E4B3-0F45-463DE6914060}"/>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0A729889-3BB0-A9D7-F139-E8DD15E7C4E5}"/>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1852EBC7-D98E-2857-A5B8-196676922DE6}"/>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52C9FCAB-F287-D6C2-A949-D2C4D8A03C9F}"/>
              </a:ext>
            </a:extLst>
          </p:cNvPr>
          <p:cNvSpPr txBox="1"/>
          <p:nvPr/>
        </p:nvSpPr>
        <p:spPr>
          <a:xfrm>
            <a:off x="2043289" y="490359"/>
            <a:ext cx="8421511" cy="646331"/>
          </a:xfrm>
          <a:prstGeom prst="rect">
            <a:avLst/>
          </a:prstGeom>
          <a:noFill/>
        </p:spPr>
        <p:txBody>
          <a:bodyPr wrap="square">
            <a:spAutoFit/>
          </a:bodyPr>
          <a:lstStyle/>
          <a:p>
            <a:r>
              <a:rPr lang="es-CO" sz="3600" b="1" dirty="0">
                <a:solidFill>
                  <a:schemeClr val="accent1">
                    <a:lumMod val="75000"/>
                  </a:schemeClr>
                </a:solidFill>
              </a:rPr>
              <a:t>FUNCIONES DE PERSONAL DE TRIAGE </a:t>
            </a:r>
            <a:endParaRPr lang="es-CO" sz="3600" dirty="0"/>
          </a:p>
        </p:txBody>
      </p:sp>
      <p:sp>
        <p:nvSpPr>
          <p:cNvPr id="5" name="CuadroTexto 4">
            <a:extLst>
              <a:ext uri="{FF2B5EF4-FFF2-40B4-BE49-F238E27FC236}">
                <a16:creationId xmlns:a16="http://schemas.microsoft.com/office/drawing/2014/main" id="{C872E55D-A4B9-A7D0-110A-EEACC6695BE9}"/>
              </a:ext>
            </a:extLst>
          </p:cNvPr>
          <p:cNvSpPr txBox="1"/>
          <p:nvPr/>
        </p:nvSpPr>
        <p:spPr>
          <a:xfrm>
            <a:off x="838200" y="1136690"/>
            <a:ext cx="10913533" cy="4401205"/>
          </a:xfrm>
          <a:prstGeom prst="rect">
            <a:avLst/>
          </a:prstGeom>
          <a:noFill/>
        </p:spPr>
        <p:txBody>
          <a:bodyPr wrap="square">
            <a:spAutoFit/>
          </a:bodyPr>
          <a:lstStyle/>
          <a:p>
            <a:pPr marL="0" indent="0" algn="just">
              <a:buNone/>
            </a:pPr>
            <a:r>
              <a:rPr lang="es-CO" sz="2000" dirty="0">
                <a:latin typeface="Arial" panose="020B0604020202020204" pitchFamily="34" charset="0"/>
                <a:cs typeface="Arial" panose="020B0604020202020204" pitchFamily="34" charset="0"/>
              </a:rPr>
              <a:t>1. Recibir el paciente en el sitio de llegada, realizando una adecuada inmovilización y traslado hasta el área de tratamiento.</a:t>
            </a:r>
          </a:p>
          <a:p>
            <a:pPr marL="0" indent="0" algn="just">
              <a:buNone/>
            </a:pPr>
            <a:r>
              <a:rPr lang="es-CO" sz="2000" dirty="0">
                <a:latin typeface="Arial" panose="020B0604020202020204" pitchFamily="34" charset="0"/>
                <a:cs typeface="Arial" panose="020B0604020202020204" pitchFamily="34" charset="0"/>
              </a:rPr>
              <a:t>2. Toma de signos vitales y medidas antropométricas. Valorar y clasificar prioridad </a:t>
            </a:r>
          </a:p>
          <a:p>
            <a:pPr marL="0" indent="0" algn="just">
              <a:buNone/>
            </a:pPr>
            <a:r>
              <a:rPr lang="es-CO" sz="2000" dirty="0">
                <a:latin typeface="Arial" panose="020B0604020202020204" pitchFamily="34" charset="0"/>
                <a:cs typeface="Arial" panose="020B0604020202020204" pitchFamily="34" charset="0"/>
              </a:rPr>
              <a:t>3. Ingresar el paciente prioridad 1 al área de tratamiento </a:t>
            </a:r>
          </a:p>
          <a:p>
            <a:pPr marL="0" indent="0" algn="just">
              <a:buNone/>
            </a:pPr>
            <a:r>
              <a:rPr lang="es-CO" sz="2000" dirty="0">
                <a:latin typeface="Arial" panose="020B0604020202020204" pitchFamily="34" charset="0"/>
                <a:cs typeface="Arial" panose="020B0604020202020204" pitchFamily="34" charset="0"/>
              </a:rPr>
              <a:t>4. Diligenciar en forma completa datos del </a:t>
            </a:r>
            <a:r>
              <a:rPr lang="es-CO" sz="2000" dirty="0" err="1">
                <a:latin typeface="Arial" panose="020B0604020202020204" pitchFamily="34" charset="0"/>
                <a:cs typeface="Arial" panose="020B0604020202020204" pitchFamily="34" charset="0"/>
              </a:rPr>
              <a:t>triage</a:t>
            </a:r>
            <a:r>
              <a:rPr lang="es-CO" sz="2000" dirty="0">
                <a:latin typeface="Arial" panose="020B0604020202020204" pitchFamily="34" charset="0"/>
                <a:cs typeface="Arial" panose="020B0604020202020204" pitchFamily="34" charset="0"/>
              </a:rPr>
              <a:t> </a:t>
            </a:r>
          </a:p>
          <a:p>
            <a:pPr marL="0" indent="0" algn="just">
              <a:buNone/>
            </a:pPr>
            <a:r>
              <a:rPr lang="es-CO" sz="2000" dirty="0">
                <a:latin typeface="Arial" panose="020B0604020202020204" pitchFamily="34" charset="0"/>
                <a:cs typeface="Arial" panose="020B0604020202020204" pitchFamily="34" charset="0"/>
              </a:rPr>
              <a:t>5. Iniciar el contacto con el paciente y la familia e informarles acerca del proceso de atención en el área de urgencias, esta información, idealmente, debe ser complementada con un instructivo para el paciente. </a:t>
            </a:r>
          </a:p>
          <a:p>
            <a:pPr marL="0" indent="0" algn="just">
              <a:buNone/>
            </a:pPr>
            <a:r>
              <a:rPr lang="es-CO" sz="2000" dirty="0">
                <a:latin typeface="Arial" panose="020B0604020202020204" pitchFamily="34" charset="0"/>
                <a:cs typeface="Arial" panose="020B0604020202020204" pitchFamily="34" charset="0"/>
              </a:rPr>
              <a:t>6. Mantener comunicación con el personal médico y de enfermería de las áreas de tratamiento para proporcionar información oportuna a los familiares acerca de la evolución de los pacientes. </a:t>
            </a:r>
          </a:p>
          <a:p>
            <a:pPr marL="0" indent="0" algn="just">
              <a:buNone/>
            </a:pPr>
            <a:r>
              <a:rPr lang="es-CO" sz="2000" dirty="0">
                <a:latin typeface="Arial" panose="020B0604020202020204" pitchFamily="34" charset="0"/>
                <a:cs typeface="Arial" panose="020B0604020202020204" pitchFamily="34" charset="0"/>
              </a:rPr>
              <a:t>7. Revalorar los pacientes que se encuentran en la sala  después de 30 minutos de espera de atención y hacer anotación en observaciones de la hoja de </a:t>
            </a:r>
            <a:r>
              <a:rPr lang="es-CO" sz="2000" dirty="0" err="1">
                <a:latin typeface="Arial" panose="020B0604020202020204" pitchFamily="34" charset="0"/>
                <a:cs typeface="Arial" panose="020B0604020202020204" pitchFamily="34" charset="0"/>
              </a:rPr>
              <a:t>triage</a:t>
            </a:r>
            <a:r>
              <a:rPr lang="es-CO" sz="2000" dirty="0">
                <a:latin typeface="Arial" panose="020B0604020202020204" pitchFamily="34" charset="0"/>
                <a:cs typeface="Arial" panose="020B0604020202020204" pitchFamily="34" charset="0"/>
              </a:rPr>
              <a:t> </a:t>
            </a:r>
          </a:p>
          <a:p>
            <a:pPr marL="0" indent="0" algn="just">
              <a:buNone/>
            </a:pPr>
            <a:r>
              <a:rPr lang="es-CO" sz="2000" dirty="0">
                <a:latin typeface="Arial" panose="020B0604020202020204" pitchFamily="34" charset="0"/>
                <a:cs typeface="Arial" panose="020B0604020202020204" pitchFamily="34" charset="0"/>
              </a:rPr>
              <a:t>8. Informar y educar a los usuarios sobre la utilización optima del servicio de urgencias </a:t>
            </a:r>
          </a:p>
        </p:txBody>
      </p:sp>
    </p:spTree>
    <p:extLst>
      <p:ext uri="{BB962C8B-B14F-4D97-AF65-F5344CB8AC3E}">
        <p14:creationId xmlns:p14="http://schemas.microsoft.com/office/powerpoint/2010/main" val="2477230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E794DCE-9105-61AE-A3D5-58305A9A808A}"/>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34CE8BF1-0B02-C56C-E796-567CC8C7096C}"/>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D5099020-E7D3-8EBB-367F-1893F9949DC2}"/>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6F8A464E-D0FF-80A2-CEBC-BF5F933091FC}"/>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A60EA2DB-EC46-264E-FB5C-86C04169ACE3}"/>
              </a:ext>
            </a:extLst>
          </p:cNvPr>
          <p:cNvSpPr txBox="1"/>
          <p:nvPr/>
        </p:nvSpPr>
        <p:spPr>
          <a:xfrm>
            <a:off x="2043289" y="490359"/>
            <a:ext cx="8421511" cy="646331"/>
          </a:xfrm>
          <a:prstGeom prst="rect">
            <a:avLst/>
          </a:prstGeom>
          <a:noFill/>
        </p:spPr>
        <p:txBody>
          <a:bodyPr wrap="square">
            <a:spAutoFit/>
          </a:bodyPr>
          <a:lstStyle/>
          <a:p>
            <a:r>
              <a:rPr lang="es-CO" sz="3600" b="1">
                <a:solidFill>
                  <a:schemeClr val="accent1">
                    <a:lumMod val="75000"/>
                  </a:schemeClr>
                </a:solidFill>
              </a:rPr>
              <a:t>CRITERIOS DE CLASIFICACIÓN </a:t>
            </a:r>
            <a:endParaRPr lang="es-CO" sz="3600" dirty="0"/>
          </a:p>
        </p:txBody>
      </p:sp>
      <p:sp>
        <p:nvSpPr>
          <p:cNvPr id="5" name="CuadroTexto 4">
            <a:extLst>
              <a:ext uri="{FF2B5EF4-FFF2-40B4-BE49-F238E27FC236}">
                <a16:creationId xmlns:a16="http://schemas.microsoft.com/office/drawing/2014/main" id="{370FA782-24EA-8D5B-524F-7A6ADCDEBF57}"/>
              </a:ext>
            </a:extLst>
          </p:cNvPr>
          <p:cNvSpPr txBox="1"/>
          <p:nvPr/>
        </p:nvSpPr>
        <p:spPr>
          <a:xfrm>
            <a:off x="838200" y="1136690"/>
            <a:ext cx="10913533" cy="3816429"/>
          </a:xfrm>
          <a:prstGeom prst="rect">
            <a:avLst/>
          </a:prstGeom>
          <a:noFill/>
        </p:spPr>
        <p:txBody>
          <a:bodyPr wrap="square">
            <a:spAutoFit/>
          </a:bodyPr>
          <a:lstStyle/>
          <a:p>
            <a:pPr algn="just"/>
            <a:r>
              <a:rPr lang="es-CO" sz="2200" dirty="0">
                <a:latin typeface="Arial" panose="020B0604020202020204" pitchFamily="34" charset="0"/>
                <a:cs typeface="Arial" panose="020B0604020202020204" pitchFamily="34" charset="0"/>
              </a:rPr>
              <a:t>- El procedimiento inicia con una evaluación rápida del paciente en el momento de su llegada a Urgencias, mediante la aplicación del ABC de la reanimación se obtiene la primera impresión del estado general del paciente y se determina el registro en el consultorio de </a:t>
            </a:r>
            <a:r>
              <a:rPr lang="es-CO" sz="2200" dirty="0" err="1">
                <a:latin typeface="Arial" panose="020B0604020202020204" pitchFamily="34" charset="0"/>
                <a:cs typeface="Arial" panose="020B0604020202020204" pitchFamily="34" charset="0"/>
              </a:rPr>
              <a:t>triage</a:t>
            </a:r>
            <a:r>
              <a:rPr lang="es-CO" sz="2200" dirty="0">
                <a:latin typeface="Arial" panose="020B0604020202020204" pitchFamily="34" charset="0"/>
                <a:cs typeface="Arial" panose="020B0604020202020204" pitchFamily="34" charset="0"/>
              </a:rPr>
              <a:t> o el traslado inmediato al área de tratamiento. </a:t>
            </a:r>
          </a:p>
          <a:p>
            <a:pPr algn="just"/>
            <a:endParaRPr lang="es-CO" sz="2200" dirty="0">
              <a:latin typeface="Arial" panose="020B0604020202020204" pitchFamily="34" charset="0"/>
              <a:cs typeface="Arial" panose="020B0604020202020204" pitchFamily="34" charset="0"/>
            </a:endParaRPr>
          </a:p>
          <a:p>
            <a:pPr algn="just"/>
            <a:r>
              <a:rPr lang="es-CO" sz="2200" dirty="0">
                <a:latin typeface="Arial" panose="020B0604020202020204" pitchFamily="34" charset="0"/>
                <a:cs typeface="Arial" panose="020B0604020202020204" pitchFamily="34" charset="0"/>
              </a:rPr>
              <a:t>- La información está organizada de acuerdo con la severidad y la prioridad de atención en los siguientes grupos de Signos y síntomas: Abdominales y gastrointestinales; cardiovasculares; respiratorios; neurológicos; músculo esqueléticos; oculares; genitales masculinos; de oído; de nariz, boca y garganta; urinarios; de los genitales y del sistema reproductor femenino; psicológicos; del sistema tegumentario; del sistema endocrino y los signos vitales. </a:t>
            </a:r>
          </a:p>
        </p:txBody>
      </p:sp>
    </p:spTree>
    <p:extLst>
      <p:ext uri="{BB962C8B-B14F-4D97-AF65-F5344CB8AC3E}">
        <p14:creationId xmlns:p14="http://schemas.microsoft.com/office/powerpoint/2010/main" val="4183714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83690E6-AA91-E560-6A69-968EEEFCCACB}"/>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13DDBB1A-0BDD-18A8-D4FA-884C3FA525D3}"/>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37B65F3A-EECF-3194-0444-846D33AB832F}"/>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815D02C9-1EA0-DB87-47F2-216D8F25D6AE}"/>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E6B26863-17A0-E52E-7473-4B0E282990AA}"/>
              </a:ext>
            </a:extLst>
          </p:cNvPr>
          <p:cNvSpPr txBox="1"/>
          <p:nvPr/>
        </p:nvSpPr>
        <p:spPr>
          <a:xfrm>
            <a:off x="838201" y="490359"/>
            <a:ext cx="10732910" cy="369332"/>
          </a:xfrm>
          <a:prstGeom prst="rect">
            <a:avLst/>
          </a:prstGeom>
          <a:noFill/>
        </p:spPr>
        <p:txBody>
          <a:bodyPr wrap="square">
            <a:spAutoFit/>
          </a:bodyPr>
          <a:lstStyle/>
          <a:p>
            <a:r>
              <a:rPr lang="es-CO" b="1" dirty="0">
                <a:latin typeface="Arial" panose="020B0604020202020204" pitchFamily="34" charset="0"/>
                <a:cs typeface="Arial" panose="020B0604020202020204" pitchFamily="34" charset="0"/>
              </a:rPr>
              <a:t>CRITERIOS DE CLASIFICACIÓN DE ACUERDO CON SIGNOS Y SÍNTOMAS ABDOMINALES Y G.I</a:t>
            </a:r>
            <a:endParaRPr lang="es-CO" dirty="0">
              <a:latin typeface="Arial" panose="020B0604020202020204" pitchFamily="34" charset="0"/>
              <a:cs typeface="Arial" panose="020B0604020202020204" pitchFamily="34" charset="0"/>
            </a:endParaRPr>
          </a:p>
        </p:txBody>
      </p:sp>
      <p:graphicFrame>
        <p:nvGraphicFramePr>
          <p:cNvPr id="2" name="Marcador de contenido 5">
            <a:extLst>
              <a:ext uri="{FF2B5EF4-FFF2-40B4-BE49-F238E27FC236}">
                <a16:creationId xmlns:a16="http://schemas.microsoft.com/office/drawing/2014/main" id="{C6E0FDEE-CB52-E3BB-C6B6-37509337DCD2}"/>
              </a:ext>
            </a:extLst>
          </p:cNvPr>
          <p:cNvGraphicFramePr>
            <a:graphicFrameLocks/>
          </p:cNvGraphicFramePr>
          <p:nvPr>
            <p:extLst>
              <p:ext uri="{D42A27DB-BD31-4B8C-83A1-F6EECF244321}">
                <p14:modId xmlns:p14="http://schemas.microsoft.com/office/powerpoint/2010/main" val="1576224311"/>
              </p:ext>
            </p:extLst>
          </p:nvPr>
        </p:nvGraphicFramePr>
        <p:xfrm>
          <a:off x="455055" y="862886"/>
          <a:ext cx="11281892" cy="5328632"/>
        </p:xfrm>
        <a:graphic>
          <a:graphicData uri="http://schemas.openxmlformats.org/drawingml/2006/table">
            <a:tbl>
              <a:tblPr firstRow="1" firstCol="1" bandRow="1"/>
              <a:tblGrid>
                <a:gridCol w="1146220">
                  <a:extLst>
                    <a:ext uri="{9D8B030D-6E8A-4147-A177-3AD203B41FA5}">
                      <a16:colId xmlns:a16="http://schemas.microsoft.com/office/drawing/2014/main" val="20000"/>
                    </a:ext>
                  </a:extLst>
                </a:gridCol>
                <a:gridCol w="1841679">
                  <a:extLst>
                    <a:ext uri="{9D8B030D-6E8A-4147-A177-3AD203B41FA5}">
                      <a16:colId xmlns:a16="http://schemas.microsoft.com/office/drawing/2014/main" val="20001"/>
                    </a:ext>
                  </a:extLst>
                </a:gridCol>
                <a:gridCol w="2511380">
                  <a:extLst>
                    <a:ext uri="{9D8B030D-6E8A-4147-A177-3AD203B41FA5}">
                      <a16:colId xmlns:a16="http://schemas.microsoft.com/office/drawing/2014/main" val="20002"/>
                    </a:ext>
                  </a:extLst>
                </a:gridCol>
                <a:gridCol w="2091846">
                  <a:extLst>
                    <a:ext uri="{9D8B030D-6E8A-4147-A177-3AD203B41FA5}">
                      <a16:colId xmlns:a16="http://schemas.microsoft.com/office/drawing/2014/main" val="20003"/>
                    </a:ext>
                  </a:extLst>
                </a:gridCol>
                <a:gridCol w="2029393">
                  <a:extLst>
                    <a:ext uri="{9D8B030D-6E8A-4147-A177-3AD203B41FA5}">
                      <a16:colId xmlns:a16="http://schemas.microsoft.com/office/drawing/2014/main" val="20004"/>
                    </a:ext>
                  </a:extLst>
                </a:gridCol>
                <a:gridCol w="1661374">
                  <a:extLst>
                    <a:ext uri="{9D8B030D-6E8A-4147-A177-3AD203B41FA5}">
                      <a16:colId xmlns:a16="http://schemas.microsoft.com/office/drawing/2014/main" val="20005"/>
                    </a:ext>
                  </a:extLst>
                </a:gridCol>
              </a:tblGrid>
              <a:tr h="528032">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SIGNOS Y SÍNTOMAS</a:t>
                      </a: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 Reanimación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II Emergencia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III Urgencias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IV Urgencia menor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V No urgente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44805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CO" sz="1800" b="1" i="0" u="none" strike="noStrike" kern="1200" baseline="0" dirty="0">
                          <a:solidFill>
                            <a:schemeClr val="tx1"/>
                          </a:solidFill>
                          <a:latin typeface="+mn-lt"/>
                          <a:ea typeface="+mn-ea"/>
                          <a:cs typeface="+mn-cs"/>
                        </a:rPr>
                        <a:t>ABDOMINALES Y GASTROINTESTINALES</a:t>
                      </a:r>
                      <a:endParaRPr lang="es-CO" sz="1800" b="0" i="0" u="none" strike="noStrike" kern="1200" baseline="0" dirty="0">
                        <a:solidFill>
                          <a:schemeClr val="tx1"/>
                        </a:solidFill>
                        <a:latin typeface="+mn-lt"/>
                        <a:ea typeface="+mn-ea"/>
                        <a:cs typeface="+mn-cs"/>
                      </a:endParaRPr>
                    </a:p>
                  </a:txBody>
                  <a:tcPr marL="45720" marR="4572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Trauma abdominal cerrado o penetrante con dolor severo,.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Sangrado y signos de shock severo. </a:t>
                      </a:r>
                    </a:p>
                    <a:p>
                      <a:pPr marL="285750" indent="-285750">
                        <a:buFont typeface="Arial" panose="020B0604020202020204" pitchFamily="34" charset="0"/>
                        <a:buChar char="•"/>
                      </a:pPr>
                      <a:r>
                        <a:rPr lang="es-CO" sz="1500" b="0" i="0" u="none" strike="noStrike" kern="1200" baseline="0" dirty="0" err="1">
                          <a:solidFill>
                            <a:schemeClr val="tx1"/>
                          </a:solidFill>
                          <a:latin typeface="+mn-lt"/>
                          <a:ea typeface="+mn-ea"/>
                          <a:cs typeface="+mn-cs"/>
                        </a:rPr>
                        <a:t>Enterorragia</a:t>
                      </a:r>
                      <a:r>
                        <a:rPr lang="es-CO" sz="1500" b="0" i="0" u="none" strike="noStrike" kern="1200" baseline="0" dirty="0">
                          <a:solidFill>
                            <a:schemeClr val="tx1"/>
                          </a:solidFill>
                          <a:latin typeface="+mn-lt"/>
                          <a:ea typeface="+mn-ea"/>
                          <a:cs typeface="+mn-cs"/>
                        </a:rPr>
                        <a:t> masiva con signos de shock severo.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Intoxicación aguda con compromiso respiratorio cardiaco o inconciencia. </a:t>
                      </a:r>
                    </a:p>
                    <a:p>
                      <a:r>
                        <a:rPr lang="es-CO" sz="1500" b="0" i="0" u="none" strike="noStrike" kern="1200" baseline="0" dirty="0">
                          <a:solidFill>
                            <a:schemeClr val="tx1"/>
                          </a:solidFill>
                          <a:latin typeface="+mn-lt"/>
                          <a:ea typeface="+mn-ea"/>
                          <a:cs typeface="+mn-cs"/>
                        </a:rPr>
                        <a:t>	</a:t>
                      </a:r>
                    </a:p>
                    <a:p>
                      <a:pPr>
                        <a:spcAft>
                          <a:spcPts val="0"/>
                        </a:spcAft>
                      </a:pPr>
                      <a:endParaRPr lang="es-CO" sz="1500" dirty="0">
                        <a:solidFill>
                          <a:srgbClr val="000000"/>
                        </a:solidFill>
                        <a:effectLst/>
                        <a:latin typeface="Arial" panose="020B0604020202020204" pitchFamily="34" charset="0"/>
                        <a:ea typeface="Calibri" panose="020F050202020403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Dolor abdominal severo constante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Trauma abdominal con dolor severo.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Sangrado moderado y sin signos de shock.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Dolor abdominal acompañado de diaforesis, nausea, dolor en miembro superior izquierdo, disnea y angustia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Dolor abdominal, vómito o diarrea con signos de deshidratación moderada a severa.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Antecedente de ingesta de tóxicos altamente sedativos o con efectos cardiacos. </a:t>
                      </a:r>
                    </a:p>
                    <a:p>
                      <a:pPr marL="0" indent="0">
                        <a:buFont typeface="Arial" panose="020B0604020202020204" pitchFamily="34" charset="0"/>
                        <a:buNone/>
                      </a:pPr>
                      <a:endParaRPr lang="es-CO" sz="15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Emesis en “concho de café” moderado sin otro compromiso.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Sangrado rectal moderado sin compromiso hemodinámica.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Lesión abdominal reciente (menor de 24 horas) con dolor moderado.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Dolor abdominal interrumpidamente.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Dolor abdominal, vomito, diarrea y deshidratación leve.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Dolor abdominal en mujer sexualmente activa. </a:t>
                      </a:r>
                    </a:p>
                    <a:p>
                      <a:pPr marL="285750" indent="-285750">
                        <a:spcAft>
                          <a:spcPts val="0"/>
                        </a:spcAft>
                        <a:buFont typeface="Arial" panose="020B0604020202020204" pitchFamily="34" charset="0"/>
                        <a:buChar char="•"/>
                      </a:pPr>
                      <a:endParaRPr lang="es-CO" sz="1500" dirty="0">
                        <a:solidFill>
                          <a:srgbClr val="000000"/>
                        </a:solidFill>
                        <a:effectLst/>
                        <a:latin typeface="Arial" panose="020B0604020202020204" pitchFamily="34" charset="0"/>
                        <a:ea typeface="Calibri" panose="020F050202020403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Imposibilidad para tragar sin dificultad para respirar (atoramiento)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Dolor abdominal leve localizado, constante o intermitente tolerable por el paciente.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Vomito sin sangre, sin deshidratación. Diarrea sin deshidratación.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Cólico menstrual 	</a:t>
                      </a:r>
                    </a:p>
                    <a:p>
                      <a:pPr marL="285750" indent="-285750">
                        <a:spcAft>
                          <a:spcPts val="0"/>
                        </a:spcAft>
                        <a:buFont typeface="Arial" panose="020B0604020202020204" pitchFamily="34" charset="0"/>
                        <a:buChar char="•"/>
                      </a:pPr>
                      <a:endParaRPr lang="es-CO" sz="1500" dirty="0">
                        <a:solidFill>
                          <a:srgbClr val="000000"/>
                        </a:solidFill>
                        <a:effectLst/>
                        <a:latin typeface="Arial" panose="020B0604020202020204" pitchFamily="34" charset="0"/>
                        <a:ea typeface="Calibri" panose="020F050202020403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Flatulencia Nauseas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Estreñimiento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Eructos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Regurgitación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Pirosis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Anorexia </a:t>
                      </a:r>
                    </a:p>
                    <a:p>
                      <a:pPr marL="285750" indent="-285750">
                        <a:buFont typeface="Arial" panose="020B0604020202020204" pitchFamily="34" charset="0"/>
                        <a:buChar char="•"/>
                      </a:pPr>
                      <a:r>
                        <a:rPr lang="es-CO" sz="1500" b="0" i="0" u="none" strike="noStrike" kern="1200" baseline="0" dirty="0" err="1">
                          <a:solidFill>
                            <a:schemeClr val="tx1"/>
                          </a:solidFill>
                          <a:latin typeface="+mn-lt"/>
                          <a:ea typeface="+mn-ea"/>
                          <a:cs typeface="+mn-cs"/>
                        </a:rPr>
                        <a:t>Hiporexia</a:t>
                      </a:r>
                      <a:r>
                        <a:rPr lang="es-CO" sz="1500" b="0" i="0" u="none" strike="noStrike" kern="1200" baseline="0" dirty="0">
                          <a:solidFill>
                            <a:schemeClr val="tx1"/>
                          </a:solidFill>
                          <a:latin typeface="+mn-lt"/>
                          <a:ea typeface="+mn-ea"/>
                          <a:cs typeface="+mn-cs"/>
                        </a:rPr>
                        <a:t>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Hemorroides.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Sangrado </a:t>
                      </a:r>
                      <a:r>
                        <a:rPr lang="es-CO" sz="1500" b="0" i="0" u="none" strike="noStrike" kern="1200" baseline="0" dirty="0" err="1">
                          <a:solidFill>
                            <a:schemeClr val="tx1"/>
                          </a:solidFill>
                          <a:latin typeface="+mn-lt"/>
                          <a:ea typeface="+mn-ea"/>
                          <a:cs typeface="+mn-cs"/>
                        </a:rPr>
                        <a:t>anorrectal</a:t>
                      </a:r>
                      <a:r>
                        <a:rPr lang="es-CO" sz="1500" b="0" i="0" u="none" strike="noStrike" kern="1200" baseline="0" dirty="0">
                          <a:solidFill>
                            <a:schemeClr val="tx1"/>
                          </a:solidFill>
                          <a:latin typeface="+mn-lt"/>
                          <a:ea typeface="+mn-ea"/>
                          <a:cs typeface="+mn-cs"/>
                        </a:rPr>
                        <a:t> escaso, durante la deposición.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381950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10A6353-3042-EF1F-F7E4-EE931E660D7A}"/>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B4BCB318-CD91-850B-BD42-908D0DAAB13B}"/>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93CC018F-1625-AA8A-09C8-BFE9C51B24F3}"/>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4E46DA8C-8806-FD04-1D8F-294CB1B99A6F}"/>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A12BF8BD-79B7-9CD9-4FCD-E2AA58FE3324}"/>
              </a:ext>
            </a:extLst>
          </p:cNvPr>
          <p:cNvSpPr txBox="1"/>
          <p:nvPr/>
        </p:nvSpPr>
        <p:spPr>
          <a:xfrm>
            <a:off x="838200" y="282667"/>
            <a:ext cx="10732910" cy="369332"/>
          </a:xfrm>
          <a:prstGeom prst="rect">
            <a:avLst/>
          </a:prstGeom>
          <a:noFill/>
        </p:spPr>
        <p:txBody>
          <a:bodyPr wrap="square">
            <a:spAutoFit/>
          </a:bodyPr>
          <a:lstStyle/>
          <a:p>
            <a:r>
              <a:rPr lang="es-CO" b="1" dirty="0"/>
              <a:t>CRITERIOS DE CALSIFICACIÓN DE ACUERDO CON SIGNOS Y SÍNTOMAS CARDIOVASCULARES </a:t>
            </a:r>
            <a:endParaRPr lang="es-CO" dirty="0">
              <a:latin typeface="Arial" panose="020B0604020202020204" pitchFamily="34" charset="0"/>
              <a:cs typeface="Arial" panose="020B0604020202020204" pitchFamily="34" charset="0"/>
            </a:endParaRPr>
          </a:p>
        </p:txBody>
      </p:sp>
      <p:graphicFrame>
        <p:nvGraphicFramePr>
          <p:cNvPr id="3" name="Marcador de contenido 5">
            <a:extLst>
              <a:ext uri="{FF2B5EF4-FFF2-40B4-BE49-F238E27FC236}">
                <a16:creationId xmlns:a16="http://schemas.microsoft.com/office/drawing/2014/main" id="{C5C18EF9-FD85-CB41-785D-957E58022121}"/>
              </a:ext>
            </a:extLst>
          </p:cNvPr>
          <p:cNvGraphicFramePr>
            <a:graphicFrameLocks/>
          </p:cNvGraphicFramePr>
          <p:nvPr>
            <p:extLst>
              <p:ext uri="{D42A27DB-BD31-4B8C-83A1-F6EECF244321}">
                <p14:modId xmlns:p14="http://schemas.microsoft.com/office/powerpoint/2010/main" val="858382155"/>
              </p:ext>
            </p:extLst>
          </p:nvPr>
        </p:nvGraphicFramePr>
        <p:xfrm>
          <a:off x="455054" y="666518"/>
          <a:ext cx="11281892" cy="5524964"/>
        </p:xfrm>
        <a:graphic>
          <a:graphicData uri="http://schemas.openxmlformats.org/drawingml/2006/table">
            <a:tbl>
              <a:tblPr firstRow="1" firstCol="1" bandRow="1"/>
              <a:tblGrid>
                <a:gridCol w="987379">
                  <a:extLst>
                    <a:ext uri="{9D8B030D-6E8A-4147-A177-3AD203B41FA5}">
                      <a16:colId xmlns:a16="http://schemas.microsoft.com/office/drawing/2014/main" val="20000"/>
                    </a:ext>
                  </a:extLst>
                </a:gridCol>
                <a:gridCol w="1609859">
                  <a:extLst>
                    <a:ext uri="{9D8B030D-6E8A-4147-A177-3AD203B41FA5}">
                      <a16:colId xmlns:a16="http://schemas.microsoft.com/office/drawing/2014/main" val="20001"/>
                    </a:ext>
                  </a:extLst>
                </a:gridCol>
                <a:gridCol w="3593206">
                  <a:extLst>
                    <a:ext uri="{9D8B030D-6E8A-4147-A177-3AD203B41FA5}">
                      <a16:colId xmlns:a16="http://schemas.microsoft.com/office/drawing/2014/main" val="20002"/>
                    </a:ext>
                  </a:extLst>
                </a:gridCol>
                <a:gridCol w="1931831">
                  <a:extLst>
                    <a:ext uri="{9D8B030D-6E8A-4147-A177-3AD203B41FA5}">
                      <a16:colId xmlns:a16="http://schemas.microsoft.com/office/drawing/2014/main" val="20003"/>
                    </a:ext>
                  </a:extLst>
                </a:gridCol>
                <a:gridCol w="1764405">
                  <a:extLst>
                    <a:ext uri="{9D8B030D-6E8A-4147-A177-3AD203B41FA5}">
                      <a16:colId xmlns:a16="http://schemas.microsoft.com/office/drawing/2014/main" val="20004"/>
                    </a:ext>
                  </a:extLst>
                </a:gridCol>
                <a:gridCol w="1395212">
                  <a:extLst>
                    <a:ext uri="{9D8B030D-6E8A-4147-A177-3AD203B41FA5}">
                      <a16:colId xmlns:a16="http://schemas.microsoft.com/office/drawing/2014/main" val="20005"/>
                    </a:ext>
                  </a:extLst>
                </a:gridCol>
              </a:tblGrid>
              <a:tr h="495764">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SIGNOS Y SÍNTOMAS</a:t>
                      </a: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 Reanimación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II Emergencia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algn="ctr">
                        <a:spcAft>
                          <a:spcPts val="0"/>
                        </a:spcAft>
                      </a:pPr>
                      <a:r>
                        <a:rPr lang="es-CO" sz="1300" b="1">
                          <a:solidFill>
                            <a:srgbClr val="000000"/>
                          </a:solidFill>
                          <a:effectLst/>
                          <a:latin typeface="Arial" panose="020B0604020202020204" pitchFamily="34" charset="0"/>
                          <a:ea typeface="Calibri" panose="020F0502020204030204" pitchFamily="34" charset="0"/>
                        </a:rPr>
                        <a:t>PRIORIDAD </a:t>
                      </a:r>
                      <a:endParaRPr lang="es-CO" sz="130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a:solidFill>
                            <a:srgbClr val="000000"/>
                          </a:solidFill>
                          <a:effectLst/>
                          <a:latin typeface="Arial" panose="020B0604020202020204" pitchFamily="34" charset="0"/>
                          <a:ea typeface="Calibri" panose="020F0502020204030204" pitchFamily="34" charset="0"/>
                        </a:rPr>
                        <a:t>III Urgencias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IV Urgencia menor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V No urgente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4720627">
                <a:tc>
                  <a:txBody>
                    <a:bodyPr/>
                    <a:lstStyle/>
                    <a:p>
                      <a:pPr algn="ctr"/>
                      <a:r>
                        <a:rPr lang="es-CO" sz="1800" b="1" i="0" u="none" strike="noStrike" kern="1200" baseline="0" dirty="0">
                          <a:solidFill>
                            <a:schemeClr val="tx1"/>
                          </a:solidFill>
                          <a:latin typeface="+mn-lt"/>
                          <a:ea typeface="+mn-ea"/>
                          <a:cs typeface="+mn-cs"/>
                        </a:rPr>
                        <a:t>CARDIOVASCULARES</a:t>
                      </a:r>
                      <a:endParaRPr lang="es-CO" sz="1800" b="0" i="0" u="none" strike="noStrike" kern="1200" baseline="0" dirty="0">
                        <a:solidFill>
                          <a:schemeClr val="tx1"/>
                        </a:solidFill>
                        <a:latin typeface="+mn-lt"/>
                        <a:ea typeface="+mn-ea"/>
                        <a:cs typeface="+mn-cs"/>
                      </a:endParaRPr>
                    </a:p>
                  </a:txBody>
                  <a:tcPr marL="45720" marR="4572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Paro cardiaco </a:t>
                      </a:r>
                    </a:p>
                    <a:p>
                      <a:pPr marL="285750" indent="-285750">
                        <a:buFont typeface="Arial" panose="020B0604020202020204" pitchFamily="34" charset="0"/>
                        <a:buChar char="•"/>
                      </a:pPr>
                      <a:r>
                        <a:rPr lang="es-CO" sz="1500" b="0" i="0" u="none" strike="noStrike" kern="1200" baseline="0" dirty="0" err="1">
                          <a:solidFill>
                            <a:schemeClr val="tx1"/>
                          </a:solidFill>
                          <a:latin typeface="+mn-lt"/>
                          <a:ea typeface="+mn-ea"/>
                          <a:cs typeface="+mn-cs"/>
                        </a:rPr>
                        <a:t>Hiportensión</a:t>
                      </a:r>
                      <a:r>
                        <a:rPr lang="es-CO" sz="1500" b="0" i="0" u="none" strike="noStrike" kern="1200" baseline="0" dirty="0">
                          <a:solidFill>
                            <a:schemeClr val="tx1"/>
                          </a:solidFill>
                          <a:latin typeface="+mn-lt"/>
                          <a:ea typeface="+mn-ea"/>
                          <a:cs typeface="+mn-cs"/>
                        </a:rPr>
                        <a:t> severa (PAS &lt;80 </a:t>
                      </a:r>
                      <a:r>
                        <a:rPr lang="es-CO" sz="1500" b="0" i="0" u="none" strike="noStrike" kern="1200" baseline="0" dirty="0" err="1">
                          <a:solidFill>
                            <a:schemeClr val="tx1"/>
                          </a:solidFill>
                          <a:latin typeface="+mn-lt"/>
                          <a:ea typeface="+mn-ea"/>
                          <a:cs typeface="+mn-cs"/>
                        </a:rPr>
                        <a:t>mmHg</a:t>
                      </a:r>
                      <a:r>
                        <a:rPr lang="es-CO" sz="1500" b="0" i="0" u="none" strike="noStrike" kern="1200" baseline="0" dirty="0">
                          <a:solidFill>
                            <a:schemeClr val="tx1"/>
                          </a:solidFill>
                          <a:latin typeface="+mn-lt"/>
                          <a:ea typeface="+mn-ea"/>
                          <a:cs typeface="+mn-cs"/>
                        </a:rPr>
                        <a:t> en adulto o niño en estado de shock severo.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Sobredosis intravenosa que produce inconciencia o </a:t>
                      </a:r>
                      <a:r>
                        <a:rPr lang="es-CO" sz="1500" b="0" i="0" u="none" strike="noStrike" kern="1200" baseline="0" dirty="0" err="1">
                          <a:solidFill>
                            <a:schemeClr val="tx1"/>
                          </a:solidFill>
                          <a:latin typeface="+mn-lt"/>
                          <a:ea typeface="+mn-ea"/>
                          <a:cs typeface="+mn-cs"/>
                        </a:rPr>
                        <a:t>hipoventilación</a:t>
                      </a:r>
                      <a:r>
                        <a:rPr lang="es-CO" sz="1500" b="0" i="0" u="none" strike="noStrike" kern="1200" baseline="0" dirty="0">
                          <a:solidFill>
                            <a:schemeClr val="tx1"/>
                          </a:solidFill>
                          <a:latin typeface="+mn-lt"/>
                          <a:ea typeface="+mn-ea"/>
                          <a:cs typeface="+mn-cs"/>
                        </a:rPr>
                        <a:t>.	</a:t>
                      </a:r>
                    </a:p>
                    <a:p>
                      <a:pPr marL="285750" indent="-285750">
                        <a:spcAft>
                          <a:spcPts val="0"/>
                        </a:spcAft>
                        <a:buFont typeface="Arial" panose="020B0604020202020204" pitchFamily="34" charset="0"/>
                        <a:buChar char="•"/>
                      </a:pPr>
                      <a:endParaRPr lang="es-CO" sz="1500" dirty="0">
                        <a:solidFill>
                          <a:srgbClr val="000000"/>
                        </a:solidFill>
                        <a:effectLst/>
                        <a:latin typeface="Arial" panose="020B0604020202020204" pitchFamily="34" charset="0"/>
                        <a:ea typeface="Calibri" panose="020F050202020403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Compromiso circulatorio piel fría y moteada&lt; pobre perfusión.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Hipotensión con efectos hemodinámicas.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Dolor torácico irradiado a cuello o brazo, acompañado de diaforesis, disnea, nauseas o angustia.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Dolor torácico en paciente con antecedente de enfermedad coronaria.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Palpitaciones acompañadas de pulso irregular, diaforesis, nauseas, alteraciones del estado de alerta o alteración </a:t>
                      </a:r>
                      <a:r>
                        <a:rPr lang="es-CO" sz="1500" b="0" i="0" u="none" strike="noStrike" kern="1200" baseline="0" dirty="0" err="1">
                          <a:solidFill>
                            <a:schemeClr val="tx1"/>
                          </a:solidFill>
                          <a:latin typeface="+mn-lt"/>
                          <a:ea typeface="+mn-ea"/>
                          <a:cs typeface="+mn-cs"/>
                        </a:rPr>
                        <a:t>neurosensorial</a:t>
                      </a:r>
                      <a:r>
                        <a:rPr lang="es-CO" sz="1500" b="0" i="0" u="none" strike="noStrike" kern="1200" baseline="0" dirty="0">
                          <a:solidFill>
                            <a:schemeClr val="tx1"/>
                          </a:solidFill>
                          <a:latin typeface="+mn-lt"/>
                          <a:ea typeface="+mn-ea"/>
                          <a:cs typeface="+mn-cs"/>
                        </a:rPr>
                        <a:t>.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Hipertensión arterial asociada con cefalea, alteración </a:t>
                      </a:r>
                      <a:r>
                        <a:rPr lang="es-CO" sz="1500" b="0" i="0" u="none" strike="noStrike" kern="1200" baseline="0" dirty="0" err="1">
                          <a:solidFill>
                            <a:schemeClr val="tx1"/>
                          </a:solidFill>
                          <a:latin typeface="+mn-lt"/>
                          <a:ea typeface="+mn-ea"/>
                          <a:cs typeface="+mn-cs"/>
                        </a:rPr>
                        <a:t>neurosensorial</a:t>
                      </a:r>
                      <a:r>
                        <a:rPr lang="es-CO" sz="1500" b="0" i="0" u="none" strike="noStrike" kern="1200" baseline="0" dirty="0">
                          <a:solidFill>
                            <a:schemeClr val="tx1"/>
                          </a:solidFill>
                          <a:latin typeface="+mn-lt"/>
                          <a:ea typeface="+mn-ea"/>
                          <a:cs typeface="+mn-cs"/>
                        </a:rPr>
                        <a:t>, alteración del estado de alerta, dolor torácico o epistaxis.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Lesión penetrante en tórax.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Quemadura eléctrica.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Bradicardia o taquicardia (FC&lt;50 por min o &gt;150 por min en adulto.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Sangrado activo sin signos de shock.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Dolor torácico no irradiado, sin disnea o pulso irregular, sin cambios en el color de la piel o diaforesis.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Episodio </a:t>
                      </a:r>
                      <a:r>
                        <a:rPr lang="es-CO" sz="1500" b="0" i="0" u="none" strike="noStrike" kern="1200" baseline="0" dirty="0" err="1">
                          <a:solidFill>
                            <a:schemeClr val="tx1"/>
                          </a:solidFill>
                          <a:latin typeface="+mn-lt"/>
                          <a:ea typeface="+mn-ea"/>
                          <a:cs typeface="+mn-cs"/>
                        </a:rPr>
                        <a:t>autolimitado</a:t>
                      </a:r>
                      <a:r>
                        <a:rPr lang="es-CO" sz="1500" b="0" i="0" u="none" strike="noStrike" kern="1200" baseline="0" dirty="0">
                          <a:solidFill>
                            <a:schemeClr val="tx1"/>
                          </a:solidFill>
                          <a:latin typeface="+mn-lt"/>
                          <a:ea typeface="+mn-ea"/>
                          <a:cs typeface="+mn-cs"/>
                        </a:rPr>
                        <a:t> de palpitaciones sin compromiso del estado general </a:t>
                      </a:r>
                    </a:p>
                    <a:p>
                      <a:pPr marL="0" indent="0">
                        <a:buFont typeface="Arial" panose="020B0604020202020204" pitchFamily="34" charset="0"/>
                        <a:buNone/>
                      </a:pPr>
                      <a:endParaRPr lang="es-CO" sz="1500" b="0" i="0" u="none" strike="noStrike" kern="1200" baseline="0" dirty="0">
                        <a:solidFill>
                          <a:schemeClr val="tx1"/>
                        </a:solidFill>
                        <a:latin typeface="+mn-lt"/>
                        <a:ea typeface="+mn-ea"/>
                        <a:cs typeface="+mn-cs"/>
                      </a:endParaRPr>
                    </a:p>
                    <a:p>
                      <a:pPr marL="285750" indent="-285750">
                        <a:spcAft>
                          <a:spcPts val="0"/>
                        </a:spcAft>
                        <a:buFont typeface="Arial" panose="020B0604020202020204" pitchFamily="34" charset="0"/>
                        <a:buChar char="•"/>
                      </a:pPr>
                      <a:endParaRPr lang="es-CO" sz="1500" dirty="0">
                        <a:solidFill>
                          <a:srgbClr val="000000"/>
                        </a:solidFill>
                        <a:effectLst/>
                        <a:latin typeface="Arial" panose="020B0604020202020204" pitchFamily="34" charset="0"/>
                        <a:ea typeface="Calibri" panose="020F050202020403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Dolor torácico que aumenta con la inspiración profunda.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Dolor torácico asociado con tos y fiebre.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Dolor torácico relacionado con la rotación del tronco o palpitación.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Sangrado leve. </a:t>
                      </a:r>
                    </a:p>
                    <a:p>
                      <a:pPr marL="0" indent="0">
                        <a:buFont typeface="Arial" panose="020B0604020202020204" pitchFamily="34" charset="0"/>
                        <a:buNone/>
                      </a:pPr>
                      <a:r>
                        <a:rPr lang="es-CO" sz="1500" b="0" i="0" u="none" strike="noStrike" kern="1200" baseline="0" dirty="0">
                          <a:solidFill>
                            <a:schemeClr val="tx1"/>
                          </a:solidFill>
                          <a:latin typeface="+mn-lt"/>
                          <a:ea typeface="+mn-ea"/>
                          <a:cs typeface="+mn-cs"/>
                        </a:rPr>
                        <a:t>	</a:t>
                      </a:r>
                    </a:p>
                    <a:p>
                      <a:pPr marL="285750" indent="-285750">
                        <a:spcAft>
                          <a:spcPts val="0"/>
                        </a:spcAft>
                        <a:buFont typeface="Arial" panose="020B0604020202020204" pitchFamily="34" charset="0"/>
                        <a:buChar char="•"/>
                      </a:pPr>
                      <a:endParaRPr lang="es-CO" sz="1500" dirty="0">
                        <a:solidFill>
                          <a:srgbClr val="000000"/>
                        </a:solidFill>
                        <a:effectLst/>
                        <a:latin typeface="Arial" panose="020B0604020202020204" pitchFamily="34" charset="0"/>
                        <a:ea typeface="Calibri" panose="020F050202020403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Edema de miembros inferiores en pacientes con antecedente de insuficiencia cardiaca,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Sin dificultad respiratoria. </a:t>
                      </a:r>
                    </a:p>
                    <a:p>
                      <a:pPr marL="285750" indent="-285750">
                        <a:buFont typeface="Arial" panose="020B0604020202020204" pitchFamily="34" charset="0"/>
                        <a:buChar char="•"/>
                      </a:pPr>
                      <a:r>
                        <a:rPr lang="es-CO" sz="1500" b="0" i="0" u="none" strike="noStrike" kern="1200" baseline="0" dirty="0">
                          <a:solidFill>
                            <a:schemeClr val="tx1"/>
                          </a:solidFill>
                          <a:latin typeface="+mn-lt"/>
                          <a:ea typeface="+mn-ea"/>
                          <a:cs typeface="+mn-cs"/>
                        </a:rPr>
                        <a:t>Hipertensión (PA mayor de 140/90 mm Hg en el adulto).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271150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5FBF2E-A50C-D6BA-4A6C-A14125211DA9}"/>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418C7FC0-E909-0117-DAE3-34006AFE1220}"/>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3D7D3C0E-6F3A-BD93-222B-AE1C11B8B7FC}"/>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D21F1B76-3B89-5352-16D1-895526A84CD0}"/>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43CE0855-84C7-4E4A-B8DE-999C8F4CDEC7}"/>
              </a:ext>
            </a:extLst>
          </p:cNvPr>
          <p:cNvSpPr txBox="1"/>
          <p:nvPr/>
        </p:nvSpPr>
        <p:spPr>
          <a:xfrm>
            <a:off x="838200" y="282667"/>
            <a:ext cx="10732910" cy="369332"/>
          </a:xfrm>
          <a:prstGeom prst="rect">
            <a:avLst/>
          </a:prstGeom>
          <a:noFill/>
        </p:spPr>
        <p:txBody>
          <a:bodyPr wrap="square">
            <a:spAutoFit/>
          </a:bodyPr>
          <a:lstStyle/>
          <a:p>
            <a:r>
              <a:rPr lang="es-CO" b="1"/>
              <a:t>CRITERIOS DE CALSIFICACIÓN DE ACUERDO CON SIGNOS Y SÍNTOMAS RESPIRATORIOS </a:t>
            </a:r>
            <a:endParaRPr lang="es-CO" dirty="0">
              <a:latin typeface="Arial" panose="020B0604020202020204" pitchFamily="34" charset="0"/>
              <a:cs typeface="Arial" panose="020B0604020202020204" pitchFamily="34" charset="0"/>
            </a:endParaRPr>
          </a:p>
        </p:txBody>
      </p:sp>
      <p:graphicFrame>
        <p:nvGraphicFramePr>
          <p:cNvPr id="2" name="Marcador de contenido 5">
            <a:extLst>
              <a:ext uri="{FF2B5EF4-FFF2-40B4-BE49-F238E27FC236}">
                <a16:creationId xmlns:a16="http://schemas.microsoft.com/office/drawing/2014/main" id="{40AEEF3F-0D5B-2F84-C91A-0B222CA20199}"/>
              </a:ext>
            </a:extLst>
          </p:cNvPr>
          <p:cNvGraphicFramePr>
            <a:graphicFrameLocks/>
          </p:cNvGraphicFramePr>
          <p:nvPr>
            <p:extLst>
              <p:ext uri="{D42A27DB-BD31-4B8C-83A1-F6EECF244321}">
                <p14:modId xmlns:p14="http://schemas.microsoft.com/office/powerpoint/2010/main" val="3991068990"/>
              </p:ext>
            </p:extLst>
          </p:nvPr>
        </p:nvGraphicFramePr>
        <p:xfrm>
          <a:off x="455055" y="643944"/>
          <a:ext cx="11281892" cy="5164427"/>
        </p:xfrm>
        <a:graphic>
          <a:graphicData uri="http://schemas.openxmlformats.org/drawingml/2006/table">
            <a:tbl>
              <a:tblPr firstRow="1" firstCol="1" bandRow="1"/>
              <a:tblGrid>
                <a:gridCol w="987379">
                  <a:extLst>
                    <a:ext uri="{9D8B030D-6E8A-4147-A177-3AD203B41FA5}">
                      <a16:colId xmlns:a16="http://schemas.microsoft.com/office/drawing/2014/main" val="20000"/>
                    </a:ext>
                  </a:extLst>
                </a:gridCol>
                <a:gridCol w="2331076">
                  <a:extLst>
                    <a:ext uri="{9D8B030D-6E8A-4147-A177-3AD203B41FA5}">
                      <a16:colId xmlns:a16="http://schemas.microsoft.com/office/drawing/2014/main" val="20001"/>
                    </a:ext>
                  </a:extLst>
                </a:gridCol>
                <a:gridCol w="2421228">
                  <a:extLst>
                    <a:ext uri="{9D8B030D-6E8A-4147-A177-3AD203B41FA5}">
                      <a16:colId xmlns:a16="http://schemas.microsoft.com/office/drawing/2014/main" val="20002"/>
                    </a:ext>
                  </a:extLst>
                </a:gridCol>
                <a:gridCol w="1944710">
                  <a:extLst>
                    <a:ext uri="{9D8B030D-6E8A-4147-A177-3AD203B41FA5}">
                      <a16:colId xmlns:a16="http://schemas.microsoft.com/office/drawing/2014/main" val="20003"/>
                    </a:ext>
                  </a:extLst>
                </a:gridCol>
                <a:gridCol w="1944710">
                  <a:extLst>
                    <a:ext uri="{9D8B030D-6E8A-4147-A177-3AD203B41FA5}">
                      <a16:colId xmlns:a16="http://schemas.microsoft.com/office/drawing/2014/main" val="20004"/>
                    </a:ext>
                  </a:extLst>
                </a:gridCol>
                <a:gridCol w="1652789">
                  <a:extLst>
                    <a:ext uri="{9D8B030D-6E8A-4147-A177-3AD203B41FA5}">
                      <a16:colId xmlns:a16="http://schemas.microsoft.com/office/drawing/2014/main" val="20005"/>
                    </a:ext>
                  </a:extLst>
                </a:gridCol>
              </a:tblGrid>
              <a:tr h="544461">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SIGNOS Y SÍNTOMAS</a:t>
                      </a: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 Reanimación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II Emergencia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algn="ctr">
                        <a:spcAft>
                          <a:spcPts val="0"/>
                        </a:spcAft>
                      </a:pPr>
                      <a:r>
                        <a:rPr lang="es-CO" sz="1300" b="1">
                          <a:solidFill>
                            <a:srgbClr val="000000"/>
                          </a:solidFill>
                          <a:effectLst/>
                          <a:latin typeface="Arial" panose="020B0604020202020204" pitchFamily="34" charset="0"/>
                          <a:ea typeface="Calibri" panose="020F0502020204030204" pitchFamily="34" charset="0"/>
                        </a:rPr>
                        <a:t>PRIORIDAD </a:t>
                      </a:r>
                      <a:endParaRPr lang="es-CO" sz="130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a:solidFill>
                            <a:srgbClr val="000000"/>
                          </a:solidFill>
                          <a:effectLst/>
                          <a:latin typeface="Arial" panose="020B0604020202020204" pitchFamily="34" charset="0"/>
                          <a:ea typeface="Calibri" panose="020F0502020204030204" pitchFamily="34" charset="0"/>
                        </a:rPr>
                        <a:t>III Urgencias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IV Urgencia menor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V No urgente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4619966">
                <a:tc>
                  <a:txBody>
                    <a:bodyPr/>
                    <a:lstStyle/>
                    <a:p>
                      <a:pPr algn="ctr"/>
                      <a:r>
                        <a:rPr lang="es-CO" sz="1800" b="1" i="0" u="none" strike="noStrike" kern="1200" baseline="0" dirty="0">
                          <a:solidFill>
                            <a:schemeClr val="tx1"/>
                          </a:solidFill>
                          <a:latin typeface="+mn-lt"/>
                          <a:ea typeface="+mn-ea"/>
                          <a:cs typeface="+mn-cs"/>
                        </a:rPr>
                        <a:t>RESPIRATORIOS</a:t>
                      </a:r>
                      <a:endParaRPr lang="es-CO" sz="1800" b="0" i="0" u="none" strike="noStrike" kern="1200" baseline="0" dirty="0">
                        <a:solidFill>
                          <a:schemeClr val="tx1"/>
                        </a:solidFill>
                        <a:latin typeface="+mn-lt"/>
                        <a:ea typeface="+mn-ea"/>
                        <a:cs typeface="+mn-cs"/>
                      </a:endParaRPr>
                    </a:p>
                  </a:txBody>
                  <a:tcPr marL="45720" marR="4572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Paro respiratorio.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Frecuencia respiratoria &lt;10 por min.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Lesiones de la vía aérea con riesgo inminente de paro respiratorio.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Dificultad respiratoria severa.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Quemadura de vía aérea.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Hemoptisis masiva.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Obstrucción de la vía aérea por cuerpo extraño.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Tapón con moco.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Trauma facial e inmersión.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Disnea súbita posterior a inhalación de sustancias químicas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Disnea acompañada de cianosis, sibilancias audibles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Disnea con tirajes supraclaviculares, intercostales, aleteo nasal o estridor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Trauma penetrante en tórax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Trauma cerrado de tórax acompañado de dolor torácico, disnea súbita o respiración asimétrica .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Disnea moderada progresiva.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Hemoptisis moderada.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Aumento de disnea en paciente con EPOC SatO2&lt;90%. 	</a:t>
                      </a:r>
                    </a:p>
                    <a:p>
                      <a:pPr marL="285750" indent="-285750">
                        <a:buFont typeface="Arial" panose="020B0604020202020204" pitchFamily="34" charset="0"/>
                        <a:buChar char="•"/>
                      </a:pPr>
                      <a:endParaRPr lang="es-CO" sz="1400" b="0" i="0" u="none" strike="noStrike" kern="1200" baseline="0" dirty="0">
                        <a:solidFill>
                          <a:schemeClr val="tx1"/>
                        </a:solidFill>
                        <a:latin typeface="+mn-lt"/>
                        <a:ea typeface="+mn-ea"/>
                        <a:cs typeface="+mn-cs"/>
                      </a:endParaRPr>
                    </a:p>
                    <a:p>
                      <a:pPr marL="285750" indent="-285750">
                        <a:spcAft>
                          <a:spcPts val="0"/>
                        </a:spcAft>
                        <a:buFont typeface="Arial" panose="020B0604020202020204" pitchFamily="34" charset="0"/>
                        <a:buChar char="•"/>
                      </a:pPr>
                      <a:endParaRPr lang="es-CO" sz="1400" dirty="0">
                        <a:solidFill>
                          <a:srgbClr val="000000"/>
                        </a:solidFill>
                        <a:effectLst/>
                        <a:latin typeface="Arial" panose="020B0604020202020204" pitchFamily="34" charset="0"/>
                        <a:ea typeface="Calibri" panose="020F050202020403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Trauma de tórax dolor ni dificultad respiratoria.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Disnea progresiva en pacientes con antecedente de EPOC.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Dolor torácico relacionado con la inspiración profunda.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Tos con expectoración y fiebre.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Aspiración de cuerpo extraño sin dificultad respiratoria. </a:t>
                      </a:r>
                    </a:p>
                    <a:p>
                      <a:pPr marL="0" indent="0">
                        <a:buFont typeface="Arial" panose="020B0604020202020204" pitchFamily="34" charset="0"/>
                        <a:buNone/>
                      </a:pPr>
                      <a:r>
                        <a:rPr lang="es-CO" sz="1400" b="0" i="0" u="none" strike="noStrike" kern="1200" baseline="0" dirty="0">
                          <a:solidFill>
                            <a:schemeClr val="tx1"/>
                          </a:solidFill>
                          <a:latin typeface="+mn-lt"/>
                          <a:ea typeface="+mn-ea"/>
                          <a:cs typeface="+mn-cs"/>
                        </a:rPr>
                        <a:t>	</a:t>
                      </a:r>
                    </a:p>
                    <a:p>
                      <a:pPr marL="285750" indent="-285750">
                        <a:spcAft>
                          <a:spcPts val="0"/>
                        </a:spcAft>
                        <a:buFont typeface="Arial" panose="020B0604020202020204" pitchFamily="34" charset="0"/>
                        <a:buChar char="•"/>
                      </a:pPr>
                      <a:endParaRPr lang="es-CO" sz="1400" dirty="0">
                        <a:solidFill>
                          <a:srgbClr val="000000"/>
                        </a:solidFill>
                        <a:effectLst/>
                        <a:latin typeface="Arial" panose="020B0604020202020204" pitchFamily="34" charset="0"/>
                        <a:ea typeface="Calibri" panose="020F050202020403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Tos seca productiva hialina, </a:t>
                      </a:r>
                      <a:r>
                        <a:rPr lang="es-CO" sz="1400" b="0" i="0" u="none" strike="noStrike" kern="1200" baseline="0" dirty="0" err="1">
                          <a:solidFill>
                            <a:schemeClr val="tx1"/>
                          </a:solidFill>
                          <a:latin typeface="+mn-lt"/>
                          <a:ea typeface="+mn-ea"/>
                          <a:cs typeface="+mn-cs"/>
                        </a:rPr>
                        <a:t>rinorrea</a:t>
                      </a:r>
                      <a:r>
                        <a:rPr lang="es-CO" sz="1400" b="0" i="0" u="none" strike="noStrike" kern="1200" baseline="0" dirty="0">
                          <a:solidFill>
                            <a:schemeClr val="tx1"/>
                          </a:solidFill>
                          <a:latin typeface="+mn-lt"/>
                          <a:ea typeface="+mn-ea"/>
                          <a:cs typeface="+mn-cs"/>
                        </a:rPr>
                        <a:t>, malestar general, con o sin fiebre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Disfonía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Tos seca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Tos crónica sin signos de dificultada respiratoria </a:t>
                      </a:r>
                    </a:p>
                    <a:p>
                      <a:pPr marL="0" indent="0">
                        <a:buFont typeface="Arial" panose="020B0604020202020204" pitchFamily="34" charset="0"/>
                        <a:buNone/>
                      </a:pPr>
                      <a:r>
                        <a:rPr lang="es-CO" sz="1400" b="0" i="0" u="none" strike="noStrike" kern="1200" baseline="0" dirty="0">
                          <a:solidFill>
                            <a:schemeClr val="tx1"/>
                          </a:solidFill>
                          <a:latin typeface="+mn-lt"/>
                          <a:ea typeface="+mn-ea"/>
                          <a:cs typeface="+mn-cs"/>
                        </a:rPr>
                        <a:t>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919898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0167B93-3B6C-C16D-33B1-CC8DE51DA343}"/>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6428BA92-3566-FEBE-E683-3C4C2271F15B}"/>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54A4ABCE-BEC6-21A7-28B0-0151E95EAE97}"/>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44CB306A-0290-10FD-658A-F7A0FDB08A77}"/>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95411254-913B-E233-4D75-35E2622ABAC8}"/>
              </a:ext>
            </a:extLst>
          </p:cNvPr>
          <p:cNvSpPr txBox="1"/>
          <p:nvPr/>
        </p:nvSpPr>
        <p:spPr>
          <a:xfrm>
            <a:off x="838200" y="282667"/>
            <a:ext cx="10732910" cy="369332"/>
          </a:xfrm>
          <a:prstGeom prst="rect">
            <a:avLst/>
          </a:prstGeom>
          <a:noFill/>
        </p:spPr>
        <p:txBody>
          <a:bodyPr wrap="square">
            <a:spAutoFit/>
          </a:bodyPr>
          <a:lstStyle/>
          <a:p>
            <a:r>
              <a:rPr lang="es-CO" b="1"/>
              <a:t>CRITERIOS DE CALSIFICACIÓN DE ACUERDO CON SIGNOS Y SÍNTOMAS NEUROLÓGICOS </a:t>
            </a:r>
            <a:endParaRPr lang="es-CO" dirty="0">
              <a:latin typeface="Arial" panose="020B0604020202020204" pitchFamily="34" charset="0"/>
              <a:cs typeface="Arial" panose="020B0604020202020204" pitchFamily="34" charset="0"/>
            </a:endParaRPr>
          </a:p>
        </p:txBody>
      </p:sp>
      <p:graphicFrame>
        <p:nvGraphicFramePr>
          <p:cNvPr id="3" name="Marcador de contenido 5">
            <a:extLst>
              <a:ext uri="{FF2B5EF4-FFF2-40B4-BE49-F238E27FC236}">
                <a16:creationId xmlns:a16="http://schemas.microsoft.com/office/drawing/2014/main" id="{74186323-D5DB-025E-D5A7-5D2BB7006661}"/>
              </a:ext>
            </a:extLst>
          </p:cNvPr>
          <p:cNvGraphicFramePr>
            <a:graphicFrameLocks/>
          </p:cNvGraphicFramePr>
          <p:nvPr>
            <p:extLst>
              <p:ext uri="{D42A27DB-BD31-4B8C-83A1-F6EECF244321}">
                <p14:modId xmlns:p14="http://schemas.microsoft.com/office/powerpoint/2010/main" val="219601037"/>
              </p:ext>
            </p:extLst>
          </p:nvPr>
        </p:nvGraphicFramePr>
        <p:xfrm>
          <a:off x="455055" y="643944"/>
          <a:ext cx="11281892" cy="5164427"/>
        </p:xfrm>
        <a:graphic>
          <a:graphicData uri="http://schemas.openxmlformats.org/drawingml/2006/table">
            <a:tbl>
              <a:tblPr firstRow="1" firstCol="1" bandRow="1"/>
              <a:tblGrid>
                <a:gridCol w="987379">
                  <a:extLst>
                    <a:ext uri="{9D8B030D-6E8A-4147-A177-3AD203B41FA5}">
                      <a16:colId xmlns:a16="http://schemas.microsoft.com/office/drawing/2014/main" val="20000"/>
                    </a:ext>
                  </a:extLst>
                </a:gridCol>
                <a:gridCol w="1777284">
                  <a:extLst>
                    <a:ext uri="{9D8B030D-6E8A-4147-A177-3AD203B41FA5}">
                      <a16:colId xmlns:a16="http://schemas.microsoft.com/office/drawing/2014/main" val="20001"/>
                    </a:ext>
                  </a:extLst>
                </a:gridCol>
                <a:gridCol w="2550017">
                  <a:extLst>
                    <a:ext uri="{9D8B030D-6E8A-4147-A177-3AD203B41FA5}">
                      <a16:colId xmlns:a16="http://schemas.microsoft.com/office/drawing/2014/main" val="20002"/>
                    </a:ext>
                  </a:extLst>
                </a:gridCol>
                <a:gridCol w="2640169">
                  <a:extLst>
                    <a:ext uri="{9D8B030D-6E8A-4147-A177-3AD203B41FA5}">
                      <a16:colId xmlns:a16="http://schemas.microsoft.com/office/drawing/2014/main" val="20003"/>
                    </a:ext>
                  </a:extLst>
                </a:gridCol>
                <a:gridCol w="1635617">
                  <a:extLst>
                    <a:ext uri="{9D8B030D-6E8A-4147-A177-3AD203B41FA5}">
                      <a16:colId xmlns:a16="http://schemas.microsoft.com/office/drawing/2014/main" val="20004"/>
                    </a:ext>
                  </a:extLst>
                </a:gridCol>
                <a:gridCol w="1691426">
                  <a:extLst>
                    <a:ext uri="{9D8B030D-6E8A-4147-A177-3AD203B41FA5}">
                      <a16:colId xmlns:a16="http://schemas.microsoft.com/office/drawing/2014/main" val="20005"/>
                    </a:ext>
                  </a:extLst>
                </a:gridCol>
              </a:tblGrid>
              <a:tr h="544461">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SIGNOS Y SÍNTOMAS</a:t>
                      </a: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 Reanimación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II Emergencia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algn="ctr">
                        <a:spcAft>
                          <a:spcPts val="0"/>
                        </a:spcAft>
                      </a:pPr>
                      <a:r>
                        <a:rPr lang="es-CO" sz="1300" b="1">
                          <a:solidFill>
                            <a:srgbClr val="000000"/>
                          </a:solidFill>
                          <a:effectLst/>
                          <a:latin typeface="Arial" panose="020B0604020202020204" pitchFamily="34" charset="0"/>
                          <a:ea typeface="Calibri" panose="020F0502020204030204" pitchFamily="34" charset="0"/>
                        </a:rPr>
                        <a:t>PRIORIDAD </a:t>
                      </a:r>
                      <a:endParaRPr lang="es-CO" sz="130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a:solidFill>
                            <a:srgbClr val="000000"/>
                          </a:solidFill>
                          <a:effectLst/>
                          <a:latin typeface="Arial" panose="020B0604020202020204" pitchFamily="34" charset="0"/>
                          <a:ea typeface="Calibri" panose="020F0502020204030204" pitchFamily="34" charset="0"/>
                        </a:rPr>
                        <a:t>III Urgencias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IV Urgencia menor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V No urgente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4619966">
                <a:tc>
                  <a:txBody>
                    <a:bodyPr/>
                    <a:lstStyle/>
                    <a:p>
                      <a:pPr algn="ctr"/>
                      <a:r>
                        <a:rPr lang="es-CO" sz="1800" b="1" i="0" u="none" strike="noStrike" kern="1200" baseline="0" dirty="0">
                          <a:solidFill>
                            <a:schemeClr val="tx1"/>
                          </a:solidFill>
                          <a:latin typeface="+mn-lt"/>
                          <a:ea typeface="+mn-ea"/>
                          <a:cs typeface="+mn-cs"/>
                        </a:rPr>
                        <a:t>NEUROLÓGICOS</a:t>
                      </a:r>
                      <a:endParaRPr lang="es-CO" sz="1800" b="0" i="0" u="none" strike="noStrike" kern="1200" baseline="0" dirty="0">
                        <a:solidFill>
                          <a:schemeClr val="tx1"/>
                        </a:solidFill>
                        <a:latin typeface="+mn-lt"/>
                        <a:ea typeface="+mn-ea"/>
                        <a:cs typeface="+mn-cs"/>
                      </a:endParaRPr>
                    </a:p>
                  </a:txBody>
                  <a:tcPr marL="45720" marR="4572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Paciente sin respuesta o respuesta al dolor solamente.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Escala de Coma de Glasgow (GCS)&lt;9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Trauma de cráneo con pérdida del estado de conciencia o déficit neurológico al ingreso a urgencias.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Convulsión continua y prolongada. </a:t>
                      </a:r>
                    </a:p>
                    <a:p>
                      <a:pPr marL="0" indent="0">
                        <a:buFont typeface="Arial" panose="020B0604020202020204" pitchFamily="34" charset="0"/>
                        <a:buNone/>
                      </a:pPr>
                      <a:endParaRPr lang="es-CO" sz="14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Estado epiléptico o episodio de convulsión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Somnolencia o deterioro progresivo del estado de conciencia de cualquier causa (GCS&lt;13)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Episodio agudo de pérdida o disminución de la función motora (disartria, </a:t>
                      </a:r>
                      <a:r>
                        <a:rPr lang="es-CO" sz="1400" b="0" i="0" u="none" strike="noStrike" kern="1200" baseline="0" dirty="0" err="1">
                          <a:solidFill>
                            <a:schemeClr val="tx1"/>
                          </a:solidFill>
                          <a:latin typeface="+mn-lt"/>
                          <a:ea typeface="+mn-ea"/>
                          <a:cs typeface="+mn-cs"/>
                        </a:rPr>
                        <a:t>paresia</a:t>
                      </a:r>
                      <a:r>
                        <a:rPr lang="es-CO" sz="1400" b="0" i="0" u="none" strike="noStrike" kern="1200" baseline="0" dirty="0">
                          <a:solidFill>
                            <a:schemeClr val="tx1"/>
                          </a:solidFill>
                          <a:latin typeface="+mn-lt"/>
                          <a:ea typeface="+mn-ea"/>
                          <a:cs typeface="+mn-cs"/>
                        </a:rPr>
                        <a:t>, afasia)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Episodio agudo de cefalea y cambio en el estado mental.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Trauma en columna con déficit neurológico.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Trauma de cráneo en paciente anticoagulación o hemofílico.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Fiebre con signos de letargia en cualquier edad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Historia de sincope o lipotimia con recuperación total sin déficit neurológico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Antecedente de convulsión con recuperación total sin déficit neurológico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Episodio agudo de confusión con recuperación actual.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Antecedente de trauma con perdida momentánea de la conciencia y recuperación actual.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Vértigo con vómito incoercible.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Cefalea asociada a fiebre y/o vómito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Cefalea en paciente con historia de migraña.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Trauma de cráneo leve sin pérdida de la conciencia y sin déficit neurológico.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Vértigo sin vomito.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Disminución progresiva en fuerza o sensibilidad de una o mas extremidades. </a:t>
                      </a:r>
                    </a:p>
                    <a:p>
                      <a:pPr marL="0" indent="0">
                        <a:buFont typeface="Arial" panose="020B0604020202020204" pitchFamily="34" charset="0"/>
                        <a:buNone/>
                      </a:pPr>
                      <a:endParaRPr lang="es-CO" sz="1400" b="0" i="0" u="none" strike="noStrike" kern="1200" baseline="0" dirty="0">
                        <a:solidFill>
                          <a:schemeClr val="tx1"/>
                        </a:solidFill>
                        <a:latin typeface="+mn-lt"/>
                        <a:ea typeface="+mn-ea"/>
                        <a:cs typeface="+mn-cs"/>
                      </a:endParaRPr>
                    </a:p>
                    <a:p>
                      <a:pPr marL="285750" indent="-285750">
                        <a:spcAft>
                          <a:spcPts val="0"/>
                        </a:spcAft>
                        <a:buFont typeface="Arial" panose="020B0604020202020204" pitchFamily="34" charset="0"/>
                        <a:buChar char="•"/>
                      </a:pPr>
                      <a:endParaRPr lang="es-CO" sz="1400" dirty="0">
                        <a:solidFill>
                          <a:srgbClr val="000000"/>
                        </a:solidFill>
                        <a:effectLst/>
                        <a:latin typeface="Arial" panose="020B0604020202020204" pitchFamily="34" charset="0"/>
                        <a:ea typeface="Calibri" panose="020F050202020403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Cefalea crónica sin síntomas asociados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Dolor crónico y parestesias en extremidades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Parestesias asociados a ansiedad e hiperventilación.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687564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6DC1266-2A95-DABB-15F6-96FAA2695DB4}"/>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2C6EC237-3D92-12D9-5DEF-1C09CF4AB2DD}"/>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C7CB3299-D893-F62E-B1D6-CEAD16D3DCEB}"/>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46B6EAFC-6E22-BAA9-CC35-8AFFCD5D3A2D}"/>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2AC1283C-3176-9110-A91B-E88D1A645EE1}"/>
              </a:ext>
            </a:extLst>
          </p:cNvPr>
          <p:cNvSpPr txBox="1"/>
          <p:nvPr/>
        </p:nvSpPr>
        <p:spPr>
          <a:xfrm>
            <a:off x="838200" y="282667"/>
            <a:ext cx="10732910" cy="369332"/>
          </a:xfrm>
          <a:prstGeom prst="rect">
            <a:avLst/>
          </a:prstGeom>
          <a:noFill/>
        </p:spPr>
        <p:txBody>
          <a:bodyPr wrap="square">
            <a:spAutoFit/>
          </a:bodyPr>
          <a:lstStyle/>
          <a:p>
            <a:r>
              <a:rPr lang="es-CO" b="1"/>
              <a:t>CRITERIOS DE CALSIFICACIÓN DE ACUERDO CON SIGNOS Y SÍNTOMAS MUSCULOESQUELÉTICOS </a:t>
            </a:r>
            <a:endParaRPr lang="es-CO" dirty="0">
              <a:latin typeface="Arial" panose="020B0604020202020204" pitchFamily="34" charset="0"/>
              <a:cs typeface="Arial" panose="020B0604020202020204" pitchFamily="34" charset="0"/>
            </a:endParaRPr>
          </a:p>
        </p:txBody>
      </p:sp>
      <p:graphicFrame>
        <p:nvGraphicFramePr>
          <p:cNvPr id="2" name="Marcador de contenido 5">
            <a:extLst>
              <a:ext uri="{FF2B5EF4-FFF2-40B4-BE49-F238E27FC236}">
                <a16:creationId xmlns:a16="http://schemas.microsoft.com/office/drawing/2014/main" id="{E8E77AA0-4C83-49BF-6E6D-C956904D9C6B}"/>
              </a:ext>
            </a:extLst>
          </p:cNvPr>
          <p:cNvGraphicFramePr>
            <a:graphicFrameLocks/>
          </p:cNvGraphicFramePr>
          <p:nvPr>
            <p:extLst>
              <p:ext uri="{D42A27DB-BD31-4B8C-83A1-F6EECF244321}">
                <p14:modId xmlns:p14="http://schemas.microsoft.com/office/powerpoint/2010/main" val="3953873362"/>
              </p:ext>
            </p:extLst>
          </p:nvPr>
        </p:nvGraphicFramePr>
        <p:xfrm>
          <a:off x="455055" y="954439"/>
          <a:ext cx="11281892" cy="4351339"/>
        </p:xfrm>
        <a:graphic>
          <a:graphicData uri="http://schemas.openxmlformats.org/drawingml/2006/table">
            <a:tbl>
              <a:tblPr firstRow="1" firstCol="1" bandRow="1"/>
              <a:tblGrid>
                <a:gridCol w="987379">
                  <a:extLst>
                    <a:ext uri="{9D8B030D-6E8A-4147-A177-3AD203B41FA5}">
                      <a16:colId xmlns:a16="http://schemas.microsoft.com/office/drawing/2014/main" val="20000"/>
                    </a:ext>
                  </a:extLst>
                </a:gridCol>
                <a:gridCol w="1545465">
                  <a:extLst>
                    <a:ext uri="{9D8B030D-6E8A-4147-A177-3AD203B41FA5}">
                      <a16:colId xmlns:a16="http://schemas.microsoft.com/office/drawing/2014/main" val="20001"/>
                    </a:ext>
                  </a:extLst>
                </a:gridCol>
                <a:gridCol w="2099256">
                  <a:extLst>
                    <a:ext uri="{9D8B030D-6E8A-4147-A177-3AD203B41FA5}">
                      <a16:colId xmlns:a16="http://schemas.microsoft.com/office/drawing/2014/main" val="20002"/>
                    </a:ext>
                  </a:extLst>
                </a:gridCol>
                <a:gridCol w="2189408">
                  <a:extLst>
                    <a:ext uri="{9D8B030D-6E8A-4147-A177-3AD203B41FA5}">
                      <a16:colId xmlns:a16="http://schemas.microsoft.com/office/drawing/2014/main" val="20003"/>
                    </a:ext>
                  </a:extLst>
                </a:gridCol>
                <a:gridCol w="2498502">
                  <a:extLst>
                    <a:ext uri="{9D8B030D-6E8A-4147-A177-3AD203B41FA5}">
                      <a16:colId xmlns:a16="http://schemas.microsoft.com/office/drawing/2014/main" val="20004"/>
                    </a:ext>
                  </a:extLst>
                </a:gridCol>
                <a:gridCol w="1961882">
                  <a:extLst>
                    <a:ext uri="{9D8B030D-6E8A-4147-A177-3AD203B41FA5}">
                      <a16:colId xmlns:a16="http://schemas.microsoft.com/office/drawing/2014/main" val="20005"/>
                    </a:ext>
                  </a:extLst>
                </a:gridCol>
              </a:tblGrid>
              <a:tr h="458741">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SIGNOS Y SÍNTOMAS</a:t>
                      </a: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 Reanimación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II Emergencia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algn="ctr">
                        <a:spcAft>
                          <a:spcPts val="0"/>
                        </a:spcAft>
                      </a:pPr>
                      <a:r>
                        <a:rPr lang="es-CO" sz="1300" b="1">
                          <a:solidFill>
                            <a:srgbClr val="000000"/>
                          </a:solidFill>
                          <a:effectLst/>
                          <a:latin typeface="Arial" panose="020B0604020202020204" pitchFamily="34" charset="0"/>
                          <a:ea typeface="Calibri" panose="020F0502020204030204" pitchFamily="34" charset="0"/>
                        </a:rPr>
                        <a:t>PRIORIDAD </a:t>
                      </a:r>
                      <a:endParaRPr lang="es-CO" sz="130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a:solidFill>
                            <a:srgbClr val="000000"/>
                          </a:solidFill>
                          <a:effectLst/>
                          <a:latin typeface="Arial" panose="020B0604020202020204" pitchFamily="34" charset="0"/>
                          <a:ea typeface="Calibri" panose="020F0502020204030204" pitchFamily="34" charset="0"/>
                        </a:rPr>
                        <a:t>III Urgencias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IV Urgencia menor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V No urgente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3892598">
                <a:tc>
                  <a:txBody>
                    <a:bodyPr/>
                    <a:lstStyle/>
                    <a:p>
                      <a:pPr algn="ctr"/>
                      <a:r>
                        <a:rPr lang="es-CO" sz="1800" b="1" dirty="0"/>
                        <a:t>MUSCULOESQUELÉTICOS</a:t>
                      </a:r>
                      <a:endParaRPr lang="es-CO" sz="1800" b="0" i="0" u="none" strike="noStrike" kern="1200" baseline="0" dirty="0">
                        <a:solidFill>
                          <a:schemeClr val="tx1"/>
                        </a:solidFill>
                        <a:latin typeface="+mn-lt"/>
                        <a:ea typeface="+mn-ea"/>
                        <a:cs typeface="+mn-cs"/>
                      </a:endParaRPr>
                    </a:p>
                  </a:txBody>
                  <a:tcPr marL="45720" marR="4572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buFont typeface="Arial" panose="020B0604020202020204" pitchFamily="34" charset="0"/>
                        <a:buNone/>
                      </a:pPr>
                      <a:endParaRPr lang="es-CO" sz="14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Fractura abierta con sangrado abundante o dolor intenso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Amputación traumática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Trauma por aplastamiento con dolor severo o compromiso vascular o neurológico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Deformidad en articulación con dolor intenso (luxación)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Trauma de cadera con dolor limitación y movimiento.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Dolor agudo en extremidad con compromiso circulatorio.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Lesiones de punta de dedo.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Fracturas Múltiples.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Fracturas huesos largos.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Dolor lumbar irradiado a miembros inferiores y parestesias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Trauma cerrado de mano y pie sin compromiso </a:t>
                      </a:r>
                      <a:r>
                        <a:rPr lang="es-CO" sz="1400" b="0" i="0" u="none" strike="noStrike" kern="1200" baseline="0" dirty="0" err="1">
                          <a:solidFill>
                            <a:schemeClr val="tx1"/>
                          </a:solidFill>
                          <a:latin typeface="+mn-lt"/>
                          <a:ea typeface="+mn-ea"/>
                          <a:cs typeface="+mn-cs"/>
                        </a:rPr>
                        <a:t>neurovascular</a:t>
                      </a:r>
                      <a:r>
                        <a:rPr lang="es-CO" sz="1400" b="0" i="0" u="none" strike="noStrike" kern="1200" baseline="0" dirty="0">
                          <a:solidFill>
                            <a:schemeClr val="tx1"/>
                          </a:solidFill>
                          <a:latin typeface="+mn-lt"/>
                          <a:ea typeface="+mn-ea"/>
                          <a:cs typeface="+mn-cs"/>
                        </a:rPr>
                        <a:t>.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Trauma en extremidad con deformidad y dolor tolerable, sin definir neurológico o circulatorio.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Paciente hemofílico con dolor articular. </a:t>
                      </a:r>
                    </a:p>
                    <a:p>
                      <a:pPr marL="285750" indent="-285750">
                        <a:buFont typeface="Arial" panose="020B0604020202020204" pitchFamily="34" charset="0"/>
                        <a:buChar char="•"/>
                      </a:pPr>
                      <a:endParaRPr lang="es-CO" sz="1400" b="0" i="0" u="none" strike="noStrike" kern="1200" baseline="0" dirty="0">
                        <a:solidFill>
                          <a:schemeClr val="tx1"/>
                        </a:solidFill>
                        <a:latin typeface="+mn-lt"/>
                        <a:ea typeface="+mn-ea"/>
                        <a:cs typeface="+mn-cs"/>
                      </a:endParaRPr>
                    </a:p>
                    <a:p>
                      <a:pPr marL="285750" indent="-285750">
                        <a:spcAft>
                          <a:spcPts val="0"/>
                        </a:spcAft>
                        <a:buFont typeface="Arial" panose="020B0604020202020204" pitchFamily="34" charset="0"/>
                        <a:buChar char="•"/>
                      </a:pPr>
                      <a:endParaRPr lang="es-CO" sz="1400" dirty="0">
                        <a:solidFill>
                          <a:srgbClr val="000000"/>
                        </a:solidFill>
                        <a:effectLst/>
                        <a:latin typeface="Arial" panose="020B0604020202020204" pitchFamily="34" charset="0"/>
                        <a:ea typeface="Calibri" panose="020F050202020403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Dolor lumbar crónico, sin síntomas asociados.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Espasmo muscular.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Mialgias y artralgias crónicas.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Edema sin trauma.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Limitación funcional crónica.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Trauma menor. </a:t>
                      </a:r>
                    </a:p>
                    <a:p>
                      <a:pPr marL="285750" indent="-285750">
                        <a:buFont typeface="Arial" panose="020B0604020202020204" pitchFamily="34" charset="0"/>
                        <a:buChar char="•"/>
                      </a:pPr>
                      <a:endParaRPr lang="es-CO" sz="14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690323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EAB56F0-CEC5-8929-DAF4-5BDF43D7750A}"/>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30C4A59B-DEE7-8BBF-A7FD-DE34C4401566}"/>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60BE8453-4109-41A9-3C11-256C064E7939}"/>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93D0A70E-48D5-E305-E7C5-1733FB10BF0A}"/>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F2E34E3F-714B-CA83-EFFD-3D7B225C073C}"/>
              </a:ext>
            </a:extLst>
          </p:cNvPr>
          <p:cNvSpPr txBox="1"/>
          <p:nvPr/>
        </p:nvSpPr>
        <p:spPr>
          <a:xfrm>
            <a:off x="838200" y="282667"/>
            <a:ext cx="10732910" cy="369332"/>
          </a:xfrm>
          <a:prstGeom prst="rect">
            <a:avLst/>
          </a:prstGeom>
          <a:noFill/>
        </p:spPr>
        <p:txBody>
          <a:bodyPr wrap="square">
            <a:spAutoFit/>
          </a:bodyPr>
          <a:lstStyle/>
          <a:p>
            <a:r>
              <a:rPr lang="es-CO" b="1"/>
              <a:t>CRITERIOS DE CALSIFICACIÓN DE ACUERDO CON SIGNOS Y SÍNTOMAS OCULARES Y OÍDO. </a:t>
            </a:r>
            <a:endParaRPr lang="es-CO" dirty="0">
              <a:latin typeface="Arial" panose="020B0604020202020204" pitchFamily="34" charset="0"/>
              <a:cs typeface="Arial" panose="020B0604020202020204" pitchFamily="34" charset="0"/>
            </a:endParaRPr>
          </a:p>
        </p:txBody>
      </p:sp>
      <p:graphicFrame>
        <p:nvGraphicFramePr>
          <p:cNvPr id="3" name="Marcador de contenido 5">
            <a:extLst>
              <a:ext uri="{FF2B5EF4-FFF2-40B4-BE49-F238E27FC236}">
                <a16:creationId xmlns:a16="http://schemas.microsoft.com/office/drawing/2014/main" id="{64DFFA8E-24E2-460C-7F66-F2985D8894D5}"/>
              </a:ext>
            </a:extLst>
          </p:cNvPr>
          <p:cNvGraphicFramePr>
            <a:graphicFrameLocks/>
          </p:cNvGraphicFramePr>
          <p:nvPr>
            <p:extLst>
              <p:ext uri="{D42A27DB-BD31-4B8C-83A1-F6EECF244321}">
                <p14:modId xmlns:p14="http://schemas.microsoft.com/office/powerpoint/2010/main" val="1613875912"/>
              </p:ext>
            </p:extLst>
          </p:nvPr>
        </p:nvGraphicFramePr>
        <p:xfrm>
          <a:off x="545207" y="786937"/>
          <a:ext cx="11281892" cy="4857507"/>
        </p:xfrm>
        <a:graphic>
          <a:graphicData uri="http://schemas.openxmlformats.org/drawingml/2006/table">
            <a:tbl>
              <a:tblPr firstRow="1" firstCol="1" bandRow="1"/>
              <a:tblGrid>
                <a:gridCol w="987379">
                  <a:extLst>
                    <a:ext uri="{9D8B030D-6E8A-4147-A177-3AD203B41FA5}">
                      <a16:colId xmlns:a16="http://schemas.microsoft.com/office/drawing/2014/main" val="20000"/>
                    </a:ext>
                  </a:extLst>
                </a:gridCol>
                <a:gridCol w="1545465">
                  <a:extLst>
                    <a:ext uri="{9D8B030D-6E8A-4147-A177-3AD203B41FA5}">
                      <a16:colId xmlns:a16="http://schemas.microsoft.com/office/drawing/2014/main" val="20001"/>
                    </a:ext>
                  </a:extLst>
                </a:gridCol>
                <a:gridCol w="1803042">
                  <a:extLst>
                    <a:ext uri="{9D8B030D-6E8A-4147-A177-3AD203B41FA5}">
                      <a16:colId xmlns:a16="http://schemas.microsoft.com/office/drawing/2014/main" val="20002"/>
                    </a:ext>
                  </a:extLst>
                </a:gridCol>
                <a:gridCol w="2060620">
                  <a:extLst>
                    <a:ext uri="{9D8B030D-6E8A-4147-A177-3AD203B41FA5}">
                      <a16:colId xmlns:a16="http://schemas.microsoft.com/office/drawing/2014/main" val="20003"/>
                    </a:ext>
                  </a:extLst>
                </a:gridCol>
                <a:gridCol w="1957588">
                  <a:extLst>
                    <a:ext uri="{9D8B030D-6E8A-4147-A177-3AD203B41FA5}">
                      <a16:colId xmlns:a16="http://schemas.microsoft.com/office/drawing/2014/main" val="20004"/>
                    </a:ext>
                  </a:extLst>
                </a:gridCol>
                <a:gridCol w="2927798">
                  <a:extLst>
                    <a:ext uri="{9D8B030D-6E8A-4147-A177-3AD203B41FA5}">
                      <a16:colId xmlns:a16="http://schemas.microsoft.com/office/drawing/2014/main" val="20005"/>
                    </a:ext>
                  </a:extLst>
                </a:gridCol>
              </a:tblGrid>
              <a:tr h="457140">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SIGNOS Y SÍNTOMAS</a:t>
                      </a: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 Reanimación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II Emergencia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algn="ctr">
                        <a:spcAft>
                          <a:spcPts val="0"/>
                        </a:spcAft>
                      </a:pPr>
                      <a:r>
                        <a:rPr lang="es-CO" sz="1300" b="1">
                          <a:solidFill>
                            <a:srgbClr val="000000"/>
                          </a:solidFill>
                          <a:effectLst/>
                          <a:latin typeface="Arial" panose="020B0604020202020204" pitchFamily="34" charset="0"/>
                          <a:ea typeface="Calibri" panose="020F0502020204030204" pitchFamily="34" charset="0"/>
                        </a:rPr>
                        <a:t>PRIORIDAD </a:t>
                      </a:r>
                      <a:endParaRPr lang="es-CO" sz="130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a:solidFill>
                            <a:srgbClr val="000000"/>
                          </a:solidFill>
                          <a:effectLst/>
                          <a:latin typeface="Arial" panose="020B0604020202020204" pitchFamily="34" charset="0"/>
                          <a:ea typeface="Calibri" panose="020F0502020204030204" pitchFamily="34" charset="0"/>
                        </a:rPr>
                        <a:t>III Urgencias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IV Urgencia menor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V No urgente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2547581">
                <a:tc>
                  <a:txBody>
                    <a:bodyPr/>
                    <a:lstStyle/>
                    <a:p>
                      <a:pPr algn="ctr"/>
                      <a:r>
                        <a:rPr lang="es-CO" sz="1800" b="1" dirty="0"/>
                        <a:t>OJO</a:t>
                      </a:r>
                      <a:endParaRPr lang="es-CO" sz="1800" b="0" i="0" u="none" strike="noStrike" kern="1200" baseline="0" dirty="0">
                        <a:solidFill>
                          <a:schemeClr val="tx1"/>
                        </a:solidFill>
                        <a:latin typeface="+mn-lt"/>
                        <a:ea typeface="+mn-ea"/>
                        <a:cs typeface="+mn-cs"/>
                      </a:endParaRPr>
                    </a:p>
                  </a:txBody>
                  <a:tcPr marL="45720" marR="4572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buFont typeface="Arial" panose="020B0604020202020204" pitchFamily="34" charset="0"/>
                        <a:buNone/>
                      </a:pPr>
                      <a:endParaRPr lang="es-CO" sz="16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Accidentes con acido o álcalis que requieren irrigación inmediata del ojo.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Perdida súbita de la visión trauma penetrante. </a:t>
                      </a:r>
                    </a:p>
                    <a:p>
                      <a:pPr marL="0" indent="0">
                        <a:buFont typeface="Arial" panose="020B0604020202020204" pitchFamily="34" charset="0"/>
                        <a:buNone/>
                      </a:pPr>
                      <a:endParaRPr lang="es-CO" sz="14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Visión borrosa aguda y progresiva.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Dolor ocular </a:t>
                      </a:r>
                    </a:p>
                    <a:p>
                      <a:pPr marL="285750" indent="-285750">
                        <a:buFont typeface="Arial" panose="020B0604020202020204" pitchFamily="34" charset="0"/>
                        <a:buChar char="•"/>
                      </a:pPr>
                      <a:r>
                        <a:rPr lang="es-CO" sz="1400" b="0" i="0" u="none" strike="noStrike" kern="1200" baseline="0" dirty="0" err="1">
                          <a:solidFill>
                            <a:schemeClr val="tx1"/>
                          </a:solidFill>
                          <a:latin typeface="+mn-lt"/>
                          <a:ea typeface="+mn-ea"/>
                          <a:cs typeface="+mn-cs"/>
                        </a:rPr>
                        <a:t>Hifema</a:t>
                      </a:r>
                      <a:r>
                        <a:rPr lang="es-CO" sz="1400" b="0" i="0" u="none" strike="noStrike" kern="1200" baseline="0" dirty="0">
                          <a:solidFill>
                            <a:schemeClr val="tx1"/>
                          </a:solidFill>
                          <a:latin typeface="+mn-lt"/>
                          <a:ea typeface="+mn-ea"/>
                          <a:cs typeface="+mn-cs"/>
                        </a:rPr>
                        <a:t> -sangrado en la cámara anterior-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Diplopía. </a:t>
                      </a:r>
                    </a:p>
                    <a:p>
                      <a:pPr marL="285750" indent="-285750">
                        <a:buFont typeface="Arial" panose="020B0604020202020204" pitchFamily="34" charset="0"/>
                        <a:buChar char="•"/>
                      </a:pPr>
                      <a:endParaRPr lang="es-CO" sz="14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Inflamación o cuerpo extraño con visión conservada. </a:t>
                      </a:r>
                    </a:p>
                    <a:p>
                      <a:pPr marL="285750" indent="-285750">
                        <a:buFont typeface="Arial" panose="020B0604020202020204" pitchFamily="34" charset="0"/>
                        <a:buChar char="•"/>
                      </a:pPr>
                      <a:r>
                        <a:rPr lang="es-CO" sz="1400" b="0" i="0" u="none" strike="noStrike" kern="1200" baseline="0" dirty="0" err="1">
                          <a:solidFill>
                            <a:schemeClr val="tx1"/>
                          </a:solidFill>
                          <a:latin typeface="+mn-lt"/>
                          <a:ea typeface="+mn-ea"/>
                          <a:cs typeface="+mn-cs"/>
                        </a:rPr>
                        <a:t>Fotopsias</a:t>
                      </a:r>
                      <a:r>
                        <a:rPr lang="es-CO" sz="1400" b="0" i="0" u="none" strike="noStrike" kern="1200" baseline="0" dirty="0">
                          <a:solidFill>
                            <a:schemeClr val="tx1"/>
                          </a:solidFill>
                          <a:latin typeface="+mn-lt"/>
                          <a:ea typeface="+mn-ea"/>
                          <a:cs typeface="+mn-cs"/>
                        </a:rPr>
                        <a:t>. 	</a:t>
                      </a:r>
                    </a:p>
                    <a:p>
                      <a:pPr marL="285750" indent="-285750">
                        <a:buFont typeface="Arial" panose="020B0604020202020204" pitchFamily="34" charset="0"/>
                        <a:buChar char="•"/>
                      </a:pPr>
                      <a:endParaRPr lang="es-CO" sz="1400" b="0" i="0" u="none" strike="noStrike" kern="1200" baseline="0" dirty="0">
                        <a:solidFill>
                          <a:schemeClr val="tx1"/>
                        </a:solidFill>
                        <a:latin typeface="+mn-lt"/>
                        <a:ea typeface="+mn-ea"/>
                        <a:cs typeface="+mn-cs"/>
                      </a:endParaRPr>
                    </a:p>
                    <a:p>
                      <a:pPr marL="285750" indent="-285750">
                        <a:spcAft>
                          <a:spcPts val="0"/>
                        </a:spcAft>
                        <a:buFont typeface="Arial" panose="020B0604020202020204" pitchFamily="34" charset="0"/>
                        <a:buChar char="•"/>
                      </a:pPr>
                      <a:endParaRPr lang="es-CO" sz="1400" dirty="0">
                        <a:solidFill>
                          <a:srgbClr val="000000"/>
                        </a:solidFill>
                        <a:effectLst/>
                        <a:latin typeface="Arial" panose="020B0604020202020204" pitchFamily="34" charset="0"/>
                        <a:ea typeface="Calibri" panose="020F050202020403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Hemorragia sub conjuntival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Cambios graduales de visión no súbitos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Secreción ocular, lagrimeo y purito.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Edema palpebral.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Ardor ocular </a:t>
                      </a:r>
                    </a:p>
                    <a:p>
                      <a:pPr marL="285750" indent="-285750">
                        <a:buFont typeface="Arial" panose="020B0604020202020204" pitchFamily="34" charset="0"/>
                        <a:buChar char="•"/>
                      </a:pPr>
                      <a:r>
                        <a:rPr lang="es-CO" sz="1400" b="0" i="0" u="none" strike="noStrike" kern="1200" baseline="0" dirty="0" err="1">
                          <a:solidFill>
                            <a:schemeClr val="tx1"/>
                          </a:solidFill>
                          <a:latin typeface="+mn-lt"/>
                          <a:ea typeface="+mn-ea"/>
                          <a:cs typeface="+mn-cs"/>
                        </a:rPr>
                        <a:t>Miodesopsias</a:t>
                      </a:r>
                      <a:r>
                        <a:rPr lang="es-CO" sz="1400" b="0" i="0" u="none" strike="noStrike" kern="1200" baseline="0" dirty="0">
                          <a:solidFill>
                            <a:schemeClr val="tx1"/>
                          </a:solidFill>
                          <a:latin typeface="+mn-lt"/>
                          <a:ea typeface="+mn-ea"/>
                          <a:cs typeface="+mn-cs"/>
                        </a:rPr>
                        <a:t> (ver pequeños puntos de luz que desaparecen al instante : “moscas volando.”)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52786">
                <a:tc>
                  <a:txBody>
                    <a:bodyPr/>
                    <a:lstStyle/>
                    <a:p>
                      <a:pPr algn="ctr"/>
                      <a:r>
                        <a:rPr lang="es-CO" sz="1800" b="1" i="0" u="none" strike="noStrike" kern="1200" baseline="0" dirty="0">
                          <a:solidFill>
                            <a:schemeClr val="tx1"/>
                          </a:solidFill>
                          <a:latin typeface="+mn-lt"/>
                          <a:ea typeface="+mn-ea"/>
                          <a:cs typeface="+mn-cs"/>
                        </a:rPr>
                        <a:t>OÍDO</a:t>
                      </a:r>
                    </a:p>
                  </a:txBody>
                  <a:tcPr marL="45720" marR="4572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buFont typeface="Arial" panose="020B0604020202020204" pitchFamily="34" charset="0"/>
                        <a:buNone/>
                      </a:pPr>
                      <a:endParaRPr lang="es-CO" sz="16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Amputación traumática de la oreja. </a:t>
                      </a:r>
                    </a:p>
                    <a:p>
                      <a:pPr marL="285750" indent="-285750">
                        <a:buFont typeface="Arial" panose="020B0604020202020204" pitchFamily="34" charset="0"/>
                        <a:buChar char="•"/>
                      </a:pPr>
                      <a:r>
                        <a:rPr lang="es-CO" sz="1400" b="0" i="0" u="none" strike="noStrike" kern="1200" baseline="0" dirty="0" err="1">
                          <a:solidFill>
                            <a:schemeClr val="tx1"/>
                          </a:solidFill>
                          <a:latin typeface="+mn-lt"/>
                          <a:ea typeface="+mn-ea"/>
                          <a:cs typeface="+mn-cs"/>
                        </a:rPr>
                        <a:t>Otorragia</a:t>
                      </a:r>
                      <a:r>
                        <a:rPr lang="es-CO" sz="1400" b="0" i="0" u="none" strike="noStrike" kern="1200" baseline="0" dirty="0">
                          <a:solidFill>
                            <a:schemeClr val="tx1"/>
                          </a:solidFill>
                          <a:latin typeface="+mn-lt"/>
                          <a:ea typeface="+mn-ea"/>
                          <a:cs typeface="+mn-cs"/>
                        </a:rPr>
                        <a:t> u </a:t>
                      </a:r>
                      <a:r>
                        <a:rPr lang="es-CO" sz="1400" b="0" i="0" u="none" strike="noStrike" kern="1200" baseline="0" dirty="0" err="1">
                          <a:solidFill>
                            <a:schemeClr val="tx1"/>
                          </a:solidFill>
                          <a:latin typeface="+mn-lt"/>
                          <a:ea typeface="+mn-ea"/>
                          <a:cs typeface="+mn-cs"/>
                        </a:rPr>
                        <a:t>otoliquia</a:t>
                      </a:r>
                      <a:r>
                        <a:rPr lang="es-CO" sz="1400" b="0" i="0" u="none" strike="noStrike" kern="1200" baseline="0" dirty="0">
                          <a:solidFill>
                            <a:schemeClr val="tx1"/>
                          </a:solidFill>
                          <a:latin typeface="+mn-lt"/>
                          <a:ea typeface="+mn-ea"/>
                          <a:cs typeface="+mn-cs"/>
                        </a:rPr>
                        <a:t> </a:t>
                      </a:r>
                      <a:r>
                        <a:rPr lang="es-CO" sz="1400" b="0" i="0" u="none" strike="noStrike" kern="1200" baseline="0" dirty="0" err="1">
                          <a:solidFill>
                            <a:schemeClr val="tx1"/>
                          </a:solidFill>
                          <a:latin typeface="+mn-lt"/>
                          <a:ea typeface="+mn-ea"/>
                          <a:cs typeface="+mn-cs"/>
                        </a:rPr>
                        <a:t>postrauma</a:t>
                      </a:r>
                      <a:r>
                        <a:rPr lang="es-CO" sz="1400" b="0" i="0" u="none" strike="noStrike" kern="1200" baseline="0" dirty="0">
                          <a:solidFill>
                            <a:schemeClr val="tx1"/>
                          </a:solidFill>
                          <a:latin typeface="+mn-lt"/>
                          <a:ea typeface="+mn-ea"/>
                          <a:cs typeface="+mn-cs"/>
                        </a:rPr>
                        <a:t>. </a:t>
                      </a:r>
                    </a:p>
                    <a:p>
                      <a:pPr marL="0" indent="0">
                        <a:buFont typeface="Arial" panose="020B0604020202020204" pitchFamily="34" charset="0"/>
                        <a:buNone/>
                      </a:pPr>
                      <a:endParaRPr lang="es-CO" sz="1400" b="0" i="0" u="none" strike="noStrike" kern="1200" baseline="0" dirty="0">
                        <a:solidFill>
                          <a:schemeClr val="tx1"/>
                        </a:solidFill>
                        <a:latin typeface="+mn-lt"/>
                        <a:ea typeface="+mn-ea"/>
                        <a:cs typeface="+mn-cs"/>
                      </a:endParaRPr>
                    </a:p>
                    <a:p>
                      <a:pPr marL="285750" indent="-285750">
                        <a:buFont typeface="Arial" panose="020B0604020202020204" pitchFamily="34" charset="0"/>
                        <a:buChar char="•"/>
                      </a:pPr>
                      <a:endParaRPr lang="es-CO" sz="14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Hipoacusia aguda </a:t>
                      </a:r>
                      <a:r>
                        <a:rPr lang="es-CO" sz="1400" b="0" i="0" u="none" strike="noStrike" kern="1200" baseline="0" dirty="0" err="1">
                          <a:solidFill>
                            <a:schemeClr val="tx1"/>
                          </a:solidFill>
                          <a:latin typeface="+mn-lt"/>
                          <a:ea typeface="+mn-ea"/>
                          <a:cs typeface="+mn-cs"/>
                        </a:rPr>
                        <a:t>postrauma</a:t>
                      </a:r>
                      <a:r>
                        <a:rPr lang="es-CO" sz="1400" b="0" i="0" u="none" strike="noStrike" kern="1200" baseline="0" dirty="0">
                          <a:solidFill>
                            <a:schemeClr val="tx1"/>
                          </a:solidFill>
                          <a:latin typeface="+mn-lt"/>
                          <a:ea typeface="+mn-ea"/>
                          <a:cs typeface="+mn-cs"/>
                        </a:rPr>
                        <a:t>.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Sordera súbita. </a:t>
                      </a:r>
                    </a:p>
                    <a:p>
                      <a:pPr marL="0" indent="0">
                        <a:buFont typeface="Arial" panose="020B0604020202020204" pitchFamily="34" charset="0"/>
                        <a:buNone/>
                      </a:pPr>
                      <a:endParaRPr lang="es-CO" sz="1400" b="0" i="0" u="none" strike="noStrike" kern="1200" baseline="0" dirty="0">
                        <a:solidFill>
                          <a:schemeClr val="tx1"/>
                        </a:solidFill>
                        <a:latin typeface="+mn-lt"/>
                        <a:ea typeface="+mn-ea"/>
                        <a:cs typeface="+mn-cs"/>
                      </a:endParaRPr>
                    </a:p>
                    <a:p>
                      <a:pPr marL="285750" indent="-285750">
                        <a:buFont typeface="Arial" panose="020B0604020202020204" pitchFamily="34" charset="0"/>
                        <a:buChar char="•"/>
                      </a:pPr>
                      <a:endParaRPr lang="es-CO" sz="14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err="1">
                          <a:solidFill>
                            <a:schemeClr val="tx1"/>
                          </a:solidFill>
                          <a:latin typeface="+mn-lt"/>
                          <a:ea typeface="+mn-ea"/>
                          <a:cs typeface="+mn-cs"/>
                        </a:rPr>
                        <a:t>Tinnitus</a:t>
                      </a:r>
                      <a:r>
                        <a:rPr lang="es-CO" sz="1400" b="0" i="0" u="none" strike="noStrike" kern="1200" baseline="0" dirty="0">
                          <a:solidFill>
                            <a:schemeClr val="tx1"/>
                          </a:solidFill>
                          <a:latin typeface="+mn-lt"/>
                          <a:ea typeface="+mn-ea"/>
                          <a:cs typeface="+mn-cs"/>
                        </a:rPr>
                        <a:t>, vértigo.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Otalgia, otorrea y fiebre.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Cuerpo extraño en oído.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Sangrado o molestia. </a:t>
                      </a:r>
                    </a:p>
                    <a:p>
                      <a:pPr marL="285750" indent="-285750">
                        <a:spcAft>
                          <a:spcPts val="0"/>
                        </a:spcAft>
                        <a:buFont typeface="Arial" panose="020B0604020202020204" pitchFamily="34" charset="0"/>
                        <a:buChar char="•"/>
                      </a:pPr>
                      <a:endParaRPr lang="es-CO" sz="1400" dirty="0">
                        <a:solidFill>
                          <a:srgbClr val="000000"/>
                        </a:solidFill>
                        <a:effectLst/>
                        <a:latin typeface="Arial" panose="020B0604020202020204" pitchFamily="34" charset="0"/>
                        <a:ea typeface="Calibri" panose="020F050202020403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Cuerpo extraño en el oído sin dolor o molestia.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Hipoacusia progresiva. 	</a:t>
                      </a:r>
                    </a:p>
                    <a:p>
                      <a:pPr marL="285750" indent="-285750">
                        <a:buFont typeface="Arial" panose="020B0604020202020204" pitchFamily="34" charset="0"/>
                        <a:buChar char="•"/>
                      </a:pPr>
                      <a:endParaRPr lang="es-CO" sz="14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076053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4407694-E25C-7BE0-4365-61A322F53B0B}"/>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D50AE12D-63D2-CBDA-A0DE-208B59C303FE}"/>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29133D24-14D2-2659-DFED-7FB3D9D661C8}"/>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01A94FB4-E8D4-AAC5-BCC5-3314A35CECFB}"/>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6CBC01CA-5C2B-8554-17AB-B41FBDEB9CA7}"/>
              </a:ext>
            </a:extLst>
          </p:cNvPr>
          <p:cNvSpPr txBox="1"/>
          <p:nvPr/>
        </p:nvSpPr>
        <p:spPr>
          <a:xfrm>
            <a:off x="838200" y="282667"/>
            <a:ext cx="10732910" cy="369332"/>
          </a:xfrm>
          <a:prstGeom prst="rect">
            <a:avLst/>
          </a:prstGeom>
          <a:noFill/>
        </p:spPr>
        <p:txBody>
          <a:bodyPr wrap="square">
            <a:spAutoFit/>
          </a:bodyPr>
          <a:lstStyle/>
          <a:p>
            <a:r>
              <a:rPr lang="es-CO" b="1"/>
              <a:t>CRITERIOS DE CALSIFICACIÓN DE ACUERDO CON SIGNOS Y SÍNTOMAS DE NARIZ, BOCA Y GARGANTA</a:t>
            </a:r>
            <a:endParaRPr lang="es-CO" dirty="0">
              <a:latin typeface="Arial" panose="020B0604020202020204" pitchFamily="34" charset="0"/>
              <a:cs typeface="Arial" panose="020B0604020202020204" pitchFamily="34" charset="0"/>
            </a:endParaRPr>
          </a:p>
        </p:txBody>
      </p:sp>
      <p:graphicFrame>
        <p:nvGraphicFramePr>
          <p:cNvPr id="2" name="Marcador de contenido 5">
            <a:extLst>
              <a:ext uri="{FF2B5EF4-FFF2-40B4-BE49-F238E27FC236}">
                <a16:creationId xmlns:a16="http://schemas.microsoft.com/office/drawing/2014/main" id="{C1887C8D-6682-175B-5C8D-01E82362150C}"/>
              </a:ext>
            </a:extLst>
          </p:cNvPr>
          <p:cNvGraphicFramePr>
            <a:graphicFrameLocks/>
          </p:cNvGraphicFramePr>
          <p:nvPr>
            <p:extLst>
              <p:ext uri="{D42A27DB-BD31-4B8C-83A1-F6EECF244321}">
                <p14:modId xmlns:p14="http://schemas.microsoft.com/office/powerpoint/2010/main" val="3440057141"/>
              </p:ext>
            </p:extLst>
          </p:nvPr>
        </p:nvGraphicFramePr>
        <p:xfrm>
          <a:off x="714135" y="1072443"/>
          <a:ext cx="11281892" cy="4120445"/>
        </p:xfrm>
        <a:graphic>
          <a:graphicData uri="http://schemas.openxmlformats.org/drawingml/2006/table">
            <a:tbl>
              <a:tblPr firstRow="1" firstCol="1" bandRow="1"/>
              <a:tblGrid>
                <a:gridCol w="987379">
                  <a:extLst>
                    <a:ext uri="{9D8B030D-6E8A-4147-A177-3AD203B41FA5}">
                      <a16:colId xmlns:a16="http://schemas.microsoft.com/office/drawing/2014/main" val="20000"/>
                    </a:ext>
                  </a:extLst>
                </a:gridCol>
                <a:gridCol w="1873972">
                  <a:extLst>
                    <a:ext uri="{9D8B030D-6E8A-4147-A177-3AD203B41FA5}">
                      <a16:colId xmlns:a16="http://schemas.microsoft.com/office/drawing/2014/main" val="20001"/>
                    </a:ext>
                  </a:extLst>
                </a:gridCol>
                <a:gridCol w="2019869">
                  <a:extLst>
                    <a:ext uri="{9D8B030D-6E8A-4147-A177-3AD203B41FA5}">
                      <a16:colId xmlns:a16="http://schemas.microsoft.com/office/drawing/2014/main" val="20002"/>
                    </a:ext>
                  </a:extLst>
                </a:gridCol>
                <a:gridCol w="1940288">
                  <a:extLst>
                    <a:ext uri="{9D8B030D-6E8A-4147-A177-3AD203B41FA5}">
                      <a16:colId xmlns:a16="http://schemas.microsoft.com/office/drawing/2014/main" val="20003"/>
                    </a:ext>
                  </a:extLst>
                </a:gridCol>
                <a:gridCol w="2276870">
                  <a:extLst>
                    <a:ext uri="{9D8B030D-6E8A-4147-A177-3AD203B41FA5}">
                      <a16:colId xmlns:a16="http://schemas.microsoft.com/office/drawing/2014/main" val="20004"/>
                    </a:ext>
                  </a:extLst>
                </a:gridCol>
                <a:gridCol w="2183514">
                  <a:extLst>
                    <a:ext uri="{9D8B030D-6E8A-4147-A177-3AD203B41FA5}">
                      <a16:colId xmlns:a16="http://schemas.microsoft.com/office/drawing/2014/main" val="20005"/>
                    </a:ext>
                  </a:extLst>
                </a:gridCol>
              </a:tblGrid>
              <a:tr h="450911">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SIGNOS Y SÍNTOMAS</a:t>
                      </a: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 Reanimación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II Emergencia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algn="ctr">
                        <a:spcAft>
                          <a:spcPts val="0"/>
                        </a:spcAft>
                      </a:pPr>
                      <a:r>
                        <a:rPr lang="es-CO" sz="1300" b="1">
                          <a:solidFill>
                            <a:srgbClr val="000000"/>
                          </a:solidFill>
                          <a:effectLst/>
                          <a:latin typeface="Arial" panose="020B0604020202020204" pitchFamily="34" charset="0"/>
                          <a:ea typeface="Calibri" panose="020F0502020204030204" pitchFamily="34" charset="0"/>
                        </a:rPr>
                        <a:t>PRIORIDAD </a:t>
                      </a:r>
                      <a:endParaRPr lang="es-CO" sz="130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a:solidFill>
                            <a:srgbClr val="000000"/>
                          </a:solidFill>
                          <a:effectLst/>
                          <a:latin typeface="Arial" panose="020B0604020202020204" pitchFamily="34" charset="0"/>
                          <a:ea typeface="Calibri" panose="020F0502020204030204" pitchFamily="34" charset="0"/>
                        </a:rPr>
                        <a:t>III Urgencias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IV Urgencia menor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V No urgente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3669534">
                <a:tc>
                  <a:txBody>
                    <a:bodyPr/>
                    <a:lstStyle/>
                    <a:p>
                      <a:pPr algn="ctr"/>
                      <a:r>
                        <a:rPr lang="es-CO" sz="1800" b="1" dirty="0"/>
                        <a:t>NARIZ, BOCA Y GARGANTA</a:t>
                      </a:r>
                      <a:endParaRPr lang="es-CO" sz="1800" b="0" i="0" u="none" strike="noStrike" kern="1200" baseline="0" dirty="0">
                        <a:solidFill>
                          <a:schemeClr val="tx1"/>
                        </a:solidFill>
                        <a:latin typeface="+mn-lt"/>
                        <a:ea typeface="+mn-ea"/>
                        <a:cs typeface="+mn-cs"/>
                      </a:endParaRPr>
                    </a:p>
                  </a:txBody>
                  <a:tcPr marL="45720" marR="4572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Trauma facial con obstrucción de la vía aérea o riesgo de obstrucción.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Disfonía con historia de trauma con historia de trauma o quemadura en la laringe.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Cuerpo extraño en faringe asociado a disnea.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Rinorrea con sangre o cristalina posterior a trauma de cráneo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Sangrado abundante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Disnea, disfagia e instauración súbita de estridor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Epistaxis asociada con presión arterial alta, cefalea, trastornos de la coagulación.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Sangrado activo en cirugía reciente de garganta, boca o nariz.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Amputación de la lengua, herida de mejilla con colgajo. </a:t>
                      </a:r>
                    </a:p>
                    <a:p>
                      <a:pPr marL="285750" indent="-285750">
                        <a:buFont typeface="Arial" panose="020B0604020202020204" pitchFamily="34" charset="0"/>
                        <a:buChar char="•"/>
                      </a:pPr>
                      <a:endParaRPr lang="es-CO" sz="14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Epistaxis intermitente.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Trauma nasal asociado con dificultad respiratoria leve.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Cuerpo extraño en nariz, dolor o dificultad respiratoria leve.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Sensación de cuerpo extraño en </a:t>
                      </a:r>
                      <a:r>
                        <a:rPr lang="es-CO" sz="1400" b="0" i="0" u="none" strike="noStrike" kern="1200" baseline="0" dirty="0" err="1">
                          <a:solidFill>
                            <a:schemeClr val="tx1"/>
                          </a:solidFill>
                          <a:latin typeface="+mn-lt"/>
                          <a:ea typeface="+mn-ea"/>
                          <a:cs typeface="+mn-cs"/>
                        </a:rPr>
                        <a:t>orofaringe</a:t>
                      </a:r>
                      <a:r>
                        <a:rPr lang="es-CO" sz="1400" b="0" i="0" u="none" strike="noStrike" kern="1200" baseline="0" dirty="0">
                          <a:solidFill>
                            <a:schemeClr val="tx1"/>
                          </a:solidFill>
                          <a:latin typeface="+mn-lt"/>
                          <a:ea typeface="+mn-ea"/>
                          <a:cs typeface="+mn-cs"/>
                        </a:rPr>
                        <a:t> sin dificultad para respirar. </a:t>
                      </a:r>
                    </a:p>
                    <a:p>
                      <a:pPr marL="285750" indent="-285750">
                        <a:buFont typeface="Arial" panose="020B0604020202020204" pitchFamily="34" charset="0"/>
                        <a:buChar char="•"/>
                      </a:pPr>
                      <a:r>
                        <a:rPr lang="pt-BR" sz="1400" b="0" i="0" u="none" strike="noStrike" kern="1200" baseline="0" dirty="0" err="1">
                          <a:solidFill>
                            <a:schemeClr val="tx1"/>
                          </a:solidFill>
                          <a:latin typeface="+mn-lt"/>
                          <a:ea typeface="+mn-ea"/>
                          <a:cs typeface="+mn-cs"/>
                        </a:rPr>
                        <a:t>Fractura</a:t>
                      </a:r>
                      <a:r>
                        <a:rPr lang="pt-BR" sz="1400" b="0" i="0" u="none" strike="noStrike" kern="1200" baseline="0" dirty="0">
                          <a:solidFill>
                            <a:schemeClr val="tx1"/>
                          </a:solidFill>
                          <a:latin typeface="+mn-lt"/>
                          <a:ea typeface="+mn-ea"/>
                          <a:cs typeface="+mn-cs"/>
                        </a:rPr>
                        <a:t> o pérdida de </a:t>
                      </a:r>
                      <a:r>
                        <a:rPr lang="pt-BR" sz="1400" b="0" i="0" u="none" strike="noStrike" kern="1200" baseline="0" dirty="0" err="1">
                          <a:solidFill>
                            <a:schemeClr val="tx1"/>
                          </a:solidFill>
                          <a:latin typeface="+mn-lt"/>
                          <a:ea typeface="+mn-ea"/>
                          <a:cs typeface="+mn-cs"/>
                        </a:rPr>
                        <a:t>diente</a:t>
                      </a:r>
                      <a:r>
                        <a:rPr lang="pt-BR" sz="1400" b="0" i="0" u="none" strike="noStrike" kern="1200" baseline="0" dirty="0">
                          <a:solidFill>
                            <a:schemeClr val="tx1"/>
                          </a:solidFill>
                          <a:latin typeface="+mn-lt"/>
                          <a:ea typeface="+mn-ea"/>
                          <a:cs typeface="+mn-cs"/>
                        </a:rPr>
                        <a:t>.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 Herida por punción en paladar duro o blando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Alergia, fiebre y congestión nasal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Trauma nasal sin dificultad respiratoria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Rinorrea, dolor malar o frontal y fiebre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Cuerpo extraño en nariz sin dolor o molestia </a:t>
                      </a:r>
                    </a:p>
                    <a:p>
                      <a:pPr marL="285750" indent="-285750">
                        <a:buFont typeface="Arial" panose="020B0604020202020204" pitchFamily="34" charset="0"/>
                        <a:buChar char="•"/>
                      </a:pPr>
                      <a:r>
                        <a:rPr lang="es-CO" sz="1400" b="0" i="0" u="none" strike="noStrike" kern="1200" baseline="0" dirty="0" err="1">
                          <a:solidFill>
                            <a:schemeClr val="tx1"/>
                          </a:solidFill>
                          <a:latin typeface="+mn-lt"/>
                          <a:ea typeface="+mn-ea"/>
                          <a:cs typeface="+mn-cs"/>
                        </a:rPr>
                        <a:t>Odinofagia</a:t>
                      </a:r>
                      <a:r>
                        <a:rPr lang="es-CO" sz="1400" b="0" i="0" u="none" strike="noStrike" kern="1200" baseline="0" dirty="0">
                          <a:solidFill>
                            <a:schemeClr val="tx1"/>
                          </a:solidFill>
                          <a:latin typeface="+mn-lt"/>
                          <a:ea typeface="+mn-ea"/>
                          <a:cs typeface="+mn-cs"/>
                        </a:rPr>
                        <a:t>, fiebre y adenopatías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Lesiones en mucosa oral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143596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FB2997B-41FB-D194-A760-C0157BF99C2C}"/>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7FD37CDA-8848-FD41-7134-1A10B8AFC3A0}"/>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3B36366B-F826-FC99-DC44-E210EDB4D02F}"/>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E242779C-FEF8-2A88-112F-78FBA608CD95}"/>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5AEE6275-03B8-B058-1FF9-408802418F4C}"/>
              </a:ext>
            </a:extLst>
          </p:cNvPr>
          <p:cNvSpPr txBox="1"/>
          <p:nvPr/>
        </p:nvSpPr>
        <p:spPr>
          <a:xfrm>
            <a:off x="838200" y="282667"/>
            <a:ext cx="10732910" cy="646331"/>
          </a:xfrm>
          <a:prstGeom prst="rect">
            <a:avLst/>
          </a:prstGeom>
          <a:noFill/>
        </p:spPr>
        <p:txBody>
          <a:bodyPr wrap="square">
            <a:spAutoFit/>
          </a:bodyPr>
          <a:lstStyle/>
          <a:p>
            <a:r>
              <a:rPr lang="es-CO" b="1"/>
              <a:t>CRITERIOS DE CALSIFICACIÓN DE ACUERDO CON SIGNOS Y SÍNTOMAS DE LOS GENITALES MASCULINOS Y FEMENINOS</a:t>
            </a:r>
            <a:endParaRPr lang="es-CO" dirty="0">
              <a:latin typeface="Arial" panose="020B0604020202020204" pitchFamily="34" charset="0"/>
              <a:cs typeface="Arial" panose="020B0604020202020204" pitchFamily="34" charset="0"/>
            </a:endParaRPr>
          </a:p>
        </p:txBody>
      </p:sp>
      <p:graphicFrame>
        <p:nvGraphicFramePr>
          <p:cNvPr id="3" name="Marcador de contenido 5">
            <a:extLst>
              <a:ext uri="{FF2B5EF4-FFF2-40B4-BE49-F238E27FC236}">
                <a16:creationId xmlns:a16="http://schemas.microsoft.com/office/drawing/2014/main" id="{0432389D-70A4-1A8D-1CB1-AB0169381588}"/>
              </a:ext>
            </a:extLst>
          </p:cNvPr>
          <p:cNvGraphicFramePr>
            <a:graphicFrameLocks/>
          </p:cNvGraphicFramePr>
          <p:nvPr>
            <p:extLst>
              <p:ext uri="{D42A27DB-BD31-4B8C-83A1-F6EECF244321}">
                <p14:modId xmlns:p14="http://schemas.microsoft.com/office/powerpoint/2010/main" val="1752297869"/>
              </p:ext>
            </p:extLst>
          </p:nvPr>
        </p:nvGraphicFramePr>
        <p:xfrm>
          <a:off x="590927" y="928998"/>
          <a:ext cx="11281892" cy="5225753"/>
        </p:xfrm>
        <a:graphic>
          <a:graphicData uri="http://schemas.openxmlformats.org/drawingml/2006/table">
            <a:tbl>
              <a:tblPr firstRow="1" firstCol="1" bandRow="1"/>
              <a:tblGrid>
                <a:gridCol w="987379">
                  <a:extLst>
                    <a:ext uri="{9D8B030D-6E8A-4147-A177-3AD203B41FA5}">
                      <a16:colId xmlns:a16="http://schemas.microsoft.com/office/drawing/2014/main" val="20000"/>
                    </a:ext>
                  </a:extLst>
                </a:gridCol>
                <a:gridCol w="1266494">
                  <a:extLst>
                    <a:ext uri="{9D8B030D-6E8A-4147-A177-3AD203B41FA5}">
                      <a16:colId xmlns:a16="http://schemas.microsoft.com/office/drawing/2014/main" val="20001"/>
                    </a:ext>
                  </a:extLst>
                </a:gridCol>
                <a:gridCol w="1659467">
                  <a:extLst>
                    <a:ext uri="{9D8B030D-6E8A-4147-A177-3AD203B41FA5}">
                      <a16:colId xmlns:a16="http://schemas.microsoft.com/office/drawing/2014/main" val="20002"/>
                    </a:ext>
                  </a:extLst>
                </a:gridCol>
                <a:gridCol w="2336800">
                  <a:extLst>
                    <a:ext uri="{9D8B030D-6E8A-4147-A177-3AD203B41FA5}">
                      <a16:colId xmlns:a16="http://schemas.microsoft.com/office/drawing/2014/main" val="20003"/>
                    </a:ext>
                  </a:extLst>
                </a:gridCol>
                <a:gridCol w="2314222">
                  <a:extLst>
                    <a:ext uri="{9D8B030D-6E8A-4147-A177-3AD203B41FA5}">
                      <a16:colId xmlns:a16="http://schemas.microsoft.com/office/drawing/2014/main" val="20004"/>
                    </a:ext>
                  </a:extLst>
                </a:gridCol>
                <a:gridCol w="2717530">
                  <a:extLst>
                    <a:ext uri="{9D8B030D-6E8A-4147-A177-3AD203B41FA5}">
                      <a16:colId xmlns:a16="http://schemas.microsoft.com/office/drawing/2014/main" val="20005"/>
                    </a:ext>
                  </a:extLst>
                </a:gridCol>
              </a:tblGrid>
              <a:tr h="437947">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SIGNOS Y SÍNTOMAS</a:t>
                      </a: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 Reanimación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II Emergencia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algn="ctr">
                        <a:spcAft>
                          <a:spcPts val="0"/>
                        </a:spcAft>
                      </a:pPr>
                      <a:r>
                        <a:rPr lang="es-CO" sz="1300" b="1">
                          <a:solidFill>
                            <a:srgbClr val="000000"/>
                          </a:solidFill>
                          <a:effectLst/>
                          <a:latin typeface="Arial" panose="020B0604020202020204" pitchFamily="34" charset="0"/>
                          <a:ea typeface="Calibri" panose="020F0502020204030204" pitchFamily="34" charset="0"/>
                        </a:rPr>
                        <a:t>PRIORIDAD </a:t>
                      </a:r>
                      <a:endParaRPr lang="es-CO" sz="130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a:solidFill>
                            <a:srgbClr val="000000"/>
                          </a:solidFill>
                          <a:effectLst/>
                          <a:latin typeface="Arial" panose="020B0604020202020204" pitchFamily="34" charset="0"/>
                          <a:ea typeface="Calibri" panose="020F0502020204030204" pitchFamily="34" charset="0"/>
                        </a:rPr>
                        <a:t>III Urgencias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IV Urgencia menor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V No urgente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1314092">
                <a:tc>
                  <a:txBody>
                    <a:bodyPr/>
                    <a:lstStyle/>
                    <a:p>
                      <a:pPr algn="ctr"/>
                      <a:r>
                        <a:rPr lang="es-CO" sz="1800" b="1" dirty="0"/>
                        <a:t>GENITALES MASCULINOS</a:t>
                      </a:r>
                      <a:endParaRPr lang="es-CO" sz="1800" b="0" i="0" u="none" strike="noStrike" kern="1200" baseline="0" dirty="0">
                        <a:solidFill>
                          <a:schemeClr val="tx1"/>
                        </a:solidFill>
                        <a:latin typeface="+mn-lt"/>
                        <a:ea typeface="+mn-ea"/>
                        <a:cs typeface="+mn-cs"/>
                      </a:endParaRPr>
                    </a:p>
                  </a:txBody>
                  <a:tcPr marL="45720" marR="4572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buFont typeface="Arial" panose="020B0604020202020204" pitchFamily="34" charset="0"/>
                        <a:buNone/>
                      </a:pPr>
                      <a:endParaRPr lang="es-CO" sz="12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Dolor severo testicular, edema o </a:t>
                      </a:r>
                      <a:r>
                        <a:rPr lang="es-CO" sz="1200" b="0" i="0" u="none" strike="noStrike" kern="1200" baseline="0" dirty="0" err="1">
                          <a:solidFill>
                            <a:schemeClr val="tx1"/>
                          </a:solidFill>
                          <a:latin typeface="+mn-lt"/>
                          <a:ea typeface="+mn-ea"/>
                          <a:cs typeface="+mn-cs"/>
                        </a:rPr>
                        <a:t>hipopigmentación</a:t>
                      </a:r>
                      <a:r>
                        <a:rPr lang="es-CO" sz="1200" b="0" i="0" u="none" strike="noStrike" kern="1200" baseline="0" dirty="0">
                          <a:solidFill>
                            <a:schemeClr val="tx1"/>
                          </a:solidFill>
                          <a:latin typeface="+mn-lt"/>
                          <a:ea typeface="+mn-ea"/>
                          <a:cs typeface="+mn-cs"/>
                        </a:rPr>
                        <a:t>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Trauma en pene o escroto, dolor severo e inflamación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Dolor testicular moderado de varias horas de evolución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Abuso sexual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Priapismo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Dolor testicular aguda, fiebre y sensación de masa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Edema del pene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Cuerpo extraño con molestia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Secreción purulenta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Prurito o </a:t>
                      </a:r>
                      <a:r>
                        <a:rPr lang="es-CO" sz="1200" b="0" i="0" u="none" strike="noStrike" kern="1200" baseline="0" dirty="0" err="1">
                          <a:solidFill>
                            <a:schemeClr val="tx1"/>
                          </a:solidFill>
                          <a:latin typeface="+mn-lt"/>
                          <a:ea typeface="+mn-ea"/>
                          <a:cs typeface="+mn-cs"/>
                        </a:rPr>
                        <a:t>rash</a:t>
                      </a:r>
                      <a:r>
                        <a:rPr lang="es-CO" sz="1200" b="0" i="0" u="none" strike="noStrike" kern="1200" baseline="0" dirty="0">
                          <a:solidFill>
                            <a:schemeClr val="tx1"/>
                          </a:solidFill>
                          <a:latin typeface="+mn-lt"/>
                          <a:ea typeface="+mn-ea"/>
                          <a:cs typeface="+mn-cs"/>
                        </a:rPr>
                        <a:t> perineal.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Trauma menor.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Aparición de masa en testículo.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Impotencia.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473714">
                <a:tc>
                  <a:txBody>
                    <a:bodyPr/>
                    <a:lstStyle/>
                    <a:p>
                      <a:pPr algn="ctr"/>
                      <a:r>
                        <a:rPr lang="es-CO" sz="1800" b="1" i="0" u="none" strike="noStrike" kern="1200" baseline="0" dirty="0">
                          <a:solidFill>
                            <a:schemeClr val="tx1"/>
                          </a:solidFill>
                          <a:latin typeface="+mn-lt"/>
                          <a:ea typeface="+mn-ea"/>
                          <a:cs typeface="+mn-cs"/>
                        </a:rPr>
                        <a:t>GENITALES FEMENINOS</a:t>
                      </a:r>
                    </a:p>
                  </a:txBody>
                  <a:tcPr marL="45720" marR="4572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Parto en curso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Shock durante el embarazo.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Paciente embarazada y convulsiones </a:t>
                      </a:r>
                    </a:p>
                    <a:p>
                      <a:pPr marL="285750" indent="-285750">
                        <a:buFont typeface="Arial" panose="020B0604020202020204" pitchFamily="34" charset="0"/>
                        <a:buChar char="•"/>
                      </a:pPr>
                      <a:endParaRPr lang="es-CO" sz="12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pt-BR" sz="1200" b="0" i="0" u="none" strike="noStrike" kern="1200" baseline="0" dirty="0">
                          <a:solidFill>
                            <a:schemeClr val="tx1"/>
                          </a:solidFill>
                          <a:latin typeface="+mn-lt"/>
                          <a:ea typeface="+mn-ea"/>
                          <a:cs typeface="+mn-cs"/>
                        </a:rPr>
                        <a:t>Sangrado vaginal o uretral severo posterior a trauma.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Trauma en el embarazo.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Retraso menstrual, dolor abdominal severo o irradiado al hombro.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Hemorragia vaginal severa durante el embarazo (más de cuatro toallas sanitarias por hora) </a:t>
                      </a:r>
                    </a:p>
                    <a:p>
                      <a:pPr marL="285750" indent="-285750">
                        <a:buFont typeface="Arial" panose="020B0604020202020204" pitchFamily="34" charset="0"/>
                        <a:buChar char="•"/>
                      </a:pPr>
                      <a:endParaRPr lang="es-CO" sz="12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Paciente embarazada con hipertensión arterial.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 Sangrado vaginal abundante (más de 10 toallas sanitarias por </a:t>
                      </a:r>
                      <a:r>
                        <a:rPr lang="es-CO" sz="1200" b="0" i="0" u="none" strike="noStrike" kern="1200" baseline="0" dirty="0" err="1">
                          <a:solidFill>
                            <a:schemeClr val="tx1"/>
                          </a:solidFill>
                          <a:latin typeface="+mn-lt"/>
                          <a:ea typeface="+mn-ea"/>
                          <a:cs typeface="+mn-cs"/>
                        </a:rPr>
                        <a:t>dia</a:t>
                      </a:r>
                      <a:r>
                        <a:rPr lang="es-CO" sz="1200" b="0" i="0" u="none" strike="noStrike" kern="1200" baseline="0" dirty="0">
                          <a:solidFill>
                            <a:schemeClr val="tx1"/>
                          </a:solidFill>
                          <a:latin typeface="+mn-lt"/>
                          <a:ea typeface="+mn-ea"/>
                          <a:cs typeface="+mn-cs"/>
                        </a:rPr>
                        <a:t> o pulso mayor de 100 por minuto)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Abuso sexual menor de 72 hora.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Disminución de movimientos fetales.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Dolor abdominal postquirúrgicos.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Dolor abdominal acompañado de sangrado o flujo vaginal y fiebre 	</a:t>
                      </a:r>
                    </a:p>
                    <a:p>
                      <a:pPr marL="285750" indent="-285750">
                        <a:buFont typeface="Arial" panose="020B0604020202020204" pitchFamily="34" charset="0"/>
                        <a:buChar char="•"/>
                      </a:pPr>
                      <a:endParaRPr lang="es-CO" sz="12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200" b="0" i="0" u="none" strike="noStrike" kern="1200" baseline="0" dirty="0" err="1">
                          <a:solidFill>
                            <a:schemeClr val="tx1"/>
                          </a:solidFill>
                          <a:latin typeface="+mn-lt"/>
                          <a:ea typeface="+mn-ea"/>
                          <a:cs typeface="+mn-cs"/>
                        </a:rPr>
                        <a:t>Amniorrea</a:t>
                      </a:r>
                      <a:r>
                        <a:rPr lang="es-CO" sz="1200" b="0" i="0" u="none" strike="noStrike" kern="1200" baseline="0" dirty="0">
                          <a:solidFill>
                            <a:schemeClr val="tx1"/>
                          </a:solidFill>
                          <a:latin typeface="+mn-lt"/>
                          <a:ea typeface="+mn-ea"/>
                          <a:cs typeface="+mn-cs"/>
                        </a:rPr>
                        <a:t> espontanea.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Cuerpo extraño en vagina con molestia.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Paciente embarazada con sintomatología urinaria.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Dolor en los senos y fiebre, relacionado con la lactancia.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Abuso sexual mayor de 72 horas.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Trauma en genitales externos, hematoma o laceración.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Sangrado vaginal postaborto o posparto sin hipotensión o taquicardia. </a:t>
                      </a:r>
                    </a:p>
                    <a:p>
                      <a:pPr marL="0" indent="0">
                        <a:buFont typeface="Arial" panose="020B0604020202020204" pitchFamily="34" charset="0"/>
                        <a:buNone/>
                      </a:pPr>
                      <a:endParaRPr lang="es-CO" sz="12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Signo de infección en la herida quirúrgica.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Prurito vaginal o flujo.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Infertilidad.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 Determinar embarazo.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Amenorrea sin sangrado o dolor.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Cuerpo extraño en genitales sin molestia. </a:t>
                      </a:r>
                    </a:p>
                    <a:p>
                      <a:pPr marL="285750" indent="-285750">
                        <a:buFont typeface="Arial" panose="020B0604020202020204" pitchFamily="34" charset="0"/>
                        <a:buChar char="•"/>
                      </a:pPr>
                      <a:r>
                        <a:rPr lang="es-CO" sz="1200" b="0" i="0" u="none" strike="noStrike" kern="1200" baseline="0" dirty="0" err="1">
                          <a:solidFill>
                            <a:schemeClr val="tx1"/>
                          </a:solidFill>
                          <a:latin typeface="+mn-lt"/>
                          <a:ea typeface="+mn-ea"/>
                          <a:cs typeface="+mn-cs"/>
                        </a:rPr>
                        <a:t>Dispareunia</a:t>
                      </a:r>
                      <a:r>
                        <a:rPr lang="es-CO" sz="1200" b="0" i="0" u="none" strike="noStrike" kern="1200" baseline="0" dirty="0">
                          <a:solidFill>
                            <a:schemeClr val="tx1"/>
                          </a:solidFill>
                          <a:latin typeface="+mn-lt"/>
                          <a:ea typeface="+mn-ea"/>
                          <a:cs typeface="+mn-cs"/>
                        </a:rPr>
                        <a:t>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Dismenorrea.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Irregularidad en el ciclo menstrual.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Prolapso genital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 Disfunción sexual.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Oleadas de calor. </a:t>
                      </a:r>
                    </a:p>
                    <a:p>
                      <a:pPr marL="285750" indent="-285750">
                        <a:buFont typeface="Arial" panose="020B0604020202020204" pitchFamily="34" charset="0"/>
                        <a:buChar char="•"/>
                      </a:pPr>
                      <a:r>
                        <a:rPr lang="es-CO" sz="1200" b="0" i="0" u="none" strike="noStrike" kern="1200" baseline="0" dirty="0">
                          <a:solidFill>
                            <a:schemeClr val="tx1"/>
                          </a:solidFill>
                          <a:latin typeface="+mn-lt"/>
                          <a:ea typeface="+mn-ea"/>
                          <a:cs typeface="+mn-cs"/>
                        </a:rPr>
                        <a:t>Mastalgia.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636196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1E2E21A-0831-D41A-F2DE-AB5CF1BF4EB2}"/>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4C188E44-B891-AA2B-54A4-C4349A0D6198}"/>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D9A6F32C-44C2-47E2-A9B0-71B1D544A69D}"/>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ED42593D-B4C7-89A2-970B-0A84EE362BD3}"/>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14917E53-6B2B-9FBA-BEA3-25A7BB2069CD}"/>
              </a:ext>
            </a:extLst>
          </p:cNvPr>
          <p:cNvSpPr txBox="1"/>
          <p:nvPr/>
        </p:nvSpPr>
        <p:spPr>
          <a:xfrm>
            <a:off x="838200" y="282667"/>
            <a:ext cx="10732910" cy="369332"/>
          </a:xfrm>
          <a:prstGeom prst="rect">
            <a:avLst/>
          </a:prstGeom>
          <a:noFill/>
        </p:spPr>
        <p:txBody>
          <a:bodyPr wrap="square">
            <a:spAutoFit/>
          </a:bodyPr>
          <a:lstStyle/>
          <a:p>
            <a:r>
              <a:rPr lang="es-CO" b="1"/>
              <a:t>CRITERIOS DE CALSIFICACIÓN DE ACUERDO CON SIGNOS Y SÍNTOMAS: URINARIOS . PSICOLÓGICOS</a:t>
            </a:r>
            <a:endParaRPr lang="es-CO" dirty="0">
              <a:latin typeface="Arial" panose="020B0604020202020204" pitchFamily="34" charset="0"/>
              <a:cs typeface="Arial" panose="020B0604020202020204" pitchFamily="34" charset="0"/>
            </a:endParaRPr>
          </a:p>
        </p:txBody>
      </p:sp>
      <p:graphicFrame>
        <p:nvGraphicFramePr>
          <p:cNvPr id="2" name="Marcador de contenido 5">
            <a:extLst>
              <a:ext uri="{FF2B5EF4-FFF2-40B4-BE49-F238E27FC236}">
                <a16:creationId xmlns:a16="http://schemas.microsoft.com/office/drawing/2014/main" id="{E46FDBB5-056F-A3B3-737E-38725C3F03AC}"/>
              </a:ext>
            </a:extLst>
          </p:cNvPr>
          <p:cNvGraphicFramePr>
            <a:graphicFrameLocks/>
          </p:cNvGraphicFramePr>
          <p:nvPr>
            <p:extLst>
              <p:ext uri="{D42A27DB-BD31-4B8C-83A1-F6EECF244321}">
                <p14:modId xmlns:p14="http://schemas.microsoft.com/office/powerpoint/2010/main" val="3822897291"/>
              </p:ext>
            </p:extLst>
          </p:nvPr>
        </p:nvGraphicFramePr>
        <p:xfrm>
          <a:off x="590927" y="786936"/>
          <a:ext cx="11281892" cy="4789776"/>
        </p:xfrm>
        <a:graphic>
          <a:graphicData uri="http://schemas.openxmlformats.org/drawingml/2006/table">
            <a:tbl>
              <a:tblPr firstRow="1" firstCol="1" bandRow="1"/>
              <a:tblGrid>
                <a:gridCol w="987379">
                  <a:extLst>
                    <a:ext uri="{9D8B030D-6E8A-4147-A177-3AD203B41FA5}">
                      <a16:colId xmlns:a16="http://schemas.microsoft.com/office/drawing/2014/main" val="20000"/>
                    </a:ext>
                  </a:extLst>
                </a:gridCol>
                <a:gridCol w="2033574">
                  <a:extLst>
                    <a:ext uri="{9D8B030D-6E8A-4147-A177-3AD203B41FA5}">
                      <a16:colId xmlns:a16="http://schemas.microsoft.com/office/drawing/2014/main" val="20001"/>
                    </a:ext>
                  </a:extLst>
                </a:gridCol>
                <a:gridCol w="2529840">
                  <a:extLst>
                    <a:ext uri="{9D8B030D-6E8A-4147-A177-3AD203B41FA5}">
                      <a16:colId xmlns:a16="http://schemas.microsoft.com/office/drawing/2014/main" val="20002"/>
                    </a:ext>
                  </a:extLst>
                </a:gridCol>
                <a:gridCol w="2103120">
                  <a:extLst>
                    <a:ext uri="{9D8B030D-6E8A-4147-A177-3AD203B41FA5}">
                      <a16:colId xmlns:a16="http://schemas.microsoft.com/office/drawing/2014/main" val="20003"/>
                    </a:ext>
                  </a:extLst>
                </a:gridCol>
                <a:gridCol w="1798320">
                  <a:extLst>
                    <a:ext uri="{9D8B030D-6E8A-4147-A177-3AD203B41FA5}">
                      <a16:colId xmlns:a16="http://schemas.microsoft.com/office/drawing/2014/main" val="20004"/>
                    </a:ext>
                  </a:extLst>
                </a:gridCol>
                <a:gridCol w="1829659">
                  <a:extLst>
                    <a:ext uri="{9D8B030D-6E8A-4147-A177-3AD203B41FA5}">
                      <a16:colId xmlns:a16="http://schemas.microsoft.com/office/drawing/2014/main" val="20005"/>
                    </a:ext>
                  </a:extLst>
                </a:gridCol>
              </a:tblGrid>
              <a:tr h="486186">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SIGNOS Y SÍNTOMAS</a:t>
                      </a: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 Reanimación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II Emergencia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algn="ctr">
                        <a:spcAft>
                          <a:spcPts val="0"/>
                        </a:spcAft>
                      </a:pPr>
                      <a:r>
                        <a:rPr lang="es-CO" sz="1300" b="1">
                          <a:solidFill>
                            <a:srgbClr val="000000"/>
                          </a:solidFill>
                          <a:effectLst/>
                          <a:latin typeface="Arial" panose="020B0604020202020204" pitchFamily="34" charset="0"/>
                          <a:ea typeface="Calibri" panose="020F0502020204030204" pitchFamily="34" charset="0"/>
                        </a:rPr>
                        <a:t>PRIORIDAD </a:t>
                      </a:r>
                      <a:endParaRPr lang="es-CO" sz="130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a:solidFill>
                            <a:srgbClr val="000000"/>
                          </a:solidFill>
                          <a:effectLst/>
                          <a:latin typeface="Arial" panose="020B0604020202020204" pitchFamily="34" charset="0"/>
                          <a:ea typeface="Calibri" panose="020F0502020204030204" pitchFamily="34" charset="0"/>
                        </a:rPr>
                        <a:t>III Urgencias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IV Urgencia menor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V No urgente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21517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CO" sz="1800" b="1" i="0" u="none" strike="noStrike" kern="1200" baseline="0" dirty="0">
                          <a:solidFill>
                            <a:schemeClr val="tx1"/>
                          </a:solidFill>
                          <a:latin typeface="+mn-lt"/>
                          <a:ea typeface="+mn-ea"/>
                          <a:cs typeface="+mn-cs"/>
                        </a:rPr>
                        <a:t>URINARIOS </a:t>
                      </a:r>
                      <a:endParaRPr lang="es-CO" sz="1800" b="0" i="0" u="none" strike="noStrike" kern="1200" baseline="0" dirty="0">
                        <a:solidFill>
                          <a:schemeClr val="tx1"/>
                        </a:solidFill>
                        <a:latin typeface="+mn-lt"/>
                        <a:ea typeface="+mn-ea"/>
                        <a:cs typeface="+mn-cs"/>
                      </a:endParaRPr>
                    </a:p>
                  </a:txBody>
                  <a:tcPr marL="45720" marR="4572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buFont typeface="Arial" panose="020B0604020202020204" pitchFamily="34" charset="0"/>
                        <a:buNone/>
                      </a:pPr>
                      <a:endParaRPr lang="es-CO" sz="14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Dolor severo en dorso, hematuria (sugestivo de </a:t>
                      </a:r>
                      <a:r>
                        <a:rPr lang="es-CO" sz="1400" b="0" i="0" u="none" strike="noStrike" kern="1200" baseline="0" dirty="0" err="1">
                          <a:solidFill>
                            <a:schemeClr val="tx1"/>
                          </a:solidFill>
                          <a:latin typeface="+mn-lt"/>
                          <a:ea typeface="+mn-ea"/>
                          <a:cs typeface="+mn-cs"/>
                        </a:rPr>
                        <a:t>urolitiasis</a:t>
                      </a:r>
                      <a:r>
                        <a:rPr lang="es-CO" sz="1400" b="0" i="0" u="none" strike="noStrike" kern="1200" baseline="0" dirty="0">
                          <a:solidFill>
                            <a:schemeClr val="tx1"/>
                          </a:solidFill>
                          <a:latin typeface="+mn-lt"/>
                          <a:ea typeface="+mn-ea"/>
                          <a:cs typeface="+mn-cs"/>
                        </a:rPr>
                        <a:t>)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Retención urinaria aguda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Trauma de pelvis con hematuria o anuria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Disminución de flujo urinario.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Dolor lumbar, hematuria, disuria, </a:t>
                      </a:r>
                      <a:r>
                        <a:rPr lang="es-CO" sz="1400" b="0" i="0" u="none" strike="noStrike" kern="1200" baseline="0" dirty="0" err="1">
                          <a:solidFill>
                            <a:schemeClr val="tx1"/>
                          </a:solidFill>
                          <a:latin typeface="+mn-lt"/>
                          <a:ea typeface="+mn-ea"/>
                          <a:cs typeface="+mn-cs"/>
                        </a:rPr>
                        <a:t>polaquiuria</a:t>
                      </a:r>
                      <a:r>
                        <a:rPr lang="es-CO" sz="1400" b="0" i="0" u="none" strike="noStrike" kern="1200" baseline="0" dirty="0">
                          <a:solidFill>
                            <a:schemeClr val="tx1"/>
                          </a:solidFill>
                          <a:latin typeface="+mn-lt"/>
                          <a:ea typeface="+mn-ea"/>
                          <a:cs typeface="+mn-cs"/>
                        </a:rPr>
                        <a:t>, fiebre, vomito y escalofrío.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Cuerpo extraño uretral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Disuria o poliuria, sin fiebre, vómito y escalofrío</a:t>
                      </a:r>
                    </a:p>
                    <a:p>
                      <a:pPr marL="0" indent="0">
                        <a:buFont typeface="Arial" panose="020B0604020202020204" pitchFamily="34" charset="0"/>
                        <a:buNone/>
                      </a:pPr>
                      <a:r>
                        <a:rPr lang="es-CO" sz="1400" b="0" i="0" u="none" strike="noStrike" kern="1200" baseline="0" dirty="0">
                          <a:solidFill>
                            <a:schemeClr val="tx1"/>
                          </a:solidFill>
                          <a:latin typeface="+mn-lt"/>
                          <a:ea typeface="+mn-ea"/>
                          <a:cs typeface="+mn-cs"/>
                        </a:rPr>
                        <a:t>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Historia de dificultada para la micción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Inconsistencia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Secreción de pus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151795">
                <a:tc>
                  <a:txBody>
                    <a:bodyPr/>
                    <a:lstStyle/>
                    <a:p>
                      <a:pPr algn="ctr"/>
                      <a:r>
                        <a:rPr lang="es-CO" sz="1800" b="1" i="0" u="none" strike="noStrike" kern="1200" baseline="0" dirty="0">
                          <a:solidFill>
                            <a:schemeClr val="tx1"/>
                          </a:solidFill>
                          <a:latin typeface="+mn-lt"/>
                          <a:ea typeface="+mn-ea"/>
                          <a:cs typeface="+mn-cs"/>
                        </a:rPr>
                        <a:t>PSICOLÓGICOS</a:t>
                      </a:r>
                    </a:p>
                  </a:txBody>
                  <a:tcPr marL="45720" marR="4572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Intento de suicidio o ideación suicida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Agitación psicomotora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Confusión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Alucinaciones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Depresión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Paciente de evaluación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Ansiedad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 Trastornos de la alimentación (anorexia y bulimia)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Abuso de sustancias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 Insomnio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endParaRPr lang="es-CO" sz="14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buFont typeface="Arial" panose="020B0604020202020204" pitchFamily="34" charset="0"/>
                        <a:buNone/>
                      </a:pPr>
                      <a:endParaRPr lang="es-CO" sz="14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endParaRPr lang="es-CO" sz="14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6984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2875393-C8FB-8823-EA9B-5281D71C5EC7}"/>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873D9287-C114-1239-76E2-4DB8A56C7AE2}"/>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47A412B1-D4EE-9DDD-3CD3-D06B42577B00}"/>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BA7212EB-C145-4B17-22B1-63B72BD9CE59}"/>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898C9096-D65C-85DB-4325-DC1ED8319D90}"/>
              </a:ext>
            </a:extLst>
          </p:cNvPr>
          <p:cNvSpPr txBox="1"/>
          <p:nvPr/>
        </p:nvSpPr>
        <p:spPr>
          <a:xfrm>
            <a:off x="838200" y="282667"/>
            <a:ext cx="10732910" cy="369332"/>
          </a:xfrm>
          <a:prstGeom prst="rect">
            <a:avLst/>
          </a:prstGeom>
          <a:noFill/>
        </p:spPr>
        <p:txBody>
          <a:bodyPr wrap="square">
            <a:spAutoFit/>
          </a:bodyPr>
          <a:lstStyle/>
          <a:p>
            <a:r>
              <a:rPr lang="es-CO" b="1"/>
              <a:t>CRITERIOS DE CALSIFICACIÓN DE ACUERDO CON SIGNOS Y SÍNTOMAS: TEGUMENTARIO</a:t>
            </a:r>
            <a:endParaRPr lang="es-CO" dirty="0">
              <a:latin typeface="Arial" panose="020B0604020202020204" pitchFamily="34" charset="0"/>
              <a:cs typeface="Arial" panose="020B0604020202020204" pitchFamily="34" charset="0"/>
            </a:endParaRPr>
          </a:p>
        </p:txBody>
      </p:sp>
      <p:graphicFrame>
        <p:nvGraphicFramePr>
          <p:cNvPr id="3" name="Marcador de contenido 5">
            <a:extLst>
              <a:ext uri="{FF2B5EF4-FFF2-40B4-BE49-F238E27FC236}">
                <a16:creationId xmlns:a16="http://schemas.microsoft.com/office/drawing/2014/main" id="{F32CA6CC-BBCF-DC5F-D1DF-5480A2F03436}"/>
              </a:ext>
            </a:extLst>
          </p:cNvPr>
          <p:cNvGraphicFramePr>
            <a:graphicFrameLocks/>
          </p:cNvGraphicFramePr>
          <p:nvPr>
            <p:extLst>
              <p:ext uri="{D42A27DB-BD31-4B8C-83A1-F6EECF244321}">
                <p14:modId xmlns:p14="http://schemas.microsoft.com/office/powerpoint/2010/main" val="2883819512"/>
              </p:ext>
            </p:extLst>
          </p:nvPr>
        </p:nvGraphicFramePr>
        <p:xfrm>
          <a:off x="714135" y="1162756"/>
          <a:ext cx="11281892" cy="3897790"/>
        </p:xfrm>
        <a:graphic>
          <a:graphicData uri="http://schemas.openxmlformats.org/drawingml/2006/table">
            <a:tbl>
              <a:tblPr firstRow="1" firstCol="1" bandRow="1"/>
              <a:tblGrid>
                <a:gridCol w="987379">
                  <a:extLst>
                    <a:ext uri="{9D8B030D-6E8A-4147-A177-3AD203B41FA5}">
                      <a16:colId xmlns:a16="http://schemas.microsoft.com/office/drawing/2014/main" val="20000"/>
                    </a:ext>
                  </a:extLst>
                </a:gridCol>
                <a:gridCol w="1727486">
                  <a:extLst>
                    <a:ext uri="{9D8B030D-6E8A-4147-A177-3AD203B41FA5}">
                      <a16:colId xmlns:a16="http://schemas.microsoft.com/office/drawing/2014/main" val="20001"/>
                    </a:ext>
                  </a:extLst>
                </a:gridCol>
                <a:gridCol w="2166355">
                  <a:extLst>
                    <a:ext uri="{9D8B030D-6E8A-4147-A177-3AD203B41FA5}">
                      <a16:colId xmlns:a16="http://schemas.microsoft.com/office/drawing/2014/main" val="20002"/>
                    </a:ext>
                  </a:extLst>
                </a:gridCol>
                <a:gridCol w="1940288">
                  <a:extLst>
                    <a:ext uri="{9D8B030D-6E8A-4147-A177-3AD203B41FA5}">
                      <a16:colId xmlns:a16="http://schemas.microsoft.com/office/drawing/2014/main" val="20003"/>
                    </a:ext>
                  </a:extLst>
                </a:gridCol>
                <a:gridCol w="2492277">
                  <a:extLst>
                    <a:ext uri="{9D8B030D-6E8A-4147-A177-3AD203B41FA5}">
                      <a16:colId xmlns:a16="http://schemas.microsoft.com/office/drawing/2014/main" val="20004"/>
                    </a:ext>
                  </a:extLst>
                </a:gridCol>
                <a:gridCol w="1968107">
                  <a:extLst>
                    <a:ext uri="{9D8B030D-6E8A-4147-A177-3AD203B41FA5}">
                      <a16:colId xmlns:a16="http://schemas.microsoft.com/office/drawing/2014/main" val="20005"/>
                    </a:ext>
                  </a:extLst>
                </a:gridCol>
              </a:tblGrid>
              <a:tr h="413868">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SIGNOS Y SÍNTOMAS</a:t>
                      </a: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 Reanimación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II Emergencia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algn="ctr">
                        <a:spcAft>
                          <a:spcPts val="0"/>
                        </a:spcAft>
                      </a:pPr>
                      <a:r>
                        <a:rPr lang="es-CO" sz="1300" b="1">
                          <a:solidFill>
                            <a:srgbClr val="000000"/>
                          </a:solidFill>
                          <a:effectLst/>
                          <a:latin typeface="Arial" panose="020B0604020202020204" pitchFamily="34" charset="0"/>
                          <a:ea typeface="Calibri" panose="020F0502020204030204" pitchFamily="34" charset="0"/>
                        </a:rPr>
                        <a:t>PRIORIDAD </a:t>
                      </a:r>
                      <a:endParaRPr lang="es-CO" sz="130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a:solidFill>
                            <a:srgbClr val="000000"/>
                          </a:solidFill>
                          <a:effectLst/>
                          <a:latin typeface="Arial" panose="020B0604020202020204" pitchFamily="34" charset="0"/>
                          <a:ea typeface="Calibri" panose="020F0502020204030204" pitchFamily="34" charset="0"/>
                        </a:rPr>
                        <a:t>III Urgencias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IV Urgencia menor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V No urgente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3483922">
                <a:tc>
                  <a:txBody>
                    <a:bodyPr/>
                    <a:lstStyle/>
                    <a:p>
                      <a:pPr algn="ctr"/>
                      <a:r>
                        <a:rPr lang="es-CO" sz="1800" b="1" dirty="0"/>
                        <a:t>TEGUMENTARIO</a:t>
                      </a:r>
                      <a:endParaRPr lang="es-CO" sz="1800" b="0" i="0" u="none" strike="noStrike" kern="1200" baseline="0" dirty="0">
                        <a:solidFill>
                          <a:schemeClr val="tx1"/>
                        </a:solidFill>
                        <a:latin typeface="+mn-lt"/>
                        <a:ea typeface="+mn-ea"/>
                        <a:cs typeface="+mn-cs"/>
                      </a:endParaRPr>
                    </a:p>
                  </a:txBody>
                  <a:tcPr marL="45720" marR="4572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Reacción alérgica con compromiso ventilatorio o hemodinámico.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Quemaduras con compromiso de la vía aérea o SCT&gt; 50%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Mordeduras con sangrado abundante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Mordedura o picadura con respuesta alérgica sistémica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Quemadura por calor o frío con deshidratación o compromiso general del paciente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Quemadura en cara, cuello, manos, pies y genitales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Herida penetrante con hemorragia incontrolable </a:t>
                      </a:r>
                    </a:p>
                    <a:p>
                      <a:pPr marL="0" indent="0">
                        <a:buFont typeface="Arial" panose="020B0604020202020204" pitchFamily="34" charset="0"/>
                        <a:buNone/>
                      </a:pPr>
                      <a:endParaRPr lang="es-CO" sz="14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Hipotermia, </a:t>
                      </a:r>
                      <a:r>
                        <a:rPr lang="es-CO" sz="1400" b="0" i="0" u="none" strike="noStrike" kern="1200" baseline="0" dirty="0" err="1">
                          <a:solidFill>
                            <a:schemeClr val="tx1"/>
                          </a:solidFill>
                          <a:latin typeface="+mn-lt"/>
                          <a:ea typeface="+mn-ea"/>
                          <a:cs typeface="+mn-cs"/>
                        </a:rPr>
                        <a:t>rash</a:t>
                      </a:r>
                      <a:r>
                        <a:rPr lang="es-CO" sz="1400" b="0" i="0" u="none" strike="noStrike" kern="1200" baseline="0" dirty="0">
                          <a:solidFill>
                            <a:schemeClr val="tx1"/>
                          </a:solidFill>
                          <a:latin typeface="+mn-lt"/>
                          <a:ea typeface="+mn-ea"/>
                          <a:cs typeface="+mn-cs"/>
                        </a:rPr>
                        <a:t>, petequias y fiebre.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Mordedura de serpiente o araña, asintomática y sin reacción alérgica.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Heridas con sangrado leve a moderado, que requieren sutura.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Mordedura de perro sin lavado previo de la herida.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Mordedura de perro con lavado previo de la herida.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 Lesión por frio, palidez o cianosis localizada, sin dolor o dolor leve.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Quemadura sin compromiso del estado general del paciente y dolor tolerable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Escoriación, laceraciones.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Herida menor punción.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Herida infectada localizada.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Celulitis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Quemadura solar grado I de poca extensión.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Picaduras menores localizadas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Lesión por frío sin </a:t>
                      </a:r>
                      <a:r>
                        <a:rPr lang="es-CO" sz="1400" b="0" i="0" u="none" strike="noStrike" kern="1200" baseline="0" dirty="0" err="1">
                          <a:solidFill>
                            <a:schemeClr val="tx1"/>
                          </a:solidFill>
                          <a:latin typeface="+mn-lt"/>
                          <a:ea typeface="+mn-ea"/>
                          <a:cs typeface="+mn-cs"/>
                        </a:rPr>
                        <a:t>hipopigmentación</a:t>
                      </a:r>
                      <a:r>
                        <a:rPr lang="es-CO" sz="1400" b="0" i="0" u="none" strike="noStrike" kern="1200" baseline="0" dirty="0">
                          <a:solidFill>
                            <a:schemeClr val="tx1"/>
                          </a:solidFill>
                          <a:latin typeface="+mn-lt"/>
                          <a:ea typeface="+mn-ea"/>
                          <a:cs typeface="+mn-cs"/>
                        </a:rPr>
                        <a:t> y dolor leve </a:t>
                      </a:r>
                    </a:p>
                    <a:p>
                      <a:pPr marL="285750" indent="-285750">
                        <a:buFont typeface="Arial" panose="020B0604020202020204" pitchFamily="34" charset="0"/>
                        <a:buChar char="•"/>
                      </a:pPr>
                      <a:r>
                        <a:rPr lang="es-CO" sz="1400" b="0" i="0" u="none" strike="noStrike" kern="1200" baseline="0" dirty="0" err="1">
                          <a:solidFill>
                            <a:schemeClr val="tx1"/>
                          </a:solidFill>
                          <a:latin typeface="+mn-lt"/>
                          <a:ea typeface="+mn-ea"/>
                          <a:cs typeface="+mn-cs"/>
                        </a:rPr>
                        <a:t>Rash</a:t>
                      </a:r>
                      <a:r>
                        <a:rPr lang="es-CO" sz="1400" b="0" i="0" u="none" strike="noStrike" kern="1200" baseline="0" dirty="0">
                          <a:solidFill>
                            <a:schemeClr val="tx1"/>
                          </a:solidFill>
                          <a:latin typeface="+mn-lt"/>
                          <a:ea typeface="+mn-ea"/>
                          <a:cs typeface="+mn-cs"/>
                        </a:rPr>
                        <a:t> de aparición súbita. Pruriginoso sin compromiso respiratorio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Adenopatías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Descamación, prurito, resequedad de la piel.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 Hiperhidrosis.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422894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C437C3-C75C-BFFB-82D9-6EBDE5783FC1}"/>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1335BE6A-7849-D659-A710-A04C0EE12373}"/>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DD50C8F1-4851-248B-BF7E-8BD43E946742}"/>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4BBD15E4-D6D5-796C-EC79-33B7981E2849}"/>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3A0376BF-5848-5A24-EC27-BE45EB062F70}"/>
              </a:ext>
            </a:extLst>
          </p:cNvPr>
          <p:cNvSpPr txBox="1"/>
          <p:nvPr/>
        </p:nvSpPr>
        <p:spPr>
          <a:xfrm>
            <a:off x="838200" y="282667"/>
            <a:ext cx="10732910" cy="369332"/>
          </a:xfrm>
          <a:prstGeom prst="rect">
            <a:avLst/>
          </a:prstGeom>
          <a:noFill/>
        </p:spPr>
        <p:txBody>
          <a:bodyPr wrap="square">
            <a:spAutoFit/>
          </a:bodyPr>
          <a:lstStyle/>
          <a:p>
            <a:r>
              <a:rPr lang="es-CO" b="1"/>
              <a:t>CRITERIOS DE CALSIFICACIÓN DE ACUERDO CON SIGNOS Y SÍNTOMAS: ENDÓCRINO</a:t>
            </a:r>
            <a:endParaRPr lang="es-CO" dirty="0">
              <a:latin typeface="Arial" panose="020B0604020202020204" pitchFamily="34" charset="0"/>
              <a:cs typeface="Arial" panose="020B0604020202020204" pitchFamily="34" charset="0"/>
            </a:endParaRPr>
          </a:p>
        </p:txBody>
      </p:sp>
      <p:graphicFrame>
        <p:nvGraphicFramePr>
          <p:cNvPr id="2" name="Marcador de contenido 5">
            <a:extLst>
              <a:ext uri="{FF2B5EF4-FFF2-40B4-BE49-F238E27FC236}">
                <a16:creationId xmlns:a16="http://schemas.microsoft.com/office/drawing/2014/main" id="{B8D2B193-819A-9F53-52AD-DD657596909F}"/>
              </a:ext>
            </a:extLst>
          </p:cNvPr>
          <p:cNvGraphicFramePr>
            <a:graphicFrameLocks/>
          </p:cNvGraphicFramePr>
          <p:nvPr>
            <p:extLst>
              <p:ext uri="{D42A27DB-BD31-4B8C-83A1-F6EECF244321}">
                <p14:modId xmlns:p14="http://schemas.microsoft.com/office/powerpoint/2010/main" val="3431120088"/>
              </p:ext>
            </p:extLst>
          </p:nvPr>
        </p:nvGraphicFramePr>
        <p:xfrm>
          <a:off x="714135" y="1196622"/>
          <a:ext cx="11281892" cy="2858257"/>
        </p:xfrm>
        <a:graphic>
          <a:graphicData uri="http://schemas.openxmlformats.org/drawingml/2006/table">
            <a:tbl>
              <a:tblPr firstRow="1" firstCol="1" bandRow="1"/>
              <a:tblGrid>
                <a:gridCol w="1571865">
                  <a:extLst>
                    <a:ext uri="{9D8B030D-6E8A-4147-A177-3AD203B41FA5}">
                      <a16:colId xmlns:a16="http://schemas.microsoft.com/office/drawing/2014/main" val="20000"/>
                    </a:ext>
                  </a:extLst>
                </a:gridCol>
                <a:gridCol w="1996440">
                  <a:extLst>
                    <a:ext uri="{9D8B030D-6E8A-4147-A177-3AD203B41FA5}">
                      <a16:colId xmlns:a16="http://schemas.microsoft.com/office/drawing/2014/main" val="20001"/>
                    </a:ext>
                  </a:extLst>
                </a:gridCol>
                <a:gridCol w="2042160">
                  <a:extLst>
                    <a:ext uri="{9D8B030D-6E8A-4147-A177-3AD203B41FA5}">
                      <a16:colId xmlns:a16="http://schemas.microsoft.com/office/drawing/2014/main" val="20002"/>
                    </a:ext>
                  </a:extLst>
                </a:gridCol>
                <a:gridCol w="2042160">
                  <a:extLst>
                    <a:ext uri="{9D8B030D-6E8A-4147-A177-3AD203B41FA5}">
                      <a16:colId xmlns:a16="http://schemas.microsoft.com/office/drawing/2014/main" val="20003"/>
                    </a:ext>
                  </a:extLst>
                </a:gridCol>
                <a:gridCol w="1813560">
                  <a:extLst>
                    <a:ext uri="{9D8B030D-6E8A-4147-A177-3AD203B41FA5}">
                      <a16:colId xmlns:a16="http://schemas.microsoft.com/office/drawing/2014/main" val="20004"/>
                    </a:ext>
                  </a:extLst>
                </a:gridCol>
                <a:gridCol w="1815707">
                  <a:extLst>
                    <a:ext uri="{9D8B030D-6E8A-4147-A177-3AD203B41FA5}">
                      <a16:colId xmlns:a16="http://schemas.microsoft.com/office/drawing/2014/main" val="20005"/>
                    </a:ext>
                  </a:extLst>
                </a:gridCol>
              </a:tblGrid>
              <a:tr h="292472">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SIGNOS Y SÍNTOMAS</a:t>
                      </a: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 Reanimación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II Emergencia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algn="ctr">
                        <a:spcAft>
                          <a:spcPts val="0"/>
                        </a:spcAft>
                      </a:pPr>
                      <a:r>
                        <a:rPr lang="es-CO" sz="1300" b="1">
                          <a:solidFill>
                            <a:srgbClr val="000000"/>
                          </a:solidFill>
                          <a:effectLst/>
                          <a:latin typeface="Arial" panose="020B0604020202020204" pitchFamily="34" charset="0"/>
                          <a:ea typeface="Calibri" panose="020F0502020204030204" pitchFamily="34" charset="0"/>
                        </a:rPr>
                        <a:t>PRIORIDAD </a:t>
                      </a:r>
                      <a:endParaRPr lang="es-CO" sz="130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a:solidFill>
                            <a:srgbClr val="000000"/>
                          </a:solidFill>
                          <a:effectLst/>
                          <a:latin typeface="Arial" panose="020B0604020202020204" pitchFamily="34" charset="0"/>
                          <a:ea typeface="Calibri" panose="020F0502020204030204" pitchFamily="34" charset="0"/>
                        </a:rPr>
                        <a:t>III Urgencias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IV Urgencia menor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PRIORIDAD </a:t>
                      </a:r>
                      <a:endParaRPr lang="es-CO" sz="1300" dirty="0">
                        <a:solidFill>
                          <a:srgbClr val="000000"/>
                        </a:solidFill>
                        <a:effectLst/>
                        <a:latin typeface="Arial" panose="020B0604020202020204" pitchFamily="34" charset="0"/>
                        <a:ea typeface="Calibri" panose="020F0502020204030204" pitchFamily="34" charset="0"/>
                      </a:endParaRPr>
                    </a:p>
                    <a:p>
                      <a:pPr algn="ctr">
                        <a:spcAft>
                          <a:spcPts val="0"/>
                        </a:spcAft>
                      </a:pPr>
                      <a:r>
                        <a:rPr lang="es-CO" sz="1300" b="1" dirty="0">
                          <a:solidFill>
                            <a:srgbClr val="000000"/>
                          </a:solidFill>
                          <a:effectLst/>
                          <a:latin typeface="Arial" panose="020B0604020202020204" pitchFamily="34" charset="0"/>
                          <a:ea typeface="Calibri" panose="020F0502020204030204" pitchFamily="34" charset="0"/>
                        </a:rPr>
                        <a:t>V No urgente </a:t>
                      </a:r>
                      <a:endParaRPr lang="es-CO" sz="1300" dirty="0">
                        <a:solidFill>
                          <a:srgbClr val="000000"/>
                        </a:solidFill>
                        <a:effectLst/>
                        <a:latin typeface="Arial" panose="020B0604020202020204" pitchFamily="34" charset="0"/>
                        <a:ea typeface="Calibri" panose="020F0502020204030204" pitchFamily="34"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2462017">
                <a:tc>
                  <a:txBody>
                    <a:bodyPr/>
                    <a:lstStyle/>
                    <a:p>
                      <a:pPr algn="ctr"/>
                      <a:r>
                        <a:rPr lang="es-CO" sz="1400" b="1" i="0" u="none" strike="noStrike" kern="1200" baseline="0" dirty="0">
                          <a:solidFill>
                            <a:schemeClr val="tx1"/>
                          </a:solidFill>
                          <a:latin typeface="+mn-lt"/>
                          <a:ea typeface="+mn-ea"/>
                          <a:cs typeface="+mn-cs"/>
                        </a:rPr>
                        <a:t>ENDÓCRINO </a:t>
                      </a:r>
                      <a:endParaRPr lang="es-CO" sz="1400" b="0" i="0" u="none" strike="noStrike" kern="1200" baseline="0" dirty="0">
                        <a:solidFill>
                          <a:schemeClr val="tx1"/>
                        </a:solidFill>
                        <a:latin typeface="+mn-lt"/>
                        <a:ea typeface="+mn-ea"/>
                        <a:cs typeface="+mn-cs"/>
                      </a:endParaRPr>
                    </a:p>
                    <a:p>
                      <a:pPr algn="just"/>
                      <a:r>
                        <a:rPr lang="es-CO" sz="1400" b="0" i="0" u="none" strike="noStrike" kern="1200" baseline="0" dirty="0">
                          <a:solidFill>
                            <a:schemeClr val="tx1"/>
                          </a:solidFill>
                          <a:latin typeface="+mn-lt"/>
                          <a:ea typeface="+mn-ea"/>
                          <a:cs typeface="+mn-cs"/>
                        </a:rPr>
                        <a:t>Los signos y síntomas descritos para este sistema deben ser correlacionados con las condiciones clínicas del paciente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buFont typeface="Arial" panose="020B0604020202020204" pitchFamily="34" charset="0"/>
                        <a:buNone/>
                      </a:pPr>
                      <a:endParaRPr lang="es-CO" sz="14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Deshidratación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Respiración de </a:t>
                      </a:r>
                      <a:r>
                        <a:rPr lang="es-CO" sz="1400" b="0" i="0" u="none" strike="noStrike" kern="1200" baseline="0" dirty="0" err="1">
                          <a:solidFill>
                            <a:schemeClr val="tx1"/>
                          </a:solidFill>
                          <a:latin typeface="+mn-lt"/>
                          <a:ea typeface="+mn-ea"/>
                          <a:cs typeface="+mn-cs"/>
                        </a:rPr>
                        <a:t>Kussmaul</a:t>
                      </a:r>
                      <a:r>
                        <a:rPr lang="es-CO" sz="1400" b="0" i="0" u="none" strike="noStrike" kern="1200" baseline="0" dirty="0">
                          <a:solidFill>
                            <a:schemeClr val="tx1"/>
                          </a:solidFill>
                          <a:latin typeface="+mn-lt"/>
                          <a:ea typeface="+mn-ea"/>
                          <a:cs typeface="+mn-cs"/>
                        </a:rPr>
                        <a:t>,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Hipotermia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Hipo o Hiperglicemia </a:t>
                      </a:r>
                    </a:p>
                    <a:p>
                      <a:pPr marL="0" indent="0">
                        <a:buFont typeface="Arial" panose="020B0604020202020204" pitchFamily="34" charset="0"/>
                        <a:buNone/>
                      </a:pPr>
                      <a:endParaRPr lang="es-CO" sz="1400" b="0" i="0" u="none" strike="noStrike" kern="1200" baseline="0" dirty="0">
                        <a:solidFill>
                          <a:schemeClr val="tx1"/>
                        </a:solidFill>
                        <a:latin typeface="+mn-lt"/>
                        <a:ea typeface="+mn-ea"/>
                        <a:cs typeface="+mn-cs"/>
                      </a:endParaRPr>
                    </a:p>
                    <a:p>
                      <a:pPr marL="285750" indent="-285750">
                        <a:buFont typeface="Arial" panose="020B0604020202020204" pitchFamily="34" charset="0"/>
                        <a:buChar char="•"/>
                      </a:pPr>
                      <a:endParaRPr lang="es-CO" sz="14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Diaforesis profusa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 Poliuria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Polidipsia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Temblor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Diabetes descompensada en paciente conocido. </a:t>
                      </a:r>
                    </a:p>
                    <a:p>
                      <a:pPr marL="0" indent="0">
                        <a:buFont typeface="Arial" panose="020B0604020202020204" pitchFamily="34" charset="0"/>
                        <a:buNone/>
                      </a:pPr>
                      <a:endParaRPr lang="es-CO" sz="14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Tetania (Espasmo muscular fuerte y súbito) </a:t>
                      </a:r>
                    </a:p>
                    <a:p>
                      <a:pPr marL="0" indent="0">
                        <a:buFont typeface="Arial" panose="020B0604020202020204" pitchFamily="34" charset="0"/>
                        <a:buNone/>
                      </a:pPr>
                      <a:endParaRPr lang="es-CO" sz="1400" b="0" i="0" u="none" strike="noStrike" kern="1200" baseline="0" dirty="0">
                        <a:solidFill>
                          <a:schemeClr val="tx1"/>
                        </a:solidFill>
                        <a:latin typeface="+mn-lt"/>
                        <a:ea typeface="+mn-ea"/>
                        <a:cs typeface="+mn-cs"/>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Intolerancia al calor o frío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Pérdida de peso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Polifagia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Obesidad </a:t>
                      </a:r>
                    </a:p>
                    <a:p>
                      <a:pPr marL="285750" indent="-285750">
                        <a:buFont typeface="Arial" panose="020B0604020202020204" pitchFamily="34" charset="0"/>
                        <a:buChar char="•"/>
                      </a:pPr>
                      <a:r>
                        <a:rPr lang="es-CO" sz="1400" b="0" i="0" u="none" strike="noStrike" kern="1200" baseline="0" dirty="0">
                          <a:solidFill>
                            <a:schemeClr val="tx1"/>
                          </a:solidFill>
                          <a:latin typeface="+mn-lt"/>
                          <a:ea typeface="+mn-ea"/>
                          <a:cs typeface="+mn-cs"/>
                        </a:rPr>
                        <a:t>Oleadas de calor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542816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3FA4D56-3767-ACE1-7127-99888E86CE9F}"/>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4506EB91-B8CD-F049-E9DA-EB6688587403}"/>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7D8E6FBB-BA18-8A83-BC6B-A28AA1FAB0AD}"/>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AF2068F5-8977-F2E4-4623-8BAC16756132}"/>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0A87424F-7780-E428-1759-D44F92693B1C}"/>
              </a:ext>
            </a:extLst>
          </p:cNvPr>
          <p:cNvSpPr txBox="1"/>
          <p:nvPr/>
        </p:nvSpPr>
        <p:spPr>
          <a:xfrm>
            <a:off x="838200" y="282667"/>
            <a:ext cx="10732910" cy="461665"/>
          </a:xfrm>
          <a:prstGeom prst="rect">
            <a:avLst/>
          </a:prstGeom>
          <a:noFill/>
        </p:spPr>
        <p:txBody>
          <a:bodyPr wrap="square">
            <a:spAutoFit/>
          </a:bodyPr>
          <a:lstStyle/>
          <a:p>
            <a:pPr algn="ctr"/>
            <a:r>
              <a:rPr lang="es-CO" sz="2400" b="1" dirty="0">
                <a:solidFill>
                  <a:schemeClr val="accent1">
                    <a:lumMod val="75000"/>
                  </a:schemeClr>
                </a:solidFill>
                <a:latin typeface="Arial" panose="020B0604020202020204" pitchFamily="34" charset="0"/>
                <a:cs typeface="Arial" panose="020B0604020202020204" pitchFamily="34" charset="0"/>
              </a:rPr>
              <a:t>TRIAGE PREHOSPITALARIO </a:t>
            </a:r>
            <a:endParaRPr lang="es-CO" sz="2400" dirty="0">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DA5A552E-707B-4AB5-B69D-BDBD03A5CA52}"/>
              </a:ext>
            </a:extLst>
          </p:cNvPr>
          <p:cNvSpPr txBox="1"/>
          <p:nvPr/>
        </p:nvSpPr>
        <p:spPr>
          <a:xfrm>
            <a:off x="372533" y="744332"/>
            <a:ext cx="11514667" cy="5078313"/>
          </a:xfrm>
          <a:prstGeom prst="rect">
            <a:avLst/>
          </a:prstGeom>
          <a:noFill/>
        </p:spPr>
        <p:txBody>
          <a:bodyPr wrap="square">
            <a:spAutoFit/>
          </a:bodyPr>
          <a:lstStyle/>
          <a:p>
            <a:pPr marL="0" indent="0" algn="just">
              <a:buNone/>
            </a:pPr>
            <a:r>
              <a:rPr lang="es-CO" b="1" dirty="0">
                <a:latin typeface="Arial" panose="020B0604020202020204" pitchFamily="34" charset="0"/>
                <a:cs typeface="Arial" panose="020B0604020202020204" pitchFamily="34" charset="0"/>
              </a:rPr>
              <a:t>DEFINICIÓN </a:t>
            </a:r>
            <a:endParaRPr lang="es-CO" dirty="0">
              <a:latin typeface="Arial" panose="020B0604020202020204" pitchFamily="34" charset="0"/>
              <a:cs typeface="Arial" panose="020B0604020202020204" pitchFamily="34" charset="0"/>
            </a:endParaRPr>
          </a:p>
          <a:p>
            <a:pPr algn="just"/>
            <a:r>
              <a:rPr lang="es-CO" b="1" i="1" dirty="0">
                <a:latin typeface="Arial" panose="020B0604020202020204" pitchFamily="34" charset="0"/>
                <a:cs typeface="Arial" panose="020B0604020202020204" pitchFamily="34" charset="0"/>
              </a:rPr>
              <a:t>TRIAGE</a:t>
            </a:r>
            <a:r>
              <a:rPr lang="es-CO" dirty="0">
                <a:latin typeface="Arial" panose="020B0604020202020204" pitchFamily="34" charset="0"/>
                <a:cs typeface="Arial" panose="020B0604020202020204" pitchFamily="34" charset="0"/>
              </a:rPr>
              <a:t>, es una palabra  de origen francés que significa selección, clasificación.</a:t>
            </a:r>
          </a:p>
          <a:p>
            <a:pPr algn="just"/>
            <a:endParaRPr lang="es-CO" dirty="0">
              <a:latin typeface="Arial" panose="020B0604020202020204" pitchFamily="34" charset="0"/>
              <a:cs typeface="Arial" panose="020B0604020202020204" pitchFamily="34" charset="0"/>
            </a:endParaRPr>
          </a:p>
          <a:p>
            <a:pPr marL="285750" indent="-285750" algn="just">
              <a:buFontTx/>
              <a:buChar char="-"/>
            </a:pPr>
            <a:r>
              <a:rPr lang="es-CO" dirty="0">
                <a:latin typeface="Arial" panose="020B0604020202020204" pitchFamily="34" charset="0"/>
                <a:cs typeface="Arial" panose="020B0604020202020204" pitchFamily="34" charset="0"/>
              </a:rPr>
              <a:t>El </a:t>
            </a:r>
            <a:r>
              <a:rPr lang="es-CO" dirty="0" err="1">
                <a:latin typeface="Arial" panose="020B0604020202020204" pitchFamily="34" charset="0"/>
                <a:cs typeface="Arial" panose="020B0604020202020204" pitchFamily="34" charset="0"/>
              </a:rPr>
              <a:t>triage</a:t>
            </a:r>
            <a:r>
              <a:rPr lang="es-CO" dirty="0">
                <a:latin typeface="Arial" panose="020B0604020202020204" pitchFamily="34" charset="0"/>
                <a:cs typeface="Arial" panose="020B0604020202020204" pitchFamily="34" charset="0"/>
              </a:rPr>
              <a:t> es la función de clasificar a los implicados en un incidente masivo, para que reciban la atención médica de urgencias de manera prioritaria según la gravedad de sus lesiones. </a:t>
            </a:r>
          </a:p>
          <a:p>
            <a:pPr algn="just"/>
            <a:endParaRPr lang="es-CO" dirty="0">
              <a:latin typeface="Arial" panose="020B0604020202020204" pitchFamily="34" charset="0"/>
              <a:cs typeface="Arial" panose="020B0604020202020204" pitchFamily="34" charset="0"/>
            </a:endParaRPr>
          </a:p>
          <a:p>
            <a:pPr marL="285750" indent="-285750" algn="just">
              <a:buFontTx/>
              <a:buChar char="-"/>
            </a:pPr>
            <a:r>
              <a:rPr lang="es-CO" dirty="0">
                <a:latin typeface="Arial" panose="020B0604020202020204" pitchFamily="34" charset="0"/>
                <a:cs typeface="Arial" panose="020B0604020202020204" pitchFamily="34" charset="0"/>
              </a:rPr>
              <a:t>Esta clasificación se hace siguiendo criterios de gravedad clínica que permitan diferenciar lo que realmente es urgente de lo que no lo es, elevando la tasa de supervivencia. </a:t>
            </a:r>
          </a:p>
          <a:p>
            <a:pPr marL="285750" indent="-285750" algn="just">
              <a:buFontTx/>
              <a:buChar char="-"/>
            </a:pPr>
            <a:endParaRPr lang="es-CO" dirty="0">
              <a:latin typeface="Arial" panose="020B0604020202020204" pitchFamily="34" charset="0"/>
              <a:cs typeface="Arial" panose="020B0604020202020204" pitchFamily="34" charset="0"/>
            </a:endParaRPr>
          </a:p>
          <a:p>
            <a:pPr marL="285750" indent="-285750" algn="just">
              <a:buFontTx/>
              <a:buChar char="-"/>
            </a:pPr>
            <a:r>
              <a:rPr lang="es-CO" dirty="0">
                <a:latin typeface="Arial" panose="020B0604020202020204" pitchFamily="34" charset="0"/>
                <a:cs typeface="Arial" panose="020B0604020202020204" pitchFamily="34" charset="0"/>
              </a:rPr>
              <a:t>También se aplica a las operaciones de EVACUACIÓN por prioridad de lesionados de la escena del desastre hacia los diferentes centros hospitalarios, evitando saturación de servicios. </a:t>
            </a:r>
          </a:p>
          <a:p>
            <a:pPr marL="285750" indent="-285750" algn="just">
              <a:buFontTx/>
              <a:buChar char="-"/>
            </a:pPr>
            <a:endParaRPr lang="es-CO" dirty="0">
              <a:latin typeface="Arial" panose="020B0604020202020204" pitchFamily="34" charset="0"/>
              <a:cs typeface="Arial" panose="020B0604020202020204" pitchFamily="34" charset="0"/>
            </a:endParaRPr>
          </a:p>
          <a:p>
            <a:pPr marL="285750" indent="-285750" algn="just">
              <a:buFontTx/>
              <a:buChar char="-"/>
            </a:pPr>
            <a:r>
              <a:rPr lang="es-CO" dirty="0">
                <a:latin typeface="Arial" panose="020B0604020202020204" pitchFamily="34" charset="0"/>
                <a:cs typeface="Arial" panose="020B0604020202020204" pitchFamily="34" charset="0"/>
              </a:rPr>
              <a:t>Esta operación se establece en los lugares donde ha ocurrido un desastre o donde existe un número considerable de pacientes a ser atendidos, optimizando el uso de los recursos existentes, y evitando la confusión y desorganización que generalmente aparece cuando se presentan estas situaciones. </a:t>
            </a:r>
          </a:p>
          <a:p>
            <a:pPr marL="285750" indent="-285750" algn="just">
              <a:buFontTx/>
              <a:buChar char="-"/>
            </a:pPr>
            <a:endParaRPr lang="es-CO" dirty="0">
              <a:latin typeface="Arial" panose="020B0604020202020204" pitchFamily="34" charset="0"/>
              <a:cs typeface="Arial" panose="020B0604020202020204" pitchFamily="34" charset="0"/>
            </a:endParaRPr>
          </a:p>
          <a:p>
            <a:pPr algn="just"/>
            <a:r>
              <a:rPr lang="es-CO" dirty="0">
                <a:latin typeface="Arial" panose="020B0604020202020204" pitchFamily="34" charset="0"/>
                <a:cs typeface="Arial" panose="020B0604020202020204" pitchFamily="34" charset="0"/>
              </a:rPr>
              <a:t>- Para lograr esta clasificación inicial se utilizan códigos de color universalmente aceptados y que generalmente se asignan a los lesionados mediante un sistema de tarjetas codificadas. </a:t>
            </a:r>
          </a:p>
        </p:txBody>
      </p:sp>
    </p:spTree>
    <p:extLst>
      <p:ext uri="{BB962C8B-B14F-4D97-AF65-F5344CB8AC3E}">
        <p14:creationId xmlns:p14="http://schemas.microsoft.com/office/powerpoint/2010/main" val="1958698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E938E82-214F-D329-B785-A17C68B3B782}"/>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2E1DCF97-89E9-27B0-E1B3-B91A6A6F4F8E}"/>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66FB2199-326D-0336-89E6-627D46BF233A}"/>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AEDAE6DA-7F80-10BE-DCB9-1A58B7D5557C}"/>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5" name="CuadroTexto 4">
            <a:extLst>
              <a:ext uri="{FF2B5EF4-FFF2-40B4-BE49-F238E27FC236}">
                <a16:creationId xmlns:a16="http://schemas.microsoft.com/office/drawing/2014/main" id="{F2EC3A6E-2E3A-2223-8C48-10297A39069D}"/>
              </a:ext>
            </a:extLst>
          </p:cNvPr>
          <p:cNvSpPr txBox="1"/>
          <p:nvPr/>
        </p:nvSpPr>
        <p:spPr>
          <a:xfrm>
            <a:off x="414866" y="365125"/>
            <a:ext cx="11514667" cy="5078313"/>
          </a:xfrm>
          <a:prstGeom prst="rect">
            <a:avLst/>
          </a:prstGeom>
          <a:noFill/>
        </p:spPr>
        <p:txBody>
          <a:bodyPr wrap="square">
            <a:spAutoFit/>
          </a:bodyPr>
          <a:lstStyle/>
          <a:p>
            <a:pPr algn="just"/>
            <a:r>
              <a:rPr lang="es-CO" dirty="0">
                <a:latin typeface="Arial" panose="020B0604020202020204" pitchFamily="34" charset="0"/>
                <a:cs typeface="Arial" panose="020B0604020202020204" pitchFamily="34" charset="0"/>
              </a:rPr>
              <a:t>Las tarjetas de identificación cuentan con secciones desprendibles de colores que significan lo siguiente: </a:t>
            </a:r>
          </a:p>
          <a:p>
            <a:pPr algn="just"/>
            <a:r>
              <a:rPr lang="es-CO" b="1" dirty="0">
                <a:latin typeface="Arial" panose="020B0604020202020204" pitchFamily="34" charset="0"/>
                <a:cs typeface="Arial" panose="020B0604020202020204" pitchFamily="34" charset="0"/>
              </a:rPr>
              <a:t>COLOR VERDE: </a:t>
            </a:r>
            <a:endParaRPr lang="es-CO" dirty="0">
              <a:latin typeface="Arial" panose="020B0604020202020204" pitchFamily="34" charset="0"/>
              <a:cs typeface="Arial" panose="020B0604020202020204" pitchFamily="34" charset="0"/>
            </a:endParaRPr>
          </a:p>
          <a:p>
            <a:pPr algn="just"/>
            <a:r>
              <a:rPr lang="es-CO" dirty="0">
                <a:latin typeface="Arial" panose="020B0604020202020204" pitchFamily="34" charset="0"/>
                <a:cs typeface="Arial" panose="020B0604020202020204" pitchFamily="34" charset="0"/>
              </a:rPr>
              <a:t>NO EVACUAR hasta que haya finalizado las operaciones de RESCATE utilizando para esta operación recursos de transporte no vital (autobuses, transporte civil, etc.) </a:t>
            </a:r>
          </a:p>
          <a:p>
            <a:pPr algn="just"/>
            <a:r>
              <a:rPr lang="es-CO" b="1" dirty="0">
                <a:latin typeface="Arial" panose="020B0604020202020204" pitchFamily="34" charset="0"/>
                <a:cs typeface="Arial" panose="020B0604020202020204" pitchFamily="34" charset="0"/>
              </a:rPr>
              <a:t>COLOR AMARILLO: </a:t>
            </a:r>
          </a:p>
          <a:p>
            <a:pPr algn="just"/>
            <a:r>
              <a:rPr lang="es-CO" dirty="0">
                <a:latin typeface="Arial" panose="020B0604020202020204" pitchFamily="34" charset="0"/>
                <a:cs typeface="Arial" panose="020B0604020202020204" pitchFamily="34" charset="0"/>
              </a:rPr>
              <a:t>Pacientes cuyas heridas requieren atención médica hospitalaria, pero que por su gravedad pueden ser trasladados en una segunda ronda de evacuación (EVACUACIÓN ORDINARIA), una vez que hayan sido atendidos los casos de EVACUACION PRIORITARIA. </a:t>
            </a:r>
          </a:p>
          <a:p>
            <a:pPr algn="just"/>
            <a:r>
              <a:rPr lang="es-CO" b="1" dirty="0">
                <a:latin typeface="Arial" panose="020B0604020202020204" pitchFamily="34" charset="0"/>
                <a:cs typeface="Arial" panose="020B0604020202020204" pitchFamily="34" charset="0"/>
              </a:rPr>
              <a:t>COLOR ROJO:</a:t>
            </a:r>
            <a:endParaRPr lang="es-CO" dirty="0">
              <a:latin typeface="Arial" panose="020B0604020202020204" pitchFamily="34" charset="0"/>
              <a:cs typeface="Arial" panose="020B0604020202020204" pitchFamily="34" charset="0"/>
            </a:endParaRPr>
          </a:p>
          <a:p>
            <a:pPr algn="just"/>
            <a:r>
              <a:rPr lang="es-CO" dirty="0">
                <a:latin typeface="Arial" panose="020B0604020202020204" pitchFamily="34" charset="0"/>
                <a:cs typeface="Arial" panose="020B0604020202020204" pitchFamily="34" charset="0"/>
              </a:rPr>
              <a:t>Pacientes que por cuyas heridas requieren evacuación inmediata </a:t>
            </a:r>
          </a:p>
          <a:p>
            <a:pPr algn="just"/>
            <a:r>
              <a:rPr lang="es-CO" b="1" dirty="0">
                <a:latin typeface="Arial" panose="020B0604020202020204" pitchFamily="34" charset="0"/>
                <a:cs typeface="Arial" panose="020B0604020202020204" pitchFamily="34" charset="0"/>
              </a:rPr>
              <a:t>COLOR NEGRO: </a:t>
            </a:r>
            <a:endParaRPr lang="es-CO" dirty="0">
              <a:latin typeface="Arial" panose="020B0604020202020204" pitchFamily="34" charset="0"/>
              <a:cs typeface="Arial" panose="020B0604020202020204" pitchFamily="34" charset="0"/>
            </a:endParaRPr>
          </a:p>
          <a:p>
            <a:pPr algn="just"/>
            <a:r>
              <a:rPr lang="es-CO" dirty="0">
                <a:latin typeface="Arial" panose="020B0604020202020204" pitchFamily="34" charset="0"/>
                <a:cs typeface="Arial" panose="020B0604020202020204" pitchFamily="34" charset="0"/>
              </a:rPr>
              <a:t>Pacientes fallecidos – No evacuar .</a:t>
            </a:r>
          </a:p>
          <a:p>
            <a:pPr algn="just"/>
            <a:endParaRPr lang="es-CO" dirty="0">
              <a:latin typeface="Arial" panose="020B0604020202020204" pitchFamily="34" charset="0"/>
              <a:cs typeface="Arial" panose="020B0604020202020204" pitchFamily="34" charset="0"/>
            </a:endParaRPr>
          </a:p>
          <a:p>
            <a:pPr algn="just"/>
            <a:r>
              <a:rPr lang="es-CO" dirty="0">
                <a:latin typeface="Arial" panose="020B0604020202020204" pitchFamily="34" charset="0"/>
                <a:cs typeface="Arial" panose="020B0604020202020204" pitchFamily="34" charset="0"/>
              </a:rPr>
              <a:t>Por medio del </a:t>
            </a:r>
            <a:r>
              <a:rPr lang="es-CO" dirty="0" err="1">
                <a:latin typeface="Arial" panose="020B0604020202020204" pitchFamily="34" charset="0"/>
                <a:cs typeface="Arial" panose="020B0604020202020204" pitchFamily="34" charset="0"/>
              </a:rPr>
              <a:t>triage</a:t>
            </a:r>
            <a:r>
              <a:rPr lang="es-CO" dirty="0">
                <a:latin typeface="Arial" panose="020B0604020202020204" pitchFamily="34" charset="0"/>
                <a:cs typeface="Arial" panose="020B0604020202020204" pitchFamily="34" charset="0"/>
              </a:rPr>
              <a:t> se acortan los tiempos de espera y de permanencia en el escenario desastre, consiguiéndose una mejora asistencial y un aumento en general de las probabilidades de supervivencia. </a:t>
            </a:r>
          </a:p>
          <a:p>
            <a:pPr algn="just"/>
            <a:r>
              <a:rPr lang="es-CO" dirty="0">
                <a:latin typeface="Arial" panose="020B0604020202020204" pitchFamily="34" charset="0"/>
                <a:cs typeface="Arial" panose="020B0604020202020204" pitchFamily="34" charset="0"/>
              </a:rPr>
              <a:t>La clasificación de las victimas de una catástrofe o accidente con múltiples victimas es un proceso continuo, puesto que las victimas mejoran o empeoran con el transcursos del tiempo y la aplicación planeada de medidas terapéuticas. </a:t>
            </a:r>
          </a:p>
        </p:txBody>
      </p:sp>
      <p:sp>
        <p:nvSpPr>
          <p:cNvPr id="2" name="Rectángulo 1">
            <a:extLst>
              <a:ext uri="{FF2B5EF4-FFF2-40B4-BE49-F238E27FC236}">
                <a16:creationId xmlns:a16="http://schemas.microsoft.com/office/drawing/2014/main" id="{8C8EF77E-5E37-4001-4B93-AB33A87AD4C3}"/>
              </a:ext>
            </a:extLst>
          </p:cNvPr>
          <p:cNvSpPr/>
          <p:nvPr/>
        </p:nvSpPr>
        <p:spPr>
          <a:xfrm>
            <a:off x="2524687" y="681037"/>
            <a:ext cx="2392680" cy="2286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accent1">
                  <a:lumMod val="40000"/>
                  <a:lumOff val="60000"/>
                </a:schemeClr>
              </a:solidFill>
            </a:endParaRPr>
          </a:p>
        </p:txBody>
      </p:sp>
      <p:pic>
        <p:nvPicPr>
          <p:cNvPr id="3" name="Imagen 2">
            <a:extLst>
              <a:ext uri="{FF2B5EF4-FFF2-40B4-BE49-F238E27FC236}">
                <a16:creationId xmlns:a16="http://schemas.microsoft.com/office/drawing/2014/main" id="{73BF7976-E668-9E9D-A845-E7476C8C872E}"/>
              </a:ext>
            </a:extLst>
          </p:cNvPr>
          <p:cNvPicPr>
            <a:picLocks noChangeAspect="1"/>
          </p:cNvPicPr>
          <p:nvPr/>
        </p:nvPicPr>
        <p:blipFill>
          <a:blip r:embed="rId3"/>
          <a:stretch>
            <a:fillRect/>
          </a:stretch>
        </p:blipFill>
        <p:spPr>
          <a:xfrm>
            <a:off x="2821063" y="1520391"/>
            <a:ext cx="2408129" cy="237765"/>
          </a:xfrm>
          <a:prstGeom prst="rect">
            <a:avLst/>
          </a:prstGeom>
        </p:spPr>
      </p:pic>
      <p:pic>
        <p:nvPicPr>
          <p:cNvPr id="9" name="Imagen 8">
            <a:extLst>
              <a:ext uri="{FF2B5EF4-FFF2-40B4-BE49-F238E27FC236}">
                <a16:creationId xmlns:a16="http://schemas.microsoft.com/office/drawing/2014/main" id="{5C337D31-BF4B-235B-5DBF-A69E5A1AE00E}"/>
              </a:ext>
            </a:extLst>
          </p:cNvPr>
          <p:cNvPicPr>
            <a:picLocks noChangeAspect="1"/>
          </p:cNvPicPr>
          <p:nvPr/>
        </p:nvPicPr>
        <p:blipFill>
          <a:blip r:embed="rId4"/>
          <a:stretch>
            <a:fillRect/>
          </a:stretch>
        </p:blipFill>
        <p:spPr>
          <a:xfrm>
            <a:off x="2533154" y="2618291"/>
            <a:ext cx="2408129" cy="237765"/>
          </a:xfrm>
          <a:prstGeom prst="rect">
            <a:avLst/>
          </a:prstGeom>
        </p:spPr>
      </p:pic>
      <p:pic>
        <p:nvPicPr>
          <p:cNvPr id="10" name="Imagen 9">
            <a:extLst>
              <a:ext uri="{FF2B5EF4-FFF2-40B4-BE49-F238E27FC236}">
                <a16:creationId xmlns:a16="http://schemas.microsoft.com/office/drawing/2014/main" id="{32FF5141-5380-FD92-3B75-49E2DCB5AC68}"/>
              </a:ext>
            </a:extLst>
          </p:cNvPr>
          <p:cNvPicPr>
            <a:picLocks noChangeAspect="1"/>
          </p:cNvPicPr>
          <p:nvPr/>
        </p:nvPicPr>
        <p:blipFill>
          <a:blip r:embed="rId5"/>
          <a:stretch>
            <a:fillRect/>
          </a:stretch>
        </p:blipFill>
        <p:spPr>
          <a:xfrm>
            <a:off x="2533154" y="3191235"/>
            <a:ext cx="2408129" cy="237765"/>
          </a:xfrm>
          <a:prstGeom prst="rect">
            <a:avLst/>
          </a:prstGeom>
        </p:spPr>
      </p:pic>
    </p:spTree>
    <p:extLst>
      <p:ext uri="{BB962C8B-B14F-4D97-AF65-F5344CB8AC3E}">
        <p14:creationId xmlns:p14="http://schemas.microsoft.com/office/powerpoint/2010/main" val="317158260"/>
      </p:ext>
    </p:extLst>
  </p:cSld>
  <p:clrMapOvr>
    <a:masterClrMapping/>
  </p:clrMapOvr>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docProps/app.xml><?xml version="1.0" encoding="utf-8"?>
<Properties xmlns="http://schemas.openxmlformats.org/officeDocument/2006/extended-properties" xmlns:vt="http://schemas.openxmlformats.org/officeDocument/2006/docPropsVTypes">
  <Template>Office Theme</Template>
  <TotalTime>105</TotalTime>
  <Words>3316</Words>
  <Application>Microsoft Office PowerPoint</Application>
  <PresentationFormat>Panorámica</PresentationFormat>
  <Paragraphs>493</Paragraphs>
  <Slides>19</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19</vt:i4>
      </vt:variant>
    </vt:vector>
  </HeadingPairs>
  <TitlesOfParts>
    <vt:vector size="25" baseType="lpstr">
      <vt:lpstr>Aptos</vt:lpstr>
      <vt:lpstr>Aptos Display</vt:lpstr>
      <vt:lpstr>Arial</vt:lpstr>
      <vt:lpstr>Arial Black</vt:lpstr>
      <vt:lpstr>Calibri</vt:lpstr>
      <vt:lpstr>Office Theme</vt:lpstr>
      <vt:lpstr>MANUAL DE NORMAS DE TRIAGE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Monserrat alternatives médium tamaño 44-48 puntos</dc:title>
  <dc:creator>CESAR ALBERTO GUISAO MONTENEGRO</dc:creator>
  <cp:lastModifiedBy>Lajas</cp:lastModifiedBy>
  <cp:revision>21</cp:revision>
  <dcterms:created xsi:type="dcterms:W3CDTF">2024-05-15T13:17:42Z</dcterms:created>
  <dcterms:modified xsi:type="dcterms:W3CDTF">2025-07-25T21:23:51Z</dcterms:modified>
</cp:coreProperties>
</file>