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60" r:id="rId3"/>
    <p:sldId id="264" r:id="rId4"/>
    <p:sldId id="261" r:id="rId5"/>
    <p:sldId id="262" r:id="rId6"/>
    <p:sldId id="263" r:id="rId7"/>
    <p:sldId id="279" r:id="rId8"/>
    <p:sldId id="277" r:id="rId9"/>
    <p:sldId id="265" r:id="rId10"/>
    <p:sldId id="278" r:id="rId11"/>
    <p:sldId id="27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28/05/2025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6510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28/05/2025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1946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28/05/2025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80994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28/05/2025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5238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28/05/2025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6403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28/05/2025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8865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28/05/2025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22858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28/05/2025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04091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28/05/2025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89021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28/05/2025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9168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28/05/2025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61160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512A09-E8F9-4E6A-B8F3-4C5544DFC5F0}" type="datetimeFigureOut">
              <a:rPr lang="es-CO" smtClean="0"/>
              <a:t>28/05/2025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90952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82BB3066-7012-DADB-DF72-69658DD13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2387600"/>
          </a:xfrm>
        </p:spPr>
        <p:txBody>
          <a:bodyPr>
            <a:normAutofit/>
          </a:bodyPr>
          <a:lstStyle/>
          <a:p>
            <a:br>
              <a:rPr lang="es-CO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ESTRATEGIAS PARA EL ANÁLISIS, SEGUIMIENTO Y ACCIONES DE MEJORA PARA RAT</a:t>
            </a:r>
            <a:br>
              <a:rPr lang="es-CO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s-CO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CO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843B47CB-961D-A60C-3381-0A3A6516D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15368"/>
            <a:ext cx="9144000" cy="2496661"/>
          </a:xfrm>
        </p:spPr>
        <p:txBody>
          <a:bodyPr>
            <a:normAutofit/>
          </a:bodyPr>
          <a:lstStyle/>
          <a:p>
            <a:endParaRPr lang="es-CO" sz="1800" b="1" dirty="0">
              <a:latin typeface="Times New Roman" panose="02020603050405020304" pitchFamily="18" charset="0"/>
            </a:endParaRPr>
          </a:p>
          <a:p>
            <a:endParaRPr lang="es-CO" sz="1800" b="1" dirty="0">
              <a:latin typeface="Times New Roman" panose="02020603050405020304" pitchFamily="18" charset="0"/>
            </a:endParaRPr>
          </a:p>
          <a:p>
            <a:r>
              <a:rPr lang="es-CO" sz="1600" b="1" dirty="0">
                <a:latin typeface="Times New Roman" panose="02020603050405020304" pitchFamily="18" charset="0"/>
              </a:rPr>
              <a:t>LILIANA GUZMAN LUCERO</a:t>
            </a:r>
          </a:p>
          <a:p>
            <a:r>
              <a:rPr lang="es-CO" sz="1600" b="1" dirty="0">
                <a:latin typeface="Times New Roman" panose="02020603050405020304" pitchFamily="18" charset="0"/>
              </a:rPr>
              <a:t>LIDER SERVICIO GESTION PRETRANSFUSIONAL </a:t>
            </a:r>
          </a:p>
          <a:p>
            <a:r>
              <a:rPr lang="es-CO" sz="1600" b="1" dirty="0">
                <a:latin typeface="Times New Roman" panose="02020603050405020304" pitchFamily="18" charset="0"/>
              </a:rPr>
              <a:t>2025</a:t>
            </a:r>
            <a:endParaRPr lang="es-CO" sz="2000" b="1" dirty="0"/>
          </a:p>
        </p:txBody>
      </p:sp>
    </p:spTree>
    <p:extLst>
      <p:ext uri="{BB962C8B-B14F-4D97-AF65-F5344CB8AC3E}">
        <p14:creationId xmlns:p14="http://schemas.microsoft.com/office/powerpoint/2010/main" val="1077650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DD15E1C2-E500-37D4-7B33-9A61420B2788}"/>
              </a:ext>
            </a:extLst>
          </p:cNvPr>
          <p:cNvSpPr txBox="1">
            <a:spLocks/>
          </p:cNvSpPr>
          <p:nvPr/>
        </p:nvSpPr>
        <p:spPr>
          <a:xfrm>
            <a:off x="580072" y="258987"/>
            <a:ext cx="8358188" cy="477774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s-CO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Qué es una Reacción Adversa a la Transfusión (RAT)?</a:t>
            </a:r>
            <a:endParaRPr lang="es-CO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Una RAT es la ocurrencia de cualquier evento o reacción adversa temporalmente relacionada con una transfusión, que no puede ser clasificada según las definiciones específicas o que no tiene otro factor de riesgo más allá de la transfusión y no puede ser explicada por otra causa. En esencia, es cualquier efecto indeseado que ocurre durante o después de la administración de sangre o sus componentes.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CO" sz="1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Clasificación de las RAT</a:t>
            </a:r>
            <a:endParaRPr lang="es-CO" sz="1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CO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Las RAT </a:t>
            </a:r>
            <a:r>
              <a:rPr lang="es-CO" sz="16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clasifican </a:t>
            </a:r>
            <a:r>
              <a:rPr lang="es-CO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tres grandes categorías: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Reacciones Transfusionales Agudas No Infecciosas:</a:t>
            </a:r>
            <a:r>
              <a:rPr lang="es-CO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Aquellas que ocurren durante la transfusión o en las primeras 24 horas después de finalizada. Incluyen, por ejemplo, la reacción febril no hemolítica, la reacción alérgica, la reacción hemolítica aguda, el TRALI y el TACO.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Reacciones Transfusionales Tardías No Infecciosas:</a:t>
            </a:r>
            <a:r>
              <a:rPr lang="es-CO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Aquellas que se manifiestan más de 24 horas después de la transfusión. Un ejemplo sería la reacción hemolítica retardada o la enfermedad de injerto contra huésped asociada a la transfusión.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Infecciones Transmitidas por Transfusión (ITT):</a:t>
            </a:r>
            <a:r>
              <a:rPr lang="es-CO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Son infecciones que el receptor adquiere a través del componente sanguíneo transfundido (ej. Hepatitis B, C, VIH, Zika, Chagas, etc.).</a:t>
            </a:r>
          </a:p>
          <a:p>
            <a:pPr algn="l"/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DEFD8C4-699C-A555-BE88-DE7AA7432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571" y="1594392"/>
            <a:ext cx="2812732" cy="208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52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DD15E1C2-E500-37D4-7B33-9A61420B2788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81CF861-C48C-32F2-775E-B15AF40961CA}"/>
              </a:ext>
            </a:extLst>
          </p:cNvPr>
          <p:cNvSpPr txBox="1"/>
          <p:nvPr/>
        </p:nvSpPr>
        <p:spPr>
          <a:xfrm>
            <a:off x="545782" y="681037"/>
            <a:ext cx="113185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MX" sz="2000" b="1" dirty="0"/>
              <a:t>NOTIFICACIÓN DE RAT </a:t>
            </a:r>
          </a:p>
          <a:p>
            <a:pPr algn="ctr">
              <a:buNone/>
            </a:pPr>
            <a:r>
              <a:rPr lang="es-MX" sz="2000" dirty="0"/>
              <a:t>Se realiza mediante formato para la investigación de las reacciones adversas a la transfusión, del Instituto Nacional De Salud</a:t>
            </a:r>
            <a:r>
              <a:rPr lang="es-MX" sz="2000" b="1" dirty="0"/>
              <a:t>, </a:t>
            </a:r>
            <a:r>
              <a:rPr lang="es-MX" sz="2000" dirty="0"/>
              <a:t>se debe registrar la información clara y completa. </a:t>
            </a:r>
            <a:endParaRPr lang="es-MX" sz="1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C3DE18F-5FBD-42D7-9C17-01A50D31FF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995" y="1696700"/>
            <a:ext cx="8127609" cy="371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67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DD15E1C2-E500-37D4-7B33-9A61420B2788}"/>
              </a:ext>
            </a:extLst>
          </p:cNvPr>
          <p:cNvSpPr txBox="1">
            <a:spLocks/>
          </p:cNvSpPr>
          <p:nvPr/>
        </p:nvSpPr>
        <p:spPr>
          <a:xfrm>
            <a:off x="2244090" y="75120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CO" dirty="0"/>
          </a:p>
        </p:txBody>
      </p:sp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0BD31662-C89A-31C8-8D6A-0775AAE091E7}"/>
              </a:ext>
            </a:extLst>
          </p:cNvPr>
          <p:cNvSpPr txBox="1">
            <a:spLocks/>
          </p:cNvSpPr>
          <p:nvPr/>
        </p:nvSpPr>
        <p:spPr>
          <a:xfrm>
            <a:off x="1772381" y="377189"/>
            <a:ext cx="9006840" cy="464534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CO" sz="1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Estrategias Clave para el Análisis de las Reacciones Adversas a la Transfusión (RAT)</a:t>
            </a:r>
            <a:endParaRPr lang="es-CO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CO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análisis de las RAT va más allá del simple registro; busca entender </a:t>
            </a:r>
            <a:r>
              <a:rPr lang="es-CO" sz="14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qué</a:t>
            </a:r>
            <a:r>
              <a:rPr lang="es-CO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ocurren para poder prevenirlas.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CO" sz="1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Investigación Detallada del Caso Individual</a:t>
            </a:r>
            <a:endParaRPr lang="es-CO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CO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Cada RAT es una oportunidad de aprendizaje. El análisis debe comenzar con una investigación exhaustiva del evento específico: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Recolección Exhaustiva de Datos:</a:t>
            </a:r>
            <a:r>
              <a:rPr lang="es-CO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Asegúrate de que toda la información pertinente esté documentada. Esto incluye: </a:t>
            </a: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CO" sz="1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Datos del Paciente:</a:t>
            </a:r>
            <a:r>
              <a:rPr lang="es-CO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Identificación, diagnóstico, historial médico relevante (especialmente antecedentes transfusionales, alergias, enfermedades cardíacas/renales).</a:t>
            </a: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CO" sz="1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Detalles de la Transfusión:</a:t>
            </a:r>
            <a:r>
              <a:rPr lang="es-CO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Tipo y volumen del hemocomponente, número de unidad, fecha de donación/expiración, número de donante, institución de procedencia (si aplica), hora de inicio y fin de la transfusión.</a:t>
            </a:r>
          </a:p>
          <a:p>
            <a:pPr marL="742950" lvl="1" indent="-285750" algn="l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s-CO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095BCA6-ECDF-8801-06B3-0EA631195E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3" t="6350" r="68393" b="3492"/>
          <a:stretch/>
        </p:blipFill>
        <p:spPr bwMode="auto">
          <a:xfrm>
            <a:off x="45720" y="1207135"/>
            <a:ext cx="1753331" cy="29854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25390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ítulo 2">
            <a:extLst>
              <a:ext uri="{FF2B5EF4-FFF2-40B4-BE49-F238E27FC236}">
                <a16:creationId xmlns:a16="http://schemas.microsoft.com/office/drawing/2014/main" id="{843B47CB-961D-A60C-3381-0A3A6516D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6730" y="434340"/>
            <a:ext cx="10614660" cy="2114550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  <a:buNone/>
            </a:pPr>
            <a:endParaRPr lang="es-CO" sz="5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lnSpc>
                <a:spcPct val="12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CO" sz="5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Manifestaciones de la Reacción:</a:t>
            </a:r>
            <a:r>
              <a:rPr lang="es-CO" sz="5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Descripción precisa de los signos y síntomas (ej. fiebre de 38.5∘C, urticaria generalizada, disnea, hipotensión). Anota la intensidad y el momento exacto de aparición en relación con el inicio de la transfusión.</a:t>
            </a:r>
          </a:p>
          <a:p>
            <a:pPr marL="742950" lvl="1" indent="-285750" algn="just">
              <a:lnSpc>
                <a:spcPct val="12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CO" sz="5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Medidas Tomadas:</a:t>
            </a:r>
            <a:r>
              <a:rPr lang="es-CO" sz="5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Qué acciones se implementaron (ej. suspensión de la transfusión, administración de medicamentos, fluidos, oxígeno).</a:t>
            </a:r>
          </a:p>
          <a:p>
            <a:pPr marL="742950" lvl="1" indent="-285750" algn="just">
              <a:lnSpc>
                <a:spcPct val="12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CO" sz="5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Resultados de Laboratorio:</a:t>
            </a:r>
            <a:r>
              <a:rPr lang="es-CO" sz="5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Pruebas realizadas antes y después de la reacción (ej. pruebas cruzadas, Coombs directo, hemoglobina libre en plasma u orina, hemocultivos).</a:t>
            </a:r>
          </a:p>
          <a:p>
            <a:pPr marL="742950" lvl="1" indent="-285750" algn="just">
              <a:lnSpc>
                <a:spcPct val="12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CO" sz="5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Personal Involucrado:</a:t>
            </a:r>
            <a:r>
              <a:rPr lang="es-CO" sz="5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Identificación de todos los profesionales de la salud que participaron en la prescripción, dispensación y administración.</a:t>
            </a:r>
          </a:p>
          <a:p>
            <a:pPr marL="342900" lvl="0" indent="-342900" algn="just">
              <a:lnSpc>
                <a:spcPct val="12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5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Clasificación Precisa de la RAT:</a:t>
            </a:r>
            <a:r>
              <a:rPr lang="es-CO" sz="5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Utiliza las definiciones estandarizadas (como las del Manual de Hemovigilancia del INS) para clasificar la reacción. Esto es crucial para el análisis epidemiológico posterior.</a:t>
            </a:r>
          </a:p>
          <a:p>
            <a:pPr marL="342900" lvl="0" indent="-342900" algn="just">
              <a:lnSpc>
                <a:spcPct val="12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5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Determinación de Imputabilidad:</a:t>
            </a:r>
            <a:r>
              <a:rPr lang="es-CO" sz="5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Evalúa la probabilidad de que la transfusión sea la causa directa de la reacción. Se usan escalas de imputabilidad (ej. definida, probable, posible, dudosa, excluida) basándose en criterios clínicos y de laboratorio. Esto ayuda a diferenciar una RAT de otros eventos que podrían coincidir.</a:t>
            </a:r>
          </a:p>
          <a:p>
            <a:pPr algn="l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38518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DD15E1C2-E500-37D4-7B33-9A61420B2788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F214DBB-B8F1-A22E-5A66-74E3F77B297D}"/>
              </a:ext>
            </a:extLst>
          </p:cNvPr>
          <p:cNvSpPr txBox="1"/>
          <p:nvPr/>
        </p:nvSpPr>
        <p:spPr>
          <a:xfrm>
            <a:off x="846296" y="279241"/>
            <a:ext cx="10800874" cy="4263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CO" sz="1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</a:t>
            </a:r>
            <a:r>
              <a:rPr lang="es-CO" sz="1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Estrategia para el análisis de RAT -  PROTOCOLO DE LONDRES  </a:t>
            </a:r>
            <a:endParaRPr lang="es-CO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CO" sz="1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Equipo Multidisciplinario:</a:t>
            </a:r>
            <a:r>
              <a:rPr lang="es-CO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Forma un equipo con miembros del Servicio de Transfusión, Medico Hemovigilancia, médico tratante, enfermeras, y, si es necesario, personal de farmacia o calidad.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MX" sz="1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diagrama de espina de pescado: </a:t>
            </a:r>
            <a:r>
              <a:rPr lang="es-MX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También conocido como diagrama de Ishikawa o diagrama de causa y efecto, es una herramienta visual muy útil para el análisis de la causa raíz de un problema. En el contexto de una reacción adversa a la transfusión, este diagrama te permite organizar y explorar todas las posibles causas que contribuyeron al evento, clasificándolas en diferentes categorías.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MX" sz="1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¿Cómo aplicar la espina de pescado para analizar una reacción adversa a la transfusión?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MX" sz="1400" dirty="0"/>
              <a:t>El problema principal (el "efecto") se coloca en la "cabeza" del pescado, que en este caso sería la "Reacción Adversa a la Transfusión". Luego, las "espinas" principales representan las categorías generales de causas, y las "espinas" más pequeñas son las causas específicas dentro de cada categoría.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s-CO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s-CO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s-CO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es-CO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515EE1C-6464-577B-C4B4-7BE9C97C09BE}"/>
              </a:ext>
            </a:extLst>
          </p:cNvPr>
          <p:cNvSpPr txBox="1"/>
          <p:nvPr/>
        </p:nvSpPr>
        <p:spPr>
          <a:xfrm>
            <a:off x="807720" y="3429000"/>
            <a:ext cx="10424159" cy="2060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1400" dirty="0"/>
              <a:t>Categorías comunes que podrías usar para analizar una reacción adversa a la transfusión, adaptadas a este contexto:</a:t>
            </a:r>
          </a:p>
          <a:p>
            <a:pPr>
              <a:buNone/>
            </a:pPr>
            <a:endParaRPr lang="es-MX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b="1" dirty="0"/>
              <a:t>Personal :</a:t>
            </a:r>
            <a:r>
              <a:rPr lang="es-MX" sz="1400" dirty="0"/>
              <a:t> Factores humanos involucrados en el proceso.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b="1" dirty="0"/>
              <a:t>Procedimientos :</a:t>
            </a:r>
            <a:r>
              <a:rPr lang="es-MX" sz="1400" dirty="0"/>
              <a:t> Fallas en los protocolos o pasos establecidos.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b="1" dirty="0"/>
              <a:t>Equipo :</a:t>
            </a:r>
            <a:r>
              <a:rPr lang="es-MX" sz="1400" dirty="0"/>
              <a:t> Problemas con los materiales o dispositivos utilizados.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b="1" dirty="0"/>
              <a:t>Materiales :</a:t>
            </a:r>
            <a:r>
              <a:rPr lang="es-MX" sz="1400" dirty="0"/>
              <a:t> Problemas con la </a:t>
            </a:r>
            <a:r>
              <a:rPr lang="es-MX" sz="1600" dirty="0"/>
              <a:t>sangre</a:t>
            </a:r>
            <a:r>
              <a:rPr lang="es-MX" sz="1400" dirty="0"/>
              <a:t> o sus componentes.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b="1" dirty="0"/>
              <a:t>Ambiente :</a:t>
            </a:r>
            <a:r>
              <a:rPr lang="es-MX" sz="1400" dirty="0"/>
              <a:t> Factores del entorno físico o sistema.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b="1" dirty="0"/>
              <a:t>Paciente :</a:t>
            </a:r>
            <a:r>
              <a:rPr lang="es-MX" sz="1400" dirty="0"/>
              <a:t> Características o condiciones del paciente que pudieron influir.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s-CO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306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DD15E1C2-E500-37D4-7B33-9A61420B2788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F214DBB-B8F1-A22E-5A66-74E3F77B297D}"/>
              </a:ext>
            </a:extLst>
          </p:cNvPr>
          <p:cNvSpPr txBox="1"/>
          <p:nvPr/>
        </p:nvSpPr>
        <p:spPr>
          <a:xfrm>
            <a:off x="846296" y="279241"/>
            <a:ext cx="10800874" cy="4263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CO" sz="1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</a:t>
            </a:r>
            <a:r>
              <a:rPr lang="es-CO" sz="1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Estrategia para el análisis de RAT -  PROTOCOLO DE LONDRES  </a:t>
            </a:r>
            <a:endParaRPr lang="es-CO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CO" sz="1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Equipo Multidisciplinario:</a:t>
            </a:r>
            <a:r>
              <a:rPr lang="es-CO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Forma un equipo con miembros del Servicio de Transfusión, Medico Hemovigilancia, médico tratante, enfermeras, y, si es necesario, personal de farmacia o calidad.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MX" sz="1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diagrama de espina de pescado: </a:t>
            </a:r>
            <a:r>
              <a:rPr lang="es-MX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También conocido como diagrama de Ishikawa o diagrama de causa y efecto, es una herramienta visual muy útil para el análisis de la causa raíz de un problema. En el contexto de una reacción adversa a la transfusión, este diagrama te permite organizar y explorar todas las posibles causas que contribuyeron al evento, clasificándolas en diferentes categorías.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MX" sz="1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¿Cómo aplicar la espina de pescado para analizar una reacción adversa a la transfusión?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MX" sz="1400" dirty="0"/>
              <a:t>El problema principal (el "efecto") se coloca en la "cabeza" del pescado, que en este caso sería la "Reacción Adversa a la Transfusión". Luego, las "espinas" principales representan las categorías generales de causas, y las "espinas" más pequeñas son las causas específicas dentro de cada categoría.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s-CO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s-CO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s-CO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es-CO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515EE1C-6464-577B-C4B4-7BE9C97C09BE}"/>
              </a:ext>
            </a:extLst>
          </p:cNvPr>
          <p:cNvSpPr txBox="1"/>
          <p:nvPr/>
        </p:nvSpPr>
        <p:spPr>
          <a:xfrm>
            <a:off x="807720" y="3429000"/>
            <a:ext cx="10424159" cy="2060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1400" dirty="0"/>
              <a:t>Categorías comunes que podrías usar para analizar una reacción adversa a la transfusión, adaptadas a este contexto:</a:t>
            </a:r>
          </a:p>
          <a:p>
            <a:pPr>
              <a:buNone/>
            </a:pPr>
            <a:endParaRPr lang="es-MX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b="1" dirty="0"/>
              <a:t>Personal :</a:t>
            </a:r>
            <a:r>
              <a:rPr lang="es-MX" sz="1400" dirty="0"/>
              <a:t> Factores humanos involucrados en el proceso.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b="1" dirty="0"/>
              <a:t>Procedimientos :</a:t>
            </a:r>
            <a:r>
              <a:rPr lang="es-MX" sz="1400" dirty="0"/>
              <a:t> Fallas en los protocolos o pasos establecidos.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b="1" dirty="0"/>
              <a:t>Equipo :</a:t>
            </a:r>
            <a:r>
              <a:rPr lang="es-MX" sz="1400" dirty="0"/>
              <a:t> Problemas con los materiales o dispositivos utilizados.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b="1" dirty="0"/>
              <a:t>Materiales :</a:t>
            </a:r>
            <a:r>
              <a:rPr lang="es-MX" sz="1400" dirty="0"/>
              <a:t> Problemas con la </a:t>
            </a:r>
            <a:r>
              <a:rPr lang="es-MX" sz="1600" dirty="0"/>
              <a:t>sangre</a:t>
            </a:r>
            <a:r>
              <a:rPr lang="es-MX" sz="1400" dirty="0"/>
              <a:t> o sus componentes.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b="1" dirty="0"/>
              <a:t>Ambiente :</a:t>
            </a:r>
            <a:r>
              <a:rPr lang="es-MX" sz="1400" dirty="0"/>
              <a:t> Factores del entorno físico o sistema.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b="1" dirty="0"/>
              <a:t>Paciente :</a:t>
            </a:r>
            <a:r>
              <a:rPr lang="es-MX" sz="1400" dirty="0"/>
              <a:t> Características o condiciones del paciente que pudieron influir.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s-CO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14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A0B4E5-CD80-5189-229C-C624B11FD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2196C676-9DEB-02D5-195A-6B748D88683C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1F98B17-372E-4A71-1F6A-95EFB8C8B719}"/>
              </a:ext>
            </a:extLst>
          </p:cNvPr>
          <p:cNvSpPr txBox="1"/>
          <p:nvPr/>
        </p:nvSpPr>
        <p:spPr>
          <a:xfrm>
            <a:off x="644934" y="498459"/>
            <a:ext cx="113185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MX" sz="2000" b="1" dirty="0"/>
              <a:t>CONSTRUYENDO EL DIAGRAMA PASO A PASO:</a:t>
            </a:r>
          </a:p>
          <a:p>
            <a:pPr algn="ctr">
              <a:buNone/>
            </a:pPr>
            <a:endParaRPr lang="es-MX" sz="2000" b="1" dirty="0"/>
          </a:p>
          <a:p>
            <a:pPr>
              <a:buNone/>
            </a:pPr>
            <a:r>
              <a:rPr lang="es-MX" sz="2000" dirty="0"/>
              <a:t>Hacer uso del formato institucional GCA-FOR-2.4.7-S2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AF18698-73BB-B354-BE55-0D7B08B53E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98" t="28755" r="14699" b="12611"/>
          <a:stretch/>
        </p:blipFill>
        <p:spPr>
          <a:xfrm>
            <a:off x="545782" y="1630497"/>
            <a:ext cx="9149061" cy="3617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816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ítulo 2">
            <a:extLst>
              <a:ext uri="{FF2B5EF4-FFF2-40B4-BE49-F238E27FC236}">
                <a16:creationId xmlns:a16="http://schemas.microsoft.com/office/drawing/2014/main" id="{843B47CB-961D-A60C-3381-0A3A6516D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4330" y="447357"/>
            <a:ext cx="7159174" cy="43323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s-MX" b="1" dirty="0"/>
              <a:t>BENEFICIOS DEL DIAGRAMA DE ESPINA DE PESCADO: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2000" b="1" dirty="0"/>
              <a:t>Visualiza la complejidad:</a:t>
            </a:r>
            <a:r>
              <a:rPr lang="es-MX" sz="2000" dirty="0"/>
              <a:t> Ayuda a ver el panorama completo de un problema.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2000" b="1" dirty="0"/>
              <a:t>Facilita la lluvia de ideas:</a:t>
            </a:r>
            <a:r>
              <a:rPr lang="es-MX" sz="2000" dirty="0"/>
              <a:t> Fomenta la participación y el pensamiento crítico del equipo.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2000" b="1" dirty="0"/>
              <a:t>Organiza la información:</a:t>
            </a:r>
            <a:r>
              <a:rPr lang="es-MX" sz="2000" dirty="0"/>
              <a:t> Estructura las posibles causas de manera lógica.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2000" b="1" dirty="0"/>
              <a:t>Evita soluciones superficiales:</a:t>
            </a:r>
            <a:r>
              <a:rPr lang="es-MX" sz="2000" dirty="0"/>
              <a:t> Impulsa la búsqueda de causas raíz en lugar de solo tratar los síntomas.</a:t>
            </a:r>
          </a:p>
          <a:p>
            <a:pPr algn="just"/>
            <a:r>
              <a:rPr lang="es-MX" sz="2000" dirty="0"/>
              <a:t>Al utilizar esta herramienta, podrás realizar un análisis más exhaustivo y sistemático de las reacciones adversas a la transfusión, lo que es fundamental para mejorar la seguridad del paciente y prevenir futuros eventos.</a:t>
            </a:r>
          </a:p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endParaRPr lang="es-CO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DCA8C3F-1A3D-1B6A-6F9F-EABCF190B2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1"/>
          <a:stretch/>
        </p:blipFill>
        <p:spPr bwMode="auto">
          <a:xfrm>
            <a:off x="8058150" y="803275"/>
            <a:ext cx="3943350" cy="39763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76684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3D7CD7-A7E8-59F1-DC46-71636BC44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ítulo 2">
            <a:extLst>
              <a:ext uri="{FF2B5EF4-FFF2-40B4-BE49-F238E27FC236}">
                <a16:creationId xmlns:a16="http://schemas.microsoft.com/office/drawing/2014/main" id="{F71C3425-1583-200C-23C9-3B9D2EEA3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4329" y="447356"/>
            <a:ext cx="7456629" cy="5193279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s-MX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análisis de una RAT </a:t>
            </a:r>
            <a:r>
              <a:rPr lang="es-MX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 más allá de simplemente registrar un evento. </a:t>
            </a:r>
          </a:p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s-MX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 fundamental porque permite:</a:t>
            </a:r>
          </a:p>
          <a:p>
            <a:pPr marL="285750" indent="-285750" algn="just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MX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Identificar la causa raíz: Determinar el "por qué" de la reacción, ya sea un error humano, un problema con el producto sanguíneo, una respuesta del paciente, etc.</a:t>
            </a:r>
          </a:p>
          <a:p>
            <a:pPr marL="285750" indent="-285750" algn="just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MX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Prevenir futuras reacciones: Al comprender la causa, se pueden implementar acciones correctivas y preventivas para evitar que el mismo tipo de evento se repita.</a:t>
            </a:r>
          </a:p>
          <a:p>
            <a:pPr marL="285750" indent="-285750" algn="just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MX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Mejorar los protocolos y procedimientos: El análisis puede revelar debilidades en los protocolos de transfusión, almacenamiento, tipificación o administración.</a:t>
            </a:r>
          </a:p>
          <a:p>
            <a:pPr marL="285750" indent="-285750" algn="just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MX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Optimizar la seguridad del paciente: Contribuye a un sistema de transfusión más seguro y a la confianza en los tratamientos transfusionales.</a:t>
            </a:r>
          </a:p>
          <a:p>
            <a:pPr marL="285750" indent="-285750" algn="just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MX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Cumplir con la normativa: Muchos sistemas de salud exigen la notificación y el análisis exhaustivo de todas las RAT</a:t>
            </a:r>
            <a:endParaRPr lang="es-CO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292CB03-2EE2-768E-4198-9D25AE6C6C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1"/>
          <a:stretch/>
        </p:blipFill>
        <p:spPr bwMode="auto">
          <a:xfrm>
            <a:off x="8058150" y="803275"/>
            <a:ext cx="3943350" cy="39763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704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477E83-6C06-B962-2F23-B656719A2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11FC85F9-141F-5C3E-1236-BB731633DBF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CO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E06B2DD-2344-74F3-D781-9F00F20247F2}"/>
              </a:ext>
            </a:extLst>
          </p:cNvPr>
          <p:cNvSpPr/>
          <p:nvPr/>
        </p:nvSpPr>
        <p:spPr>
          <a:xfrm>
            <a:off x="2665853" y="2967335"/>
            <a:ext cx="6707893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800" b="1" dirty="0">
                <a:ln/>
                <a:solidFill>
                  <a:schemeClr val="accent4"/>
                </a:solidFill>
              </a:rPr>
              <a:t>GRACIAS</a:t>
            </a:r>
            <a:endParaRPr lang="es-ES" sz="8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E973B45-3080-DD8F-1027-4F553E8CB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955" y="313114"/>
            <a:ext cx="3879689" cy="234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310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336</TotalTime>
  <Words>1431</Words>
  <Application>Microsoft Office PowerPoint</Application>
  <PresentationFormat>Panorámica</PresentationFormat>
  <Paragraphs>76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Courier New</vt:lpstr>
      <vt:lpstr>Symbol</vt:lpstr>
      <vt:lpstr>Times New Roman</vt:lpstr>
      <vt:lpstr>Office Theme</vt:lpstr>
      <vt:lpstr> ESTRATEGIAS PARA EL ANÁLISIS, SEGUIMIENTO Y ACCIONES DE MEJORA PARA RAT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Título: Monserrat alternatives médium tamaño 44-48 puntos</dc:title>
  <dc:creator>CESAR ALBERTO GUISAO MONTENEGRO</dc:creator>
  <cp:lastModifiedBy>analisis2525@outlook.com</cp:lastModifiedBy>
  <cp:revision>18</cp:revision>
  <dcterms:created xsi:type="dcterms:W3CDTF">2024-05-15T13:17:42Z</dcterms:created>
  <dcterms:modified xsi:type="dcterms:W3CDTF">2025-05-28T19:40:51Z</dcterms:modified>
</cp:coreProperties>
</file>