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9" r:id="rId3"/>
    <p:sldId id="279" r:id="rId4"/>
    <p:sldId id="278" r:id="rId5"/>
    <p:sldId id="276" r:id="rId6"/>
    <p:sldId id="274" r:id="rId7"/>
    <p:sldId id="273" r:id="rId8"/>
    <p:sldId id="272" r:id="rId9"/>
    <p:sldId id="277" r:id="rId10"/>
    <p:sldId id="271" r:id="rId11"/>
    <p:sldId id="275" r:id="rId12"/>
    <p:sldId id="280" r:id="rId13"/>
    <p:sldId id="270" r:id="rId14"/>
    <p:sldId id="269" r:id="rId15"/>
    <p:sldId id="268" r:id="rId16"/>
    <p:sldId id="267" r:id="rId17"/>
    <p:sldId id="266" r:id="rId18"/>
    <p:sldId id="265" r:id="rId19"/>
    <p:sldId id="264" r:id="rId20"/>
    <p:sldId id="263" r:id="rId21"/>
    <p:sldId id="262" r:id="rId22"/>
    <p:sldId id="261" r:id="rId23"/>
    <p:sldId id="260" r:id="rId24"/>
    <p:sldId id="297" r:id="rId25"/>
    <p:sldId id="283" r:id="rId26"/>
    <p:sldId id="293" r:id="rId27"/>
    <p:sldId id="299" r:id="rId28"/>
    <p:sldId id="298" r:id="rId29"/>
    <p:sldId id="29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5" d="100"/>
          <a:sy n="8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27/05/2025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27/05/2025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27/05/2025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27/05/2025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27/05/2025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27/05/2025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27/05/2025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27/05/2025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27/05/2025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27/05/2025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27/05/2025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27/05/2025</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5249333" y="1220591"/>
            <a:ext cx="6254045" cy="2087053"/>
          </a:xfrm>
        </p:spPr>
        <p:txBody>
          <a:bodyPr>
            <a:normAutofit/>
          </a:bodyPr>
          <a:lstStyle/>
          <a:p>
            <a:r>
              <a:rPr lang="es-MX" sz="4400" b="1" dirty="0">
                <a:latin typeface="Bookman Old Style" panose="02050604050505020204" pitchFamily="18" charset="0"/>
                <a:cs typeface="Arial" panose="020B0604020202020204" pitchFamily="34" charset="0"/>
              </a:rPr>
              <a:t>PLAN DE CONTINGENCIA Y PLAN DE CRISIS PAI </a:t>
            </a:r>
            <a:endParaRPr lang="es-CO" sz="4400" b="1" dirty="0">
              <a:latin typeface="Bookman Old Style" panose="02050604050505020204" pitchFamily="18" charset="0"/>
              <a:cs typeface="Arial" panose="020B0604020202020204" pitchFamily="34" charset="0"/>
            </a:endParaRPr>
          </a:p>
        </p:txBody>
      </p:sp>
      <p:sp>
        <p:nvSpPr>
          <p:cNvPr id="4" name="CuadroTexto 3"/>
          <p:cNvSpPr txBox="1"/>
          <p:nvPr/>
        </p:nvSpPr>
        <p:spPr>
          <a:xfrm>
            <a:off x="5814456" y="4065224"/>
            <a:ext cx="4627085" cy="646331"/>
          </a:xfrm>
          <a:prstGeom prst="rect">
            <a:avLst/>
          </a:prstGeom>
          <a:noFill/>
        </p:spPr>
        <p:txBody>
          <a:bodyPr wrap="square" rtlCol="0">
            <a:spAutoFit/>
          </a:bodyPr>
          <a:lstStyle/>
          <a:p>
            <a:pPr algn="ctr"/>
            <a:r>
              <a:rPr lang="es-ES" dirty="0"/>
              <a:t>PRESENTADO POR:  KARINA MIPAZ </a:t>
            </a:r>
          </a:p>
          <a:p>
            <a:pPr algn="ctr"/>
            <a:r>
              <a:rPr lang="es-ES" dirty="0"/>
              <a:t>ENFRMERA VACUNACION </a:t>
            </a:r>
            <a:endParaRPr lang="es-CO" dirty="0"/>
          </a:p>
        </p:txBody>
      </p:sp>
      <p:pic>
        <p:nvPicPr>
          <p:cNvPr id="6" name="Imagen 5">
            <a:extLst>
              <a:ext uri="{FF2B5EF4-FFF2-40B4-BE49-F238E27FC236}">
                <a16:creationId xmlns:a16="http://schemas.microsoft.com/office/drawing/2014/main" id="{8ADCFBFE-D74F-EB16-67EA-6C1A3F8C7617}"/>
              </a:ext>
            </a:extLst>
          </p:cNvPr>
          <p:cNvPicPr>
            <a:picLocks noChangeAspect="1"/>
          </p:cNvPicPr>
          <p:nvPr/>
        </p:nvPicPr>
        <p:blipFill>
          <a:blip r:embed="rId3"/>
          <a:stretch>
            <a:fillRect/>
          </a:stretch>
        </p:blipFill>
        <p:spPr>
          <a:xfrm>
            <a:off x="505883" y="1107898"/>
            <a:ext cx="4743450" cy="4010025"/>
          </a:xfrm>
          <a:prstGeom prst="rect">
            <a:avLst/>
          </a:prstGeom>
          <a:ln>
            <a:noFill/>
          </a:ln>
          <a:effectLst>
            <a:softEdge rad="112500"/>
          </a:effectLst>
        </p:spPr>
      </p:pic>
      <p:pic>
        <p:nvPicPr>
          <p:cNvPr id="7" name="Imagen 6">
            <a:extLst>
              <a:ext uri="{FF2B5EF4-FFF2-40B4-BE49-F238E27FC236}">
                <a16:creationId xmlns:a16="http://schemas.microsoft.com/office/drawing/2014/main" id="{A3F8FC83-6420-ED53-CD84-4CD3A52C585C}"/>
              </a:ext>
            </a:extLst>
          </p:cNvPr>
          <p:cNvPicPr>
            <a:picLocks noChangeAspect="1"/>
          </p:cNvPicPr>
          <p:nvPr/>
        </p:nvPicPr>
        <p:blipFill>
          <a:blip r:embed="rId4"/>
          <a:srcRect l="9506" t="15144" r="7696" b="6526"/>
          <a:stretch/>
        </p:blipFill>
        <p:spPr>
          <a:xfrm>
            <a:off x="10262279" y="3452537"/>
            <a:ext cx="1760388" cy="1665386"/>
          </a:xfrm>
          <a:prstGeom prst="rect">
            <a:avLst/>
          </a:prstGeom>
        </p:spPr>
      </p:pic>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444A7D-6F5B-4FCF-85E7-7A425421171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DDE698-CFF3-BC1D-1F7C-B052DF9D399A}"/>
              </a:ext>
            </a:extLst>
          </p:cNvPr>
          <p:cNvSpPr txBox="1"/>
          <p:nvPr/>
        </p:nvSpPr>
        <p:spPr>
          <a:xfrm>
            <a:off x="451556" y="1256442"/>
            <a:ext cx="6096000" cy="3195234"/>
          </a:xfrm>
          <a:prstGeom prst="rect">
            <a:avLst/>
          </a:prstGeom>
          <a:noFill/>
        </p:spPr>
        <p:txBody>
          <a:bodyPr wrap="square">
            <a:spAutoFit/>
          </a:bodyPr>
          <a:lstStyle/>
          <a:p>
            <a:pPr algn="just">
              <a:lnSpc>
                <a:spcPct val="115000"/>
              </a:lnSpc>
              <a:spcAft>
                <a:spcPts val="1000"/>
              </a:spcAft>
            </a:pPr>
            <a:r>
              <a:rPr lang="es-ES" dirty="0">
                <a:solidFill>
                  <a:srgbClr val="000000"/>
                </a:solidFill>
                <a:latin typeface="Arial" panose="020B0604020202020204" pitchFamily="34" charset="0"/>
                <a:ea typeface="Calibri" panose="020F0502020204030204" pitchFamily="34" charset="0"/>
                <a:cs typeface="Times New Roman" panose="02020603050405020304" pitchFamily="18" charset="0"/>
              </a:rPr>
              <a:t>L</a:t>
            </a:r>
            <a:r>
              <a:rPr lang="es-E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cadena de frío es el proceso logístico que asegura la correcta conservación, almacenamiento y transporte de las vacunas, desde que salen del laboratorio que las produce, hasta el momento en el que se va a realizar la vacunación”.</a:t>
            </a:r>
          </a:p>
          <a:p>
            <a:pPr algn="just">
              <a:lnSpc>
                <a:spcPct val="115000"/>
              </a:lnSpc>
              <a:spcAft>
                <a:spcPts val="1000"/>
              </a:spcAft>
              <a:buNone/>
            </a:pPr>
            <a:r>
              <a:rPr lang="es-ES" sz="1800" dirty="0">
                <a:effectLst/>
                <a:latin typeface="Arial" panose="020B0604020202020204" pitchFamily="34" charset="0"/>
                <a:ea typeface="Calibri" panose="020F0502020204030204" pitchFamily="34" charset="0"/>
                <a:cs typeface="Times New Roman" panose="02020603050405020304" pitchFamily="18" charset="0"/>
              </a:rPr>
              <a:t>Las vacunas representan uno de los avances más importantes como herramienta de salud pública para el control de las enfermedades inmunoprevenibles. </a:t>
            </a:r>
            <a:endParaRPr lang="es-MX"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buNone/>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7981572C-3AD5-6AFC-A6E5-0DFF11A5A8A0}"/>
              </a:ext>
            </a:extLst>
          </p:cNvPr>
          <p:cNvPicPr>
            <a:picLocks noChangeAspect="1"/>
          </p:cNvPicPr>
          <p:nvPr/>
        </p:nvPicPr>
        <p:blipFill>
          <a:blip r:embed="rId3"/>
          <a:srcRect l="11851" t="6193" r="8833" b="8498"/>
          <a:stretch/>
        </p:blipFill>
        <p:spPr>
          <a:xfrm>
            <a:off x="6829778" y="711200"/>
            <a:ext cx="4910666" cy="4721025"/>
          </a:xfrm>
          <a:prstGeom prst="rect">
            <a:avLst/>
          </a:prstGeom>
        </p:spPr>
      </p:pic>
    </p:spTree>
    <p:extLst>
      <p:ext uri="{BB962C8B-B14F-4D97-AF65-F5344CB8AC3E}">
        <p14:creationId xmlns:p14="http://schemas.microsoft.com/office/powerpoint/2010/main" val="2014808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6B1571-87CB-2991-66DB-01599EDB1F4C}"/>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00AF344F-4311-D02D-298C-1A683A698665}"/>
              </a:ext>
            </a:extLst>
          </p:cNvPr>
          <p:cNvPicPr>
            <a:picLocks noChangeAspect="1"/>
          </p:cNvPicPr>
          <p:nvPr/>
        </p:nvPicPr>
        <p:blipFill>
          <a:blip r:embed="rId3"/>
          <a:stretch>
            <a:fillRect/>
          </a:stretch>
        </p:blipFill>
        <p:spPr>
          <a:xfrm>
            <a:off x="2043294" y="113811"/>
            <a:ext cx="6603995" cy="6213611"/>
          </a:xfrm>
          <a:prstGeom prst="rect">
            <a:avLst/>
          </a:prstGeom>
        </p:spPr>
      </p:pic>
      <p:sp>
        <p:nvSpPr>
          <p:cNvPr id="3" name="CuadroTexto 2">
            <a:extLst>
              <a:ext uri="{FF2B5EF4-FFF2-40B4-BE49-F238E27FC236}">
                <a16:creationId xmlns:a16="http://schemas.microsoft.com/office/drawing/2014/main" id="{B85A405D-0289-7AEC-93E3-2B8DB9EBC7B7}"/>
              </a:ext>
            </a:extLst>
          </p:cNvPr>
          <p:cNvSpPr txBox="1"/>
          <p:nvPr/>
        </p:nvSpPr>
        <p:spPr>
          <a:xfrm>
            <a:off x="2167472" y="1544945"/>
            <a:ext cx="3770486" cy="3188758"/>
          </a:xfrm>
          <a:prstGeom prst="rect">
            <a:avLst/>
          </a:prstGeom>
          <a:noFill/>
        </p:spPr>
        <p:txBody>
          <a:bodyPr wrap="square">
            <a:spAutoFit/>
          </a:bodyPr>
          <a:lstStyle/>
          <a:p>
            <a:pPr algn="just">
              <a:lnSpc>
                <a:spcPct val="115000"/>
              </a:lnSpc>
              <a:spcAft>
                <a:spcPts val="1000"/>
              </a:spcAft>
              <a:buNone/>
            </a:pPr>
            <a:r>
              <a:rPr lang="es-ES" sz="1600" dirty="0">
                <a:effectLst/>
                <a:latin typeface="Arial" panose="020B0604020202020204" pitchFamily="34" charset="0"/>
                <a:ea typeface="Calibri" panose="020F0502020204030204" pitchFamily="34" charset="0"/>
                <a:cs typeface="Times New Roman" panose="02020603050405020304" pitchFamily="18" charset="0"/>
              </a:rPr>
              <a:t>Los Programas de Inmunizaciones deben garantizar la seguridad, inmunogenicidad y  eficacia de las vacunas desde su elaboración hasta su aplicación a través de la cadena de frío, por ello, es central que el personal responsable de las vacunas conozca sobre la conservación de las vacunas bajo temperaturas controladas, aun cuando se presenten interrupciones en la cadena de frío.</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E39035D-D60E-DD71-FC39-D79B8EA34600}"/>
              </a:ext>
            </a:extLst>
          </p:cNvPr>
          <p:cNvSpPr txBox="1"/>
          <p:nvPr/>
        </p:nvSpPr>
        <p:spPr>
          <a:xfrm>
            <a:off x="8997242" y="4125780"/>
            <a:ext cx="2889958" cy="1215846"/>
          </a:xfrm>
          <a:prstGeom prst="rect">
            <a:avLst/>
          </a:prstGeom>
          <a:noFill/>
        </p:spPr>
        <p:txBody>
          <a:bodyPr wrap="square">
            <a:spAutoFit/>
          </a:bodyPr>
          <a:lstStyle/>
          <a:p>
            <a:pPr algn="just">
              <a:lnSpc>
                <a:spcPct val="115000"/>
              </a:lnSpc>
              <a:spcAft>
                <a:spcPts val="1000"/>
              </a:spcAft>
            </a:pPr>
            <a:r>
              <a:rPr lang="es-ES" sz="800" dirty="0">
                <a:effectLst/>
                <a:latin typeface="Arial" panose="020B0604020202020204" pitchFamily="34" charset="0"/>
                <a:ea typeface="Calibri" panose="020F0502020204030204" pitchFamily="34" charset="0"/>
                <a:cs typeface="Times New Roman" panose="02020603050405020304" pitchFamily="18" charset="0"/>
              </a:rPr>
              <a:t>Las vacunas son un bien público, resguardadas por los artículos 63 y 102 de la Constitución Nacional; Art. 42 y 43 de la Ley 715 de 2001; Art. 34 de la Ley 734 de 2002 y el informe 32 de la Organización Mundial de la Salud (OMS) relacionado con las Buenas Prácticas de Manufactura (BPM).  Por tal razón, la responsabilidad por su cuidado, custodia y manejo corresponde a quien </a:t>
            </a:r>
            <a:r>
              <a:rPr lang="es-ES" sz="600" dirty="0">
                <a:effectLst/>
                <a:latin typeface="Arial" panose="020B0604020202020204" pitchFamily="34" charset="0"/>
                <a:ea typeface="Calibri" panose="020F0502020204030204" pitchFamily="34" charset="0"/>
                <a:cs typeface="Times New Roman" panose="02020603050405020304" pitchFamily="18" charset="0"/>
              </a:rPr>
              <a:t>las</a:t>
            </a:r>
            <a:r>
              <a:rPr lang="es-ES" sz="800" dirty="0">
                <a:effectLst/>
                <a:latin typeface="Arial" panose="020B0604020202020204" pitchFamily="34" charset="0"/>
                <a:ea typeface="Calibri" panose="020F0502020204030204" pitchFamily="34" charset="0"/>
                <a:cs typeface="Times New Roman" panose="02020603050405020304" pitchFamily="18" charset="0"/>
              </a:rPr>
              <a:t> posee, ya sea persona natural o jurídica.</a:t>
            </a:r>
            <a:endParaRPr lang="es-MX" sz="7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3620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7C5DF9-142F-BDA1-54BD-4790CC6F298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5EA80F6-8704-0019-4616-C3701DA5021E}"/>
              </a:ext>
            </a:extLst>
          </p:cNvPr>
          <p:cNvSpPr txBox="1"/>
          <p:nvPr/>
        </p:nvSpPr>
        <p:spPr>
          <a:xfrm>
            <a:off x="1524000" y="1277513"/>
            <a:ext cx="3736623" cy="3257302"/>
          </a:xfrm>
          <a:prstGeom prst="rect">
            <a:avLst/>
          </a:prstGeom>
          <a:noFill/>
        </p:spPr>
        <p:txBody>
          <a:bodyPr wrap="square">
            <a:spAutoFit/>
          </a:bodyPr>
          <a:lstStyle/>
          <a:p>
            <a:pPr algn="just">
              <a:lnSpc>
                <a:spcPct val="115000"/>
              </a:lnSpc>
              <a:spcAft>
                <a:spcPts val="1000"/>
              </a:spcAft>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Por lo anterior clínica las lajas cuenta con un plan de contingencia por falla del suministro de energía que es una herramienta indispensable que permite implementar medidas de tipo preventivo que evitara cortes inmediatos de energía eléctrica y que garantizara la continuidad de red de frio del área de vacunación.</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6A7A6ED9-01D9-407A-5E82-6ADFA132DB93}"/>
              </a:ext>
            </a:extLst>
          </p:cNvPr>
          <p:cNvPicPr>
            <a:picLocks noChangeAspect="1"/>
          </p:cNvPicPr>
          <p:nvPr/>
        </p:nvPicPr>
        <p:blipFill>
          <a:blip r:embed="rId3"/>
          <a:stretch>
            <a:fillRect/>
          </a:stretch>
        </p:blipFill>
        <p:spPr>
          <a:xfrm>
            <a:off x="6447366" y="1582188"/>
            <a:ext cx="4119033" cy="3180809"/>
          </a:xfrm>
          <a:prstGeom prst="rect">
            <a:avLst/>
          </a:prstGeom>
        </p:spPr>
      </p:pic>
    </p:spTree>
    <p:extLst>
      <p:ext uri="{BB962C8B-B14F-4D97-AF65-F5344CB8AC3E}">
        <p14:creationId xmlns:p14="http://schemas.microsoft.com/office/powerpoint/2010/main" val="269533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F739F5-99D3-3A1D-9DD4-B8B3A495D46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7317D34-510E-CF5D-B50E-A9270398DA28}"/>
              </a:ext>
            </a:extLst>
          </p:cNvPr>
          <p:cNvSpPr txBox="1"/>
          <p:nvPr/>
        </p:nvSpPr>
        <p:spPr>
          <a:xfrm>
            <a:off x="1365956" y="637775"/>
            <a:ext cx="9922933" cy="2075953"/>
          </a:xfrm>
          <a:prstGeom prst="rect">
            <a:avLst/>
          </a:prstGeom>
          <a:noFill/>
        </p:spPr>
        <p:txBody>
          <a:bodyPr wrap="square">
            <a:spAutoFit/>
          </a:bodyPr>
          <a:lstStyle/>
          <a:p>
            <a:pPr algn="just">
              <a:lnSpc>
                <a:spcPct val="115000"/>
              </a:lnSpc>
              <a:spcAft>
                <a:spcPts val="1000"/>
              </a:spcAft>
              <a:buNone/>
            </a:pPr>
            <a:r>
              <a:rPr lang="es-CO" sz="1800" b="1" dirty="0">
                <a:effectLst/>
                <a:latin typeface="Arial" panose="020B0604020202020204" pitchFamily="34" charset="0"/>
                <a:ea typeface="Times New Roman" panose="02020603050405020304" pitchFamily="18" charset="0"/>
                <a:cs typeface="Times New Roman" panose="02020603050405020304" pitchFamily="18" charset="0"/>
              </a:rPr>
              <a:t>COMPONENTES DE PLAN DE CONTINGENCIA: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es-ES" sz="1800" b="1" dirty="0">
                <a:effectLst/>
                <a:latin typeface="Arial" panose="020B0604020202020204" pitchFamily="34" charset="0"/>
                <a:ea typeface="Calibri" panose="020F0502020204030204" pitchFamily="34" charset="0"/>
                <a:cs typeface="Times New Roman" panose="02020603050405020304" pitchFamily="18" charset="0"/>
              </a:rPr>
              <a:t>Control de temperatura:</a:t>
            </a:r>
            <a:r>
              <a:rPr lang="es-ES" sz="1800" dirty="0">
                <a:effectLst/>
                <a:latin typeface="Arial" panose="020B0604020202020204" pitchFamily="34" charset="0"/>
                <a:ea typeface="Calibri" panose="020F0502020204030204" pitchFamily="34" charset="0"/>
                <a:cs typeface="Times New Roman" panose="02020603050405020304" pitchFamily="18" charset="0"/>
              </a:rPr>
              <a:t> hace referencia al registro diario de la temperatura del refrigerador </a:t>
            </a:r>
          </a:p>
          <a:p>
            <a:pPr lvl="0" algn="just">
              <a:lnSpc>
                <a:spcPct val="115000"/>
              </a:lnSpc>
            </a:pP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buNone/>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DB8CB70-D628-9AE3-E830-CDE4960FAF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7957" y="1966182"/>
            <a:ext cx="7938887" cy="3808084"/>
          </a:xfrm>
          <a:prstGeom prst="rect">
            <a:avLst/>
          </a:prstGeom>
          <a:noFill/>
          <a:ln>
            <a:noFill/>
          </a:ln>
        </p:spPr>
      </p:pic>
    </p:spTree>
    <p:extLst>
      <p:ext uri="{BB962C8B-B14F-4D97-AF65-F5344CB8AC3E}">
        <p14:creationId xmlns:p14="http://schemas.microsoft.com/office/powerpoint/2010/main" val="4130217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AD0189-D095-A2CA-61C3-BCB482CED7D5}"/>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DAB89171-F5CC-147B-2B38-D87548563802}"/>
              </a:ext>
            </a:extLst>
          </p:cNvPr>
          <p:cNvSpPr txBox="1"/>
          <p:nvPr/>
        </p:nvSpPr>
        <p:spPr>
          <a:xfrm>
            <a:off x="871258" y="1546207"/>
            <a:ext cx="4662312" cy="2938753"/>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es-ES"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Inventario</a:t>
            </a:r>
            <a:r>
              <a:rPr lang="es-E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s-ES"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 todos los elementos de la cadena de frío</a:t>
            </a:r>
            <a:r>
              <a:rPr lang="es-E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s-ES" sz="1800" dirty="0">
                <a:effectLst/>
                <a:latin typeface="Arial" panose="020B0604020202020204" pitchFamily="34" charset="0"/>
                <a:ea typeface="Calibri" panose="020F0502020204030204" pitchFamily="34" charset="0"/>
                <a:cs typeface="Times New Roman" panose="02020603050405020304" pitchFamily="18" charset="0"/>
              </a:rPr>
              <a:t>existentes en la institución como refrigeradores, termómetros, termos, , paquetes fríos, plantas eléctricas, vehículos disponibles para el transporte de vacunas en caso de emergencia y otros que se consideren pertinentes</a:t>
            </a:r>
            <a:r>
              <a:rPr lang="es-ES" dirty="0">
                <a:latin typeface="Arial" panose="020B0604020202020204" pitchFamily="34" charset="0"/>
                <a:ea typeface="Calibri" panose="020F0502020204030204" pitchFamily="34" charset="0"/>
                <a:cs typeface="Times New Roman" panose="02020603050405020304" pitchFamily="18" charset="0"/>
              </a:rPr>
              <a:t>.</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gn="just">
              <a:lnSpc>
                <a:spcPct val="115000"/>
              </a:lnSpc>
              <a:buNone/>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D302083C-44B1-4AF1-B9FE-B3C55CA67D57}"/>
              </a:ext>
            </a:extLst>
          </p:cNvPr>
          <p:cNvPicPr>
            <a:picLocks noChangeAspect="1"/>
          </p:cNvPicPr>
          <p:nvPr/>
        </p:nvPicPr>
        <p:blipFill>
          <a:blip r:embed="rId3"/>
          <a:srcRect l="32315" t="36873" r="39352" b="25267"/>
          <a:stretch/>
        </p:blipFill>
        <p:spPr>
          <a:xfrm>
            <a:off x="6333064" y="883352"/>
            <a:ext cx="5222903" cy="3925714"/>
          </a:xfrm>
          <a:prstGeom prst="rect">
            <a:avLst/>
          </a:prstGeom>
          <a:ln w="57150">
            <a:solidFill>
              <a:schemeClr val="accent4">
                <a:lumMod val="75000"/>
              </a:schemeClr>
            </a:solidFill>
          </a:ln>
        </p:spPr>
      </p:pic>
    </p:spTree>
    <p:extLst>
      <p:ext uri="{BB962C8B-B14F-4D97-AF65-F5344CB8AC3E}">
        <p14:creationId xmlns:p14="http://schemas.microsoft.com/office/powerpoint/2010/main" val="3348164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826D9E-0C56-64CF-ECC6-7E1CDC3A6EF1}"/>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0E2914EB-4D59-CF0F-6C64-264B58B05ACC}"/>
              </a:ext>
            </a:extLst>
          </p:cNvPr>
          <p:cNvPicPr>
            <a:picLocks noChangeAspect="1"/>
          </p:cNvPicPr>
          <p:nvPr/>
        </p:nvPicPr>
        <p:blipFill>
          <a:blip r:embed="rId3"/>
          <a:srcRect l="33039" t="57943" r="39260" b="19341"/>
          <a:stretch/>
        </p:blipFill>
        <p:spPr>
          <a:xfrm>
            <a:off x="6096000" y="881768"/>
            <a:ext cx="5463822" cy="2520296"/>
          </a:xfrm>
          <a:prstGeom prst="rect">
            <a:avLst/>
          </a:prstGeom>
          <a:ln w="57150">
            <a:solidFill>
              <a:schemeClr val="accent4">
                <a:lumMod val="75000"/>
              </a:schemeClr>
            </a:solidFill>
          </a:ln>
        </p:spPr>
      </p:pic>
      <p:pic>
        <p:nvPicPr>
          <p:cNvPr id="10" name="Imagen 9">
            <a:extLst>
              <a:ext uri="{FF2B5EF4-FFF2-40B4-BE49-F238E27FC236}">
                <a16:creationId xmlns:a16="http://schemas.microsoft.com/office/drawing/2014/main" id="{252C4AE5-CF87-F1E9-1A7F-3AF728870B26}"/>
              </a:ext>
            </a:extLst>
          </p:cNvPr>
          <p:cNvPicPr>
            <a:picLocks noChangeAspect="1"/>
          </p:cNvPicPr>
          <p:nvPr/>
        </p:nvPicPr>
        <p:blipFill>
          <a:blip r:embed="rId4"/>
          <a:srcRect l="30556" t="43951" r="26017" b="34979"/>
          <a:stretch/>
        </p:blipFill>
        <p:spPr>
          <a:xfrm>
            <a:off x="5941937" y="3691467"/>
            <a:ext cx="6039017" cy="1648177"/>
          </a:xfrm>
          <a:prstGeom prst="rect">
            <a:avLst/>
          </a:prstGeom>
          <a:ln w="57150">
            <a:solidFill>
              <a:schemeClr val="accent4">
                <a:lumMod val="75000"/>
              </a:schemeClr>
            </a:solidFill>
          </a:ln>
        </p:spPr>
      </p:pic>
      <p:sp>
        <p:nvSpPr>
          <p:cNvPr id="16" name="CuadroTexto 15">
            <a:extLst>
              <a:ext uri="{FF2B5EF4-FFF2-40B4-BE49-F238E27FC236}">
                <a16:creationId xmlns:a16="http://schemas.microsoft.com/office/drawing/2014/main" id="{B997F9DA-57E6-E7DB-AB38-6AD8F1B46578}"/>
              </a:ext>
            </a:extLst>
          </p:cNvPr>
          <p:cNvSpPr txBox="1"/>
          <p:nvPr/>
        </p:nvSpPr>
        <p:spPr>
          <a:xfrm>
            <a:off x="439164" y="1103260"/>
            <a:ext cx="5080000" cy="3894399"/>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es-ES" sz="1800" b="1" dirty="0">
                <a:effectLst/>
                <a:latin typeface="Arial" panose="020B0604020202020204" pitchFamily="34" charset="0"/>
                <a:ea typeface="Calibri" panose="020F0502020204030204" pitchFamily="34" charset="0"/>
                <a:cs typeface="Times New Roman" panose="02020603050405020304" pitchFamily="18" charset="0"/>
              </a:rPr>
              <a:t>Inventario del talento humano</a:t>
            </a:r>
            <a:r>
              <a:rPr lang="es-ES" sz="1800" dirty="0">
                <a:effectLst/>
                <a:latin typeface="Arial" panose="020B0604020202020204" pitchFamily="34" charset="0"/>
                <a:ea typeface="Calibri" panose="020F0502020204030204" pitchFamily="34" charset="0"/>
                <a:cs typeface="Times New Roman" panose="02020603050405020304" pitchFamily="18" charset="0"/>
              </a:rPr>
              <a:t> capacitado y disponible para atender una emergencia en la cadena de frío. Se debe organizar y difundir la cadena de llamadas de las personas responsables del manejo de las vacunas.</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buNone/>
            </a:pP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es-ES" sz="1800" b="1" dirty="0">
                <a:effectLst/>
                <a:latin typeface="Arial" panose="020B0604020202020204" pitchFamily="34" charset="0"/>
                <a:ea typeface="Calibri" panose="020F0502020204030204" pitchFamily="34" charset="0"/>
                <a:cs typeface="Times New Roman" panose="02020603050405020304" pitchFamily="18" charset="0"/>
              </a:rPr>
              <a:t>Inventario de las instituciones de salud.</a:t>
            </a:r>
            <a:r>
              <a:rPr lang="es-ES" sz="1800" dirty="0">
                <a:effectLst/>
                <a:latin typeface="Arial" panose="020B0604020202020204" pitchFamily="34" charset="0"/>
                <a:ea typeface="Calibri" panose="020F0502020204030204" pitchFamily="34" charset="0"/>
                <a:cs typeface="Times New Roman" panose="02020603050405020304" pitchFamily="18" charset="0"/>
              </a:rPr>
              <a:t> Es de vital importancia tener una lista de instituciones alternas a las que se les permita guardar vacunas; contar con planta eléctrica correcto funcionamiento.</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184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BB8FF5-1110-2BBF-6E8C-4C36DB02175D}"/>
            </a:ext>
          </a:extLst>
        </p:cNvPr>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5211B07-B708-117D-C2E0-F51C7601E700}"/>
              </a:ext>
            </a:extLst>
          </p:cNvPr>
          <p:cNvGraphicFramePr>
            <a:graphicFrameLocks noGrp="1"/>
          </p:cNvGraphicFramePr>
          <p:nvPr>
            <p:extLst>
              <p:ext uri="{D42A27DB-BD31-4B8C-83A1-F6EECF244321}">
                <p14:modId xmlns:p14="http://schemas.microsoft.com/office/powerpoint/2010/main" val="1763497641"/>
              </p:ext>
            </p:extLst>
          </p:nvPr>
        </p:nvGraphicFramePr>
        <p:xfrm>
          <a:off x="2231955" y="2657628"/>
          <a:ext cx="7024934" cy="2138392"/>
        </p:xfrm>
        <a:graphic>
          <a:graphicData uri="http://schemas.openxmlformats.org/drawingml/2006/table">
            <a:tbl>
              <a:tblPr firstRow="1" firstCol="1" bandRow="1">
                <a:tableStyleId>{F5AB1C69-6EDB-4FF4-983F-18BD219EF322}</a:tableStyleId>
              </a:tblPr>
              <a:tblGrid>
                <a:gridCol w="2627587">
                  <a:extLst>
                    <a:ext uri="{9D8B030D-6E8A-4147-A177-3AD203B41FA5}">
                      <a16:colId xmlns:a16="http://schemas.microsoft.com/office/drawing/2014/main" val="3906599990"/>
                    </a:ext>
                  </a:extLst>
                </a:gridCol>
                <a:gridCol w="2059416">
                  <a:extLst>
                    <a:ext uri="{9D8B030D-6E8A-4147-A177-3AD203B41FA5}">
                      <a16:colId xmlns:a16="http://schemas.microsoft.com/office/drawing/2014/main" val="764129406"/>
                    </a:ext>
                  </a:extLst>
                </a:gridCol>
                <a:gridCol w="2337931">
                  <a:extLst>
                    <a:ext uri="{9D8B030D-6E8A-4147-A177-3AD203B41FA5}">
                      <a16:colId xmlns:a16="http://schemas.microsoft.com/office/drawing/2014/main" val="3538831119"/>
                    </a:ext>
                  </a:extLst>
                </a:gridCol>
              </a:tblGrid>
              <a:tr h="729939">
                <a:tc>
                  <a:txBody>
                    <a:bodyPr/>
                    <a:lstStyle/>
                    <a:p>
                      <a:pPr algn="ctr">
                        <a:lnSpc>
                          <a:spcPct val="115000"/>
                        </a:lnSpc>
                        <a:spcAft>
                          <a:spcPts val="1000"/>
                        </a:spcAft>
                        <a:buNone/>
                      </a:pPr>
                      <a:r>
                        <a:rPr lang="es-CO" sz="1200" dirty="0">
                          <a:effectLst/>
                        </a:rPr>
                        <a:t>NOMBRE Y APELLIDOS</a:t>
                      </a:r>
                      <a:endParaRPr lang="es-MX"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dirty="0">
                          <a:effectLst/>
                        </a:rPr>
                        <a:t>CARGO</a:t>
                      </a:r>
                      <a:endParaRPr lang="es-MX"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a:effectLst/>
                        </a:rPr>
                        <a:t>TELEFONO</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9224537"/>
                  </a:ext>
                </a:extLst>
              </a:tr>
              <a:tr h="713681">
                <a:tc>
                  <a:txBody>
                    <a:bodyPr/>
                    <a:lstStyle/>
                    <a:p>
                      <a:pPr algn="ctr">
                        <a:lnSpc>
                          <a:spcPct val="115000"/>
                        </a:lnSpc>
                        <a:spcAft>
                          <a:spcPts val="1000"/>
                        </a:spcAft>
                        <a:buNone/>
                      </a:pPr>
                      <a:r>
                        <a:rPr lang="es-CO" sz="1200">
                          <a:effectLst/>
                        </a:rPr>
                        <a:t>BLANCA ACOSTA</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a:effectLst/>
                        </a:rPr>
                        <a:t>SUBGERENTE CIENTIFICA</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a:effectLst/>
                        </a:rPr>
                        <a:t>3183850485</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6885215"/>
                  </a:ext>
                </a:extLst>
              </a:tr>
              <a:tr h="347386">
                <a:tc>
                  <a:txBody>
                    <a:bodyPr/>
                    <a:lstStyle/>
                    <a:p>
                      <a:pPr algn="ctr">
                        <a:lnSpc>
                          <a:spcPct val="115000"/>
                        </a:lnSpc>
                        <a:spcAft>
                          <a:spcPts val="1000"/>
                        </a:spcAft>
                        <a:buNone/>
                      </a:pPr>
                      <a:r>
                        <a:rPr lang="es-CO" sz="1200">
                          <a:effectLst/>
                        </a:rPr>
                        <a:t>KARINA MIPAZ </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a:effectLst/>
                        </a:rPr>
                        <a:t>COOR. PAI</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a:effectLst/>
                        </a:rPr>
                        <a:t>3153820183</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11837393"/>
                  </a:ext>
                </a:extLst>
              </a:tr>
              <a:tr h="347386">
                <a:tc>
                  <a:txBody>
                    <a:bodyPr/>
                    <a:lstStyle/>
                    <a:p>
                      <a:pPr algn="ctr">
                        <a:lnSpc>
                          <a:spcPct val="115000"/>
                        </a:lnSpc>
                        <a:spcAft>
                          <a:spcPts val="1000"/>
                        </a:spcAft>
                        <a:buNone/>
                      </a:pPr>
                      <a:r>
                        <a:rPr lang="es-CO" sz="1200">
                          <a:effectLst/>
                        </a:rPr>
                        <a:t>ANDREA TARAPUES </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a:effectLst/>
                        </a:rPr>
                        <a:t>AUX. ENFERMERIA </a:t>
                      </a:r>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s-CO" sz="1200" dirty="0">
                          <a:effectLst/>
                        </a:rPr>
                        <a:t>3104337417</a:t>
                      </a:r>
                      <a:endParaRPr lang="es-MX"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64104807"/>
                  </a:ext>
                </a:extLst>
              </a:tr>
            </a:tbl>
          </a:graphicData>
        </a:graphic>
      </p:graphicFrame>
      <p:sp>
        <p:nvSpPr>
          <p:cNvPr id="4" name="CuadroTexto 3">
            <a:extLst>
              <a:ext uri="{FF2B5EF4-FFF2-40B4-BE49-F238E27FC236}">
                <a16:creationId xmlns:a16="http://schemas.microsoft.com/office/drawing/2014/main" id="{A344081F-DFDE-9EAF-8599-E16310F85CA4}"/>
              </a:ext>
            </a:extLst>
          </p:cNvPr>
          <p:cNvSpPr txBox="1"/>
          <p:nvPr/>
        </p:nvSpPr>
        <p:spPr>
          <a:xfrm>
            <a:off x="2628688" y="873129"/>
            <a:ext cx="6096000" cy="1188852"/>
          </a:xfrm>
          <a:prstGeom prst="rect">
            <a:avLst/>
          </a:prstGeom>
          <a:noFill/>
        </p:spPr>
        <p:txBody>
          <a:bodyPr wrap="square">
            <a:spAutoFit/>
          </a:bodyPr>
          <a:lstStyle/>
          <a:p>
            <a:pPr algn="ctr">
              <a:lnSpc>
                <a:spcPct val="115000"/>
              </a:lnSpc>
              <a:spcAft>
                <a:spcPts val="1000"/>
              </a:spcAft>
              <a:buNone/>
            </a:pPr>
            <a:r>
              <a:rPr lang="es-CO"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DIRECTORIO TELEFONICO PLAN DE CONTINGENCIA RED DE FRIO 2025</a:t>
            </a:r>
            <a:endParaRPr lang="es-MX"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1000"/>
              </a:spcAft>
            </a:pPr>
            <a:r>
              <a:rPr lang="es-CO" sz="2000" b="1" dirty="0">
                <a:effectLst/>
                <a:latin typeface="Arial" panose="020B0604020202020204" pitchFamily="34" charset="0"/>
                <a:ea typeface="Times New Roman" panose="02020603050405020304" pitchFamily="18" charset="0"/>
                <a:cs typeface="Times New Roman" panose="02020603050405020304" pitchFamily="18" charset="0"/>
              </a:rPr>
              <a:t>NOTIFICACION INMEDIATA VIA TELEFONICA</a:t>
            </a:r>
            <a:endParaRPr lang="es-MX"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540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9BABDB-433A-99F4-F79F-CB934EEA56B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5B00A50-F344-AD6D-EB24-E1609E5DDEA0}"/>
              </a:ext>
            </a:extLst>
          </p:cNvPr>
          <p:cNvSpPr txBox="1"/>
          <p:nvPr/>
        </p:nvSpPr>
        <p:spPr>
          <a:xfrm>
            <a:off x="918280" y="1471808"/>
            <a:ext cx="4334934" cy="3385542"/>
          </a:xfrm>
          <a:prstGeom prst="rect">
            <a:avLst/>
          </a:prstGeom>
          <a:noFill/>
        </p:spPr>
        <p:txBody>
          <a:bodyPr wrap="square">
            <a:spAutoFit/>
          </a:bodyPr>
          <a:lstStyle/>
          <a:p>
            <a:pPr algn="just">
              <a:lnSpc>
                <a:spcPct val="115000"/>
              </a:lnSpc>
              <a:spcAft>
                <a:spcPts val="1000"/>
              </a:spcAft>
              <a:buNone/>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Clínica las Lajas cuenta con una planta Eléctrica de gran capacidad, la cual puede suministrar Energía eléctrica a la totalidad de las instalaciones. Así mismo existe la instalación adecuada y su respectivo tablero de control para su encendido y activación de manera automática en caso de una falla con el suministro de energía.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B78C5302-0DC1-E2F8-91AB-89D9BA44DDF6}"/>
              </a:ext>
            </a:extLst>
          </p:cNvPr>
          <p:cNvPicPr>
            <a:picLocks noChangeAspect="1"/>
          </p:cNvPicPr>
          <p:nvPr/>
        </p:nvPicPr>
        <p:blipFill>
          <a:blip r:embed="rId3"/>
          <a:stretch>
            <a:fillRect/>
          </a:stretch>
        </p:blipFill>
        <p:spPr>
          <a:xfrm>
            <a:off x="6227585" y="837127"/>
            <a:ext cx="4474281" cy="4474281"/>
          </a:xfrm>
          <a:prstGeom prst="rect">
            <a:avLst/>
          </a:prstGeom>
        </p:spPr>
      </p:pic>
    </p:spTree>
    <p:extLst>
      <p:ext uri="{BB962C8B-B14F-4D97-AF65-F5344CB8AC3E}">
        <p14:creationId xmlns:p14="http://schemas.microsoft.com/office/powerpoint/2010/main" val="328439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74DA4F-87AB-7B56-7E5E-13F1C46E3D17}"/>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252D1D17-4717-C287-3686-BCDB31127303}"/>
              </a:ext>
            </a:extLst>
          </p:cNvPr>
          <p:cNvPicPr>
            <a:picLocks noChangeAspect="1"/>
          </p:cNvPicPr>
          <p:nvPr/>
        </p:nvPicPr>
        <p:blipFill>
          <a:blip r:embed="rId3"/>
          <a:stretch>
            <a:fillRect/>
          </a:stretch>
        </p:blipFill>
        <p:spPr>
          <a:xfrm>
            <a:off x="7558267" y="186007"/>
            <a:ext cx="4633733" cy="2941271"/>
          </a:xfrm>
          <a:prstGeom prst="ellipse">
            <a:avLst/>
          </a:prstGeom>
          <a:ln>
            <a:noFill/>
          </a:ln>
          <a:effectLst>
            <a:softEdge rad="112500"/>
          </a:effectLst>
        </p:spPr>
      </p:pic>
      <p:sp>
        <p:nvSpPr>
          <p:cNvPr id="3" name="CuadroTexto 2">
            <a:extLst>
              <a:ext uri="{FF2B5EF4-FFF2-40B4-BE49-F238E27FC236}">
                <a16:creationId xmlns:a16="http://schemas.microsoft.com/office/drawing/2014/main" id="{6C38686F-A980-4930-00BF-406A6AEB0DE9}"/>
              </a:ext>
            </a:extLst>
          </p:cNvPr>
          <p:cNvSpPr txBox="1"/>
          <p:nvPr/>
        </p:nvSpPr>
        <p:spPr>
          <a:xfrm>
            <a:off x="993422" y="591633"/>
            <a:ext cx="8184444" cy="4766946"/>
          </a:xfrm>
          <a:prstGeom prst="rect">
            <a:avLst/>
          </a:prstGeom>
          <a:noFill/>
        </p:spPr>
        <p:txBody>
          <a:bodyPr wrap="square">
            <a:spAutoFit/>
          </a:bodyPr>
          <a:lstStyle/>
          <a:p>
            <a:pPr algn="just">
              <a:spcBef>
                <a:spcPts val="1200"/>
              </a:spcBef>
              <a:buNone/>
            </a:pPr>
            <a:r>
              <a:rPr lang="es-CO" sz="18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PROTOCOLO EN CASO DE FALLA ELECTRICA EN LA RED DE FRIO   AREA DE VACUNACION </a:t>
            </a:r>
            <a:endParaRPr lang="es-MX" sz="18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Cuando exista un corte de energía la persona encargada debe verificar que la planta eléctrica sea encendida rápidamente.</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Si pasado una hora no hay retorno de energía se debe notificar a personal de mantenimiento</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Colocar aviso en puerta de refrigerador “No abrir nevera de vacunación”</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Si transcurrido 24 horas no hay retorno de energía eléctrica  se debe sacar los paquetes de frio del congelador y se coloca sobre la mesa durante 10 minutos hasta quitar la escarcha y colocarlo en los termos y pasar el biológico con sus paquetes hieleros respectivos. Con duración de:  24 horas sin aperturas y 8horas con apertura (Jornada laboral).</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s-CO" sz="1800" dirty="0">
                <a:effectLst/>
                <a:latin typeface="Arial" panose="020B0604020202020204" pitchFamily="34" charset="0"/>
                <a:ea typeface="Times New Roman" panose="02020603050405020304" pitchFamily="18" charset="0"/>
                <a:cs typeface="Times New Roman" panose="02020603050405020304" pitchFamily="18" charset="0"/>
              </a:rPr>
              <a:t>Si ya han trascurrido este tiempo no se ha restablecido la energía se deberá buscar un establecimiento cercano y llevar la vacuna a un centro de apoyo cercano para su traslado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6946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DED040-A22C-D1C0-E162-F0B416915B95}"/>
            </a:ext>
          </a:extLst>
        </p:cNvPr>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2DCE531B-2AF0-341D-F7BB-CB60B5DEB197}"/>
              </a:ext>
            </a:extLst>
          </p:cNvPr>
          <p:cNvGraphicFramePr>
            <a:graphicFrameLocks noGrp="1"/>
          </p:cNvGraphicFramePr>
          <p:nvPr>
            <p:extLst>
              <p:ext uri="{D42A27DB-BD31-4B8C-83A1-F6EECF244321}">
                <p14:modId xmlns:p14="http://schemas.microsoft.com/office/powerpoint/2010/main" val="3620164475"/>
              </p:ext>
            </p:extLst>
          </p:nvPr>
        </p:nvGraphicFramePr>
        <p:xfrm>
          <a:off x="237068" y="191911"/>
          <a:ext cx="11593688" cy="5971940"/>
        </p:xfrm>
        <a:graphic>
          <a:graphicData uri="http://schemas.openxmlformats.org/drawingml/2006/table">
            <a:tbl>
              <a:tblPr firstRow="1" firstCol="1" bandRow="1">
                <a:tableStyleId>{5C22544A-7EE6-4342-B048-85BDC9FD1C3A}</a:tableStyleId>
              </a:tblPr>
              <a:tblGrid>
                <a:gridCol w="1467554">
                  <a:extLst>
                    <a:ext uri="{9D8B030D-6E8A-4147-A177-3AD203B41FA5}">
                      <a16:colId xmlns:a16="http://schemas.microsoft.com/office/drawing/2014/main" val="3797450880"/>
                    </a:ext>
                  </a:extLst>
                </a:gridCol>
                <a:gridCol w="10126134">
                  <a:extLst>
                    <a:ext uri="{9D8B030D-6E8A-4147-A177-3AD203B41FA5}">
                      <a16:colId xmlns:a16="http://schemas.microsoft.com/office/drawing/2014/main" val="2608481332"/>
                    </a:ext>
                  </a:extLst>
                </a:gridCol>
              </a:tblGrid>
              <a:tr h="223279">
                <a:tc rowSpan="4">
                  <a:txBody>
                    <a:bodyPr/>
                    <a:lstStyle/>
                    <a:p>
                      <a:pPr>
                        <a:lnSpc>
                          <a:spcPct val="115000"/>
                        </a:lnSpc>
                        <a:spcAft>
                          <a:spcPts val="1000"/>
                        </a:spcAft>
                        <a:buNone/>
                      </a:pPr>
                      <a:r>
                        <a:rPr lang="es-ES" sz="1600" dirty="0">
                          <a:effectLst/>
                        </a:rPr>
                        <a:t>Corte</a:t>
                      </a:r>
                      <a:br>
                        <a:rPr lang="es-ES" sz="1600" dirty="0">
                          <a:effectLst/>
                        </a:rPr>
                      </a:br>
                      <a:r>
                        <a:rPr lang="es-ES" sz="1600" dirty="0">
                          <a:effectLst/>
                        </a:rPr>
                        <a:t>de energía</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tc>
                  <a:txBody>
                    <a:bodyPr/>
                    <a:lstStyle/>
                    <a:p>
                      <a:pPr>
                        <a:lnSpc>
                          <a:spcPct val="115000"/>
                        </a:lnSpc>
                        <a:spcAft>
                          <a:spcPts val="1000"/>
                        </a:spcAft>
                        <a:buNone/>
                      </a:pPr>
                      <a:r>
                        <a:rPr lang="es-ES" sz="1600">
                          <a:effectLst/>
                        </a:rPr>
                        <a:t>Poner un aviso de NO ABRIR en la puerta de la nevera.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4179729820"/>
                  </a:ext>
                </a:extLst>
              </a:tr>
              <a:tr h="390068">
                <a:tc vMerge="1">
                  <a:txBody>
                    <a:bodyPr/>
                    <a:lstStyle/>
                    <a:p>
                      <a:endParaRPr lang="es-MX"/>
                    </a:p>
                  </a:txBody>
                  <a:tcPr/>
                </a:tc>
                <a:tc>
                  <a:txBody>
                    <a:bodyPr/>
                    <a:lstStyle/>
                    <a:p>
                      <a:pPr>
                        <a:lnSpc>
                          <a:spcPct val="115000"/>
                        </a:lnSpc>
                        <a:spcAft>
                          <a:spcPts val="1000"/>
                        </a:spcAft>
                        <a:buNone/>
                      </a:pPr>
                      <a:r>
                        <a:rPr lang="es-ES" sz="1600">
                          <a:effectLst/>
                        </a:rPr>
                        <a:t>Informar al personal de mantenimiento para que procedan a encender la planta eléctrica de emergencia.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3828641700"/>
                  </a:ext>
                </a:extLst>
              </a:tr>
              <a:tr h="1365300">
                <a:tc vMerge="1">
                  <a:txBody>
                    <a:bodyPr/>
                    <a:lstStyle/>
                    <a:p>
                      <a:endParaRPr lang="es-MX"/>
                    </a:p>
                  </a:txBody>
                  <a:tcPr/>
                </a:tc>
                <a:tc>
                  <a:txBody>
                    <a:bodyPr/>
                    <a:lstStyle/>
                    <a:p>
                      <a:pPr>
                        <a:lnSpc>
                          <a:spcPct val="115000"/>
                        </a:lnSpc>
                        <a:spcAft>
                          <a:spcPts val="1000"/>
                        </a:spcAft>
                        <a:buNone/>
                      </a:pPr>
                      <a:r>
                        <a:rPr lang="es-ES" sz="1600" dirty="0">
                          <a:effectLst/>
                        </a:rPr>
                        <a:t>La vida fría del refrigerador horizontal aprobado por la OPS es cercana a 25 horas a +32 °C de temperatura ambiente alrededor del equipo. </a:t>
                      </a:r>
                    </a:p>
                    <a:p>
                      <a:pPr>
                        <a:lnSpc>
                          <a:spcPct val="115000"/>
                        </a:lnSpc>
                        <a:spcAft>
                          <a:spcPts val="1000"/>
                        </a:spcAft>
                        <a:buNone/>
                      </a:pPr>
                      <a:r>
                        <a:rPr lang="es-ES" sz="1600" dirty="0">
                          <a:effectLst/>
                        </a:rPr>
                        <a:t>Revise el instructivo del refrigerador, en cada caso.</a:t>
                      </a:r>
                      <a:br>
                        <a:rPr lang="es-ES" sz="1600" dirty="0">
                          <a:effectLst/>
                        </a:rPr>
                      </a:br>
                      <a:r>
                        <a:rPr lang="es-ES" sz="1600" dirty="0">
                          <a:effectLst/>
                        </a:rPr>
                        <a:t>Si el corte dura más de 24 horas, se recomienda trasladar la vacuna a las cajas en termos cerrados y proceder a realizar traslado a otro centro de vacunación o de acopio PAI.</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2178650336"/>
                  </a:ext>
                </a:extLst>
              </a:tr>
              <a:tr h="453977">
                <a:tc vMerge="1">
                  <a:txBody>
                    <a:bodyPr/>
                    <a:lstStyle/>
                    <a:p>
                      <a:endParaRPr lang="es-MX"/>
                    </a:p>
                  </a:txBody>
                  <a:tcPr/>
                </a:tc>
                <a:tc>
                  <a:txBody>
                    <a:bodyPr/>
                    <a:lstStyle/>
                    <a:p>
                      <a:pPr>
                        <a:lnSpc>
                          <a:spcPct val="115000"/>
                        </a:lnSpc>
                        <a:spcAft>
                          <a:spcPts val="1000"/>
                        </a:spcAft>
                        <a:buNone/>
                      </a:pPr>
                      <a:r>
                        <a:rPr lang="es-ES" sz="1600" dirty="0">
                          <a:effectLst/>
                        </a:rPr>
                        <a:t>Tener claro cuáles son los lugares más cercanos donde se puede trasladar las vacunas en caso de contingencia.      ( secretaria municipal de salud)</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3533239272"/>
                  </a:ext>
                </a:extLst>
              </a:tr>
              <a:tr h="569325">
                <a:tc rowSpan="2">
                  <a:txBody>
                    <a:bodyPr/>
                    <a:lstStyle/>
                    <a:p>
                      <a:pPr>
                        <a:lnSpc>
                          <a:spcPct val="115000"/>
                        </a:lnSpc>
                        <a:spcAft>
                          <a:spcPts val="1000"/>
                        </a:spcAft>
                        <a:buNone/>
                      </a:pPr>
                      <a:r>
                        <a:rPr lang="es-ES" sz="1600">
                          <a:effectLst/>
                        </a:rPr>
                        <a:t>Racionamiento</a:t>
                      </a:r>
                      <a:br>
                        <a:rPr lang="es-ES" sz="1600">
                          <a:effectLst/>
                        </a:rPr>
                      </a:br>
                      <a:r>
                        <a:rPr lang="es-ES" sz="1600">
                          <a:effectLst/>
                        </a:rPr>
                        <a:t>de energía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tc>
                  <a:txBody>
                    <a:bodyPr/>
                    <a:lstStyle/>
                    <a:p>
                      <a:pPr>
                        <a:lnSpc>
                          <a:spcPct val="115000"/>
                        </a:lnSpc>
                        <a:spcAft>
                          <a:spcPts val="1000"/>
                        </a:spcAft>
                        <a:buNone/>
                      </a:pPr>
                      <a:r>
                        <a:rPr lang="es-ES" sz="1600">
                          <a:effectLst/>
                        </a:rPr>
                        <a:t>En caso de cortes de energía programados, se debe informar a las directivas de la institución para que, en conjunto, se organicen los procedimientos a seguir con las vacunas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2509854197"/>
                  </a:ext>
                </a:extLst>
              </a:tr>
              <a:tr h="684673">
                <a:tc vMerge="1">
                  <a:txBody>
                    <a:bodyPr/>
                    <a:lstStyle/>
                    <a:p>
                      <a:endParaRPr lang="es-MX"/>
                    </a:p>
                  </a:txBody>
                  <a:tcPr/>
                </a:tc>
                <a:tc>
                  <a:txBody>
                    <a:bodyPr/>
                    <a:lstStyle/>
                    <a:p>
                      <a:pPr>
                        <a:lnSpc>
                          <a:spcPct val="115000"/>
                        </a:lnSpc>
                        <a:spcAft>
                          <a:spcPts val="1000"/>
                        </a:spcAft>
                        <a:buNone/>
                      </a:pPr>
                      <a:r>
                        <a:rPr lang="es-ES" sz="1600">
                          <a:effectLst/>
                        </a:rPr>
                        <a:t>Informar al personal de mantenimiento para que se mantenga en óptimas condiciones la planta eléctrica de emergencia y verifique que la nevera del PAI se encuentre conectada a la red de emergencia.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2053088037"/>
                  </a:ext>
                </a:extLst>
              </a:tr>
              <a:tr h="338627">
                <a:tc rowSpan="4">
                  <a:txBody>
                    <a:bodyPr/>
                    <a:lstStyle/>
                    <a:p>
                      <a:pPr>
                        <a:lnSpc>
                          <a:spcPct val="115000"/>
                        </a:lnSpc>
                        <a:spcAft>
                          <a:spcPts val="1000"/>
                        </a:spcAft>
                        <a:buNone/>
                      </a:pPr>
                      <a:r>
                        <a:rPr lang="es-ES" sz="1600">
                          <a:effectLst/>
                        </a:rPr>
                        <a:t>Daño del</a:t>
                      </a:r>
                      <a:br>
                        <a:rPr lang="es-ES" sz="1600">
                          <a:effectLst/>
                        </a:rPr>
                      </a:br>
                      <a:r>
                        <a:rPr lang="es-ES" sz="1600">
                          <a:effectLst/>
                        </a:rPr>
                        <a:t>refrigerador</a:t>
                      </a:r>
                      <a:br>
                        <a:rPr lang="es-ES" sz="1600">
                          <a:effectLst/>
                        </a:rPr>
                      </a:br>
                      <a:r>
                        <a:rPr lang="es-ES" sz="1600">
                          <a:effectLst/>
                        </a:rPr>
                        <a:t>del PAI</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tc>
                  <a:txBody>
                    <a:bodyPr/>
                    <a:lstStyle/>
                    <a:p>
                      <a:pPr>
                        <a:lnSpc>
                          <a:spcPct val="115000"/>
                        </a:lnSpc>
                        <a:spcAft>
                          <a:spcPts val="1000"/>
                        </a:spcAft>
                        <a:buNone/>
                      </a:pPr>
                      <a:r>
                        <a:rPr lang="es-ES" sz="1600">
                          <a:effectLst/>
                        </a:rPr>
                        <a:t>Almacenar las vacunas en termos teniendo en cuenta las normas de almacenamiento.</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1492088868"/>
                  </a:ext>
                </a:extLst>
              </a:tr>
              <a:tr h="453977">
                <a:tc vMerge="1">
                  <a:txBody>
                    <a:bodyPr/>
                    <a:lstStyle/>
                    <a:p>
                      <a:endParaRPr lang="es-MX"/>
                    </a:p>
                  </a:txBody>
                  <a:tcPr/>
                </a:tc>
                <a:tc>
                  <a:txBody>
                    <a:bodyPr/>
                    <a:lstStyle/>
                    <a:p>
                      <a:pPr>
                        <a:lnSpc>
                          <a:spcPct val="115000"/>
                        </a:lnSpc>
                        <a:spcAft>
                          <a:spcPts val="1000"/>
                        </a:spcAft>
                        <a:buNone/>
                      </a:pPr>
                      <a:r>
                        <a:rPr lang="es-ES" sz="1600">
                          <a:effectLst/>
                        </a:rPr>
                        <a:t>Solicitar a la administración de la institución en el menor tiempo posible un técnico calificado en equipos de refrigeración</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637926850"/>
                  </a:ext>
                </a:extLst>
              </a:tr>
              <a:tr h="569325">
                <a:tc vMerge="1">
                  <a:txBody>
                    <a:bodyPr/>
                    <a:lstStyle/>
                    <a:p>
                      <a:endParaRPr lang="es-MX"/>
                    </a:p>
                  </a:txBody>
                  <a:tcPr/>
                </a:tc>
                <a:tc>
                  <a:txBody>
                    <a:bodyPr/>
                    <a:lstStyle/>
                    <a:p>
                      <a:pPr>
                        <a:lnSpc>
                          <a:spcPct val="115000"/>
                        </a:lnSpc>
                        <a:spcAft>
                          <a:spcPts val="1000"/>
                        </a:spcAft>
                        <a:buNone/>
                      </a:pPr>
                      <a:r>
                        <a:rPr lang="es-ES" sz="1600">
                          <a:effectLst/>
                        </a:rPr>
                        <a:t>Utilizar otro refrigerador de la institución en calidad de préstamo, previo lavado y desinfección, para almacenar las vacunas mientras se repara la nevera del PAI.(nevera de servicio farmaceutico)</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3609824313"/>
                  </a:ext>
                </a:extLst>
              </a:tr>
              <a:tr h="453977">
                <a:tc vMerge="1">
                  <a:txBody>
                    <a:bodyPr/>
                    <a:lstStyle/>
                    <a:p>
                      <a:endParaRPr lang="es-MX"/>
                    </a:p>
                  </a:txBody>
                  <a:tcPr/>
                </a:tc>
                <a:tc>
                  <a:txBody>
                    <a:bodyPr/>
                    <a:lstStyle/>
                    <a:p>
                      <a:pPr>
                        <a:lnSpc>
                          <a:spcPct val="115000"/>
                        </a:lnSpc>
                        <a:spcAft>
                          <a:spcPts val="1000"/>
                        </a:spcAft>
                        <a:buNone/>
                      </a:pPr>
                      <a:r>
                        <a:rPr lang="es-ES" sz="1600" dirty="0">
                          <a:effectLst/>
                        </a:rPr>
                        <a:t>Si no hay disponibilidad de otro refrigerador, se trasladan las vacunas a otro centro donde cuente con espacio suficiente para almacenarlas</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9400" marR="19400" marT="0" marB="0" anchor="ctr"/>
                </a:tc>
                <a:extLst>
                  <a:ext uri="{0D108BD9-81ED-4DB2-BD59-A6C34878D82A}">
                    <a16:rowId xmlns:a16="http://schemas.microsoft.com/office/drawing/2014/main" val="4286128940"/>
                  </a:ext>
                </a:extLst>
              </a:tr>
            </a:tbl>
          </a:graphicData>
        </a:graphic>
      </p:graphicFrame>
    </p:spTree>
    <p:extLst>
      <p:ext uri="{BB962C8B-B14F-4D97-AF65-F5344CB8AC3E}">
        <p14:creationId xmlns:p14="http://schemas.microsoft.com/office/powerpoint/2010/main" val="1436802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21184-6DB3-1E17-3F07-DB357C50351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33529FD-F0B5-3D24-C2AA-B82FC6D5FBB9}"/>
              </a:ext>
            </a:extLst>
          </p:cNvPr>
          <p:cNvPicPr>
            <a:picLocks noChangeAspect="1"/>
          </p:cNvPicPr>
          <p:nvPr/>
        </p:nvPicPr>
        <p:blipFill>
          <a:blip r:embed="rId2"/>
          <a:stretch>
            <a:fillRect/>
          </a:stretch>
        </p:blipFill>
        <p:spPr>
          <a:xfrm>
            <a:off x="0" y="238124"/>
            <a:ext cx="12192000" cy="6381751"/>
          </a:xfrm>
          <a:prstGeom prst="rect">
            <a:avLst/>
          </a:prstGeom>
        </p:spPr>
      </p:pic>
      <p:sp>
        <p:nvSpPr>
          <p:cNvPr id="10" name="Título 1">
            <a:extLst>
              <a:ext uri="{FF2B5EF4-FFF2-40B4-BE49-F238E27FC236}">
                <a16:creationId xmlns:a16="http://schemas.microsoft.com/office/drawing/2014/main" id="{BB03F12C-9079-AAEA-9EBB-E1A78D088835}"/>
              </a:ext>
            </a:extLst>
          </p:cNvPr>
          <p:cNvSpPr>
            <a:spLocks noGrp="1"/>
          </p:cNvSpPr>
          <p:nvPr>
            <p:ph type="ctrTitle"/>
          </p:nvPr>
        </p:nvSpPr>
        <p:spPr>
          <a:xfrm>
            <a:off x="1311628" y="4955821"/>
            <a:ext cx="9062861" cy="1377246"/>
          </a:xfrm>
        </p:spPr>
        <p:txBody>
          <a:bodyPr>
            <a:normAutofit/>
          </a:bodyPr>
          <a:lstStyle/>
          <a:p>
            <a:r>
              <a:rPr lang="es-MX" b="1" dirty="0">
                <a:latin typeface="Bookman Old Style" panose="02050604050505020204" pitchFamily="18" charset="0"/>
                <a:cs typeface="Arial" panose="020B0604020202020204" pitchFamily="34" charset="0"/>
              </a:rPr>
              <a:t>PLAN DE CRISIS PAI </a:t>
            </a:r>
            <a:endParaRPr lang="es-CO" b="1" dirty="0">
              <a:latin typeface="Bookman Old Style" panose="02050604050505020204" pitchFamily="18" charset="0"/>
              <a:cs typeface="Arial" panose="020B0604020202020204" pitchFamily="34" charset="0"/>
            </a:endParaRPr>
          </a:p>
        </p:txBody>
      </p:sp>
    </p:spTree>
    <p:extLst>
      <p:ext uri="{BB962C8B-B14F-4D97-AF65-F5344CB8AC3E}">
        <p14:creationId xmlns:p14="http://schemas.microsoft.com/office/powerpoint/2010/main" val="43520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41CCEB-4D1D-294B-36F5-917DA2EE9329}"/>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8003F0A8-A7BF-415B-818B-AB1BC0EC2381}"/>
              </a:ext>
            </a:extLst>
          </p:cNvPr>
          <p:cNvSpPr txBox="1"/>
          <p:nvPr/>
        </p:nvSpPr>
        <p:spPr>
          <a:xfrm>
            <a:off x="2156177" y="458984"/>
            <a:ext cx="6276623" cy="1754326"/>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El Programa Nacional de Farmacovigilancia, bajo responsabilidad del Instituto Nacional de Vigilancia de Medicamentos y Alimentos- Invima, vigila la seguridad, efectividad y calidad de los medicamentos, incluyendo los biológicos tales como las vacunas, durante la etapa de comercialización, luego de obtener la autorización. </a:t>
            </a:r>
            <a:endParaRPr lang="es-MX" dirty="0"/>
          </a:p>
        </p:txBody>
      </p:sp>
      <p:sp>
        <p:nvSpPr>
          <p:cNvPr id="11" name="CuadroTexto 10">
            <a:extLst>
              <a:ext uri="{FF2B5EF4-FFF2-40B4-BE49-F238E27FC236}">
                <a16:creationId xmlns:a16="http://schemas.microsoft.com/office/drawing/2014/main" id="{77794ACD-DEF8-0FA8-75A8-E7A1DC9AAA36}"/>
              </a:ext>
            </a:extLst>
          </p:cNvPr>
          <p:cNvSpPr txBox="1"/>
          <p:nvPr/>
        </p:nvSpPr>
        <p:spPr>
          <a:xfrm>
            <a:off x="7710312" y="3017714"/>
            <a:ext cx="4007556" cy="1477328"/>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El Programa detecta reacciones adversas, complicaciones no evidenciadas durante la etapa de investigación, usos inapropiados, entre otr</a:t>
            </a:r>
            <a:r>
              <a:rPr lang="es-MX" dirty="0">
                <a:solidFill>
                  <a:srgbClr val="000000"/>
                </a:solidFill>
                <a:latin typeface="Lato Light" panose="020F0502020204030203" pitchFamily="34" charset="0"/>
              </a:rPr>
              <a:t>os. </a:t>
            </a:r>
            <a:endParaRPr lang="es-MX" dirty="0"/>
          </a:p>
        </p:txBody>
      </p:sp>
      <p:pic>
        <p:nvPicPr>
          <p:cNvPr id="12" name="Imagen 11">
            <a:extLst>
              <a:ext uri="{FF2B5EF4-FFF2-40B4-BE49-F238E27FC236}">
                <a16:creationId xmlns:a16="http://schemas.microsoft.com/office/drawing/2014/main" id="{0412BD79-75B5-D920-0071-E662D35E6B6D}"/>
              </a:ext>
            </a:extLst>
          </p:cNvPr>
          <p:cNvPicPr>
            <a:picLocks noChangeAspect="1"/>
          </p:cNvPicPr>
          <p:nvPr/>
        </p:nvPicPr>
        <p:blipFill>
          <a:blip r:embed="rId3"/>
          <a:stretch>
            <a:fillRect/>
          </a:stretch>
        </p:blipFill>
        <p:spPr>
          <a:xfrm>
            <a:off x="811212" y="2415822"/>
            <a:ext cx="6212062" cy="3106031"/>
          </a:xfrm>
          <a:prstGeom prst="rect">
            <a:avLst/>
          </a:prstGeom>
        </p:spPr>
      </p:pic>
    </p:spTree>
    <p:extLst>
      <p:ext uri="{BB962C8B-B14F-4D97-AF65-F5344CB8AC3E}">
        <p14:creationId xmlns:p14="http://schemas.microsoft.com/office/powerpoint/2010/main" val="2636172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C32EFA-2D14-B23C-24AA-DA3CD0E0068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E96C791-1BA1-C76B-F973-53B9B2FD5ADF}"/>
              </a:ext>
            </a:extLst>
          </p:cNvPr>
          <p:cNvSpPr txBox="1"/>
          <p:nvPr/>
        </p:nvSpPr>
        <p:spPr>
          <a:xfrm>
            <a:off x="903110" y="1645188"/>
            <a:ext cx="6096000" cy="2585323"/>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La Organización Mundial de la Salud - OMS denomina a los posibles eventos adversos que ocurren después de la vacunación, de manera oficial, como “Evento adverso posterior a la vacunación”, y deben ser estudiadas. El término conocido como ESAVI o Evento Supuestamente Atribuido a la Vacunación o Inmunización fue acuñado por la Organización Panamericana de la Salud - OPS en 2002 y no es utilizado por el resto del mundo. Para este protocolo se utiliza el nombre oficial establecido por OMS (2). </a:t>
            </a:r>
            <a:endParaRPr lang="es-MX" dirty="0"/>
          </a:p>
        </p:txBody>
      </p:sp>
      <p:pic>
        <p:nvPicPr>
          <p:cNvPr id="4" name="Imagen 3">
            <a:extLst>
              <a:ext uri="{FF2B5EF4-FFF2-40B4-BE49-F238E27FC236}">
                <a16:creationId xmlns:a16="http://schemas.microsoft.com/office/drawing/2014/main" id="{8F29E7C4-F0B5-3117-AA67-68D97933B6A2}"/>
              </a:ext>
            </a:extLst>
          </p:cNvPr>
          <p:cNvPicPr>
            <a:picLocks noChangeAspect="1"/>
          </p:cNvPicPr>
          <p:nvPr/>
        </p:nvPicPr>
        <p:blipFill>
          <a:blip r:embed="rId3"/>
          <a:stretch>
            <a:fillRect/>
          </a:stretch>
        </p:blipFill>
        <p:spPr>
          <a:xfrm>
            <a:off x="7677326" y="1238788"/>
            <a:ext cx="3852501" cy="3852501"/>
          </a:xfrm>
          <a:prstGeom prst="rect">
            <a:avLst/>
          </a:prstGeom>
        </p:spPr>
      </p:pic>
    </p:spTree>
    <p:extLst>
      <p:ext uri="{BB962C8B-B14F-4D97-AF65-F5344CB8AC3E}">
        <p14:creationId xmlns:p14="http://schemas.microsoft.com/office/powerpoint/2010/main" val="1253700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2B0BB5-C6A1-629C-40A3-B5AF55D6949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3B40040-DBB0-B7A6-0EB0-9BDCD964BBD6}"/>
              </a:ext>
            </a:extLst>
          </p:cNvPr>
          <p:cNvSpPr txBox="1"/>
          <p:nvPr/>
        </p:nvSpPr>
        <p:spPr>
          <a:xfrm>
            <a:off x="756354" y="823099"/>
            <a:ext cx="6096000" cy="4524315"/>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Los programas de Farmacovigilancia para las vacunas vigilan la seguridad, efectividad y calidad. </a:t>
            </a:r>
          </a:p>
          <a:p>
            <a:pPr algn="just"/>
            <a:endParaRPr lang="es-MX" dirty="0">
              <a:solidFill>
                <a:srgbClr val="000000"/>
              </a:solidFill>
              <a:latin typeface="Lato Light" panose="020F0502020204030203" pitchFamily="34" charset="0"/>
            </a:endParaRPr>
          </a:p>
          <a:p>
            <a:pPr algn="just"/>
            <a:r>
              <a:rPr lang="es-MX" sz="1800" b="0" i="0" u="none" strike="noStrike" baseline="0" dirty="0">
                <a:solidFill>
                  <a:srgbClr val="000000"/>
                </a:solidFill>
                <a:latin typeface="Lato Light" panose="020F0502020204030203" pitchFamily="34" charset="0"/>
              </a:rPr>
              <a:t>El Invima desarrolla estrategias de monitorización de los eventos en seguridad, que puedan presentarse con el manejo farmacológico y post - vacunal de las enfermedades de interés en salud pública, dado que impactan la salud en Colombia</a:t>
            </a:r>
          </a:p>
          <a:p>
            <a:pPr algn="just"/>
            <a:r>
              <a:rPr lang="es-MX" sz="1800" b="0" i="0" u="none" strike="noStrike" baseline="0" dirty="0">
                <a:solidFill>
                  <a:srgbClr val="000000"/>
                </a:solidFill>
                <a:latin typeface="Lato Light" panose="020F0502020204030203" pitchFamily="34" charset="0"/>
              </a:rPr>
              <a:t>La vigilancia de los eventos adversos posteriores a la vacunación permite identificar los problemas relacionados con la seguridad, calidad y efectividad de la vacuna.  </a:t>
            </a:r>
          </a:p>
          <a:p>
            <a:pPr algn="just"/>
            <a:r>
              <a:rPr lang="es-MX" sz="1800" b="0" i="0" u="none" strike="noStrike" baseline="0" dirty="0">
                <a:solidFill>
                  <a:srgbClr val="000000"/>
                </a:solidFill>
                <a:latin typeface="Lato Light" panose="020F0502020204030203" pitchFamily="34" charset="0"/>
              </a:rPr>
              <a:t>La detección de estos casos puede identificar errores de prescripción o uso, calidad inferior o subestándar, falta de efectividad, usos indebidos e interacción con otros medicamentos, alimentos o bebidas. </a:t>
            </a:r>
            <a:endParaRPr lang="es-MX" dirty="0"/>
          </a:p>
          <a:p>
            <a:pPr algn="just"/>
            <a:endParaRPr lang="es-MX" dirty="0"/>
          </a:p>
        </p:txBody>
      </p:sp>
      <p:pic>
        <p:nvPicPr>
          <p:cNvPr id="4" name="Imagen 3">
            <a:extLst>
              <a:ext uri="{FF2B5EF4-FFF2-40B4-BE49-F238E27FC236}">
                <a16:creationId xmlns:a16="http://schemas.microsoft.com/office/drawing/2014/main" id="{DAE5CA4D-6554-4259-DC42-D0204DB0F7AD}"/>
              </a:ext>
            </a:extLst>
          </p:cNvPr>
          <p:cNvPicPr>
            <a:picLocks noChangeAspect="1"/>
          </p:cNvPicPr>
          <p:nvPr/>
        </p:nvPicPr>
        <p:blipFill>
          <a:blip r:embed="rId3"/>
          <a:stretch>
            <a:fillRect/>
          </a:stretch>
        </p:blipFill>
        <p:spPr>
          <a:xfrm>
            <a:off x="8022873" y="823099"/>
            <a:ext cx="2306460" cy="2306460"/>
          </a:xfrm>
          <a:prstGeom prst="rect">
            <a:avLst/>
          </a:prstGeom>
        </p:spPr>
      </p:pic>
      <p:pic>
        <p:nvPicPr>
          <p:cNvPr id="5" name="Imagen 4">
            <a:extLst>
              <a:ext uri="{FF2B5EF4-FFF2-40B4-BE49-F238E27FC236}">
                <a16:creationId xmlns:a16="http://schemas.microsoft.com/office/drawing/2014/main" id="{E6B717FE-835E-3B17-5601-6A650B78E40F}"/>
              </a:ext>
            </a:extLst>
          </p:cNvPr>
          <p:cNvPicPr>
            <a:picLocks noChangeAspect="1"/>
          </p:cNvPicPr>
          <p:nvPr/>
        </p:nvPicPr>
        <p:blipFill>
          <a:blip r:embed="rId4"/>
          <a:stretch>
            <a:fillRect/>
          </a:stretch>
        </p:blipFill>
        <p:spPr>
          <a:xfrm>
            <a:off x="6525859" y="3547820"/>
            <a:ext cx="2776186" cy="2776186"/>
          </a:xfrm>
          <a:prstGeom prst="rect">
            <a:avLst/>
          </a:prstGeom>
        </p:spPr>
      </p:pic>
    </p:spTree>
    <p:extLst>
      <p:ext uri="{BB962C8B-B14F-4D97-AF65-F5344CB8AC3E}">
        <p14:creationId xmlns:p14="http://schemas.microsoft.com/office/powerpoint/2010/main" val="1433615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62C44B-F181-0E9F-2FCB-5A0736041E10}"/>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49FE7AD1-93AF-2FE4-324F-51C643D73126}"/>
              </a:ext>
            </a:extLst>
          </p:cNvPr>
          <p:cNvSpPr txBox="1"/>
          <p:nvPr/>
        </p:nvSpPr>
        <p:spPr>
          <a:xfrm>
            <a:off x="880534" y="1499568"/>
            <a:ext cx="4910666" cy="2308324"/>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Cada caso reportado al Sivigila será transferido al VigiFlow® para su respectivo análisis y clasificación en el nivel territorial por el Comité de Expertos para evaluación de reacciones adversas  de las entidades territoriales y de acuerdo con la complejidad por el Consejo Nacional de Evaluación de Reacciones Adversas. </a:t>
            </a:r>
            <a:endParaRPr lang="es-MX" dirty="0"/>
          </a:p>
        </p:txBody>
      </p:sp>
      <p:pic>
        <p:nvPicPr>
          <p:cNvPr id="4098" name="Picture 2" descr="Programa Nacional de Farmacovigilancia">
            <a:extLst>
              <a:ext uri="{FF2B5EF4-FFF2-40B4-BE49-F238E27FC236}">
                <a16:creationId xmlns:a16="http://schemas.microsoft.com/office/drawing/2014/main" id="{1A2742F2-8A01-D12D-A35A-1FAFDD00E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446" y="1314274"/>
            <a:ext cx="4659174" cy="3968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042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7DD281-563F-CEC5-9932-C1FE17C58727}"/>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C33D8D79-F604-7DF2-6F73-06F73A462A8A}"/>
              </a:ext>
            </a:extLst>
          </p:cNvPr>
          <p:cNvPicPr>
            <a:picLocks noChangeAspect="1"/>
          </p:cNvPicPr>
          <p:nvPr/>
        </p:nvPicPr>
        <p:blipFill>
          <a:blip r:embed="rId3"/>
          <a:stretch>
            <a:fillRect/>
          </a:stretch>
        </p:blipFill>
        <p:spPr>
          <a:xfrm>
            <a:off x="0" y="0"/>
            <a:ext cx="12192000" cy="6680201"/>
          </a:xfrm>
          <a:prstGeom prst="rect">
            <a:avLst/>
          </a:prstGeom>
        </p:spPr>
      </p:pic>
      <p:sp>
        <p:nvSpPr>
          <p:cNvPr id="5" name="CuadroTexto 4">
            <a:extLst>
              <a:ext uri="{FF2B5EF4-FFF2-40B4-BE49-F238E27FC236}">
                <a16:creationId xmlns:a16="http://schemas.microsoft.com/office/drawing/2014/main" id="{2A3BD123-F628-4900-2532-39E1EC4982F6}"/>
              </a:ext>
            </a:extLst>
          </p:cNvPr>
          <p:cNvSpPr txBox="1"/>
          <p:nvPr/>
        </p:nvSpPr>
        <p:spPr>
          <a:xfrm>
            <a:off x="3183467" y="466241"/>
            <a:ext cx="7631289" cy="738664"/>
          </a:xfrm>
          <a:prstGeom prst="rect">
            <a:avLst/>
          </a:prstGeom>
          <a:noFill/>
        </p:spPr>
        <p:txBody>
          <a:bodyPr wrap="square">
            <a:spAutoFit/>
          </a:bodyPr>
          <a:lstStyle/>
          <a:p>
            <a:pPr algn="ctr"/>
            <a:endParaRPr lang="es-MX" b="0" i="0" u="none" strike="noStrike" baseline="0" dirty="0">
              <a:solidFill>
                <a:srgbClr val="000000"/>
              </a:solidFill>
              <a:latin typeface="Montserrat ExtraBold" panose="020F0502020204030204" pitchFamily="2" charset="0"/>
            </a:endParaRPr>
          </a:p>
          <a:p>
            <a:pPr algn="ctr"/>
            <a:r>
              <a:rPr lang="es-MX" sz="2400" b="1" i="0" u="none" strike="noStrike" baseline="0" dirty="0">
                <a:solidFill>
                  <a:srgbClr val="000000"/>
                </a:solidFill>
                <a:latin typeface="Montserrat ExtraBold" panose="020F0502020204030204" pitchFamily="2" charset="0"/>
              </a:rPr>
              <a:t>OBJETIVOS ESPECÍFICOS </a:t>
            </a:r>
            <a:endParaRPr lang="es-MX" sz="2400" b="0" i="0" u="none" strike="noStrike" baseline="0" dirty="0">
              <a:solidFill>
                <a:srgbClr val="000000"/>
              </a:solidFill>
              <a:latin typeface="Montserrat ExtraBold" panose="020F0502020204030204" pitchFamily="2" charset="0"/>
            </a:endParaRPr>
          </a:p>
        </p:txBody>
      </p:sp>
      <p:sp>
        <p:nvSpPr>
          <p:cNvPr id="7" name="CuadroTexto 6">
            <a:extLst>
              <a:ext uri="{FF2B5EF4-FFF2-40B4-BE49-F238E27FC236}">
                <a16:creationId xmlns:a16="http://schemas.microsoft.com/office/drawing/2014/main" id="{DF5B7CFF-80F5-150D-23BC-7A84E4655B9D}"/>
              </a:ext>
            </a:extLst>
          </p:cNvPr>
          <p:cNvSpPr txBox="1"/>
          <p:nvPr/>
        </p:nvSpPr>
        <p:spPr>
          <a:xfrm>
            <a:off x="745067" y="1646324"/>
            <a:ext cx="5644443" cy="923330"/>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Apoyar el reporte de casos del Programa Nacional de Farmacovigilancia para detectar eventos adversos graves, de interés especial o señales </a:t>
            </a:r>
          </a:p>
        </p:txBody>
      </p:sp>
      <p:sp>
        <p:nvSpPr>
          <p:cNvPr id="9" name="CuadroTexto 8">
            <a:extLst>
              <a:ext uri="{FF2B5EF4-FFF2-40B4-BE49-F238E27FC236}">
                <a16:creationId xmlns:a16="http://schemas.microsoft.com/office/drawing/2014/main" id="{C5B2ABE4-6C66-4978-1AF1-ACFBA5D9DF58}"/>
              </a:ext>
            </a:extLst>
          </p:cNvPr>
          <p:cNvSpPr txBox="1"/>
          <p:nvPr/>
        </p:nvSpPr>
        <p:spPr>
          <a:xfrm>
            <a:off x="5960535" y="3733563"/>
            <a:ext cx="6096000" cy="923330"/>
          </a:xfrm>
          <a:prstGeom prst="rect">
            <a:avLst/>
          </a:prstGeom>
          <a:noFill/>
        </p:spPr>
        <p:txBody>
          <a:bodyPr wrap="square">
            <a:spAutoFit/>
          </a:bodyPr>
          <a:lstStyle/>
          <a:p>
            <a:pPr algn="just"/>
            <a:r>
              <a:rPr lang="es-MX" sz="1800" b="0" i="0" u="none" strike="noStrike" baseline="0" dirty="0">
                <a:solidFill>
                  <a:srgbClr val="000000"/>
                </a:solidFill>
                <a:latin typeface="Lato Light" panose="020F0502020204030203" pitchFamily="34" charset="0"/>
              </a:rPr>
              <a:t>Identificar casos sospechosos de reacción adversa grave posterior a la vacunación para su análisis y clasificación por las instancias correspondientes </a:t>
            </a:r>
          </a:p>
        </p:txBody>
      </p:sp>
    </p:spTree>
    <p:extLst>
      <p:ext uri="{BB962C8B-B14F-4D97-AF65-F5344CB8AC3E}">
        <p14:creationId xmlns:p14="http://schemas.microsoft.com/office/powerpoint/2010/main" val="2831531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A5CD10-232D-5A72-FF1A-517587E1E2A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0383DF1-E4AE-66FB-9E93-109671677FEC}"/>
              </a:ext>
            </a:extLst>
          </p:cNvPr>
          <p:cNvSpPr txBox="1"/>
          <p:nvPr/>
        </p:nvSpPr>
        <p:spPr>
          <a:xfrm>
            <a:off x="3691466" y="667169"/>
            <a:ext cx="6096000" cy="369332"/>
          </a:xfrm>
          <a:prstGeom prst="rect">
            <a:avLst/>
          </a:prstGeom>
          <a:noFill/>
        </p:spPr>
        <p:txBody>
          <a:bodyPr wrap="square">
            <a:spAutoFit/>
          </a:bodyPr>
          <a:lstStyle/>
          <a:p>
            <a:r>
              <a:rPr lang="es-MX" sz="1800" b="1" i="0" u="none" strike="noStrike" baseline="0" dirty="0">
                <a:solidFill>
                  <a:srgbClr val="000000"/>
                </a:solidFill>
                <a:latin typeface="Montserrat ExtraBold" panose="00000900000000000000" pitchFamily="2" charset="0"/>
              </a:rPr>
              <a:t>DEFINICIONES OPERATIVAS DEL EVENTO </a:t>
            </a:r>
            <a:endParaRPr lang="es-MX" sz="1800" b="0" i="0" u="none" strike="noStrike" baseline="0" dirty="0">
              <a:solidFill>
                <a:srgbClr val="000000"/>
              </a:solidFill>
              <a:latin typeface="Montserrat ExtraBold" panose="00000900000000000000" pitchFamily="2" charset="0"/>
            </a:endParaRPr>
          </a:p>
        </p:txBody>
      </p:sp>
      <p:pic>
        <p:nvPicPr>
          <p:cNvPr id="7" name="Imagen 6">
            <a:extLst>
              <a:ext uri="{FF2B5EF4-FFF2-40B4-BE49-F238E27FC236}">
                <a16:creationId xmlns:a16="http://schemas.microsoft.com/office/drawing/2014/main" id="{A71CA568-9085-70B0-5051-CD612CB8BD03}"/>
              </a:ext>
            </a:extLst>
          </p:cNvPr>
          <p:cNvPicPr>
            <a:picLocks noChangeAspect="1"/>
          </p:cNvPicPr>
          <p:nvPr/>
        </p:nvPicPr>
        <p:blipFill>
          <a:blip r:embed="rId3"/>
          <a:srcRect l="11482" t="38848" r="29352" b="40411"/>
          <a:stretch/>
        </p:blipFill>
        <p:spPr>
          <a:xfrm>
            <a:off x="891823" y="1363135"/>
            <a:ext cx="9346186" cy="1842910"/>
          </a:xfrm>
          <a:prstGeom prst="rect">
            <a:avLst/>
          </a:prstGeom>
        </p:spPr>
      </p:pic>
      <p:sp>
        <p:nvSpPr>
          <p:cNvPr id="9" name="CuadroTexto 8">
            <a:extLst>
              <a:ext uri="{FF2B5EF4-FFF2-40B4-BE49-F238E27FC236}">
                <a16:creationId xmlns:a16="http://schemas.microsoft.com/office/drawing/2014/main" id="{66715086-9437-8C4C-2040-06E07101CE09}"/>
              </a:ext>
            </a:extLst>
          </p:cNvPr>
          <p:cNvSpPr txBox="1"/>
          <p:nvPr/>
        </p:nvSpPr>
        <p:spPr>
          <a:xfrm>
            <a:off x="891823" y="3651955"/>
            <a:ext cx="7834488" cy="1754326"/>
          </a:xfrm>
          <a:prstGeom prst="rect">
            <a:avLst/>
          </a:prstGeom>
          <a:noFill/>
        </p:spPr>
        <p:txBody>
          <a:bodyPr wrap="square">
            <a:spAutoFit/>
          </a:bodyPr>
          <a:lstStyle/>
          <a:p>
            <a:r>
              <a:rPr lang="es-MX" sz="1800" b="1" i="0" u="none" strike="noStrike" baseline="0" dirty="0">
                <a:solidFill>
                  <a:srgbClr val="000000"/>
                </a:solidFill>
                <a:latin typeface="Arial" panose="020B0604020202020204" pitchFamily="34" charset="0"/>
                <a:cs typeface="Arial" panose="020B0604020202020204" pitchFamily="34" charset="0"/>
              </a:rPr>
              <a:t>CLASIFICACIÓN FINAL DE CASOS </a:t>
            </a:r>
          </a:p>
          <a:p>
            <a:endParaRPr lang="es-MX" dirty="0">
              <a:latin typeface="Arial" panose="020B0604020202020204" pitchFamily="34" charset="0"/>
              <a:cs typeface="Arial" panose="020B0604020202020204" pitchFamily="34" charset="0"/>
            </a:endParaRPr>
          </a:p>
          <a:p>
            <a:r>
              <a:rPr lang="es-MX" dirty="0">
                <a:latin typeface="Arial" panose="020B0604020202020204" pitchFamily="34" charset="0"/>
                <a:cs typeface="Arial" panose="020B0604020202020204" pitchFamily="34" charset="0"/>
              </a:rPr>
              <a:t>Esta clasificación para cada caso es emitida por Comité de Expertos para evaluación de eventos de las entidades territoriales </a:t>
            </a:r>
            <a:r>
              <a:rPr lang="es-MX" sz="1800" b="0" i="0" u="none" strike="noStrike" baseline="0" dirty="0">
                <a:solidFill>
                  <a:srgbClr val="000000"/>
                </a:solidFill>
                <a:latin typeface="Arial" panose="020B0604020202020204" pitchFamily="34" charset="0"/>
                <a:cs typeface="Arial" panose="020B0604020202020204" pitchFamily="34" charset="0"/>
              </a:rPr>
              <a:t>y en algunos casos de difícil clasificación, por el Consejo Nacional de Evaluación de Reacciones Adversas.</a:t>
            </a: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8482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C9FAB3-A119-E594-FDFE-961B956CD38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F802197-1060-4408-542A-7F5C3152AF8C}"/>
              </a:ext>
            </a:extLst>
          </p:cNvPr>
          <p:cNvPicPr>
            <a:picLocks noChangeAspect="1"/>
          </p:cNvPicPr>
          <p:nvPr/>
        </p:nvPicPr>
        <p:blipFill>
          <a:blip r:embed="rId3"/>
          <a:srcRect l="11204" t="39671" r="28518" b="20165"/>
          <a:stretch/>
        </p:blipFill>
        <p:spPr>
          <a:xfrm>
            <a:off x="440266" y="541866"/>
            <a:ext cx="10893777" cy="4083075"/>
          </a:xfrm>
          <a:prstGeom prst="rect">
            <a:avLst/>
          </a:prstGeom>
        </p:spPr>
      </p:pic>
    </p:spTree>
    <p:extLst>
      <p:ext uri="{BB962C8B-B14F-4D97-AF65-F5344CB8AC3E}">
        <p14:creationId xmlns:p14="http://schemas.microsoft.com/office/powerpoint/2010/main" val="1781655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9DD760-B05F-B459-3A2C-059D31F2987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36C483D-F927-112F-166E-C72DA30A3C90}"/>
              </a:ext>
            </a:extLst>
          </p:cNvPr>
          <p:cNvSpPr txBox="1"/>
          <p:nvPr/>
        </p:nvSpPr>
        <p:spPr>
          <a:xfrm>
            <a:off x="1095023" y="503451"/>
            <a:ext cx="6513688" cy="4678204"/>
          </a:xfrm>
          <a:prstGeom prst="rect">
            <a:avLst/>
          </a:prstGeom>
          <a:noFill/>
        </p:spPr>
        <p:txBody>
          <a:bodyPr wrap="square">
            <a:spAutoFit/>
          </a:bodyPr>
          <a:lstStyle/>
          <a:p>
            <a:r>
              <a:rPr lang="es-MX" sz="2400" b="0" i="0" u="none" strike="noStrike" baseline="0" dirty="0">
                <a:solidFill>
                  <a:srgbClr val="000000"/>
                </a:solidFill>
                <a:latin typeface="Arial" panose="020B0604020202020204" pitchFamily="34" charset="0"/>
                <a:cs typeface="Arial" panose="020B0604020202020204" pitchFamily="34" charset="0"/>
              </a:rPr>
              <a:t>Ejemplos de clasificación final </a:t>
            </a:r>
          </a:p>
          <a:p>
            <a:endParaRPr lang="es-MX" sz="2400" b="0" i="0" u="none" strike="noStrike" baseline="0" dirty="0">
              <a:solidFill>
                <a:srgbClr val="000000"/>
              </a:solidFill>
              <a:latin typeface="Arial" panose="020B0604020202020204" pitchFamily="34" charset="0"/>
              <a:cs typeface="Arial" panose="020B0604020202020204" pitchFamily="34" charset="0"/>
            </a:endParaRPr>
          </a:p>
          <a:p>
            <a:r>
              <a:rPr lang="es-MX" sz="1400" b="1" i="0" u="none" strike="noStrike" baseline="0" dirty="0">
                <a:solidFill>
                  <a:srgbClr val="000000"/>
                </a:solidFill>
                <a:latin typeface="Arial" panose="020B0604020202020204" pitchFamily="34" charset="0"/>
                <a:cs typeface="Arial" panose="020B0604020202020204" pitchFamily="34" charset="0"/>
              </a:rPr>
              <a:t>CASO ATRIBUIDO A LOS COMPONENTES DE LA VACUNA: </a:t>
            </a:r>
            <a:r>
              <a:rPr lang="es-MX" sz="1800" i="0" u="none" strike="noStrike" baseline="0" dirty="0">
                <a:solidFill>
                  <a:srgbClr val="000000"/>
                </a:solidFill>
                <a:latin typeface="Arial" panose="020B0604020202020204" pitchFamily="34" charset="0"/>
                <a:cs typeface="Arial" panose="020B0604020202020204" pitchFamily="34" charset="0"/>
              </a:rPr>
              <a:t>Inflamación (edema) extenso en la extremidad luego de la vacunación con DTP.</a:t>
            </a:r>
          </a:p>
          <a:p>
            <a:r>
              <a:rPr lang="es-MX" sz="1800" b="0" i="0" u="none" strike="noStrike" baseline="0" dirty="0">
                <a:solidFill>
                  <a:srgbClr val="000000"/>
                </a:solidFill>
                <a:latin typeface="Arial" panose="020B0604020202020204" pitchFamily="34" charset="0"/>
                <a:cs typeface="Arial" panose="020B0604020202020204" pitchFamily="34" charset="0"/>
              </a:rPr>
              <a:t> </a:t>
            </a:r>
          </a:p>
          <a:p>
            <a:r>
              <a:rPr lang="es-MX" sz="1400" b="1" i="0" u="none" strike="noStrike" baseline="0" dirty="0">
                <a:solidFill>
                  <a:srgbClr val="000000"/>
                </a:solidFill>
                <a:latin typeface="Arial" panose="020B0604020202020204" pitchFamily="34" charset="0"/>
                <a:cs typeface="Arial" panose="020B0604020202020204" pitchFamily="34" charset="0"/>
              </a:rPr>
              <a:t>CASO ATRIBUIDO AL PROGRAMA DE INMUNIZACIÓN </a:t>
            </a:r>
            <a:r>
              <a:rPr lang="es-MX" sz="1800" b="0" i="0" u="none" strike="noStrike" baseline="0" dirty="0">
                <a:solidFill>
                  <a:srgbClr val="000000"/>
                </a:solidFill>
                <a:latin typeface="Arial" panose="020B0604020202020204" pitchFamily="34" charset="0"/>
                <a:cs typeface="Arial" panose="020B0604020202020204" pitchFamily="34" charset="0"/>
              </a:rPr>
              <a:t>Absceso en el sitio de la aplicación de la vacuna antiinfluenza </a:t>
            </a:r>
          </a:p>
          <a:p>
            <a:endParaRPr lang="es-MX" sz="1400" b="0" i="0" u="none" strike="noStrike" baseline="0" dirty="0">
              <a:solidFill>
                <a:srgbClr val="000000"/>
              </a:solidFill>
              <a:latin typeface="Arial" panose="020B0604020202020204" pitchFamily="34" charset="0"/>
              <a:cs typeface="Arial" panose="020B0604020202020204" pitchFamily="34" charset="0"/>
            </a:endParaRPr>
          </a:p>
          <a:p>
            <a:r>
              <a:rPr lang="es-MX" sz="1400" b="1" i="0" u="none" strike="noStrike" baseline="0" dirty="0">
                <a:solidFill>
                  <a:srgbClr val="000000"/>
                </a:solidFill>
                <a:latin typeface="Arial" panose="020B0604020202020204" pitchFamily="34" charset="0"/>
                <a:cs typeface="Arial" panose="020B0604020202020204" pitchFamily="34" charset="0"/>
              </a:rPr>
              <a:t>CASO RELACIONADO CON UN DEFECTO DE CALIDAD DE LA VACUNA:  </a:t>
            </a:r>
            <a:r>
              <a:rPr lang="es-MX" sz="1800" b="0" i="0" u="none" strike="noStrike" baseline="0" dirty="0">
                <a:solidFill>
                  <a:srgbClr val="000000"/>
                </a:solidFill>
                <a:latin typeface="Arial" panose="020B0604020202020204" pitchFamily="34" charset="0"/>
                <a:cs typeface="Arial" panose="020B0604020202020204" pitchFamily="34" charset="0"/>
              </a:rPr>
              <a:t>Infección por un vial contaminado. </a:t>
            </a:r>
          </a:p>
          <a:p>
            <a:endParaRPr lang="es-MX" sz="1400" b="0" i="0" u="none" strike="noStrike" baseline="0" dirty="0">
              <a:solidFill>
                <a:srgbClr val="000000"/>
              </a:solidFill>
              <a:latin typeface="Arial" panose="020B0604020202020204" pitchFamily="34" charset="0"/>
              <a:cs typeface="Arial" panose="020B0604020202020204" pitchFamily="34" charset="0"/>
            </a:endParaRPr>
          </a:p>
          <a:p>
            <a:r>
              <a:rPr lang="es-MX" sz="1400" b="1" i="0" u="none" strike="noStrike" baseline="0" dirty="0">
                <a:solidFill>
                  <a:srgbClr val="000000"/>
                </a:solidFill>
                <a:latin typeface="Arial" panose="020B0604020202020204" pitchFamily="34" charset="0"/>
                <a:cs typeface="Arial" panose="020B0604020202020204" pitchFamily="34" charset="0"/>
              </a:rPr>
              <a:t>CASO COINCIDENTE </a:t>
            </a:r>
            <a:r>
              <a:rPr lang="es-MX" sz="1400" b="0" i="0" u="none" strike="noStrike" baseline="0" dirty="0">
                <a:solidFill>
                  <a:srgbClr val="000000"/>
                </a:solidFill>
                <a:latin typeface="Arial" panose="020B0604020202020204" pitchFamily="34" charset="0"/>
                <a:cs typeface="Arial" panose="020B0604020202020204" pitchFamily="34" charset="0"/>
              </a:rPr>
              <a:t>:  </a:t>
            </a:r>
            <a:r>
              <a:rPr lang="es-MX" sz="1800" b="0" i="0" u="none" strike="noStrike" baseline="0" dirty="0">
                <a:solidFill>
                  <a:srgbClr val="000000"/>
                </a:solidFill>
                <a:latin typeface="Arial" panose="020B0604020202020204" pitchFamily="34" charset="0"/>
                <a:cs typeface="Arial" panose="020B0604020202020204" pitchFamily="34" charset="0"/>
              </a:rPr>
              <a:t>Accidente cerebrovascular en las siguientes 24 horas de la administración de un biológico </a:t>
            </a:r>
          </a:p>
          <a:p>
            <a:endParaRPr lang="es-MX" sz="1400" b="1" i="0" u="none" strike="noStrike" baseline="0" dirty="0">
              <a:solidFill>
                <a:srgbClr val="000000"/>
              </a:solidFill>
              <a:latin typeface="Arial" panose="020B0604020202020204" pitchFamily="34" charset="0"/>
              <a:cs typeface="Arial" panose="020B0604020202020204" pitchFamily="34" charset="0"/>
            </a:endParaRPr>
          </a:p>
          <a:p>
            <a:r>
              <a:rPr lang="es-MX" sz="1400" b="1" i="0" u="none" strike="noStrike" baseline="0" dirty="0">
                <a:solidFill>
                  <a:srgbClr val="000000"/>
                </a:solidFill>
                <a:latin typeface="Arial" panose="020B0604020202020204" pitchFamily="34" charset="0"/>
                <a:cs typeface="Arial" panose="020B0604020202020204" pitchFamily="34" charset="0"/>
              </a:rPr>
              <a:t>CASO RELACIONADO CON LA ANSIEDAD ASOCIADA A LA VACUNACIÓN</a:t>
            </a:r>
            <a:r>
              <a:rPr lang="es-MX" sz="1400" b="0" i="0" u="none" strike="noStrike" baseline="0" dirty="0">
                <a:solidFill>
                  <a:srgbClr val="000000"/>
                </a:solidFill>
                <a:latin typeface="Arial" panose="020B0604020202020204" pitchFamily="34" charset="0"/>
                <a:cs typeface="Arial" panose="020B0604020202020204" pitchFamily="34" charset="0"/>
              </a:rPr>
              <a:t>:  </a:t>
            </a:r>
            <a:r>
              <a:rPr lang="es-MX" sz="1800" b="0" i="0" u="none" strike="noStrike" baseline="0" dirty="0">
                <a:solidFill>
                  <a:srgbClr val="000000"/>
                </a:solidFill>
                <a:latin typeface="Arial" panose="020B0604020202020204" pitchFamily="34" charset="0"/>
                <a:cs typeface="Arial" panose="020B0604020202020204" pitchFamily="34" charset="0"/>
              </a:rPr>
              <a:t>Síncope en adolescentes luego de la vacunación. </a:t>
            </a:r>
          </a:p>
        </p:txBody>
      </p:sp>
      <p:pic>
        <p:nvPicPr>
          <p:cNvPr id="4" name="Imagen 3">
            <a:extLst>
              <a:ext uri="{FF2B5EF4-FFF2-40B4-BE49-F238E27FC236}">
                <a16:creationId xmlns:a16="http://schemas.microsoft.com/office/drawing/2014/main" id="{71558F32-C4DB-F659-DC0F-90E1971D19B1}"/>
              </a:ext>
            </a:extLst>
          </p:cNvPr>
          <p:cNvPicPr>
            <a:picLocks noChangeAspect="1"/>
          </p:cNvPicPr>
          <p:nvPr/>
        </p:nvPicPr>
        <p:blipFill>
          <a:blip r:embed="rId3"/>
          <a:srcRect l="19547" t="12882" r="7037" b="12057"/>
          <a:stretch/>
        </p:blipFill>
        <p:spPr>
          <a:xfrm>
            <a:off x="8410223" y="1079130"/>
            <a:ext cx="3422810" cy="3499556"/>
          </a:xfrm>
          <a:prstGeom prst="rect">
            <a:avLst/>
          </a:prstGeom>
        </p:spPr>
      </p:pic>
    </p:spTree>
    <p:extLst>
      <p:ext uri="{BB962C8B-B14F-4D97-AF65-F5344CB8AC3E}">
        <p14:creationId xmlns:p14="http://schemas.microsoft.com/office/powerpoint/2010/main" val="87195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8BC920-4698-439B-DD95-FF89B9ED76C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8D90DFD-5A01-15DD-AB5D-A2A6A89BFCEB}"/>
              </a:ext>
            </a:extLst>
          </p:cNvPr>
          <p:cNvPicPr>
            <a:picLocks noChangeAspect="1"/>
          </p:cNvPicPr>
          <p:nvPr/>
        </p:nvPicPr>
        <p:blipFill>
          <a:blip r:embed="rId3"/>
          <a:srcRect l="11110" t="23539" r="34167" b="10946"/>
          <a:stretch/>
        </p:blipFill>
        <p:spPr>
          <a:xfrm>
            <a:off x="2269067" y="587021"/>
            <a:ext cx="7473245" cy="5032745"/>
          </a:xfrm>
          <a:prstGeom prst="rect">
            <a:avLst/>
          </a:prstGeom>
        </p:spPr>
      </p:pic>
    </p:spTree>
    <p:extLst>
      <p:ext uri="{BB962C8B-B14F-4D97-AF65-F5344CB8AC3E}">
        <p14:creationId xmlns:p14="http://schemas.microsoft.com/office/powerpoint/2010/main" val="3157052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C916FF-8015-BD67-D38D-5108C6D09E2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969F8C6-7906-914F-7E81-08D241463919}"/>
              </a:ext>
            </a:extLst>
          </p:cNvPr>
          <p:cNvPicPr>
            <a:picLocks noChangeAspect="1"/>
          </p:cNvPicPr>
          <p:nvPr/>
        </p:nvPicPr>
        <p:blipFill>
          <a:blip r:embed="rId3"/>
          <a:srcRect l="10463" t="46914" r="28426" b="11275"/>
          <a:stretch/>
        </p:blipFill>
        <p:spPr>
          <a:xfrm>
            <a:off x="801511" y="767644"/>
            <a:ext cx="10031999" cy="3860801"/>
          </a:xfrm>
          <a:prstGeom prst="rect">
            <a:avLst/>
          </a:prstGeom>
        </p:spPr>
      </p:pic>
    </p:spTree>
    <p:extLst>
      <p:ext uri="{BB962C8B-B14F-4D97-AF65-F5344CB8AC3E}">
        <p14:creationId xmlns:p14="http://schemas.microsoft.com/office/powerpoint/2010/main" val="773197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799902-72E3-3C28-9174-3E874A8655A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F827326-4657-6E29-E757-C225551C40C8}"/>
              </a:ext>
            </a:extLst>
          </p:cNvPr>
          <p:cNvSpPr txBox="1"/>
          <p:nvPr/>
        </p:nvSpPr>
        <p:spPr>
          <a:xfrm>
            <a:off x="925688" y="504631"/>
            <a:ext cx="10092267" cy="4985980"/>
          </a:xfrm>
          <a:prstGeom prst="rect">
            <a:avLst/>
          </a:prstGeom>
          <a:noFill/>
        </p:spPr>
        <p:txBody>
          <a:bodyPr wrap="square">
            <a:spAutoFit/>
          </a:bodyPr>
          <a:lstStyle/>
          <a:p>
            <a:r>
              <a:rPr lang="es-MX" sz="2400" b="1" i="0" u="none" strike="noStrike" baseline="0" dirty="0">
                <a:solidFill>
                  <a:srgbClr val="000000"/>
                </a:solidFill>
                <a:latin typeface="Montserrat Medium" panose="00000600000000000000" pitchFamily="2" charset="0"/>
              </a:rPr>
              <a:t>RESPONSABILIDADES POR NIVELES </a:t>
            </a:r>
          </a:p>
          <a:p>
            <a:endParaRPr lang="es-MX" sz="2400" b="0" i="0" u="none" strike="noStrike" baseline="0" dirty="0">
              <a:solidFill>
                <a:srgbClr val="000000"/>
              </a:solidFill>
              <a:latin typeface="Montserrat Medium" panose="00000600000000000000" pitchFamily="2" charset="0"/>
            </a:endParaRPr>
          </a:p>
          <a:p>
            <a:r>
              <a:rPr lang="es-MX" sz="1800" b="1" i="0" u="none" strike="noStrike" baseline="0" dirty="0">
                <a:solidFill>
                  <a:srgbClr val="000000"/>
                </a:solidFill>
                <a:latin typeface="Montserrat Medium" panose="00000600000000000000" pitchFamily="2" charset="0"/>
              </a:rPr>
              <a:t>Instituciones prestadoras de servicios de salud </a:t>
            </a:r>
          </a:p>
          <a:p>
            <a:endParaRPr lang="es-MX" sz="1800" b="1" i="0" u="none" strike="noStrike" baseline="0" dirty="0">
              <a:solidFill>
                <a:srgbClr val="000000"/>
              </a:solidFill>
              <a:latin typeface="Montserrat Medium" panose="00000600000000000000" pitchFamily="2" charset="0"/>
            </a:endParaRPr>
          </a:p>
          <a:p>
            <a:pPr marL="285750" indent="-285750">
              <a:buFont typeface="Arial" panose="020B0604020202020204" pitchFamily="34" charset="0"/>
              <a:buChar char="•"/>
            </a:pPr>
            <a:r>
              <a:rPr lang="es-MX" sz="1800" b="0" i="0" u="none" strike="noStrike" baseline="0" dirty="0">
                <a:solidFill>
                  <a:srgbClr val="000000"/>
                </a:solidFill>
                <a:latin typeface="Lato Light" panose="020F0502020204030203" pitchFamily="34" charset="0"/>
              </a:rPr>
              <a:t>IPS deben entrenar a sus profesionales de salud en la identificación y notificación de los eventos adversos graves. </a:t>
            </a:r>
          </a:p>
          <a:p>
            <a:r>
              <a:rPr lang="es-MX" sz="1800" b="0" i="0" u="none" strike="noStrike" baseline="0" dirty="0">
                <a:solidFill>
                  <a:srgbClr val="000000"/>
                </a:solidFill>
                <a:latin typeface="Lato Light" panose="020F0502020204030203" pitchFamily="34" charset="0"/>
              </a:rPr>
              <a:t>• Las IPS deben notificar inmediatamente a la secretaria de salud e ingresar el caso en VigiFlow® y Sivigila. </a:t>
            </a:r>
          </a:p>
          <a:p>
            <a:r>
              <a:rPr lang="es-MX" sz="1800" b="0" i="0" u="none" strike="noStrike" baseline="0" dirty="0">
                <a:solidFill>
                  <a:srgbClr val="000000"/>
                </a:solidFill>
                <a:latin typeface="Lato Light" panose="020F0502020204030203" pitchFamily="34" charset="0"/>
              </a:rPr>
              <a:t>• La IPS debe hacer notificación negativa semanal del evento. </a:t>
            </a:r>
          </a:p>
          <a:p>
            <a:r>
              <a:rPr lang="es-MX" sz="1800" b="0" i="0" u="none" strike="noStrike" baseline="0" dirty="0">
                <a:solidFill>
                  <a:srgbClr val="000000"/>
                </a:solidFill>
                <a:latin typeface="Lato Light" panose="020F0502020204030203" pitchFamily="34" charset="0"/>
              </a:rPr>
              <a:t>• Las IPS deben solicitar a la Entidad Territorial Departamental o Distrital, el entrenamiento y acceso al aplicativo VigiFlow®. </a:t>
            </a:r>
          </a:p>
          <a:p>
            <a:r>
              <a:rPr lang="es-MX" sz="1800" b="0" i="0" u="none" strike="noStrike" baseline="0" dirty="0">
                <a:solidFill>
                  <a:srgbClr val="000000"/>
                </a:solidFill>
                <a:latin typeface="Lato Light" panose="020F0502020204030203" pitchFamily="34" charset="0"/>
              </a:rPr>
              <a:t>• Las IPS vacunadoras deben registrar en el aplicativo PaiWeb los signos y síntomas que el usuario o su cuidador manifiesta, insistiendo en la necesidad de solicitar consulta médica para su adecuada valoración y notificación a VigiFlow®. </a:t>
            </a:r>
          </a:p>
          <a:p>
            <a:r>
              <a:rPr lang="es-MX" sz="1800" b="0" i="0" u="none" strike="noStrike" baseline="0" dirty="0">
                <a:solidFill>
                  <a:srgbClr val="000000"/>
                </a:solidFill>
                <a:latin typeface="Lato Light" panose="020F0502020204030203" pitchFamily="34" charset="0"/>
              </a:rPr>
              <a:t>• Las IPS deben establecer con la EAPB, el acceso a las valoraciones y pruebas correspondientes para el diagnóstico diferencial.</a:t>
            </a:r>
          </a:p>
          <a:p>
            <a:endParaRPr lang="es-MX" sz="1800" b="0" i="0" u="none" strike="noStrike" baseline="0" dirty="0">
              <a:solidFill>
                <a:srgbClr val="000000"/>
              </a:solidFill>
              <a:latin typeface="Lato Light" panose="020F0502020204030203" pitchFamily="34" charset="0"/>
            </a:endParaRPr>
          </a:p>
        </p:txBody>
      </p:sp>
    </p:spTree>
    <p:extLst>
      <p:ext uri="{BB962C8B-B14F-4D97-AF65-F5344CB8AC3E}">
        <p14:creationId xmlns:p14="http://schemas.microsoft.com/office/powerpoint/2010/main" val="3130379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0BFE55-49F4-779E-1034-E49A85F1369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B08C0FB-5399-20E7-DEFC-F548A10C7F5E}"/>
              </a:ext>
            </a:extLst>
          </p:cNvPr>
          <p:cNvPicPr>
            <a:picLocks noChangeAspect="1"/>
          </p:cNvPicPr>
          <p:nvPr/>
        </p:nvPicPr>
        <p:blipFill rotWithShape="1">
          <a:blip r:embed="rId3"/>
          <a:srcRect l="40157" t="22098" r="26467" b="9704"/>
          <a:stretch/>
        </p:blipFill>
        <p:spPr bwMode="auto">
          <a:xfrm>
            <a:off x="2721765" y="0"/>
            <a:ext cx="5509549" cy="63313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62663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F9287D-29EE-2D8F-8E31-E3734226FE4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90FA5DA-98B7-7650-7F98-2B00D8A3D5DC}"/>
              </a:ext>
            </a:extLst>
          </p:cNvPr>
          <p:cNvSpPr txBox="1"/>
          <p:nvPr/>
        </p:nvSpPr>
        <p:spPr>
          <a:xfrm>
            <a:off x="970845" y="380059"/>
            <a:ext cx="10013244" cy="1354217"/>
          </a:xfrm>
          <a:prstGeom prst="rect">
            <a:avLst/>
          </a:prstGeom>
          <a:noFill/>
        </p:spPr>
        <p:txBody>
          <a:bodyPr wrap="square">
            <a:spAutoFit/>
          </a:bodyPr>
          <a:lstStyle/>
          <a:p>
            <a:r>
              <a:rPr lang="es-MX" sz="2800" b="1" i="0" u="none" strike="noStrike" baseline="0" dirty="0">
                <a:solidFill>
                  <a:srgbClr val="000000"/>
                </a:solidFill>
                <a:latin typeface="Montserrat ExtraBold" panose="00000900000000000000" pitchFamily="2" charset="0"/>
              </a:rPr>
              <a:t>ANEXO 1. REACCIONES ADVERSAS GRAVES </a:t>
            </a:r>
            <a:endParaRPr lang="es-MX" sz="2800" b="0" i="0" u="none" strike="noStrike" baseline="0" dirty="0">
              <a:solidFill>
                <a:srgbClr val="000000"/>
              </a:solidFill>
              <a:latin typeface="Montserrat ExtraBold" panose="00000900000000000000" pitchFamily="2" charset="0"/>
            </a:endParaRPr>
          </a:p>
          <a:p>
            <a:pPr algn="just"/>
            <a:r>
              <a:rPr lang="es-MX" sz="1800" b="0" i="0" u="none" strike="noStrike" baseline="0" dirty="0">
                <a:solidFill>
                  <a:srgbClr val="000000"/>
                </a:solidFill>
                <a:latin typeface="Lato Light" panose="020F0502020204030203" pitchFamily="34" charset="0"/>
              </a:rPr>
              <a:t>La siguiente es la tabla de las reacciones adversas graves informadas en los insertos de las empresas productoras de vacunas de acuerdo con los Centros para la Prevención y Control de Enfermedades de los EE. UU. </a:t>
            </a:r>
            <a:endParaRPr lang="es-MX" dirty="0"/>
          </a:p>
        </p:txBody>
      </p:sp>
      <p:pic>
        <p:nvPicPr>
          <p:cNvPr id="6" name="Imagen 5">
            <a:extLst>
              <a:ext uri="{FF2B5EF4-FFF2-40B4-BE49-F238E27FC236}">
                <a16:creationId xmlns:a16="http://schemas.microsoft.com/office/drawing/2014/main" id="{72DC2F48-869A-B1EF-5A49-439756FC6D8C}"/>
              </a:ext>
            </a:extLst>
          </p:cNvPr>
          <p:cNvPicPr>
            <a:picLocks noChangeAspect="1"/>
          </p:cNvPicPr>
          <p:nvPr/>
        </p:nvPicPr>
        <p:blipFill>
          <a:blip r:embed="rId3"/>
          <a:srcRect l="11481" t="25288" r="28518" b="5542"/>
          <a:stretch/>
        </p:blipFill>
        <p:spPr>
          <a:xfrm>
            <a:off x="2178756" y="1734276"/>
            <a:ext cx="7315200" cy="4743665"/>
          </a:xfrm>
          <a:prstGeom prst="rect">
            <a:avLst/>
          </a:prstGeom>
        </p:spPr>
      </p:pic>
    </p:spTree>
    <p:extLst>
      <p:ext uri="{BB962C8B-B14F-4D97-AF65-F5344CB8AC3E}">
        <p14:creationId xmlns:p14="http://schemas.microsoft.com/office/powerpoint/2010/main" val="870922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64FCF0-FE9E-C417-16B0-4E659A124A0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1DC54AB-C693-2BCF-9281-607B3565B88E}"/>
              </a:ext>
            </a:extLst>
          </p:cNvPr>
          <p:cNvPicPr>
            <a:picLocks noChangeAspect="1"/>
          </p:cNvPicPr>
          <p:nvPr/>
        </p:nvPicPr>
        <p:blipFill>
          <a:blip r:embed="rId3"/>
          <a:srcRect l="11018" t="24198" r="28333" b="12758"/>
          <a:stretch/>
        </p:blipFill>
        <p:spPr>
          <a:xfrm>
            <a:off x="1106311" y="598310"/>
            <a:ext cx="8985955" cy="5254384"/>
          </a:xfrm>
          <a:prstGeom prst="rect">
            <a:avLst/>
          </a:prstGeom>
        </p:spPr>
      </p:pic>
    </p:spTree>
    <p:extLst>
      <p:ext uri="{BB962C8B-B14F-4D97-AF65-F5344CB8AC3E}">
        <p14:creationId xmlns:p14="http://schemas.microsoft.com/office/powerpoint/2010/main" val="34332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89DB272-89FB-F13D-B82F-F4B848E1D56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CC49610-05C7-8477-860B-4663555F42FB}"/>
              </a:ext>
            </a:extLst>
          </p:cNvPr>
          <p:cNvPicPr>
            <a:picLocks noChangeAspect="1"/>
          </p:cNvPicPr>
          <p:nvPr/>
        </p:nvPicPr>
        <p:blipFill>
          <a:blip r:embed="rId3"/>
          <a:srcRect l="11295" t="17779" r="28426" b="4690"/>
          <a:stretch/>
        </p:blipFill>
        <p:spPr>
          <a:xfrm>
            <a:off x="1490133" y="203201"/>
            <a:ext cx="8579555" cy="6207328"/>
          </a:xfrm>
          <a:prstGeom prst="rect">
            <a:avLst/>
          </a:prstGeom>
        </p:spPr>
      </p:pic>
    </p:spTree>
    <p:extLst>
      <p:ext uri="{BB962C8B-B14F-4D97-AF65-F5344CB8AC3E}">
        <p14:creationId xmlns:p14="http://schemas.microsoft.com/office/powerpoint/2010/main" val="696597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FD8700-CED7-2C30-7C08-4C7FD71A8AD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EBC137E-16ED-0F40-5C83-F6F8AD0693CF}"/>
              </a:ext>
            </a:extLst>
          </p:cNvPr>
          <p:cNvPicPr>
            <a:picLocks noChangeAspect="1"/>
          </p:cNvPicPr>
          <p:nvPr/>
        </p:nvPicPr>
        <p:blipFill>
          <a:blip r:embed="rId3"/>
          <a:srcRect l="11389" t="14486" r="28056" b="15885"/>
          <a:stretch/>
        </p:blipFill>
        <p:spPr>
          <a:xfrm>
            <a:off x="1388532" y="699910"/>
            <a:ext cx="8410224" cy="5439639"/>
          </a:xfrm>
          <a:prstGeom prst="rect">
            <a:avLst/>
          </a:prstGeom>
        </p:spPr>
      </p:pic>
    </p:spTree>
    <p:extLst>
      <p:ext uri="{BB962C8B-B14F-4D97-AF65-F5344CB8AC3E}">
        <p14:creationId xmlns:p14="http://schemas.microsoft.com/office/powerpoint/2010/main" val="2538059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D3B7CC-6D8C-71F6-D549-277896F049A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D1159F8F-7B90-DCDA-CB2F-27413F1A0774}"/>
              </a:ext>
            </a:extLst>
          </p:cNvPr>
          <p:cNvPicPr>
            <a:picLocks noChangeAspect="1"/>
          </p:cNvPicPr>
          <p:nvPr/>
        </p:nvPicPr>
        <p:blipFill>
          <a:blip r:embed="rId3"/>
          <a:srcRect t="22415" b="18774"/>
          <a:stretch/>
        </p:blipFill>
        <p:spPr>
          <a:xfrm>
            <a:off x="1786465" y="857955"/>
            <a:ext cx="7933267" cy="4009075"/>
          </a:xfrm>
          <a:prstGeom prst="rect">
            <a:avLst/>
          </a:prstGeom>
        </p:spPr>
      </p:pic>
    </p:spTree>
    <p:extLst>
      <p:ext uri="{BB962C8B-B14F-4D97-AF65-F5344CB8AC3E}">
        <p14:creationId xmlns:p14="http://schemas.microsoft.com/office/powerpoint/2010/main" val="853028395"/>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1402</TotalTime>
  <Words>1666</Words>
  <Application>Microsoft Office PowerPoint</Application>
  <PresentationFormat>Panorámica</PresentationFormat>
  <Paragraphs>96</Paragraphs>
  <Slides>29</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29</vt:i4>
      </vt:variant>
    </vt:vector>
  </HeadingPairs>
  <TitlesOfParts>
    <vt:vector size="40" baseType="lpstr">
      <vt:lpstr>Aptos</vt:lpstr>
      <vt:lpstr>Aptos Display</vt:lpstr>
      <vt:lpstr>Arial</vt:lpstr>
      <vt:lpstr>Bookman Old Style</vt:lpstr>
      <vt:lpstr>Calibri</vt:lpstr>
      <vt:lpstr>Lato Light</vt:lpstr>
      <vt:lpstr>Montserrat ExtraBold</vt:lpstr>
      <vt:lpstr>Montserrat Medium</vt:lpstr>
      <vt:lpstr>Symbol</vt:lpstr>
      <vt:lpstr>Wingdings</vt:lpstr>
      <vt:lpstr>Office Theme</vt:lpstr>
      <vt:lpstr>PLAN DE CONTINGENCIA Y PLAN DE CRISIS PAI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PLAN DE CRISIS PAI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31</cp:revision>
  <dcterms:created xsi:type="dcterms:W3CDTF">2024-05-15T13:17:42Z</dcterms:created>
  <dcterms:modified xsi:type="dcterms:W3CDTF">2025-05-27T20:51:36Z</dcterms:modified>
</cp:coreProperties>
</file>