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8" r:id="rId2"/>
    <p:sldId id="302" r:id="rId3"/>
    <p:sldId id="301" r:id="rId4"/>
    <p:sldId id="303" r:id="rId5"/>
    <p:sldId id="304" r:id="rId6"/>
    <p:sldId id="308" r:id="rId7"/>
    <p:sldId id="309" r:id="rId8"/>
    <p:sldId id="314" r:id="rId9"/>
    <p:sldId id="318" r:id="rId10"/>
    <p:sldId id="319" r:id="rId11"/>
    <p:sldId id="316" r:id="rId12"/>
    <p:sldId id="317" r:id="rId13"/>
    <p:sldId id="315" r:id="rId14"/>
    <p:sldId id="312" r:id="rId15"/>
    <p:sldId id="313" r:id="rId16"/>
    <p:sldId id="311" r:id="rId17"/>
    <p:sldId id="310" r:id="rId18"/>
    <p:sldId id="320" r:id="rId19"/>
    <p:sldId id="321" r:id="rId20"/>
    <p:sldId id="322" r:id="rId21"/>
    <p:sldId id="323" r:id="rId22"/>
    <p:sldId id="326" r:id="rId23"/>
    <p:sldId id="324" r:id="rId24"/>
    <p:sldId id="325" r:id="rId25"/>
    <p:sldId id="331" r:id="rId26"/>
    <p:sldId id="327" r:id="rId27"/>
    <p:sldId id="328" r:id="rId28"/>
    <p:sldId id="329" r:id="rId29"/>
    <p:sldId id="330" r:id="rId30"/>
    <p:sldId id="334" r:id="rId31"/>
    <p:sldId id="333" r:id="rId32"/>
    <p:sldId id="335" r:id="rId33"/>
    <p:sldId id="336"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9EB"/>
    <a:srgbClr val="DD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7" d="100"/>
          <a:sy n="87" d="100"/>
        </p:scale>
        <p:origin x="69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FAAF9-D4D4-422C-856F-FFB15B90A8DF}" type="datetimeFigureOut">
              <a:rPr lang="es-MX" smtClean="0"/>
              <a:t>28/05/2025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17296B-CC77-4510-A15A-AE57E9A7594E}" type="slidenum">
              <a:rPr lang="es-MX" smtClean="0"/>
              <a:t>‹Nº›</a:t>
            </a:fld>
            <a:endParaRPr lang="es-MX"/>
          </a:p>
        </p:txBody>
      </p:sp>
    </p:spTree>
    <p:extLst>
      <p:ext uri="{BB962C8B-B14F-4D97-AF65-F5344CB8AC3E}">
        <p14:creationId xmlns:p14="http://schemas.microsoft.com/office/powerpoint/2010/main" val="2371140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28/05/2025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50651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28/05/2025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46194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512A09-E8F9-4E6A-B8F3-4C5544DFC5F0}" type="datetimeFigureOut">
              <a:rPr lang="es-CO" smtClean="0"/>
              <a:t>28/05/2025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78099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C512A09-E8F9-4E6A-B8F3-4C5544DFC5F0}" type="datetimeFigureOut">
              <a:rPr lang="es-CO" smtClean="0"/>
              <a:t>28/05/2025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94523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C512A09-E8F9-4E6A-B8F3-4C5544DFC5F0}" type="datetimeFigureOut">
              <a:rPr lang="es-CO" smtClean="0"/>
              <a:t>28/05/2025</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3640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C512A09-E8F9-4E6A-B8F3-4C5544DFC5F0}" type="datetimeFigureOut">
              <a:rPr lang="es-CO" smtClean="0"/>
              <a:t>28/05/2025</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9088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2A09-E8F9-4E6A-B8F3-4C5544DFC5F0}" type="datetimeFigureOut">
              <a:rPr lang="es-CO" smtClean="0"/>
              <a:t>28/05/2025</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2228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28/05/2025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00409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28/05/2025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28902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28/05/2025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09168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28/05/2025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16116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12A09-E8F9-4E6A-B8F3-4C5544DFC5F0}" type="datetimeFigureOut">
              <a:rPr lang="es-CO" smtClean="0"/>
              <a:t>28/05/2025</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591C16-AC2D-464C-95DE-277259B57AE1}" type="slidenum">
              <a:rPr lang="es-CO" smtClean="0"/>
              <a:t>‹Nº›</a:t>
            </a:fld>
            <a:endParaRPr lang="es-CO"/>
          </a:p>
        </p:txBody>
      </p:sp>
    </p:spTree>
    <p:extLst>
      <p:ext uri="{BB962C8B-B14F-4D97-AF65-F5344CB8AC3E}">
        <p14:creationId xmlns:p14="http://schemas.microsoft.com/office/powerpoint/2010/main" val="4290952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498295" y="760165"/>
            <a:ext cx="9232134" cy="4759286"/>
          </a:xfrm>
          <a:noFill/>
        </p:spPr>
        <p:txBody>
          <a:bodyPr>
            <a:normAutofit fontScale="90000"/>
          </a:bodyPr>
          <a:lstStyle/>
          <a:p>
            <a:pPr algn="l"/>
            <a:r>
              <a:rPr lang="es-CO" sz="4400" dirty="0" smtClean="0">
                <a:latin typeface="Arial" panose="020B0604020202020204" pitchFamily="34" charset="0"/>
                <a:cs typeface="Arial" panose="020B0604020202020204" pitchFamily="34" charset="0"/>
              </a:rPr>
              <a:t/>
            </a:r>
            <a:br>
              <a:rPr lang="es-CO" sz="4400" dirty="0" smtClean="0">
                <a:latin typeface="Arial" panose="020B0604020202020204" pitchFamily="34" charset="0"/>
                <a:cs typeface="Arial" panose="020B0604020202020204" pitchFamily="34" charset="0"/>
              </a:rPr>
            </a:br>
            <a:r>
              <a:rPr lang="es-CO" sz="4400" dirty="0">
                <a:latin typeface="Arial" panose="020B0604020202020204" pitchFamily="34" charset="0"/>
                <a:cs typeface="Arial" panose="020B0604020202020204" pitchFamily="34" charset="0"/>
              </a:rPr>
              <a:t/>
            </a:r>
            <a:br>
              <a:rPr lang="es-CO" sz="4400" dirty="0">
                <a:latin typeface="Arial" panose="020B0604020202020204" pitchFamily="34" charset="0"/>
                <a:cs typeface="Arial" panose="020B0604020202020204" pitchFamily="34" charset="0"/>
              </a:rPr>
            </a:br>
            <a:r>
              <a:rPr lang="es-CO" sz="4400" dirty="0" smtClean="0">
                <a:latin typeface="Arial" panose="020B0604020202020204" pitchFamily="34" charset="0"/>
                <a:cs typeface="Arial" panose="020B0604020202020204" pitchFamily="34" charset="0"/>
              </a:rPr>
              <a:t/>
            </a:r>
            <a:br>
              <a:rPr lang="es-CO" sz="4400" dirty="0" smtClean="0">
                <a:latin typeface="Arial" panose="020B0604020202020204" pitchFamily="34" charset="0"/>
                <a:cs typeface="Arial" panose="020B0604020202020204" pitchFamily="34" charset="0"/>
              </a:rPr>
            </a:br>
            <a:r>
              <a:rPr lang="es-CO" sz="4400" dirty="0">
                <a:latin typeface="Arial" panose="020B0604020202020204" pitchFamily="34" charset="0"/>
                <a:cs typeface="Arial" panose="020B0604020202020204" pitchFamily="34" charset="0"/>
              </a:rPr>
              <a:t/>
            </a:r>
            <a:br>
              <a:rPr lang="es-CO" sz="4400" dirty="0">
                <a:latin typeface="Arial" panose="020B0604020202020204" pitchFamily="34" charset="0"/>
                <a:cs typeface="Arial" panose="020B0604020202020204" pitchFamily="34" charset="0"/>
              </a:rPr>
            </a:br>
            <a:r>
              <a:rPr lang="es-CO" sz="4400" dirty="0" smtClean="0">
                <a:latin typeface="Arial" panose="020B0604020202020204" pitchFamily="34" charset="0"/>
                <a:cs typeface="Arial" panose="020B0604020202020204" pitchFamily="34" charset="0"/>
              </a:rPr>
              <a:t/>
            </a:r>
            <a:br>
              <a:rPr lang="es-CO" sz="4400" dirty="0" smtClean="0">
                <a:latin typeface="Arial" panose="020B0604020202020204" pitchFamily="34" charset="0"/>
                <a:cs typeface="Arial" panose="020B0604020202020204" pitchFamily="34" charset="0"/>
              </a:rPr>
            </a:br>
            <a:r>
              <a:rPr lang="es-CO" sz="4400" dirty="0" smtClean="0">
                <a:latin typeface="Arial" panose="020B0604020202020204" pitchFamily="34" charset="0"/>
                <a:cs typeface="Arial" panose="020B0604020202020204" pitchFamily="34" charset="0"/>
              </a:rPr>
              <a:t>        </a:t>
            </a:r>
            <a:r>
              <a:rPr lang="es-CO" sz="4400" dirty="0" smtClean="0">
                <a:solidFill>
                  <a:srgbClr val="002060"/>
                </a:solidFill>
                <a:latin typeface="Arial" panose="020B0604020202020204" pitchFamily="34" charset="0"/>
                <a:cs typeface="Arial" panose="020B0604020202020204" pitchFamily="34" charset="0"/>
              </a:rPr>
              <a:t>ATENCION CON ENFOQUE  </a:t>
            </a:r>
            <a:br>
              <a:rPr lang="es-CO" sz="4400" dirty="0" smtClean="0">
                <a:solidFill>
                  <a:srgbClr val="002060"/>
                </a:solidFill>
                <a:latin typeface="Arial" panose="020B0604020202020204" pitchFamily="34" charset="0"/>
                <a:cs typeface="Arial" panose="020B0604020202020204" pitchFamily="34" charset="0"/>
              </a:rPr>
            </a:br>
            <a:r>
              <a:rPr lang="es-CO" sz="4400" dirty="0" smtClean="0">
                <a:solidFill>
                  <a:srgbClr val="002060"/>
                </a:solidFill>
                <a:latin typeface="Arial" panose="020B0604020202020204" pitchFamily="34" charset="0"/>
                <a:cs typeface="Arial" panose="020B0604020202020204" pitchFamily="34" charset="0"/>
              </a:rPr>
              <a:t>                   </a:t>
            </a:r>
            <a:r>
              <a:rPr lang="es-CO" sz="4400" dirty="0" smtClean="0">
                <a:solidFill>
                  <a:srgbClr val="002060"/>
                </a:solidFill>
                <a:latin typeface="Arial" panose="020B0604020202020204" pitchFamily="34" charset="0"/>
                <a:cs typeface="Arial" panose="020B0604020202020204" pitchFamily="34" charset="0"/>
              </a:rPr>
              <a:t>DIFERENCIAL</a:t>
            </a:r>
            <a:r>
              <a:rPr lang="es-CO" sz="4400" dirty="0" smtClean="0">
                <a:latin typeface="Arial" panose="020B0604020202020204" pitchFamily="34" charset="0"/>
                <a:cs typeface="Arial" panose="020B0604020202020204" pitchFamily="34" charset="0"/>
              </a:rPr>
              <a:t/>
            </a:r>
            <a:br>
              <a:rPr lang="es-CO" sz="4400" dirty="0" smtClean="0">
                <a:latin typeface="Arial" panose="020B0604020202020204" pitchFamily="34" charset="0"/>
                <a:cs typeface="Arial" panose="020B0604020202020204" pitchFamily="34" charset="0"/>
              </a:rPr>
            </a:br>
            <a:r>
              <a:rPr lang="es-CO" sz="4400" dirty="0">
                <a:latin typeface="Arial" panose="020B0604020202020204" pitchFamily="34" charset="0"/>
                <a:cs typeface="Arial" panose="020B0604020202020204" pitchFamily="34" charset="0"/>
              </a:rPr>
              <a:t/>
            </a:r>
            <a:br>
              <a:rPr lang="es-CO" sz="4400" dirty="0">
                <a:latin typeface="Arial" panose="020B0604020202020204" pitchFamily="34" charset="0"/>
                <a:cs typeface="Arial" panose="020B0604020202020204" pitchFamily="34" charset="0"/>
              </a:rPr>
            </a:br>
            <a:r>
              <a:rPr lang="es-CO" sz="4400" dirty="0" smtClean="0">
                <a:latin typeface="Arial" panose="020B0604020202020204" pitchFamily="34" charset="0"/>
                <a:cs typeface="Arial" panose="020B0604020202020204" pitchFamily="34" charset="0"/>
              </a:rPr>
              <a:t>		</a:t>
            </a:r>
            <a:r>
              <a:rPr lang="es-CO" sz="2200" dirty="0" smtClean="0">
                <a:solidFill>
                  <a:srgbClr val="002060"/>
                </a:solidFill>
                <a:latin typeface="Arial" panose="020B0604020202020204" pitchFamily="34" charset="0"/>
                <a:cs typeface="Arial" panose="020B0604020202020204" pitchFamily="34" charset="0"/>
              </a:rPr>
              <a:t>-</a:t>
            </a:r>
            <a:r>
              <a:rPr lang="es-CO" sz="2200" dirty="0" smtClean="0">
                <a:solidFill>
                  <a:srgbClr val="002060"/>
                </a:solidFill>
                <a:latin typeface="Arial" panose="020B0604020202020204" pitchFamily="34" charset="0"/>
                <a:cs typeface="Arial" panose="020B0604020202020204" pitchFamily="34" charset="0"/>
              </a:rPr>
              <a:t>VEJEZ Y ENVEJECIMIENTO </a:t>
            </a:r>
            <a:br>
              <a:rPr lang="es-CO" sz="2200" dirty="0" smtClean="0">
                <a:solidFill>
                  <a:srgbClr val="002060"/>
                </a:solidFill>
                <a:latin typeface="Arial" panose="020B0604020202020204" pitchFamily="34" charset="0"/>
                <a:cs typeface="Arial" panose="020B0604020202020204" pitchFamily="34" charset="0"/>
              </a:rPr>
            </a:br>
            <a:r>
              <a:rPr lang="es-CO" sz="2200" dirty="0" smtClean="0">
                <a:solidFill>
                  <a:srgbClr val="002060"/>
                </a:solidFill>
                <a:latin typeface="Arial" panose="020B0604020202020204" pitchFamily="34" charset="0"/>
                <a:cs typeface="Arial" panose="020B0604020202020204" pitchFamily="34" charset="0"/>
              </a:rPr>
              <a:t>		-PERSONAS CON DISCAPACIDAD</a:t>
            </a:r>
            <a:br>
              <a:rPr lang="es-CO" sz="2200" dirty="0" smtClean="0">
                <a:solidFill>
                  <a:srgbClr val="002060"/>
                </a:solidFill>
                <a:latin typeface="Arial" panose="020B0604020202020204" pitchFamily="34" charset="0"/>
                <a:cs typeface="Arial" panose="020B0604020202020204" pitchFamily="34" charset="0"/>
              </a:rPr>
            </a:br>
            <a:r>
              <a:rPr lang="es-CO" sz="2200" dirty="0" smtClean="0">
                <a:solidFill>
                  <a:srgbClr val="002060"/>
                </a:solidFill>
                <a:latin typeface="Arial" panose="020B0604020202020204" pitchFamily="34" charset="0"/>
                <a:cs typeface="Arial" panose="020B0604020202020204" pitchFamily="34" charset="0"/>
              </a:rPr>
              <a:t>		-ENFOQUE ETNICO CULTURAL</a:t>
            </a:r>
            <a:br>
              <a:rPr lang="es-CO" sz="2200" dirty="0" smtClean="0">
                <a:solidFill>
                  <a:srgbClr val="002060"/>
                </a:solidFill>
                <a:latin typeface="Arial" panose="020B0604020202020204" pitchFamily="34" charset="0"/>
                <a:cs typeface="Arial" panose="020B0604020202020204" pitchFamily="34" charset="0"/>
              </a:rPr>
            </a:br>
            <a:r>
              <a:rPr lang="es-CO" sz="2200" dirty="0" smtClean="0">
                <a:solidFill>
                  <a:srgbClr val="002060"/>
                </a:solidFill>
                <a:latin typeface="Arial" panose="020B0604020202020204" pitchFamily="34" charset="0"/>
                <a:cs typeface="Arial" panose="020B0604020202020204" pitchFamily="34" charset="0"/>
              </a:rPr>
              <a:t>		-HABITANTE DE CALLE </a:t>
            </a:r>
            <a:br>
              <a:rPr lang="es-CO" sz="2200" dirty="0" smtClean="0">
                <a:solidFill>
                  <a:srgbClr val="002060"/>
                </a:solidFill>
                <a:latin typeface="Arial" panose="020B0604020202020204" pitchFamily="34" charset="0"/>
                <a:cs typeface="Arial" panose="020B0604020202020204" pitchFamily="34" charset="0"/>
              </a:rPr>
            </a:br>
            <a:r>
              <a:rPr lang="es-CO" sz="2200" dirty="0" smtClean="0">
                <a:solidFill>
                  <a:srgbClr val="002060"/>
                </a:solidFill>
                <a:latin typeface="Arial" panose="020B0604020202020204" pitchFamily="34" charset="0"/>
                <a:cs typeface="Arial" panose="020B0604020202020204" pitchFamily="34" charset="0"/>
              </a:rPr>
              <a:t>		-ENFOQUE DE GENERO</a:t>
            </a:r>
            <a:br>
              <a:rPr lang="es-CO" sz="2200" dirty="0" smtClean="0">
                <a:solidFill>
                  <a:srgbClr val="002060"/>
                </a:solidFill>
                <a:latin typeface="Arial" panose="020B0604020202020204" pitchFamily="34" charset="0"/>
                <a:cs typeface="Arial" panose="020B0604020202020204" pitchFamily="34" charset="0"/>
              </a:rPr>
            </a:br>
            <a:r>
              <a:rPr lang="es-CO" sz="2200" dirty="0" smtClean="0">
                <a:solidFill>
                  <a:srgbClr val="002060"/>
                </a:solidFill>
                <a:latin typeface="Arial" panose="020B0604020202020204" pitchFamily="34" charset="0"/>
                <a:cs typeface="Arial" panose="020B0604020202020204" pitchFamily="34" charset="0"/>
              </a:rPr>
              <a:t>		-ATENCION A VICTIMAS DE CONFLICTO ARMADO</a:t>
            </a:r>
            <a:br>
              <a:rPr lang="es-CO" sz="2200" dirty="0" smtClean="0">
                <a:solidFill>
                  <a:srgbClr val="002060"/>
                </a:solidFill>
                <a:latin typeface="Arial" panose="020B0604020202020204" pitchFamily="34" charset="0"/>
                <a:cs typeface="Arial" panose="020B0604020202020204" pitchFamily="34" charset="0"/>
              </a:rPr>
            </a:br>
            <a:r>
              <a:rPr lang="es-CO" sz="2200" dirty="0" smtClean="0">
                <a:solidFill>
                  <a:srgbClr val="002060"/>
                </a:solidFill>
                <a:latin typeface="Arial" panose="020B0604020202020204" pitchFamily="34" charset="0"/>
                <a:cs typeface="Arial" panose="020B0604020202020204" pitchFamily="34" charset="0"/>
              </a:rPr>
              <a:t>		</a:t>
            </a:r>
            <a:r>
              <a:rPr lang="es-CO" sz="2200" dirty="0" smtClean="0">
                <a:solidFill>
                  <a:srgbClr val="002060"/>
                </a:solidFill>
                <a:latin typeface="Arial" panose="020B0604020202020204" pitchFamily="34" charset="0"/>
                <a:cs typeface="Arial" panose="020B0604020202020204" pitchFamily="34" charset="0"/>
              </a:rPr>
              <a:t>-POBLACION MIGRANTE </a:t>
            </a:r>
            <a:r>
              <a:rPr lang="es-CO" sz="2200" dirty="0" smtClean="0">
                <a:solidFill>
                  <a:srgbClr val="002060"/>
                </a:solidFill>
                <a:latin typeface="Arial" panose="020B0604020202020204" pitchFamily="34" charset="0"/>
                <a:cs typeface="Arial" panose="020B0604020202020204" pitchFamily="34" charset="0"/>
              </a:rPr>
              <a:t> </a:t>
            </a:r>
            <a:endParaRPr lang="es-CO" sz="22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76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3"/>
          <a:srcRect l="1" r="64276"/>
          <a:stretch/>
        </p:blipFill>
        <p:spPr>
          <a:xfrm>
            <a:off x="362903" y="600306"/>
            <a:ext cx="2105977" cy="4681053"/>
          </a:xfrm>
          <a:prstGeom prst="rect">
            <a:avLst/>
          </a:prstGeom>
        </p:spPr>
      </p:pic>
      <p:sp>
        <p:nvSpPr>
          <p:cNvPr id="3" name="Rectángulo 2"/>
          <p:cNvSpPr/>
          <p:nvPr/>
        </p:nvSpPr>
        <p:spPr>
          <a:xfrm>
            <a:off x="2468880" y="600306"/>
            <a:ext cx="9532620" cy="4702826"/>
          </a:xfrm>
          <a:prstGeom prst="rect">
            <a:avLst/>
          </a:prstGeom>
          <a:solidFill>
            <a:schemeClr val="bg1">
              <a:lumMod val="95000"/>
            </a:schemeClr>
          </a:solidFill>
        </p:spPr>
        <p:txBody>
          <a:bodyPr wrap="square">
            <a:spAutoFit/>
          </a:bodyPr>
          <a:lstStyle/>
          <a:p>
            <a:pPr algn="ctr">
              <a:lnSpc>
                <a:spcPct val="107000"/>
              </a:lnSpc>
              <a:spcAft>
                <a:spcPts val="0"/>
              </a:spcAft>
            </a:pPr>
            <a:r>
              <a:rPr lang="es-CO" sz="2000" b="1" dirty="0" smtClean="0">
                <a:latin typeface="Arial" panose="020B0604020202020204" pitchFamily="34" charset="0"/>
                <a:ea typeface="Calibri" panose="020F0502020204030204" pitchFamily="34" charset="0"/>
                <a:cs typeface="Times New Roman" panose="02020603050405020304" pitchFamily="18" charset="0"/>
              </a:rPr>
              <a:t>POLITICA DE ATENCION CON ENFOQUE DIFERENCIAL </a:t>
            </a:r>
          </a:p>
          <a:p>
            <a:pPr algn="just">
              <a:lnSpc>
                <a:spcPct val="107000"/>
              </a:lnSpc>
              <a:spcAft>
                <a:spcPts val="0"/>
              </a:spcAft>
            </a:pPr>
            <a:endParaRPr lang="es-CO" sz="20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CO" sz="2000" dirty="0" smtClean="0">
                <a:latin typeface="Arial" panose="020B0604020202020204" pitchFamily="34" charset="0"/>
                <a:ea typeface="Calibri" panose="020F0502020204030204" pitchFamily="34" charset="0"/>
                <a:cs typeface="Times New Roman" panose="02020603050405020304" pitchFamily="18" charset="0"/>
              </a:rPr>
              <a:t>EL </a:t>
            </a:r>
            <a:r>
              <a:rPr lang="es-CO" sz="2000" dirty="0">
                <a:latin typeface="Arial" panose="020B0604020202020204" pitchFamily="34" charset="0"/>
                <a:ea typeface="Calibri" panose="020F0502020204030204" pitchFamily="34" charset="0"/>
                <a:cs typeface="Times New Roman" panose="02020603050405020304" pitchFamily="18" charset="0"/>
              </a:rPr>
              <a:t>Gerente y los colaboradores de </a:t>
            </a:r>
            <a:r>
              <a:rPr lang="es-CO" sz="2000" b="1" i="1" dirty="0">
                <a:latin typeface="Arial" panose="020B0604020202020204" pitchFamily="34" charset="0"/>
                <a:ea typeface="Calibri" panose="020F0502020204030204" pitchFamily="34" charset="0"/>
                <a:cs typeface="Times New Roman" panose="02020603050405020304" pitchFamily="18" charset="0"/>
              </a:rPr>
              <a:t>CLÍNICA LAS LAJAS S.A.S</a:t>
            </a:r>
            <a:r>
              <a:rPr lang="es-CO" sz="2000" dirty="0">
                <a:latin typeface="Arial" panose="020B0604020202020204" pitchFamily="34" charset="0"/>
                <a:ea typeface="Calibri" panose="020F0502020204030204" pitchFamily="34" charset="0"/>
                <a:cs typeface="Times New Roman" panose="02020603050405020304" pitchFamily="18" charset="0"/>
              </a:rPr>
              <a:t> se comprometen a garantizar </a:t>
            </a:r>
            <a:r>
              <a:rPr lang="es-CO" sz="2000" dirty="0" smtClean="0">
                <a:latin typeface="Arial" panose="020B0604020202020204" pitchFamily="34" charset="0"/>
                <a:ea typeface="Calibri" panose="020F0502020204030204" pitchFamily="34" charset="0"/>
                <a:cs typeface="Times New Roman" panose="02020603050405020304" pitchFamily="18" charset="0"/>
              </a:rPr>
              <a:t>de </a:t>
            </a:r>
            <a:r>
              <a:rPr lang="es-CO" sz="2000" dirty="0">
                <a:latin typeface="Arial" panose="020B0604020202020204" pitchFamily="34" charset="0"/>
                <a:ea typeface="Calibri" panose="020F0502020204030204" pitchFamily="34" charset="0"/>
                <a:cs typeface="Times New Roman" panose="02020603050405020304" pitchFamily="18" charset="0"/>
              </a:rPr>
              <a:t>la calidad </a:t>
            </a:r>
            <a:r>
              <a:rPr lang="es-CO" sz="2000" dirty="0">
                <a:latin typeface="Arial" panose="020B0604020202020204" pitchFamily="34" charset="0"/>
                <a:ea typeface="Calibri" panose="020F0502020204030204" pitchFamily="34" charset="0"/>
                <a:cs typeface="Times New Roman" panose="02020603050405020304" pitchFamily="18" charset="0"/>
              </a:rPr>
              <a:t>una atención integral que reconoce que existen poblaciones con características particulares en razón de su edad, etnia,  orientación sexual, situación de discapacidad y condición de vulnerabilidad</a:t>
            </a:r>
            <a:r>
              <a:rPr lang="es-CO" sz="1600" dirty="0">
                <a:solidFill>
                  <a:srgbClr val="202124"/>
                </a:solidFill>
                <a:latin typeface="Arial" panose="020B0604020202020204" pitchFamily="34" charset="0"/>
                <a:ea typeface="Calibri" panose="020F0502020204030204" pitchFamily="34" charset="0"/>
                <a:cs typeface="Times New Roman" panose="02020603050405020304" pitchFamily="18" charset="0"/>
              </a:rPr>
              <a:t>, </a:t>
            </a:r>
            <a:r>
              <a:rPr lang="es-CO" sz="2000" dirty="0">
                <a:latin typeface="Arial" panose="020B0604020202020204" pitchFamily="34" charset="0"/>
                <a:ea typeface="Calibri" panose="020F0502020204030204" pitchFamily="34" charset="0"/>
                <a:cs typeface="Times New Roman" panose="02020603050405020304" pitchFamily="18" charset="0"/>
              </a:rPr>
              <a:t> promoviendo medidas para facilitar el acceso a la atención, fomentando el conocimiento por parte de todos los colaboradores de la institución del proceso de atención con prevalencia de derechos, dando cumplimiento al principio orientador de humanización del  plan nacional del mejoramiento en </a:t>
            </a:r>
            <a:r>
              <a:rPr lang="es-CO" sz="2000" dirty="0">
                <a:latin typeface="Arial" panose="020B0604020202020204" pitchFamily="34" charset="0"/>
                <a:ea typeface="Calibri" panose="020F0502020204030204" pitchFamily="34" charset="0"/>
                <a:cs typeface="Times New Roman" panose="02020603050405020304" pitchFamily="18" charset="0"/>
              </a:rPr>
              <a:t>salud que responde a las necesidades de colaboradores, usuarios, familias, cuidadores y </a:t>
            </a:r>
            <a:r>
              <a:rPr lang="es-CO" sz="2000" dirty="0" smtClean="0">
                <a:latin typeface="Arial" panose="020B0604020202020204" pitchFamily="34" charset="0"/>
                <a:ea typeface="Calibri" panose="020F0502020204030204" pitchFamily="34" charset="0"/>
                <a:cs typeface="Times New Roman" panose="02020603050405020304" pitchFamily="18" charset="0"/>
              </a:rPr>
              <a:t>comunidad.</a:t>
            </a:r>
          </a:p>
          <a:p>
            <a:pPr algn="just">
              <a:lnSpc>
                <a:spcPct val="107000"/>
              </a:lnSpc>
              <a:spcAft>
                <a:spcPts val="0"/>
              </a:spcAft>
            </a:pPr>
            <a:r>
              <a:rPr lang="es-CO" sz="2000" dirty="0">
                <a:latin typeface="Arial" panose="020B0604020202020204" pitchFamily="34" charset="0"/>
                <a:ea typeface="Calibri" panose="020F0502020204030204" pitchFamily="34" charset="0"/>
                <a:cs typeface="Times New Roman" panose="02020603050405020304" pitchFamily="18" charset="0"/>
              </a:rPr>
              <a:t> </a:t>
            </a:r>
            <a:r>
              <a:rPr lang="es-CO" sz="2000" dirty="0" smtClean="0">
                <a:latin typeface="Arial" panose="020B0604020202020204" pitchFamily="34" charset="0"/>
                <a:ea typeface="Calibri" panose="020F0502020204030204" pitchFamily="34" charset="0"/>
                <a:cs typeface="Times New Roman" panose="02020603050405020304" pitchFamily="18" charset="0"/>
              </a:rPr>
              <a:t>   </a:t>
            </a:r>
          </a:p>
          <a:p>
            <a:pPr algn="just">
              <a:lnSpc>
                <a:spcPct val="107000"/>
              </a:lnSpc>
              <a:spcAft>
                <a:spcPts val="0"/>
              </a:spcAft>
            </a:pPr>
            <a:r>
              <a:rPr lang="es-CO" sz="2000" dirty="0">
                <a:latin typeface="Arial" panose="020B0604020202020204" pitchFamily="34" charset="0"/>
                <a:ea typeface="Calibri" panose="020F0502020204030204" pitchFamily="34" charset="0"/>
                <a:cs typeface="Times New Roman" panose="02020603050405020304" pitchFamily="18" charset="0"/>
              </a:rPr>
              <a:t> </a:t>
            </a:r>
            <a:r>
              <a:rPr lang="es-CO" sz="2000" dirty="0" smtClean="0">
                <a:latin typeface="Arial" panose="020B0604020202020204" pitchFamily="34" charset="0"/>
                <a:ea typeface="Calibri" panose="020F0502020204030204" pitchFamily="34" charset="0"/>
                <a:cs typeface="Times New Roman" panose="02020603050405020304" pitchFamily="18" charset="0"/>
              </a:rPr>
              <a:t>            Principios: Inclusión, Respeto, Prevalencia de derechos</a:t>
            </a:r>
          </a:p>
          <a:p>
            <a:pPr algn="just">
              <a:lnSpc>
                <a:spcPct val="107000"/>
              </a:lnSpc>
              <a:spcAft>
                <a:spcPts val="0"/>
              </a:spcAft>
            </a:pP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2031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1775083" y="0"/>
            <a:ext cx="8687553" cy="3078747"/>
          </a:xfrm>
          <a:prstGeom prst="rect">
            <a:avLst/>
          </a:prstGeom>
        </p:spPr>
      </p:pic>
      <p:sp>
        <p:nvSpPr>
          <p:cNvPr id="6" name="Rectángulo 5"/>
          <p:cNvSpPr/>
          <p:nvPr/>
        </p:nvSpPr>
        <p:spPr>
          <a:xfrm>
            <a:off x="272060" y="3108718"/>
            <a:ext cx="11919940" cy="2246769"/>
          </a:xfrm>
          <a:prstGeom prst="rect">
            <a:avLst/>
          </a:prstGeom>
        </p:spPr>
        <p:txBody>
          <a:bodyPr wrap="square">
            <a:spAutoFit/>
          </a:bodyPr>
          <a:lstStyle/>
          <a:p>
            <a:endParaRPr lang="es-ES" sz="2000" dirty="0">
              <a:solidFill>
                <a:srgbClr val="000000"/>
              </a:solidFill>
              <a:latin typeface="Arial" panose="020B0604020202020204" pitchFamily="34" charset="0"/>
            </a:endParaRPr>
          </a:p>
          <a:p>
            <a:pPr algn="just"/>
            <a:r>
              <a:rPr lang="es-ES" sz="2400" dirty="0" smtClean="0">
                <a:solidFill>
                  <a:srgbClr val="000000"/>
                </a:solidFill>
                <a:latin typeface="Calibri" panose="020F0502020204030204" pitchFamily="34" charset="0"/>
              </a:rPr>
              <a:t>Es </a:t>
            </a:r>
            <a:r>
              <a:rPr lang="es-ES" sz="2400" dirty="0">
                <a:solidFill>
                  <a:srgbClr val="000000"/>
                </a:solidFill>
                <a:latin typeface="Calibri" panose="020F0502020204030204" pitchFamily="34" charset="0"/>
              </a:rPr>
              <a:t>el conjunto de medidas y acciones orientadas a dar un trato diferenciado a algunos grupos </a:t>
            </a:r>
            <a:r>
              <a:rPr lang="es-ES" sz="2400" dirty="0" smtClean="0">
                <a:solidFill>
                  <a:srgbClr val="000000"/>
                </a:solidFill>
                <a:latin typeface="Calibri" panose="020F0502020204030204" pitchFamily="34" charset="0"/>
              </a:rPr>
              <a:t>poblacionales que buscan </a:t>
            </a:r>
            <a:r>
              <a:rPr lang="es-ES" sz="2400" dirty="0">
                <a:solidFill>
                  <a:srgbClr val="000000"/>
                </a:solidFill>
                <a:latin typeface="Calibri" panose="020F0502020204030204" pitchFamily="34" charset="0"/>
              </a:rPr>
              <a:t>garantizar la igualdad efectiva en el acceso a las medidas de atención y asistencia, deben responder a las particularidades y grado de vulnerabilidad de las diferentes poblaciones eliminando esquemas de discriminación y marginación que pudieran causar o contribuir al surgimiento de barreras en la atención. </a:t>
            </a:r>
          </a:p>
        </p:txBody>
      </p:sp>
    </p:spTree>
    <p:extLst>
      <p:ext uri="{BB962C8B-B14F-4D97-AF65-F5344CB8AC3E}">
        <p14:creationId xmlns:p14="http://schemas.microsoft.com/office/powerpoint/2010/main" val="765853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ángulo 4"/>
          <p:cNvSpPr/>
          <p:nvPr/>
        </p:nvSpPr>
        <p:spPr>
          <a:xfrm>
            <a:off x="3437096" y="139482"/>
            <a:ext cx="5463540" cy="5632311"/>
          </a:xfrm>
          <a:prstGeom prst="rect">
            <a:avLst/>
          </a:prstGeom>
        </p:spPr>
        <p:txBody>
          <a:bodyPr wrap="square">
            <a:spAutoFit/>
          </a:bodyPr>
          <a:lstStyle/>
          <a:p>
            <a:endParaRPr lang="es-ES" sz="2000" dirty="0">
              <a:solidFill>
                <a:srgbClr val="000000"/>
              </a:solidFill>
              <a:latin typeface="Arial" panose="020B0604020202020204" pitchFamily="34" charset="0"/>
            </a:endParaRPr>
          </a:p>
          <a:p>
            <a:pPr algn="ctr"/>
            <a:r>
              <a:rPr lang="es-ES" sz="2000" b="1" dirty="0">
                <a:solidFill>
                  <a:srgbClr val="000000"/>
                </a:solidFill>
                <a:latin typeface="Arial" panose="020B0604020202020204" pitchFamily="34" charset="0"/>
              </a:rPr>
              <a:t>POBLACIONES SUJETAS DE ESPECIAL </a:t>
            </a:r>
            <a:r>
              <a:rPr lang="es-ES" sz="2000" b="1" dirty="0" smtClean="0">
                <a:solidFill>
                  <a:srgbClr val="000000"/>
                </a:solidFill>
                <a:latin typeface="Arial" panose="020B0604020202020204" pitchFamily="34" charset="0"/>
              </a:rPr>
              <a:t>PROTECCIÓN</a:t>
            </a:r>
          </a:p>
          <a:p>
            <a:pPr algn="just"/>
            <a:endParaRPr lang="es-ES" sz="2000" b="1" dirty="0">
              <a:solidFill>
                <a:srgbClr val="000000"/>
              </a:solidFill>
              <a:latin typeface="Arial" panose="020B0604020202020204" pitchFamily="34" charset="0"/>
            </a:endParaRPr>
          </a:p>
          <a:p>
            <a:pPr algn="just"/>
            <a:r>
              <a:rPr lang="es-ES" sz="2800" dirty="0" smtClean="0">
                <a:solidFill>
                  <a:srgbClr val="000000"/>
                </a:solidFill>
                <a:latin typeface="Calibri" panose="020F0502020204030204" pitchFamily="34" charset="0"/>
              </a:rPr>
              <a:t>Hace </a:t>
            </a:r>
            <a:r>
              <a:rPr lang="es-ES" sz="2800" dirty="0">
                <a:solidFill>
                  <a:srgbClr val="000000"/>
                </a:solidFill>
                <a:latin typeface="Calibri" panose="020F0502020204030204" pitchFamily="34" charset="0"/>
              </a:rPr>
              <a:t>referencia a ciertos grupos poblacionales que en razón del género, ciclo vital, identidad de género, orientación sexual, situación discapacidad, pertenencia étnica, entre otras características, han sufrido múltiples discriminaciones y exclusiones para dar origen a la desigualdad en términos de ejercicio de derechos. </a:t>
            </a:r>
          </a:p>
        </p:txBody>
      </p:sp>
      <p:pic>
        <p:nvPicPr>
          <p:cNvPr id="6" name="Imagen 5"/>
          <p:cNvPicPr>
            <a:picLocks noChangeAspect="1"/>
          </p:cNvPicPr>
          <p:nvPr/>
        </p:nvPicPr>
        <p:blipFill>
          <a:blip r:embed="rId3"/>
          <a:stretch>
            <a:fillRect/>
          </a:stretch>
        </p:blipFill>
        <p:spPr>
          <a:xfrm>
            <a:off x="174307" y="585787"/>
            <a:ext cx="3133725" cy="1457325"/>
          </a:xfrm>
          <a:prstGeom prst="rect">
            <a:avLst/>
          </a:prstGeom>
        </p:spPr>
      </p:pic>
      <p:pic>
        <p:nvPicPr>
          <p:cNvPr id="7" name="Imagen 6"/>
          <p:cNvPicPr>
            <a:picLocks noChangeAspect="1"/>
          </p:cNvPicPr>
          <p:nvPr/>
        </p:nvPicPr>
        <p:blipFill rotWithShape="1">
          <a:blip r:embed="rId4"/>
          <a:srcRect r="18969"/>
          <a:stretch/>
        </p:blipFill>
        <p:spPr>
          <a:xfrm>
            <a:off x="9029700" y="454341"/>
            <a:ext cx="3158490" cy="1588771"/>
          </a:xfrm>
          <a:prstGeom prst="rect">
            <a:avLst/>
          </a:prstGeom>
        </p:spPr>
      </p:pic>
      <p:pic>
        <p:nvPicPr>
          <p:cNvPr id="8" name="Imagen 7"/>
          <p:cNvPicPr>
            <a:picLocks noChangeAspect="1"/>
          </p:cNvPicPr>
          <p:nvPr/>
        </p:nvPicPr>
        <p:blipFill>
          <a:blip r:embed="rId5"/>
          <a:stretch>
            <a:fillRect/>
          </a:stretch>
        </p:blipFill>
        <p:spPr>
          <a:xfrm>
            <a:off x="431481" y="2225992"/>
            <a:ext cx="2619375" cy="1743075"/>
          </a:xfrm>
          <a:prstGeom prst="rect">
            <a:avLst/>
          </a:prstGeom>
        </p:spPr>
      </p:pic>
      <p:pic>
        <p:nvPicPr>
          <p:cNvPr id="10" name="Imagen 9"/>
          <p:cNvPicPr>
            <a:picLocks noChangeAspect="1"/>
          </p:cNvPicPr>
          <p:nvPr/>
        </p:nvPicPr>
        <p:blipFill rotWithShape="1">
          <a:blip r:embed="rId6"/>
          <a:srcRect t="3008" b="7599"/>
          <a:stretch/>
        </p:blipFill>
        <p:spPr>
          <a:xfrm>
            <a:off x="9286876" y="2225992"/>
            <a:ext cx="2747963" cy="1783080"/>
          </a:xfrm>
          <a:prstGeom prst="rect">
            <a:avLst/>
          </a:prstGeom>
        </p:spPr>
      </p:pic>
      <p:pic>
        <p:nvPicPr>
          <p:cNvPr id="11" name="Imagen 10"/>
          <p:cNvPicPr>
            <a:picLocks noChangeAspect="1"/>
          </p:cNvPicPr>
          <p:nvPr/>
        </p:nvPicPr>
        <p:blipFill rotWithShape="1">
          <a:blip r:embed="rId7"/>
          <a:srcRect t="20000" b="15125"/>
          <a:stretch/>
        </p:blipFill>
        <p:spPr>
          <a:xfrm>
            <a:off x="490254" y="4274820"/>
            <a:ext cx="2501827" cy="1623060"/>
          </a:xfrm>
          <a:prstGeom prst="rect">
            <a:avLst/>
          </a:prstGeom>
        </p:spPr>
      </p:pic>
      <p:pic>
        <p:nvPicPr>
          <p:cNvPr id="12" name="Imagen 11"/>
          <p:cNvPicPr>
            <a:picLocks noChangeAspect="1"/>
          </p:cNvPicPr>
          <p:nvPr/>
        </p:nvPicPr>
        <p:blipFill>
          <a:blip r:embed="rId8"/>
          <a:stretch>
            <a:fillRect/>
          </a:stretch>
        </p:blipFill>
        <p:spPr>
          <a:xfrm>
            <a:off x="9429750" y="4274820"/>
            <a:ext cx="2468880" cy="1623059"/>
          </a:xfrm>
          <a:prstGeom prst="rect">
            <a:avLst/>
          </a:prstGeom>
        </p:spPr>
      </p:pic>
    </p:spTree>
    <p:extLst>
      <p:ext uri="{BB962C8B-B14F-4D97-AF65-F5344CB8AC3E}">
        <p14:creationId xmlns:p14="http://schemas.microsoft.com/office/powerpoint/2010/main" val="3023709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948690" y="257770"/>
            <a:ext cx="10264140" cy="3788450"/>
          </a:xfrm>
          <a:prstGeom prst="rect">
            <a:avLst/>
          </a:prstGeom>
        </p:spPr>
      </p:pic>
      <p:sp>
        <p:nvSpPr>
          <p:cNvPr id="6" name="CuadroTexto 5"/>
          <p:cNvSpPr txBox="1"/>
          <p:nvPr/>
        </p:nvSpPr>
        <p:spPr>
          <a:xfrm>
            <a:off x="3874770" y="457200"/>
            <a:ext cx="4194810" cy="461665"/>
          </a:xfrm>
          <a:prstGeom prst="rect">
            <a:avLst/>
          </a:prstGeom>
          <a:noFill/>
        </p:spPr>
        <p:txBody>
          <a:bodyPr wrap="square" rtlCol="0">
            <a:spAutoFit/>
          </a:bodyPr>
          <a:lstStyle/>
          <a:p>
            <a:r>
              <a:rPr lang="es-CO" sz="2400" dirty="0" smtClean="0">
                <a:latin typeface="Arial" panose="020B0604020202020204" pitchFamily="34" charset="0"/>
                <a:cs typeface="Arial" panose="020B0604020202020204" pitchFamily="34" charset="0"/>
              </a:rPr>
              <a:t>ENVEJECIMIENTO Y VEJEZ </a:t>
            </a:r>
            <a:endParaRPr lang="es-MX" sz="2400" dirty="0">
              <a:latin typeface="Arial" panose="020B0604020202020204" pitchFamily="34" charset="0"/>
              <a:cs typeface="Arial" panose="020B0604020202020204" pitchFamily="34" charset="0"/>
            </a:endParaRPr>
          </a:p>
        </p:txBody>
      </p:sp>
      <p:sp>
        <p:nvSpPr>
          <p:cNvPr id="7" name="Rectángulo 6"/>
          <p:cNvSpPr/>
          <p:nvPr/>
        </p:nvSpPr>
        <p:spPr>
          <a:xfrm>
            <a:off x="948690" y="3578632"/>
            <a:ext cx="10264140" cy="2308324"/>
          </a:xfrm>
          <a:prstGeom prst="rect">
            <a:avLst/>
          </a:prstGeom>
          <a:solidFill>
            <a:srgbClr val="DDEBF7"/>
          </a:solidFill>
        </p:spPr>
        <p:txBody>
          <a:bodyPr wrap="square">
            <a:spAutoFit/>
          </a:bodyPr>
          <a:lstStyle/>
          <a:p>
            <a:pPr algn="just">
              <a:buClr>
                <a:srgbClr val="4D4D4D"/>
              </a:buClr>
              <a:buSzPts val="2800"/>
            </a:pPr>
            <a:r>
              <a:rPr lang="es-MX" sz="2400" dirty="0" smtClean="0">
                <a:latin typeface="Arial" panose="020B0604020202020204" pitchFamily="34" charset="0"/>
                <a:ea typeface="Arial"/>
                <a:cs typeface="Arial" panose="020B0604020202020204" pitchFamily="34" charset="0"/>
                <a:sym typeface="Arial"/>
              </a:rPr>
              <a:t>ENVEJECIMIENTO: es </a:t>
            </a:r>
            <a:r>
              <a:rPr lang="es-MX" sz="2400" dirty="0">
                <a:latin typeface="Arial" panose="020B0604020202020204" pitchFamily="34" charset="0"/>
                <a:ea typeface="Arial"/>
                <a:cs typeface="Arial" panose="020B0604020202020204" pitchFamily="34" charset="0"/>
                <a:sym typeface="Arial"/>
              </a:rPr>
              <a:t>un conjunto de transformaciones y cambios que aparecen en el individuo a lo largo de la vida. Es la consecuencia de la acción del tiempo sobre los seres vivos. Los cambios son bioquímicos, fisiológicos, morfológicos, sociales y psicológicos. Es universal,  progresivo e irreversible, comienza con el nacimiento y termina con la muerte.</a:t>
            </a:r>
            <a:endParaRPr lang="es-MX"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5686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ángulo 2"/>
          <p:cNvSpPr/>
          <p:nvPr/>
        </p:nvSpPr>
        <p:spPr>
          <a:xfrm>
            <a:off x="0" y="0"/>
            <a:ext cx="12192000" cy="3194721"/>
          </a:xfrm>
          <a:prstGeom prst="rect">
            <a:avLst/>
          </a:prstGeom>
          <a:solidFill>
            <a:srgbClr val="EFF9EB"/>
          </a:solidFill>
        </p:spPr>
        <p:txBody>
          <a:bodyPr wrap="square">
            <a:spAutoFit/>
          </a:bodyPr>
          <a:lstStyle/>
          <a:p>
            <a:pPr>
              <a:lnSpc>
                <a:spcPct val="120000"/>
              </a:lnSpc>
              <a:buClr>
                <a:srgbClr val="4D4D4D"/>
              </a:buClr>
              <a:buSzPts val="2000"/>
            </a:pPr>
            <a:r>
              <a:rPr lang="es-ES" sz="2400" b="1" dirty="0">
                <a:solidFill>
                  <a:srgbClr val="4D4D4D"/>
                </a:solidFill>
                <a:latin typeface="Arial" panose="020B0604020202020204" pitchFamily="34" charset="0"/>
                <a:ea typeface="Montserrat SemiBold"/>
                <a:cs typeface="Arial" panose="020B0604020202020204" pitchFamily="34" charset="0"/>
                <a:sym typeface="Montserrat SemiBold"/>
              </a:rPr>
              <a:t>POLÍTICA PÚBLICA NACIONAL DE ENVEJECIMIENTO Y VEJEZ 2022 - </a:t>
            </a:r>
            <a:r>
              <a:rPr lang="es-ES" sz="2400" b="1" dirty="0" smtClean="0">
                <a:solidFill>
                  <a:srgbClr val="4D4D4D"/>
                </a:solidFill>
                <a:latin typeface="Arial" panose="020B0604020202020204" pitchFamily="34" charset="0"/>
                <a:ea typeface="Montserrat SemiBold"/>
                <a:cs typeface="Arial" panose="020B0604020202020204" pitchFamily="34" charset="0"/>
                <a:sym typeface="Montserrat SemiBold"/>
              </a:rPr>
              <a:t>2031</a:t>
            </a:r>
            <a:r>
              <a:rPr lang="es-ES" sz="2400" b="1" dirty="0">
                <a:solidFill>
                  <a:srgbClr val="4D4D4D"/>
                </a:solidFill>
                <a:latin typeface="Arial" panose="020B0604020202020204" pitchFamily="34" charset="0"/>
                <a:ea typeface="Montserrat SemiBold"/>
                <a:cs typeface="Arial" panose="020B0604020202020204" pitchFamily="34" charset="0"/>
                <a:sym typeface="Montserrat SemiBold"/>
              </a:rPr>
              <a:t/>
            </a:r>
            <a:br>
              <a:rPr lang="es-ES" sz="2400" b="1" dirty="0">
                <a:solidFill>
                  <a:srgbClr val="4D4D4D"/>
                </a:solidFill>
                <a:latin typeface="Arial" panose="020B0604020202020204" pitchFamily="34" charset="0"/>
                <a:ea typeface="Montserrat SemiBold"/>
                <a:cs typeface="Arial" panose="020B0604020202020204" pitchFamily="34" charset="0"/>
                <a:sym typeface="Montserrat SemiBold"/>
              </a:rPr>
            </a:br>
            <a:endParaRPr lang="es-MX" sz="2400" b="1" dirty="0" smtClean="0">
              <a:solidFill>
                <a:srgbClr val="4D4D4D"/>
              </a:solidFill>
              <a:latin typeface="Arial" panose="020B0604020202020204" pitchFamily="34" charset="0"/>
              <a:ea typeface="Arial"/>
              <a:cs typeface="Arial" panose="020B0604020202020204" pitchFamily="34" charset="0"/>
              <a:sym typeface="Arial"/>
            </a:endParaRPr>
          </a:p>
          <a:p>
            <a:pPr algn="just">
              <a:lnSpc>
                <a:spcPct val="120000"/>
              </a:lnSpc>
              <a:buClr>
                <a:srgbClr val="4D4D4D"/>
              </a:buClr>
              <a:buSzPts val="2000"/>
            </a:pPr>
            <a:r>
              <a:rPr lang="es-MX" sz="2400" b="1" dirty="0" smtClean="0">
                <a:solidFill>
                  <a:srgbClr val="4D4D4D"/>
                </a:solidFill>
                <a:latin typeface="Arial" panose="020B0604020202020204" pitchFamily="34" charset="0"/>
                <a:ea typeface="Arial"/>
                <a:cs typeface="Arial" panose="020B0604020202020204" pitchFamily="34" charset="0"/>
                <a:sym typeface="Arial"/>
              </a:rPr>
              <a:t>OBJETIVO</a:t>
            </a:r>
            <a:r>
              <a:rPr lang="es-MX" sz="2400" b="1" dirty="0">
                <a:solidFill>
                  <a:srgbClr val="4D4D4D"/>
                </a:solidFill>
                <a:latin typeface="Arial" panose="020B0604020202020204" pitchFamily="34" charset="0"/>
                <a:ea typeface="Arial"/>
                <a:cs typeface="Arial" panose="020B0604020202020204" pitchFamily="34" charset="0"/>
                <a:sym typeface="Arial"/>
              </a:rPr>
              <a:t>:</a:t>
            </a:r>
            <a:endParaRPr lang="es-MX" sz="2400" dirty="0">
              <a:latin typeface="Arial" panose="020B0604020202020204" pitchFamily="34" charset="0"/>
              <a:cs typeface="Arial" panose="020B0604020202020204" pitchFamily="34" charset="0"/>
            </a:endParaRPr>
          </a:p>
          <a:p>
            <a:pPr algn="just">
              <a:lnSpc>
                <a:spcPct val="120000"/>
              </a:lnSpc>
              <a:buClr>
                <a:srgbClr val="4D4D4D"/>
              </a:buClr>
              <a:buSzPts val="2000"/>
            </a:pPr>
            <a:r>
              <a:rPr lang="es-MX" sz="2400" dirty="0">
                <a:solidFill>
                  <a:srgbClr val="4D4D4D"/>
                </a:solidFill>
                <a:latin typeface="Arial" panose="020B0604020202020204" pitchFamily="34" charset="0"/>
                <a:ea typeface="Arial"/>
                <a:cs typeface="Arial" panose="020B0604020202020204" pitchFamily="34" charset="0"/>
                <a:sym typeface="Arial"/>
              </a:rPr>
              <a:t>Garantizar las condiciones necesarias para  el envejecimiento saludable y la vivencia de una vejez digna, autónoma e independiente en igualdad equidad no discriminación en el marco de la protección, promoción, defensa y restablecimiento de los derechos humanos y bajo el principio de corresponsabilidad individual, familiar, social y estatal. </a:t>
            </a:r>
            <a:endParaRPr lang="es-MX" sz="24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3"/>
          <a:stretch>
            <a:fillRect/>
          </a:stretch>
        </p:blipFill>
        <p:spPr>
          <a:xfrm>
            <a:off x="2640330" y="3194721"/>
            <a:ext cx="6911340" cy="3140820"/>
          </a:xfrm>
          <a:prstGeom prst="rect">
            <a:avLst/>
          </a:prstGeom>
        </p:spPr>
      </p:pic>
    </p:spTree>
    <p:extLst>
      <p:ext uri="{BB962C8B-B14F-4D97-AF65-F5344CB8AC3E}">
        <p14:creationId xmlns:p14="http://schemas.microsoft.com/office/powerpoint/2010/main" val="1288307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294754" y="384155"/>
            <a:ext cx="6527569" cy="923330"/>
          </a:xfrm>
          <a:prstGeom prst="rect">
            <a:avLst/>
          </a:prstGeom>
          <a:solidFill>
            <a:srgbClr val="EFF9EB"/>
          </a:solidFill>
        </p:spPr>
        <p:txBody>
          <a:bodyPr wrap="square">
            <a:spAutoFit/>
          </a:bodyPr>
          <a:lstStyle/>
          <a:p>
            <a:r>
              <a:rPr lang="es-ES" b="1" dirty="0">
                <a:latin typeface="Arial" panose="020B0604020202020204" pitchFamily="34" charset="0"/>
                <a:ea typeface="Montserrat SemiBold"/>
                <a:cs typeface="Arial" panose="020B0604020202020204" pitchFamily="34" charset="0"/>
                <a:sym typeface="Montserrat SemiBold"/>
              </a:rPr>
              <a:t>EJE 4. ATENCIÓN INTEGRAL EN SALUD, ATENCIÓN A LA DEPENDENCIA Y ORGANIZACIÓN DEL SERVICIO DE CUIDADO </a:t>
            </a:r>
            <a:endParaRPr lang="es-MX" dirty="0">
              <a:latin typeface="Arial" panose="020B0604020202020204" pitchFamily="34" charset="0"/>
              <a:cs typeface="Arial" panose="020B0604020202020204" pitchFamily="34" charset="0"/>
            </a:endParaRPr>
          </a:p>
        </p:txBody>
      </p:sp>
      <p:sp>
        <p:nvSpPr>
          <p:cNvPr id="5" name="Google Shape;164;p13">
            <a:extLst>
              <a:ext uri="{FF2B5EF4-FFF2-40B4-BE49-F238E27FC236}">
                <a16:creationId xmlns="" xmlns:a16="http://schemas.microsoft.com/office/drawing/2014/main" id="{6C2180C6-C179-4CF7-A25F-2A29A2D6A842}"/>
              </a:ext>
            </a:extLst>
          </p:cNvPr>
          <p:cNvSpPr txBox="1">
            <a:spLocks/>
          </p:cNvSpPr>
          <p:nvPr/>
        </p:nvSpPr>
        <p:spPr>
          <a:xfrm>
            <a:off x="294755" y="1577341"/>
            <a:ext cx="6527569" cy="4358422"/>
          </a:xfrm>
          <a:prstGeom prst="rect">
            <a:avLst/>
          </a:prstGeom>
          <a:solidFill>
            <a:srgbClr val="EFF9EB"/>
          </a:solid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Clr>
                <a:srgbClr val="505050"/>
              </a:buClr>
              <a:buSzPts val="2000"/>
              <a:buFont typeface="Arial" panose="020B0604020202020204" pitchFamily="34" charset="0"/>
              <a:buNone/>
            </a:pPr>
            <a:r>
              <a:rPr lang="es-MX" sz="3200" dirty="0">
                <a:solidFill>
                  <a:srgbClr val="505050"/>
                </a:solidFill>
                <a:latin typeface="Gill Sans MT Condensed" panose="020B0506020104020203" pitchFamily="34" charset="0"/>
                <a:ea typeface="Montserrat Medium"/>
                <a:cs typeface="Montserrat Medium"/>
                <a:sym typeface="Montserrat Medium"/>
              </a:rPr>
              <a:t> </a:t>
            </a:r>
            <a:r>
              <a:rPr lang="es-MX" sz="3200" b="1" dirty="0">
                <a:latin typeface="Arial" panose="020B0604020202020204" pitchFamily="34" charset="0"/>
                <a:cs typeface="Arial" panose="020B0604020202020204" pitchFamily="34" charset="0"/>
              </a:rPr>
              <a:t>Metas: </a:t>
            </a:r>
            <a:endParaRPr lang="es-MX" sz="3200" dirty="0">
              <a:latin typeface="Arial" panose="020B0604020202020204" pitchFamily="34" charset="0"/>
              <a:cs typeface="Arial" panose="020B0604020202020204" pitchFamily="34" charset="0"/>
            </a:endParaRPr>
          </a:p>
          <a:p>
            <a:pPr algn="just">
              <a:buClr>
                <a:schemeClr val="dk1"/>
              </a:buClr>
              <a:buSzPts val="2400"/>
            </a:pPr>
            <a:r>
              <a:rPr lang="es-MX" sz="3000" dirty="0">
                <a:latin typeface="Arial" panose="020B0604020202020204" pitchFamily="34" charset="0"/>
                <a:cs typeface="Arial" panose="020B0604020202020204" pitchFamily="34" charset="0"/>
              </a:rPr>
              <a:t>Implementar un registro de instituciones prestadoras de servicios sociales y sociosanitarios dirigidos a personas mayores.</a:t>
            </a:r>
          </a:p>
          <a:p>
            <a:pPr algn="just">
              <a:buClr>
                <a:schemeClr val="dk1"/>
              </a:buClr>
              <a:buSzPts val="2400"/>
            </a:pPr>
            <a:r>
              <a:rPr lang="es-MX" sz="3000" dirty="0">
                <a:latin typeface="Arial" panose="020B0604020202020204" pitchFamily="34" charset="0"/>
                <a:cs typeface="Arial" panose="020B0604020202020204" pitchFamily="34" charset="0"/>
              </a:rPr>
              <a:t> Implementar estándares de calidad en los centros de atención para personas mayores en las diferentes modalidades</a:t>
            </a:r>
          </a:p>
          <a:p>
            <a:pPr marL="0" indent="0" algn="just">
              <a:lnSpc>
                <a:spcPct val="120000"/>
              </a:lnSpc>
              <a:buClr>
                <a:schemeClr val="dk1"/>
              </a:buClr>
              <a:buSzPts val="1800"/>
              <a:buFont typeface="Arial" panose="020B0604020202020204" pitchFamily="34" charset="0"/>
              <a:buNone/>
            </a:pPr>
            <a:endParaRPr lang="es-MX" sz="1800" dirty="0">
              <a:solidFill>
                <a:srgbClr val="4D4D4D"/>
              </a:solidFill>
              <a:latin typeface="Arial"/>
              <a:ea typeface="Arial"/>
              <a:cs typeface="Arial"/>
              <a:sym typeface="Arial"/>
            </a:endParaRPr>
          </a:p>
          <a:p>
            <a:pPr marL="0" indent="0" algn="just">
              <a:buClr>
                <a:schemeClr val="dk1"/>
              </a:buClr>
              <a:buSzPts val="1800"/>
              <a:buFont typeface="Arial" panose="020B0604020202020204" pitchFamily="34" charset="0"/>
              <a:buNone/>
            </a:pPr>
            <a:endParaRPr lang="es-MX" sz="1800" dirty="0">
              <a:solidFill>
                <a:srgbClr val="4D4D4D"/>
              </a:solidFill>
              <a:latin typeface="Arial"/>
              <a:ea typeface="Arial"/>
              <a:cs typeface="Arial"/>
              <a:sym typeface="Arial"/>
            </a:endParaRPr>
          </a:p>
          <a:p>
            <a:pPr marL="0" indent="0" algn="just">
              <a:buClr>
                <a:schemeClr val="dk1"/>
              </a:buClr>
              <a:buSzPts val="1800"/>
              <a:buFont typeface="Arial" panose="020B0604020202020204" pitchFamily="34" charset="0"/>
              <a:buNone/>
            </a:pPr>
            <a:endParaRPr lang="es-MX" sz="1800" dirty="0">
              <a:solidFill>
                <a:srgbClr val="4D4D4D"/>
              </a:solidFill>
              <a:latin typeface="Arial"/>
              <a:ea typeface="Arial"/>
              <a:cs typeface="Arial"/>
              <a:sym typeface="Arial"/>
            </a:endParaRPr>
          </a:p>
          <a:p>
            <a:pPr marL="0" indent="0" algn="just">
              <a:buClr>
                <a:schemeClr val="dk1"/>
              </a:buClr>
              <a:buSzPts val="1800"/>
              <a:buFont typeface="Arial" panose="020B0604020202020204" pitchFamily="34" charset="0"/>
              <a:buNone/>
            </a:pPr>
            <a:endParaRPr lang="es-MX" sz="1800" dirty="0">
              <a:solidFill>
                <a:srgbClr val="4D4D4D"/>
              </a:solidFill>
              <a:latin typeface="Arial"/>
              <a:ea typeface="Arial"/>
              <a:cs typeface="Arial"/>
              <a:sym typeface="Arial"/>
            </a:endParaRPr>
          </a:p>
        </p:txBody>
      </p:sp>
      <p:pic>
        <p:nvPicPr>
          <p:cNvPr id="4" name="Imagen 3"/>
          <p:cNvPicPr>
            <a:picLocks noChangeAspect="1"/>
          </p:cNvPicPr>
          <p:nvPr/>
        </p:nvPicPr>
        <p:blipFill>
          <a:blip r:embed="rId3"/>
          <a:stretch>
            <a:fillRect/>
          </a:stretch>
        </p:blipFill>
        <p:spPr>
          <a:xfrm flipH="1">
            <a:off x="6936623" y="1131570"/>
            <a:ext cx="5159342" cy="3829050"/>
          </a:xfrm>
          <a:prstGeom prst="rect">
            <a:avLst/>
          </a:prstGeom>
        </p:spPr>
      </p:pic>
    </p:spTree>
    <p:extLst>
      <p:ext uri="{BB962C8B-B14F-4D97-AF65-F5344CB8AC3E}">
        <p14:creationId xmlns:p14="http://schemas.microsoft.com/office/powerpoint/2010/main" val="102454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537210" y="377190"/>
            <a:ext cx="11338560" cy="5535874"/>
          </a:xfrm>
          <a:prstGeom prst="rect">
            <a:avLst/>
          </a:prstGeom>
        </p:spPr>
        <p:txBody>
          <a:bodyPr wrap="square">
            <a:spAutoFit/>
          </a:bodyPr>
          <a:lstStyle/>
          <a:p>
            <a:pPr lvl="0" algn="ctr">
              <a:lnSpc>
                <a:spcPct val="115000"/>
              </a:lnSpc>
              <a:spcAft>
                <a:spcPts val="0"/>
              </a:spcAft>
            </a:pPr>
            <a:r>
              <a:rPr lang="es-CO" sz="2000" b="1" dirty="0">
                <a:latin typeface="Arial" panose="020B0604020202020204" pitchFamily="34" charset="0"/>
                <a:ea typeface="Calibri" panose="020F0502020204030204" pitchFamily="34" charset="0"/>
                <a:cs typeface="Arial" panose="020B0604020202020204" pitchFamily="34" charset="0"/>
              </a:rPr>
              <a:t>BUENAS PRÁCTICAS EN LA ATENCION DE LA PERSONA </a:t>
            </a:r>
            <a:r>
              <a:rPr lang="es-CO" sz="2000" b="1" dirty="0" smtClean="0">
                <a:latin typeface="Arial" panose="020B0604020202020204" pitchFamily="34" charset="0"/>
                <a:ea typeface="Calibri" panose="020F0502020204030204" pitchFamily="34" charset="0"/>
                <a:cs typeface="Arial" panose="020B0604020202020204" pitchFamily="34" charset="0"/>
              </a:rPr>
              <a:t>MAYOR</a:t>
            </a:r>
            <a:endParaRPr lang="es-MX" dirty="0" smtClean="0">
              <a:latin typeface="Arial" panose="020B0604020202020204" pitchFamily="34" charset="0"/>
              <a:ea typeface="Calibri" panose="020F0502020204030204" pitchFamily="34" charset="0"/>
              <a:cs typeface="Arial" panose="020B0604020202020204" pitchFamily="34" charset="0"/>
            </a:endParaRPr>
          </a:p>
          <a:p>
            <a:pPr marL="408940" algn="just">
              <a:lnSpc>
                <a:spcPct val="115000"/>
              </a:lnSpc>
              <a:spcAft>
                <a:spcPts val="1000"/>
              </a:spcAft>
            </a:pPr>
            <a:r>
              <a:rPr lang="es-CO" sz="2000" b="1" dirty="0" smtClean="0">
                <a:latin typeface="Arial" panose="020B0604020202020204" pitchFamily="34" charset="0"/>
                <a:ea typeface="Calibri" panose="020F0502020204030204" pitchFamily="34" charset="0"/>
                <a:cs typeface="Arial" panose="020B0604020202020204" pitchFamily="34" charset="0"/>
              </a:rPr>
              <a:t> </a:t>
            </a:r>
            <a:endParaRPr lang="es-MX" dirty="0" smtClean="0">
              <a:latin typeface="Arial" panose="020B0604020202020204" pitchFamily="34" charset="0"/>
              <a:ea typeface="Calibri" panose="020F0502020204030204" pitchFamily="34" charset="0"/>
              <a:cs typeface="Arial" panose="020B0604020202020204" pitchFamily="34" charset="0"/>
            </a:endParaRPr>
          </a:p>
          <a:p>
            <a:pPr marL="342900" lvl="0" indent="-342900" algn="just">
              <a:spcBef>
                <a:spcPts val="5"/>
              </a:spcBef>
              <a:spcAft>
                <a:spcPts val="0"/>
              </a:spcAft>
              <a:buFont typeface="Symbol" panose="05050102010706020507" pitchFamily="18" charset="2"/>
              <a:buChar char=""/>
            </a:pPr>
            <a:r>
              <a:rPr lang="es-ES" sz="2000" dirty="0" smtClean="0">
                <a:latin typeface="Arial" panose="020B0604020202020204" pitchFamily="34" charset="0"/>
                <a:ea typeface="Times New Roman" panose="02020603050405020304" pitchFamily="18" charset="0"/>
                <a:cs typeface="Arial" panose="020B0604020202020204" pitchFamily="34" charset="0"/>
              </a:rPr>
              <a:t>Atención a la persona mayor por personal capacitado y calificado para la atención de esta población.</a:t>
            </a:r>
            <a:endParaRPr lang="es-MX" sz="2000" dirty="0" smtClean="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spcBef>
                <a:spcPts val="5"/>
              </a:spcBef>
              <a:spcAft>
                <a:spcPts val="0"/>
              </a:spcAft>
              <a:buFont typeface="Symbol" panose="05050102010706020507" pitchFamily="18" charset="2"/>
              <a:buChar char=""/>
            </a:pPr>
            <a:r>
              <a:rPr lang="es-ES" sz="2000" dirty="0" smtClean="0">
                <a:latin typeface="Arial" panose="020B0604020202020204" pitchFamily="34" charset="0"/>
                <a:ea typeface="Times New Roman" panose="02020603050405020304" pitchFamily="18" charset="0"/>
                <a:cs typeface="Arial" panose="020B0604020202020204" pitchFamily="34" charset="0"/>
              </a:rPr>
              <a:t>Activar </a:t>
            </a:r>
            <a:r>
              <a:rPr lang="es-ES" sz="2000" dirty="0">
                <a:latin typeface="Arial" panose="020B0604020202020204" pitchFamily="34" charset="0"/>
                <a:ea typeface="Times New Roman" panose="02020603050405020304" pitchFamily="18" charset="0"/>
                <a:cs typeface="Arial" panose="020B0604020202020204" pitchFamily="34" charset="0"/>
              </a:rPr>
              <a:t>estrategias determinadas para una atención con enfoque </a:t>
            </a:r>
            <a:r>
              <a:rPr lang="es-ES" sz="2000" dirty="0" smtClean="0">
                <a:latin typeface="Arial" panose="020B0604020202020204" pitchFamily="34" charset="0"/>
                <a:ea typeface="Times New Roman" panose="02020603050405020304" pitchFamily="18" charset="0"/>
                <a:cs typeface="Arial" panose="020B0604020202020204" pitchFamily="34" charset="0"/>
              </a:rPr>
              <a:t>diferencial y preferencial </a:t>
            </a:r>
            <a:endParaRPr lang="es-MX" sz="2000" dirty="0" smtClean="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spcBef>
                <a:spcPts val="5"/>
              </a:spcBef>
              <a:spcAft>
                <a:spcPts val="0"/>
              </a:spcAft>
              <a:buFont typeface="Symbol" panose="05050102010706020507" pitchFamily="18" charset="2"/>
              <a:buChar char=""/>
            </a:pPr>
            <a:r>
              <a:rPr lang="es-CO" sz="2000" dirty="0" smtClean="0">
                <a:latin typeface="Arial" panose="020B0604020202020204" pitchFamily="34" charset="0"/>
                <a:ea typeface="Calibri" panose="020F0502020204030204" pitchFamily="34" charset="0"/>
                <a:cs typeface="Arial" panose="020B0604020202020204" pitchFamily="34" charset="0"/>
              </a:rPr>
              <a:t>Remisión </a:t>
            </a:r>
            <a:r>
              <a:rPr lang="es-CO" sz="2000" dirty="0">
                <a:latin typeface="Arial" panose="020B0604020202020204" pitchFamily="34" charset="0"/>
                <a:ea typeface="Calibri" panose="020F0502020204030204" pitchFamily="34" charset="0"/>
                <a:cs typeface="Arial" panose="020B0604020202020204" pitchFamily="34" charset="0"/>
              </a:rPr>
              <a:t>y transporte oportuno y adecuado de los pacientes</a:t>
            </a:r>
            <a:r>
              <a:rPr lang="es-CO" sz="2000" spc="-45" dirty="0">
                <a:latin typeface="Arial" panose="020B0604020202020204" pitchFamily="34" charset="0"/>
                <a:ea typeface="Calibri" panose="020F0502020204030204" pitchFamily="34" charset="0"/>
                <a:cs typeface="Arial" panose="020B0604020202020204" pitchFamily="34" charset="0"/>
              </a:rPr>
              <a:t> que requieren otro nivel de </a:t>
            </a:r>
            <a:r>
              <a:rPr lang="es-CO" sz="2000" spc="-45" dirty="0" smtClean="0">
                <a:latin typeface="Arial" panose="020B0604020202020204" pitchFamily="34" charset="0"/>
                <a:ea typeface="Calibri" panose="020F0502020204030204" pitchFamily="34" charset="0"/>
                <a:cs typeface="Arial" panose="020B0604020202020204" pitchFamily="34" charset="0"/>
              </a:rPr>
              <a:t>atención</a:t>
            </a:r>
          </a:p>
          <a:p>
            <a:pPr marL="342900" lvl="0" indent="-342900" algn="just">
              <a:spcBef>
                <a:spcPts val="5"/>
              </a:spcBef>
              <a:spcAft>
                <a:spcPts val="0"/>
              </a:spcAft>
              <a:buFont typeface="Symbol" panose="05050102010706020507" pitchFamily="18" charset="2"/>
              <a:buChar char=""/>
            </a:pPr>
            <a:r>
              <a:rPr lang="es-CO" sz="2000" dirty="0" smtClean="0">
                <a:latin typeface="Arial" panose="020B0604020202020204" pitchFamily="34" charset="0"/>
                <a:ea typeface="Calibri" panose="020F0502020204030204" pitchFamily="34" charset="0"/>
                <a:cs typeface="Arial" panose="020B0604020202020204" pitchFamily="34" charset="0"/>
              </a:rPr>
              <a:t>Por </a:t>
            </a:r>
            <a:r>
              <a:rPr lang="es-CO" sz="2000" dirty="0">
                <a:latin typeface="Arial" panose="020B0604020202020204" pitchFamily="34" charset="0"/>
                <a:ea typeface="Calibri" panose="020F0502020204030204" pitchFamily="34" charset="0"/>
                <a:cs typeface="Arial" panose="020B0604020202020204" pitchFamily="34" charset="0"/>
              </a:rPr>
              <a:t>seguridad del usuario se permitirá un acompañante permanente que sea mayor de 18 </a:t>
            </a:r>
            <a:r>
              <a:rPr lang="es-CO" sz="2000" dirty="0" smtClean="0">
                <a:latin typeface="Arial" panose="020B0604020202020204" pitchFamily="34" charset="0"/>
                <a:ea typeface="Calibri" panose="020F0502020204030204" pitchFamily="34" charset="0"/>
                <a:cs typeface="Arial" panose="020B0604020202020204" pitchFamily="34" charset="0"/>
              </a:rPr>
              <a:t>años.</a:t>
            </a:r>
            <a:endParaRPr lang="es-CO" sz="20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Symbol" panose="05050102010706020507" pitchFamily="18" charset="2"/>
              <a:buChar char=""/>
              <a:tabLst>
                <a:tab pos="623570" algn="l"/>
              </a:tabLst>
            </a:pPr>
            <a:r>
              <a:rPr lang="es-CO" sz="2000" dirty="0" smtClean="0">
                <a:latin typeface="Arial" panose="020B0604020202020204" pitchFamily="34" charset="0"/>
                <a:ea typeface="Calibri" panose="020F0502020204030204" pitchFamily="34" charset="0"/>
                <a:cs typeface="Arial" panose="020B0604020202020204" pitchFamily="34" charset="0"/>
              </a:rPr>
              <a:t>Se </a:t>
            </a:r>
            <a:r>
              <a:rPr lang="es-CO" sz="2000" dirty="0">
                <a:latin typeface="Arial" panose="020B0604020202020204" pitchFamily="34" charset="0"/>
                <a:ea typeface="Calibri" panose="020F0502020204030204" pitchFamily="34" charset="0"/>
                <a:cs typeface="Arial" panose="020B0604020202020204" pitchFamily="34" charset="0"/>
              </a:rPr>
              <a:t>debe saludar cordialmente al usuario y su </a:t>
            </a:r>
            <a:r>
              <a:rPr lang="es-CO" sz="2000" dirty="0" smtClean="0">
                <a:latin typeface="Arial" panose="020B0604020202020204" pitchFamily="34" charset="0"/>
                <a:ea typeface="Calibri" panose="020F0502020204030204" pitchFamily="34" charset="0"/>
                <a:cs typeface="Arial" panose="020B0604020202020204" pitchFamily="34" charset="0"/>
              </a:rPr>
              <a:t>acompañante.</a:t>
            </a:r>
          </a:p>
          <a:p>
            <a:pPr marL="342900" lvl="0" indent="-342900" algn="just">
              <a:lnSpc>
                <a:spcPct val="115000"/>
              </a:lnSpc>
              <a:spcAft>
                <a:spcPts val="0"/>
              </a:spcAft>
              <a:buFont typeface="Symbol" panose="05050102010706020507" pitchFamily="18" charset="2"/>
              <a:buChar char=""/>
              <a:tabLst>
                <a:tab pos="623570" algn="l"/>
              </a:tabLst>
            </a:pPr>
            <a:r>
              <a:rPr lang="es-CO" sz="2000" dirty="0" smtClean="0">
                <a:latin typeface="Arial" panose="020B0604020202020204" pitchFamily="34" charset="0"/>
                <a:ea typeface="Calibri" panose="020F0502020204030204" pitchFamily="34" charset="0"/>
                <a:cs typeface="Arial" panose="020B0604020202020204" pitchFamily="34" charset="0"/>
              </a:rPr>
              <a:t>Siempre </a:t>
            </a:r>
            <a:r>
              <a:rPr lang="es-CO" sz="2000" dirty="0">
                <a:latin typeface="Arial" panose="020B0604020202020204" pitchFamily="34" charset="0"/>
                <a:ea typeface="Calibri" panose="020F0502020204030204" pitchFamily="34" charset="0"/>
                <a:cs typeface="Arial" panose="020B0604020202020204" pitchFamily="34" charset="0"/>
              </a:rPr>
              <a:t>se debe vincular al usuario a la conversación, no solo al </a:t>
            </a:r>
            <a:r>
              <a:rPr lang="es-CO" sz="2000" dirty="0" smtClean="0">
                <a:latin typeface="Arial" panose="020B0604020202020204" pitchFamily="34" charset="0"/>
                <a:ea typeface="Calibri" panose="020F0502020204030204" pitchFamily="34" charset="0"/>
                <a:cs typeface="Arial" panose="020B0604020202020204" pitchFamily="34" charset="0"/>
              </a:rPr>
              <a:t>acompañante.</a:t>
            </a:r>
          </a:p>
          <a:p>
            <a:pPr marL="342900" lvl="0" indent="-342900" algn="just">
              <a:lnSpc>
                <a:spcPct val="115000"/>
              </a:lnSpc>
              <a:spcAft>
                <a:spcPts val="0"/>
              </a:spcAft>
              <a:buFont typeface="Symbol" panose="05050102010706020507" pitchFamily="18" charset="2"/>
              <a:buChar char=""/>
              <a:tabLst>
                <a:tab pos="623570" algn="l"/>
              </a:tabLst>
            </a:pPr>
            <a:r>
              <a:rPr lang="es-CO" sz="2000" dirty="0" smtClean="0">
                <a:latin typeface="Arial" panose="020B0604020202020204" pitchFamily="34" charset="0"/>
                <a:ea typeface="Calibri" panose="020F0502020204030204" pitchFamily="34" charset="0"/>
                <a:cs typeface="Arial" panose="020B0604020202020204" pitchFamily="34" charset="0"/>
              </a:rPr>
              <a:t>Mantener </a:t>
            </a:r>
            <a:r>
              <a:rPr lang="es-CO" sz="2000" dirty="0">
                <a:latin typeface="Arial" panose="020B0604020202020204" pitchFamily="34" charset="0"/>
                <a:ea typeface="Calibri" panose="020F0502020204030204" pitchFamily="34" charset="0"/>
                <a:cs typeface="Arial" panose="020B0604020202020204" pitchFamily="34" charset="0"/>
              </a:rPr>
              <a:t>un trato de respeto con el </a:t>
            </a:r>
            <a:r>
              <a:rPr lang="es-CO" sz="2000" dirty="0" smtClean="0">
                <a:latin typeface="Arial" panose="020B0604020202020204" pitchFamily="34" charset="0"/>
                <a:ea typeface="Calibri" panose="020F0502020204030204" pitchFamily="34" charset="0"/>
                <a:cs typeface="Arial" panose="020B0604020202020204" pitchFamily="34" charset="0"/>
              </a:rPr>
              <a:t>usuario.</a:t>
            </a:r>
          </a:p>
          <a:p>
            <a:pPr marL="342900" lvl="0" indent="-342900" algn="just">
              <a:lnSpc>
                <a:spcPct val="115000"/>
              </a:lnSpc>
              <a:spcAft>
                <a:spcPts val="0"/>
              </a:spcAft>
              <a:buFont typeface="Symbol" panose="05050102010706020507" pitchFamily="18" charset="2"/>
              <a:buChar char=""/>
              <a:tabLst>
                <a:tab pos="623570" algn="l"/>
              </a:tabLst>
            </a:pPr>
            <a:r>
              <a:rPr lang="es-CO" sz="2000" dirty="0" smtClean="0">
                <a:latin typeface="Arial" panose="020B0604020202020204" pitchFamily="34" charset="0"/>
                <a:ea typeface="Calibri" panose="020F0502020204030204" pitchFamily="34" charset="0"/>
                <a:cs typeface="Arial" panose="020B0604020202020204" pitchFamily="34" charset="0"/>
              </a:rPr>
              <a:t>Ofrecer </a:t>
            </a:r>
            <a:r>
              <a:rPr lang="es-CO" sz="2000" dirty="0">
                <a:latin typeface="Arial" panose="020B0604020202020204" pitchFamily="34" charset="0"/>
                <a:ea typeface="Calibri" panose="020F0502020204030204" pitchFamily="34" charset="0"/>
                <a:cs typeface="Arial" panose="020B0604020202020204" pitchFamily="34" charset="0"/>
              </a:rPr>
              <a:t>amablemente ayuda al usuario, si este decide no aceptarla, no se puede obligar a que la </a:t>
            </a:r>
            <a:r>
              <a:rPr lang="es-CO" sz="2000" dirty="0" smtClean="0">
                <a:latin typeface="Arial" panose="020B0604020202020204" pitchFamily="34" charset="0"/>
                <a:ea typeface="Calibri" panose="020F0502020204030204" pitchFamily="34" charset="0"/>
                <a:cs typeface="Arial" panose="020B0604020202020204" pitchFamily="34" charset="0"/>
              </a:rPr>
              <a:t>reciba.</a:t>
            </a:r>
          </a:p>
          <a:p>
            <a:pPr marL="342900" lvl="0" indent="-342900" algn="just">
              <a:lnSpc>
                <a:spcPct val="115000"/>
              </a:lnSpc>
              <a:spcAft>
                <a:spcPts val="0"/>
              </a:spcAft>
              <a:buFont typeface="Symbol" panose="05050102010706020507" pitchFamily="18" charset="2"/>
              <a:buChar char=""/>
              <a:tabLst>
                <a:tab pos="623570" algn="l"/>
              </a:tabLst>
            </a:pPr>
            <a:r>
              <a:rPr lang="es-CO" sz="2000" dirty="0" smtClean="0">
                <a:latin typeface="Arial" panose="020B0604020202020204" pitchFamily="34" charset="0"/>
                <a:ea typeface="Calibri" panose="020F0502020204030204" pitchFamily="34" charset="0"/>
                <a:cs typeface="Arial" panose="020B0604020202020204" pitchFamily="34" charset="0"/>
              </a:rPr>
              <a:t>Si </a:t>
            </a:r>
            <a:r>
              <a:rPr lang="es-CO" sz="2000" dirty="0">
                <a:latin typeface="Arial" panose="020B0604020202020204" pitchFamily="34" charset="0"/>
                <a:ea typeface="Calibri" panose="020F0502020204030204" pitchFamily="34" charset="0"/>
                <a:cs typeface="Arial" panose="020B0604020202020204" pitchFamily="34" charset="0"/>
              </a:rPr>
              <a:t>el usuario requiere una silla de ruedas por su condición física, esta también le será prestada en el puesto de enfermería del servicio. </a:t>
            </a:r>
          </a:p>
          <a:p>
            <a:pPr marL="342900" lvl="0" indent="-342900" algn="just">
              <a:lnSpc>
                <a:spcPct val="115000"/>
              </a:lnSpc>
              <a:spcAft>
                <a:spcPts val="0"/>
              </a:spcAft>
              <a:buFont typeface="Symbol" panose="05050102010706020507" pitchFamily="18" charset="2"/>
              <a:buChar char=""/>
              <a:tabLst>
                <a:tab pos="623570" algn="l"/>
              </a:tabLst>
            </a:pPr>
            <a:endParaRPr lang="es-MX" sz="1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56519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6200"/>
            <a:ext cx="12192000" cy="6934200"/>
          </a:xfrm>
          <a:prstGeom prst="rect">
            <a:avLst/>
          </a:prstGeom>
        </p:spPr>
      </p:pic>
      <p:sp>
        <p:nvSpPr>
          <p:cNvPr id="2" name="Rectángulo 1"/>
          <p:cNvSpPr/>
          <p:nvPr/>
        </p:nvSpPr>
        <p:spPr>
          <a:xfrm>
            <a:off x="266699" y="108794"/>
            <a:ext cx="7339479" cy="400110"/>
          </a:xfrm>
          <a:prstGeom prst="rect">
            <a:avLst/>
          </a:prstGeom>
        </p:spPr>
        <p:txBody>
          <a:bodyPr wrap="square">
            <a:spAutoFit/>
          </a:bodyPr>
          <a:lstStyle/>
          <a:p>
            <a:endParaRPr lang="es-MX" sz="2000" dirty="0">
              <a:solidFill>
                <a:schemeClr val="accent1">
                  <a:lumMod val="50000"/>
                </a:schemeClr>
              </a:solidFill>
              <a:latin typeface="Calibri" panose="020F0502020204030204" pitchFamily="34" charset="0"/>
              <a:cs typeface="Aparajita" panose="020B0604020202020204" pitchFamily="34" charset="0"/>
            </a:endParaRPr>
          </a:p>
        </p:txBody>
      </p:sp>
      <p:sp>
        <p:nvSpPr>
          <p:cNvPr id="4" name="Rectángulo 3"/>
          <p:cNvSpPr/>
          <p:nvPr/>
        </p:nvSpPr>
        <p:spPr>
          <a:xfrm>
            <a:off x="161925" y="0"/>
            <a:ext cx="6096000" cy="369332"/>
          </a:xfrm>
          <a:prstGeom prst="rect">
            <a:avLst/>
          </a:prstGeom>
        </p:spPr>
        <p:txBody>
          <a:bodyPr>
            <a:spAutoFit/>
          </a:bodyPr>
          <a:lstStyle/>
          <a:p>
            <a:endParaRPr lang="es-MX" dirty="0"/>
          </a:p>
        </p:txBody>
      </p:sp>
      <p:sp>
        <p:nvSpPr>
          <p:cNvPr id="6" name="Rectángulo 5"/>
          <p:cNvSpPr/>
          <p:nvPr/>
        </p:nvSpPr>
        <p:spPr>
          <a:xfrm>
            <a:off x="-1" y="-119941"/>
            <a:ext cx="7720447" cy="6977941"/>
          </a:xfrm>
          <a:prstGeom prst="rect">
            <a:avLst/>
          </a:prstGeom>
          <a:solidFill>
            <a:schemeClr val="accent4">
              <a:lumMod val="20000"/>
              <a:lumOff val="80000"/>
            </a:schemeClr>
          </a:solidFill>
        </p:spPr>
        <p:txBody>
          <a:bodyPr wrap="square">
            <a:spAutoFit/>
          </a:bodyPr>
          <a:lstStyle/>
          <a:p>
            <a:r>
              <a:rPr lang="es-CO" sz="2400" b="1" dirty="0">
                <a:solidFill>
                  <a:schemeClr val="accent1">
                    <a:lumMod val="50000"/>
                  </a:schemeClr>
                </a:solidFill>
                <a:latin typeface="Arial" panose="020B0604020202020204" pitchFamily="34" charset="0"/>
              </a:rPr>
              <a:t>DERECHOS DE LA POBLACION </a:t>
            </a:r>
            <a:r>
              <a:rPr lang="es-CO" sz="2400" b="1" dirty="0" smtClean="0">
                <a:solidFill>
                  <a:schemeClr val="accent1">
                    <a:lumMod val="50000"/>
                  </a:schemeClr>
                </a:solidFill>
                <a:latin typeface="Arial" panose="020B0604020202020204" pitchFamily="34" charset="0"/>
              </a:rPr>
              <a:t>PERSONA MAYOR</a:t>
            </a:r>
          </a:p>
          <a:p>
            <a:pPr marL="342900" indent="-342900">
              <a:buFont typeface="+mj-lt"/>
              <a:buAutoNum type="arabicPeriod"/>
            </a:pPr>
            <a:r>
              <a:rPr lang="es-CO" sz="2200" dirty="0" smtClean="0">
                <a:solidFill>
                  <a:schemeClr val="accent4">
                    <a:lumMod val="50000"/>
                  </a:schemeClr>
                </a:solidFill>
                <a:latin typeface="Arial" panose="020B0604020202020204" pitchFamily="34" charset="0"/>
              </a:rPr>
              <a:t>Derecho </a:t>
            </a:r>
            <a:r>
              <a:rPr lang="es-CO" sz="2200" dirty="0">
                <a:solidFill>
                  <a:schemeClr val="accent4">
                    <a:lumMod val="50000"/>
                  </a:schemeClr>
                </a:solidFill>
                <a:latin typeface="Arial" panose="020B0604020202020204" pitchFamily="34" charset="0"/>
              </a:rPr>
              <a:t>a igualdad y no </a:t>
            </a:r>
            <a:r>
              <a:rPr lang="es-CO" sz="2200" dirty="0" smtClean="0">
                <a:solidFill>
                  <a:schemeClr val="accent4">
                    <a:lumMod val="50000"/>
                  </a:schemeClr>
                </a:solidFill>
                <a:latin typeface="Arial" panose="020B0604020202020204" pitchFamily="34" charset="0"/>
              </a:rPr>
              <a:t>discriminación </a:t>
            </a:r>
            <a:r>
              <a:rPr lang="es-CO" sz="2200" dirty="0">
                <a:solidFill>
                  <a:schemeClr val="accent4">
                    <a:lumMod val="50000"/>
                  </a:schemeClr>
                </a:solidFill>
                <a:latin typeface="Arial" panose="020B0604020202020204" pitchFamily="34" charset="0"/>
              </a:rPr>
              <a:t>por razones de edad</a:t>
            </a:r>
            <a:r>
              <a:rPr lang="es-CO" sz="2200" dirty="0" smtClean="0">
                <a:solidFill>
                  <a:schemeClr val="accent4">
                    <a:lumMod val="50000"/>
                  </a:schemeClr>
                </a:solidFill>
                <a:latin typeface="Arial" panose="020B0604020202020204" pitchFamily="34" charset="0"/>
              </a:rPr>
              <a:t>.</a:t>
            </a:r>
          </a:p>
          <a:p>
            <a:pPr marL="342900" indent="-342900">
              <a:buFont typeface="+mj-lt"/>
              <a:buAutoNum type="arabicPeriod"/>
            </a:pPr>
            <a:r>
              <a:rPr lang="es-CO" sz="2200" dirty="0" smtClean="0">
                <a:solidFill>
                  <a:schemeClr val="accent6">
                    <a:lumMod val="75000"/>
                  </a:schemeClr>
                </a:solidFill>
                <a:latin typeface="Arial" panose="020B0604020202020204" pitchFamily="34" charset="0"/>
              </a:rPr>
              <a:t>Derecho </a:t>
            </a:r>
            <a:r>
              <a:rPr lang="es-CO" sz="2200" dirty="0">
                <a:solidFill>
                  <a:schemeClr val="accent6">
                    <a:lumMod val="75000"/>
                  </a:schemeClr>
                </a:solidFill>
                <a:latin typeface="Arial" panose="020B0604020202020204" pitchFamily="34" charset="0"/>
              </a:rPr>
              <a:t>a la vida y a la dignidad en la vejez</a:t>
            </a:r>
            <a:r>
              <a:rPr lang="es-CO" sz="2200" dirty="0" smtClean="0">
                <a:solidFill>
                  <a:schemeClr val="accent6">
                    <a:lumMod val="75000"/>
                  </a:schemeClr>
                </a:solidFill>
                <a:latin typeface="Arial" panose="020B0604020202020204" pitchFamily="34" charset="0"/>
              </a:rPr>
              <a:t>.</a:t>
            </a:r>
          </a:p>
          <a:p>
            <a:pPr marL="342900" indent="-342900">
              <a:buFont typeface="+mj-lt"/>
              <a:buAutoNum type="arabicPeriod"/>
            </a:pPr>
            <a:r>
              <a:rPr lang="es-CO" sz="2200" dirty="0" smtClean="0">
                <a:solidFill>
                  <a:schemeClr val="accent4">
                    <a:lumMod val="50000"/>
                  </a:schemeClr>
                </a:solidFill>
                <a:latin typeface="Arial" panose="020B0604020202020204" pitchFamily="34" charset="0"/>
              </a:rPr>
              <a:t>Derecho </a:t>
            </a:r>
            <a:r>
              <a:rPr lang="es-CO" sz="2200" dirty="0">
                <a:solidFill>
                  <a:schemeClr val="accent4">
                    <a:lumMod val="50000"/>
                  </a:schemeClr>
                </a:solidFill>
                <a:latin typeface="Arial" panose="020B0604020202020204" pitchFamily="34" charset="0"/>
              </a:rPr>
              <a:t>a la </a:t>
            </a:r>
            <a:r>
              <a:rPr lang="es-CO" sz="2200" dirty="0" smtClean="0">
                <a:solidFill>
                  <a:schemeClr val="accent4">
                    <a:lumMod val="50000"/>
                  </a:schemeClr>
                </a:solidFill>
                <a:latin typeface="Arial" panose="020B0604020202020204" pitchFamily="34" charset="0"/>
              </a:rPr>
              <a:t>autonomía y a la independencia.</a:t>
            </a:r>
          </a:p>
          <a:p>
            <a:pPr marL="342900" indent="-342900">
              <a:buFont typeface="+mj-lt"/>
              <a:buAutoNum type="arabicPeriod"/>
            </a:pPr>
            <a:r>
              <a:rPr lang="es-CO" sz="2200" dirty="0" smtClean="0">
                <a:solidFill>
                  <a:schemeClr val="accent6">
                    <a:lumMod val="75000"/>
                  </a:schemeClr>
                </a:solidFill>
                <a:latin typeface="Arial" panose="020B0604020202020204" pitchFamily="34" charset="0"/>
              </a:rPr>
              <a:t>Derecho </a:t>
            </a:r>
            <a:r>
              <a:rPr lang="es-CO" sz="2200" dirty="0">
                <a:solidFill>
                  <a:schemeClr val="accent6">
                    <a:lumMod val="75000"/>
                  </a:schemeClr>
                </a:solidFill>
                <a:latin typeface="Arial" panose="020B0604020202020204" pitchFamily="34" charset="0"/>
              </a:rPr>
              <a:t>a la </a:t>
            </a:r>
            <a:r>
              <a:rPr lang="es-CO" sz="2200" dirty="0" smtClean="0">
                <a:solidFill>
                  <a:schemeClr val="accent6">
                    <a:lumMod val="75000"/>
                  </a:schemeClr>
                </a:solidFill>
                <a:latin typeface="Arial" panose="020B0604020202020204" pitchFamily="34" charset="0"/>
              </a:rPr>
              <a:t>participación </a:t>
            </a:r>
            <a:r>
              <a:rPr lang="es-CO" sz="2200" dirty="0">
                <a:solidFill>
                  <a:schemeClr val="accent6">
                    <a:lumMod val="75000"/>
                  </a:schemeClr>
                </a:solidFill>
                <a:latin typeface="Arial" panose="020B0604020202020204" pitchFamily="34" charset="0"/>
              </a:rPr>
              <a:t>e </a:t>
            </a:r>
            <a:r>
              <a:rPr lang="es-CO" sz="2200" dirty="0" smtClean="0">
                <a:solidFill>
                  <a:schemeClr val="accent6">
                    <a:lumMod val="75000"/>
                  </a:schemeClr>
                </a:solidFill>
                <a:latin typeface="Arial" panose="020B0604020202020204" pitchFamily="34" charset="0"/>
              </a:rPr>
              <a:t>integración </a:t>
            </a:r>
            <a:r>
              <a:rPr lang="es-CO" sz="2200" dirty="0">
                <a:solidFill>
                  <a:schemeClr val="accent6">
                    <a:lumMod val="75000"/>
                  </a:schemeClr>
                </a:solidFill>
                <a:latin typeface="Arial" panose="020B0604020202020204" pitchFamily="34" charset="0"/>
              </a:rPr>
              <a:t>comunitaria</a:t>
            </a:r>
            <a:r>
              <a:rPr lang="es-CO" sz="2200" dirty="0" smtClean="0">
                <a:solidFill>
                  <a:schemeClr val="accent6">
                    <a:lumMod val="75000"/>
                  </a:schemeClr>
                </a:solidFill>
                <a:latin typeface="Arial" panose="020B0604020202020204" pitchFamily="34" charset="0"/>
              </a:rPr>
              <a:t>.</a:t>
            </a:r>
          </a:p>
          <a:p>
            <a:pPr marL="342900" indent="-342900">
              <a:buFont typeface="+mj-lt"/>
              <a:buAutoNum type="arabicPeriod"/>
            </a:pPr>
            <a:r>
              <a:rPr lang="es-CO" sz="2200" dirty="0" smtClean="0">
                <a:solidFill>
                  <a:schemeClr val="accent4">
                    <a:lumMod val="50000"/>
                  </a:schemeClr>
                </a:solidFill>
                <a:latin typeface="Arial" panose="020B0604020202020204" pitchFamily="34" charset="0"/>
              </a:rPr>
              <a:t>Derecho a la seguridad, a la vida sin ningún tipo de violencia </a:t>
            </a:r>
          </a:p>
          <a:p>
            <a:pPr marL="342900" indent="-342900">
              <a:buFont typeface="+mj-lt"/>
              <a:buAutoNum type="arabicPeriod"/>
            </a:pPr>
            <a:r>
              <a:rPr lang="es-CO" sz="2200" dirty="0" smtClean="0">
                <a:solidFill>
                  <a:schemeClr val="accent6">
                    <a:lumMod val="75000"/>
                  </a:schemeClr>
                </a:solidFill>
                <a:latin typeface="Arial" panose="020B0604020202020204" pitchFamily="34" charset="0"/>
              </a:rPr>
              <a:t>Derecho a no ser sometidos a tortura ni a penas o tratos crueles, inhumanos o degradantes.</a:t>
            </a:r>
          </a:p>
          <a:p>
            <a:pPr marL="342900" indent="-342900">
              <a:buFont typeface="+mj-lt"/>
              <a:buAutoNum type="arabicPeriod"/>
            </a:pPr>
            <a:r>
              <a:rPr lang="es-CO" sz="2200" dirty="0" smtClean="0">
                <a:solidFill>
                  <a:schemeClr val="accent4">
                    <a:lumMod val="50000"/>
                  </a:schemeClr>
                </a:solidFill>
                <a:latin typeface="Arial" panose="020B0604020202020204" pitchFamily="34" charset="0"/>
              </a:rPr>
              <a:t>Derecho a brindar consentimiento libre e informado en el ámbito de la salud. </a:t>
            </a:r>
          </a:p>
          <a:p>
            <a:pPr marL="342900" indent="-342900">
              <a:buFont typeface="+mj-lt"/>
              <a:buAutoNum type="arabicPeriod"/>
            </a:pPr>
            <a:r>
              <a:rPr lang="es-CO" sz="2200" dirty="0" smtClean="0">
                <a:solidFill>
                  <a:schemeClr val="accent6">
                    <a:lumMod val="75000"/>
                  </a:schemeClr>
                </a:solidFill>
                <a:latin typeface="Arial" panose="020B0604020202020204" pitchFamily="34" charset="0"/>
              </a:rPr>
              <a:t>Derecho a recibir servicios de cuidado a largo plazo.</a:t>
            </a:r>
          </a:p>
          <a:p>
            <a:pPr marL="342900" indent="-342900">
              <a:buFont typeface="+mj-lt"/>
              <a:buAutoNum type="arabicPeriod"/>
            </a:pPr>
            <a:r>
              <a:rPr lang="es-CO" sz="2200" dirty="0" smtClean="0">
                <a:solidFill>
                  <a:schemeClr val="accent4">
                    <a:lumMod val="50000"/>
                  </a:schemeClr>
                </a:solidFill>
                <a:latin typeface="Arial" panose="020B0604020202020204" pitchFamily="34" charset="0"/>
              </a:rPr>
              <a:t>Derecho a la libertad personal. </a:t>
            </a:r>
          </a:p>
          <a:p>
            <a:pPr marL="342900" indent="-342900">
              <a:buFont typeface="+mj-lt"/>
              <a:buAutoNum type="arabicPeriod"/>
            </a:pPr>
            <a:r>
              <a:rPr lang="es-CO" sz="2200" dirty="0" smtClean="0">
                <a:solidFill>
                  <a:schemeClr val="accent6">
                    <a:lumMod val="75000"/>
                  </a:schemeClr>
                </a:solidFill>
                <a:latin typeface="Arial" panose="020B0604020202020204" pitchFamily="34" charset="0"/>
              </a:rPr>
              <a:t>Derecho a la libertad de expresión y de opinión, y al acceso a la información. </a:t>
            </a:r>
          </a:p>
          <a:p>
            <a:pPr marL="342900" indent="-342900">
              <a:buFont typeface="+mj-lt"/>
              <a:buAutoNum type="arabicPeriod"/>
            </a:pPr>
            <a:r>
              <a:rPr lang="es-MX" sz="2200" dirty="0" smtClean="0">
                <a:solidFill>
                  <a:schemeClr val="accent4">
                    <a:lumMod val="50000"/>
                  </a:schemeClr>
                </a:solidFill>
                <a:latin typeface="Arial" panose="020B0604020202020204" pitchFamily="34" charset="0"/>
              </a:rPr>
              <a:t>Derecho </a:t>
            </a:r>
            <a:r>
              <a:rPr lang="es-MX" sz="2200" dirty="0">
                <a:solidFill>
                  <a:schemeClr val="accent4">
                    <a:lumMod val="50000"/>
                  </a:schemeClr>
                </a:solidFill>
                <a:latin typeface="Arial" panose="020B0604020202020204" pitchFamily="34" charset="0"/>
              </a:rPr>
              <a:t>a la </a:t>
            </a:r>
            <a:r>
              <a:rPr lang="es-MX" sz="2200" dirty="0" smtClean="0">
                <a:solidFill>
                  <a:schemeClr val="accent4">
                    <a:lumMod val="50000"/>
                  </a:schemeClr>
                </a:solidFill>
                <a:latin typeface="Arial" panose="020B0604020202020204" pitchFamily="34" charset="0"/>
              </a:rPr>
              <a:t>nacionalidad y a la libertad de circulación</a:t>
            </a:r>
          </a:p>
          <a:p>
            <a:pPr marL="342900" indent="-342900">
              <a:buFont typeface="+mj-lt"/>
              <a:buAutoNum type="arabicPeriod"/>
            </a:pPr>
            <a:r>
              <a:rPr lang="es-CO" sz="2200" dirty="0" smtClean="0">
                <a:solidFill>
                  <a:schemeClr val="accent6">
                    <a:lumMod val="75000"/>
                  </a:schemeClr>
                </a:solidFill>
                <a:latin typeface="Arial" panose="020B0604020202020204" pitchFamily="34" charset="0"/>
              </a:rPr>
              <a:t>Derecho a la privacidad y a la intimidad. </a:t>
            </a:r>
          </a:p>
          <a:p>
            <a:pPr marL="342900" indent="-342900">
              <a:buFont typeface="+mj-lt"/>
              <a:buAutoNum type="arabicPeriod"/>
            </a:pPr>
            <a:r>
              <a:rPr lang="es-CO" sz="2200" dirty="0" smtClean="0">
                <a:solidFill>
                  <a:schemeClr val="accent4">
                    <a:lumMod val="50000"/>
                  </a:schemeClr>
                </a:solidFill>
                <a:latin typeface="Arial" panose="020B0604020202020204" pitchFamily="34" charset="0"/>
              </a:rPr>
              <a:t>Derecho a la seguridad social.</a:t>
            </a:r>
          </a:p>
          <a:p>
            <a:pPr marL="342900" indent="-342900">
              <a:buFont typeface="+mj-lt"/>
              <a:buAutoNum type="arabicPeriod"/>
            </a:pPr>
            <a:r>
              <a:rPr lang="es-CO" sz="2200" dirty="0" smtClean="0">
                <a:solidFill>
                  <a:schemeClr val="accent6">
                    <a:lumMod val="75000"/>
                  </a:schemeClr>
                </a:solidFill>
                <a:latin typeface="Arial" panose="020B0604020202020204" pitchFamily="34" charset="0"/>
              </a:rPr>
              <a:t>Derecho a la equidad e igualdad de género</a:t>
            </a:r>
          </a:p>
        </p:txBody>
      </p:sp>
      <p:pic>
        <p:nvPicPr>
          <p:cNvPr id="7" name="Imagen 6"/>
          <p:cNvPicPr>
            <a:picLocks noChangeAspect="1"/>
          </p:cNvPicPr>
          <p:nvPr/>
        </p:nvPicPr>
        <p:blipFill rotWithShape="1">
          <a:blip r:embed="rId3"/>
          <a:srcRect l="30831" r="30241"/>
          <a:stretch/>
        </p:blipFill>
        <p:spPr>
          <a:xfrm>
            <a:off x="7720445" y="-119941"/>
            <a:ext cx="4738253" cy="7029376"/>
          </a:xfrm>
          <a:prstGeom prst="rect">
            <a:avLst/>
          </a:prstGeom>
        </p:spPr>
      </p:pic>
    </p:spTree>
    <p:extLst>
      <p:ext uri="{BB962C8B-B14F-4D97-AF65-F5344CB8AC3E}">
        <p14:creationId xmlns:p14="http://schemas.microsoft.com/office/powerpoint/2010/main" val="3110076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6200"/>
            <a:ext cx="12192000" cy="6934200"/>
          </a:xfrm>
          <a:prstGeom prst="rect">
            <a:avLst/>
          </a:prstGeom>
        </p:spPr>
      </p:pic>
      <p:sp>
        <p:nvSpPr>
          <p:cNvPr id="2" name="Rectángulo 1"/>
          <p:cNvSpPr/>
          <p:nvPr/>
        </p:nvSpPr>
        <p:spPr>
          <a:xfrm>
            <a:off x="266699" y="108794"/>
            <a:ext cx="7339479" cy="400110"/>
          </a:xfrm>
          <a:prstGeom prst="rect">
            <a:avLst/>
          </a:prstGeom>
        </p:spPr>
        <p:txBody>
          <a:bodyPr wrap="square">
            <a:spAutoFit/>
          </a:bodyPr>
          <a:lstStyle/>
          <a:p>
            <a:endParaRPr lang="es-MX" sz="2000" dirty="0">
              <a:solidFill>
                <a:schemeClr val="accent1">
                  <a:lumMod val="50000"/>
                </a:schemeClr>
              </a:solidFill>
              <a:latin typeface="Calibri" panose="020F0502020204030204" pitchFamily="34" charset="0"/>
              <a:cs typeface="Aparajita" panose="020B0604020202020204" pitchFamily="34" charset="0"/>
            </a:endParaRPr>
          </a:p>
        </p:txBody>
      </p:sp>
      <p:sp>
        <p:nvSpPr>
          <p:cNvPr id="4" name="Rectángulo 3"/>
          <p:cNvSpPr/>
          <p:nvPr/>
        </p:nvSpPr>
        <p:spPr>
          <a:xfrm>
            <a:off x="161925" y="0"/>
            <a:ext cx="6096000" cy="369332"/>
          </a:xfrm>
          <a:prstGeom prst="rect">
            <a:avLst/>
          </a:prstGeom>
        </p:spPr>
        <p:txBody>
          <a:bodyPr>
            <a:spAutoFit/>
          </a:bodyPr>
          <a:lstStyle/>
          <a:p>
            <a:endParaRPr lang="es-MX" dirty="0"/>
          </a:p>
        </p:txBody>
      </p:sp>
      <p:sp>
        <p:nvSpPr>
          <p:cNvPr id="6" name="Rectángulo 5"/>
          <p:cNvSpPr/>
          <p:nvPr/>
        </p:nvSpPr>
        <p:spPr>
          <a:xfrm>
            <a:off x="4530436" y="-76200"/>
            <a:ext cx="7661565" cy="6934200"/>
          </a:xfrm>
          <a:prstGeom prst="rect">
            <a:avLst/>
          </a:prstGeom>
          <a:solidFill>
            <a:schemeClr val="accent4">
              <a:lumMod val="20000"/>
              <a:lumOff val="80000"/>
            </a:schemeClr>
          </a:solidFill>
        </p:spPr>
        <p:txBody>
          <a:bodyPr wrap="square">
            <a:spAutoFit/>
          </a:bodyPr>
          <a:lstStyle/>
          <a:p>
            <a:r>
              <a:rPr lang="es-CO" sz="2400" b="1" dirty="0">
                <a:solidFill>
                  <a:schemeClr val="accent1">
                    <a:lumMod val="50000"/>
                  </a:schemeClr>
                </a:solidFill>
                <a:latin typeface="Arial" panose="020B0604020202020204" pitchFamily="34" charset="0"/>
              </a:rPr>
              <a:t>DERECHOS DE LA POBLACION </a:t>
            </a:r>
            <a:r>
              <a:rPr lang="es-CO" sz="2400" b="1" dirty="0" smtClean="0">
                <a:solidFill>
                  <a:schemeClr val="accent1">
                    <a:lumMod val="50000"/>
                  </a:schemeClr>
                </a:solidFill>
                <a:latin typeface="Arial" panose="020B0604020202020204" pitchFamily="34" charset="0"/>
              </a:rPr>
              <a:t>PERSONA MAYOR</a:t>
            </a:r>
          </a:p>
          <a:p>
            <a:endParaRPr lang="es-CO" b="1" dirty="0">
              <a:solidFill>
                <a:schemeClr val="accent1">
                  <a:lumMod val="50000"/>
                </a:schemeClr>
              </a:solidFill>
              <a:latin typeface="Arial" panose="020B0604020202020204" pitchFamily="34" charset="0"/>
            </a:endParaRPr>
          </a:p>
          <a:p>
            <a:r>
              <a:rPr lang="es-CO" sz="2400" dirty="0" smtClean="0">
                <a:solidFill>
                  <a:schemeClr val="accent4">
                    <a:lumMod val="50000"/>
                  </a:schemeClr>
                </a:solidFill>
                <a:latin typeface="Arial" panose="020B0604020202020204" pitchFamily="34" charset="0"/>
              </a:rPr>
              <a:t>15. Derecho al trabajo</a:t>
            </a:r>
          </a:p>
          <a:p>
            <a:r>
              <a:rPr lang="es-CO" sz="2400" dirty="0" smtClean="0">
                <a:solidFill>
                  <a:schemeClr val="accent4">
                    <a:lumMod val="50000"/>
                  </a:schemeClr>
                </a:solidFill>
                <a:latin typeface="Arial" panose="020B0604020202020204" pitchFamily="34" charset="0"/>
              </a:rPr>
              <a:t>16. </a:t>
            </a:r>
            <a:r>
              <a:rPr lang="es-CO" sz="2400" dirty="0" smtClean="0">
                <a:solidFill>
                  <a:schemeClr val="accent6">
                    <a:lumMod val="75000"/>
                  </a:schemeClr>
                </a:solidFill>
                <a:latin typeface="Arial" panose="020B0604020202020204" pitchFamily="34" charset="0"/>
              </a:rPr>
              <a:t>Derecho a la salud</a:t>
            </a:r>
          </a:p>
          <a:p>
            <a:r>
              <a:rPr lang="es-CO" sz="2400" dirty="0" smtClean="0">
                <a:solidFill>
                  <a:schemeClr val="accent4">
                    <a:lumMod val="50000"/>
                  </a:schemeClr>
                </a:solidFill>
                <a:latin typeface="Arial" panose="020B0604020202020204" pitchFamily="34" charset="0"/>
              </a:rPr>
              <a:t>17. Derecho a la educación</a:t>
            </a:r>
          </a:p>
          <a:p>
            <a:r>
              <a:rPr lang="es-CO" sz="2400" dirty="0" smtClean="0">
                <a:solidFill>
                  <a:schemeClr val="accent4">
                    <a:lumMod val="50000"/>
                  </a:schemeClr>
                </a:solidFill>
                <a:latin typeface="Arial" panose="020B0604020202020204" pitchFamily="34" charset="0"/>
              </a:rPr>
              <a:t>18. </a:t>
            </a:r>
            <a:r>
              <a:rPr lang="es-CO" sz="2400" dirty="0" smtClean="0">
                <a:solidFill>
                  <a:schemeClr val="accent6">
                    <a:lumMod val="75000"/>
                  </a:schemeClr>
                </a:solidFill>
                <a:latin typeface="Arial" panose="020B0604020202020204" pitchFamily="34" charset="0"/>
              </a:rPr>
              <a:t>Derecho a la cultura</a:t>
            </a:r>
          </a:p>
          <a:p>
            <a:r>
              <a:rPr lang="es-CO" sz="2400" dirty="0" smtClean="0">
                <a:solidFill>
                  <a:schemeClr val="accent4">
                    <a:lumMod val="50000"/>
                  </a:schemeClr>
                </a:solidFill>
                <a:latin typeface="Arial" panose="020B0604020202020204" pitchFamily="34" charset="0"/>
              </a:rPr>
              <a:t>19. Derecho a la recreación y al esparcimiento</a:t>
            </a:r>
          </a:p>
          <a:p>
            <a:r>
              <a:rPr lang="es-CO" sz="2400" dirty="0" smtClean="0">
                <a:solidFill>
                  <a:schemeClr val="accent4">
                    <a:lumMod val="50000"/>
                  </a:schemeClr>
                </a:solidFill>
                <a:latin typeface="Arial" panose="020B0604020202020204" pitchFamily="34" charset="0"/>
              </a:rPr>
              <a:t>20. </a:t>
            </a:r>
            <a:r>
              <a:rPr lang="es-CO" sz="2400" dirty="0" smtClean="0">
                <a:solidFill>
                  <a:schemeClr val="accent6">
                    <a:lumMod val="75000"/>
                  </a:schemeClr>
                </a:solidFill>
                <a:latin typeface="Arial" panose="020B0604020202020204" pitchFamily="34" charset="0"/>
              </a:rPr>
              <a:t>Derecho a la propiedad</a:t>
            </a:r>
          </a:p>
          <a:p>
            <a:r>
              <a:rPr lang="es-CO" sz="2400" dirty="0" smtClean="0">
                <a:solidFill>
                  <a:schemeClr val="accent4">
                    <a:lumMod val="50000"/>
                  </a:schemeClr>
                </a:solidFill>
                <a:latin typeface="Arial" panose="020B0604020202020204" pitchFamily="34" charset="0"/>
              </a:rPr>
              <a:t>21. Derecho a la vivienda</a:t>
            </a:r>
          </a:p>
          <a:p>
            <a:r>
              <a:rPr lang="es-CO" sz="2400" dirty="0" smtClean="0">
                <a:solidFill>
                  <a:schemeClr val="accent4">
                    <a:lumMod val="50000"/>
                  </a:schemeClr>
                </a:solidFill>
                <a:latin typeface="Arial" panose="020B0604020202020204" pitchFamily="34" charset="0"/>
              </a:rPr>
              <a:t>22. </a:t>
            </a:r>
            <a:r>
              <a:rPr lang="es-CO" sz="2400" dirty="0" smtClean="0">
                <a:solidFill>
                  <a:schemeClr val="accent6">
                    <a:lumMod val="75000"/>
                  </a:schemeClr>
                </a:solidFill>
                <a:latin typeface="Arial" panose="020B0604020202020204" pitchFamily="34" charset="0"/>
              </a:rPr>
              <a:t>Derecho a un ambiente sano</a:t>
            </a:r>
          </a:p>
          <a:p>
            <a:r>
              <a:rPr lang="es-CO" sz="2400" dirty="0" smtClean="0">
                <a:solidFill>
                  <a:schemeClr val="accent4">
                    <a:lumMod val="50000"/>
                  </a:schemeClr>
                </a:solidFill>
                <a:latin typeface="Arial" panose="020B0604020202020204" pitchFamily="34" charset="0"/>
              </a:rPr>
              <a:t>23. Derecho a la accesibilidad y a la movilidad personal</a:t>
            </a:r>
          </a:p>
          <a:p>
            <a:r>
              <a:rPr lang="es-CO" sz="2400" dirty="0" smtClean="0">
                <a:solidFill>
                  <a:schemeClr val="accent4">
                    <a:lumMod val="50000"/>
                  </a:schemeClr>
                </a:solidFill>
                <a:latin typeface="Arial" panose="020B0604020202020204" pitchFamily="34" charset="0"/>
              </a:rPr>
              <a:t>24. </a:t>
            </a:r>
            <a:r>
              <a:rPr lang="es-CO" sz="2400" dirty="0" smtClean="0">
                <a:solidFill>
                  <a:schemeClr val="accent6">
                    <a:lumMod val="75000"/>
                  </a:schemeClr>
                </a:solidFill>
                <a:latin typeface="Arial" panose="020B0604020202020204" pitchFamily="34" charset="0"/>
              </a:rPr>
              <a:t>A los derechos políticos</a:t>
            </a:r>
          </a:p>
          <a:p>
            <a:r>
              <a:rPr lang="es-CO" sz="2400" dirty="0" smtClean="0">
                <a:solidFill>
                  <a:schemeClr val="accent4">
                    <a:lumMod val="50000"/>
                  </a:schemeClr>
                </a:solidFill>
                <a:latin typeface="Arial" panose="020B0604020202020204" pitchFamily="34" charset="0"/>
              </a:rPr>
              <a:t>25. A la reunión y a la asociación</a:t>
            </a:r>
          </a:p>
          <a:p>
            <a:r>
              <a:rPr lang="es-CO" sz="2400" dirty="0" smtClean="0">
                <a:solidFill>
                  <a:schemeClr val="accent4">
                    <a:lumMod val="50000"/>
                  </a:schemeClr>
                </a:solidFill>
                <a:latin typeface="Arial" panose="020B0604020202020204" pitchFamily="34" charset="0"/>
              </a:rPr>
              <a:t>26. </a:t>
            </a:r>
            <a:r>
              <a:rPr lang="es-CO" sz="2400" dirty="0" smtClean="0">
                <a:solidFill>
                  <a:schemeClr val="accent6">
                    <a:lumMod val="75000"/>
                  </a:schemeClr>
                </a:solidFill>
                <a:latin typeface="Arial" panose="020B0604020202020204" pitchFamily="34" charset="0"/>
              </a:rPr>
              <a:t>A la protección antes de situaciones de riesgo</a:t>
            </a:r>
          </a:p>
          <a:p>
            <a:r>
              <a:rPr lang="es-CO" sz="2400" dirty="0" smtClean="0">
                <a:solidFill>
                  <a:schemeClr val="accent4">
                    <a:lumMod val="50000"/>
                  </a:schemeClr>
                </a:solidFill>
                <a:latin typeface="Arial" panose="020B0604020202020204" pitchFamily="34" charset="0"/>
              </a:rPr>
              <a:t>27. A igual reconocimiento como persona ante la ley</a:t>
            </a:r>
          </a:p>
          <a:p>
            <a:r>
              <a:rPr lang="es-CO" sz="2400" dirty="0" smtClean="0">
                <a:solidFill>
                  <a:schemeClr val="accent4">
                    <a:lumMod val="50000"/>
                  </a:schemeClr>
                </a:solidFill>
                <a:latin typeface="Arial" panose="020B0604020202020204" pitchFamily="34" charset="0"/>
              </a:rPr>
              <a:t>28. </a:t>
            </a:r>
            <a:r>
              <a:rPr lang="es-CO" sz="2400" dirty="0" smtClean="0">
                <a:solidFill>
                  <a:schemeClr val="accent6">
                    <a:lumMod val="75000"/>
                  </a:schemeClr>
                </a:solidFill>
                <a:latin typeface="Arial" panose="020B0604020202020204" pitchFamily="34" charset="0"/>
              </a:rPr>
              <a:t>Acceso a la justicia</a:t>
            </a:r>
          </a:p>
          <a:p>
            <a:endParaRPr lang="es-CO" sz="2100" dirty="0" smtClean="0">
              <a:solidFill>
                <a:schemeClr val="accent4">
                  <a:lumMod val="50000"/>
                </a:schemeClr>
              </a:solidFill>
              <a:latin typeface="Arial" panose="020B0604020202020204" pitchFamily="34" charset="0"/>
            </a:endParaRPr>
          </a:p>
          <a:p>
            <a:pPr marL="457200" indent="-457200">
              <a:buFont typeface="+mj-lt"/>
              <a:buAutoNum type="arabicPeriod"/>
            </a:pPr>
            <a:endParaRPr lang="es-MX" sz="2000" dirty="0">
              <a:solidFill>
                <a:schemeClr val="accent1">
                  <a:lumMod val="50000"/>
                </a:schemeClr>
              </a:solidFill>
            </a:endParaRPr>
          </a:p>
        </p:txBody>
      </p:sp>
      <p:pic>
        <p:nvPicPr>
          <p:cNvPr id="7" name="Imagen 6"/>
          <p:cNvPicPr>
            <a:picLocks noChangeAspect="1"/>
          </p:cNvPicPr>
          <p:nvPr/>
        </p:nvPicPr>
        <p:blipFill rotWithShape="1">
          <a:blip r:embed="rId3"/>
          <a:srcRect l="30831" r="30241"/>
          <a:stretch/>
        </p:blipFill>
        <p:spPr>
          <a:xfrm flipH="1">
            <a:off x="0" y="-76200"/>
            <a:ext cx="4530436" cy="6934200"/>
          </a:xfrm>
          <a:prstGeom prst="rect">
            <a:avLst/>
          </a:prstGeom>
        </p:spPr>
      </p:pic>
    </p:spTree>
    <p:extLst>
      <p:ext uri="{BB962C8B-B14F-4D97-AF65-F5344CB8AC3E}">
        <p14:creationId xmlns:p14="http://schemas.microsoft.com/office/powerpoint/2010/main" val="1746499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0" y="4066838"/>
            <a:ext cx="12192000" cy="1938992"/>
          </a:xfrm>
          <a:prstGeom prst="rect">
            <a:avLst/>
          </a:prstGeom>
          <a:solidFill>
            <a:schemeClr val="bg1"/>
          </a:solidFill>
        </p:spPr>
        <p:txBody>
          <a:bodyPr wrap="square">
            <a:spAutoFit/>
          </a:bodyPr>
          <a:lstStyle/>
          <a:p>
            <a:pPr algn="just"/>
            <a:endParaRPr lang="es-CO" sz="2400" dirty="0" smtClean="0">
              <a:solidFill>
                <a:srgbClr val="000000"/>
              </a:solidFill>
              <a:latin typeface="Arial" panose="020B0604020202020204" pitchFamily="34" charset="0"/>
            </a:endParaRPr>
          </a:p>
          <a:p>
            <a:pPr algn="just"/>
            <a:r>
              <a:rPr lang="es-CO" sz="2400" dirty="0" smtClean="0">
                <a:solidFill>
                  <a:srgbClr val="000000"/>
                </a:solidFill>
                <a:latin typeface="Arial" panose="020B0604020202020204" pitchFamily="34" charset="0"/>
              </a:rPr>
              <a:t>Todas </a:t>
            </a:r>
            <a:r>
              <a:rPr lang="es-CO" sz="2400" dirty="0">
                <a:solidFill>
                  <a:srgbClr val="000000"/>
                </a:solidFill>
                <a:latin typeface="Arial" panose="020B0604020202020204" pitchFamily="34" charset="0"/>
              </a:rPr>
              <a:t>las personas que tengan deficiencias físicas, mentales, intelectuales o sensoriales a mediano y largo plazo que, al interactuar con diversas barreras incluyendo las actitudinales, puedan impedir su participación plena y efectiva en la sociedad, en igualdad de condiciones con los demás. </a:t>
            </a:r>
            <a:r>
              <a:rPr lang="es-CO" sz="2400" dirty="0" smtClean="0">
                <a:solidFill>
                  <a:srgbClr val="000000"/>
                </a:solidFill>
                <a:latin typeface="Arial" panose="020B0604020202020204" pitchFamily="34" charset="0"/>
              </a:rPr>
              <a:t>(Min. Salud)</a:t>
            </a:r>
            <a:endParaRPr lang="es-CO" sz="2400" dirty="0">
              <a:solidFill>
                <a:srgbClr val="000000"/>
              </a:solidFill>
              <a:latin typeface="Arial" panose="020B0604020202020204" pitchFamily="34" charset="0"/>
            </a:endParaRPr>
          </a:p>
        </p:txBody>
      </p:sp>
      <p:pic>
        <p:nvPicPr>
          <p:cNvPr id="3" name="Imagen 2"/>
          <p:cNvPicPr>
            <a:picLocks noChangeAspect="1"/>
          </p:cNvPicPr>
          <p:nvPr/>
        </p:nvPicPr>
        <p:blipFill>
          <a:blip r:embed="rId3"/>
          <a:stretch>
            <a:fillRect/>
          </a:stretch>
        </p:blipFill>
        <p:spPr>
          <a:xfrm>
            <a:off x="0" y="0"/>
            <a:ext cx="12192000" cy="4301313"/>
          </a:xfrm>
          <a:prstGeom prst="rect">
            <a:avLst/>
          </a:prstGeom>
        </p:spPr>
      </p:pic>
      <p:sp>
        <p:nvSpPr>
          <p:cNvPr id="4" name="Rectángulo 3"/>
          <p:cNvSpPr/>
          <p:nvPr/>
        </p:nvSpPr>
        <p:spPr>
          <a:xfrm>
            <a:off x="1280160" y="88315"/>
            <a:ext cx="10389870" cy="461665"/>
          </a:xfrm>
          <a:prstGeom prst="rect">
            <a:avLst/>
          </a:prstGeom>
        </p:spPr>
        <p:txBody>
          <a:bodyPr wrap="square">
            <a:spAutoFit/>
          </a:bodyPr>
          <a:lstStyle/>
          <a:p>
            <a:r>
              <a:rPr lang="es-CO" sz="2400" b="1" dirty="0">
                <a:solidFill>
                  <a:srgbClr val="000000"/>
                </a:solidFill>
                <a:latin typeface="Arial" panose="020B0604020202020204" pitchFamily="34" charset="0"/>
              </a:rPr>
              <a:t>ENFOQUE DIFERENCIAL POR SITUACION DE DISCAPACIDAD</a:t>
            </a:r>
            <a:endParaRPr lang="es-MX" sz="2400" dirty="0"/>
          </a:p>
        </p:txBody>
      </p:sp>
    </p:spTree>
    <p:extLst>
      <p:ext uri="{BB962C8B-B14F-4D97-AF65-F5344CB8AC3E}">
        <p14:creationId xmlns:p14="http://schemas.microsoft.com/office/powerpoint/2010/main" val="2302281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123;p5"/>
          <p:cNvPicPr preferRelativeResize="0"/>
          <p:nvPr/>
        </p:nvPicPr>
        <p:blipFill rotWithShape="1">
          <a:blip r:embed="rId3"/>
          <a:srcRect/>
          <a:stretch>
            <a:fillRect/>
          </a:stretch>
        </p:blipFill>
        <p:spPr>
          <a:xfrm>
            <a:off x="1314450" y="1078432"/>
            <a:ext cx="9464040" cy="4682288"/>
          </a:xfrm>
          <a:prstGeom prst="rect">
            <a:avLst/>
          </a:prstGeom>
          <a:noFill/>
          <a:ln>
            <a:noFill/>
          </a:ln>
        </p:spPr>
      </p:pic>
      <p:sp>
        <p:nvSpPr>
          <p:cNvPr id="3" name="Google Shape;122;p5"/>
          <p:cNvSpPr/>
          <p:nvPr/>
        </p:nvSpPr>
        <p:spPr>
          <a:xfrm>
            <a:off x="2526636" y="370546"/>
            <a:ext cx="675090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4000" b="1" cap="none" dirty="0">
                <a:solidFill>
                  <a:schemeClr val="accent4"/>
                </a:solidFill>
                <a:latin typeface="Arial" panose="020B0604020202020204"/>
                <a:ea typeface="Arial" panose="020B0604020202020204"/>
                <a:cs typeface="Arial" panose="020B0604020202020204"/>
                <a:sym typeface="Arial" panose="020B0604020202020204"/>
              </a:rPr>
              <a:t>TIPOS DE DISCAPACIDAD</a:t>
            </a:r>
            <a:endParaRPr dirty="0">
              <a:solidFill>
                <a:schemeClr val="accent4"/>
              </a:solidFill>
            </a:endParaRPr>
          </a:p>
        </p:txBody>
      </p:sp>
    </p:spTree>
    <p:extLst>
      <p:ext uri="{BB962C8B-B14F-4D97-AF65-F5344CB8AC3E}">
        <p14:creationId xmlns:p14="http://schemas.microsoft.com/office/powerpoint/2010/main" val="139809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5;p9">
            <a:extLst>
              <a:ext uri="{FF2B5EF4-FFF2-40B4-BE49-F238E27FC236}">
                <a16:creationId xmlns="" xmlns:a16="http://schemas.microsoft.com/office/drawing/2014/main" id="{B3A59A4D-EF6D-43B9-8A6A-9AABB4DC6349}"/>
              </a:ext>
            </a:extLst>
          </p:cNvPr>
          <p:cNvSpPr txBox="1">
            <a:spLocks/>
          </p:cNvSpPr>
          <p:nvPr/>
        </p:nvSpPr>
        <p:spPr>
          <a:xfrm>
            <a:off x="468630" y="478866"/>
            <a:ext cx="11281410" cy="488180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Clr>
                <a:srgbClr val="4D4D4D"/>
              </a:buClr>
              <a:buSzPts val="2000"/>
              <a:buFont typeface="Arial" panose="020B0604020202020204" pitchFamily="34" charset="0"/>
              <a:buNone/>
            </a:pPr>
            <a:r>
              <a:rPr lang="es-MX" sz="1900" b="1" dirty="0">
                <a:latin typeface="Arial" panose="020B0604020202020204" pitchFamily="34" charset="0"/>
                <a:ea typeface="Arial"/>
                <a:cs typeface="Arial" panose="020B0604020202020204" pitchFamily="34" charset="0"/>
                <a:sym typeface="Arial"/>
              </a:rPr>
              <a:t>FISICA: </a:t>
            </a:r>
            <a:r>
              <a:rPr lang="es-MX" sz="1900" dirty="0">
                <a:latin typeface="Arial" panose="020B0604020202020204" pitchFamily="34" charset="0"/>
                <a:ea typeface="Arial"/>
                <a:cs typeface="Arial" panose="020B0604020202020204" pitchFamily="34" charset="0"/>
                <a:sym typeface="Arial"/>
              </a:rPr>
              <a:t>D</a:t>
            </a:r>
            <a:r>
              <a:rPr lang="es-CO" sz="1900" dirty="0">
                <a:latin typeface="Arial" panose="020B0604020202020204" pitchFamily="34" charset="0"/>
                <a:cs typeface="Arial" panose="020B0604020202020204" pitchFamily="34" charset="0"/>
              </a:rPr>
              <a:t>eficiencias corporales funcionales a nivel músculo esquelético, neurológico, de origen congénito o adquirido; pérdida o ausencia de alguna parte de su cuerpo, o presencia de desórdenes del movimiento corporal.</a:t>
            </a:r>
          </a:p>
          <a:p>
            <a:pPr marL="0" indent="0" algn="just">
              <a:lnSpc>
                <a:spcPct val="120000"/>
              </a:lnSpc>
              <a:spcBef>
                <a:spcPts val="0"/>
              </a:spcBef>
              <a:buClr>
                <a:srgbClr val="4D4D4D"/>
              </a:buClr>
              <a:buSzPts val="2000"/>
              <a:buFont typeface="Arial" panose="020B0604020202020204" pitchFamily="34" charset="0"/>
              <a:buNone/>
            </a:pPr>
            <a:endParaRPr lang="es-CO" sz="19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None/>
            </a:pPr>
            <a:r>
              <a:rPr lang="es-CO" sz="1900" b="1" dirty="0">
                <a:latin typeface="Arial" panose="020B0604020202020204" pitchFamily="34" charset="0"/>
                <a:cs typeface="Arial" panose="020B0604020202020204" pitchFamily="34" charset="0"/>
              </a:rPr>
              <a:t>AUDITIVA:</a:t>
            </a:r>
            <a:r>
              <a:rPr lang="es-MX" sz="1900" b="1" dirty="0">
                <a:latin typeface="Arial" panose="020B0604020202020204" pitchFamily="34" charset="0"/>
                <a:cs typeface="Arial" panose="020B0604020202020204" pitchFamily="34" charset="0"/>
              </a:rPr>
              <a:t> </a:t>
            </a:r>
            <a:r>
              <a:rPr lang="es-MX" sz="1900" dirty="0">
                <a:latin typeface="Arial" panose="020B0604020202020204" pitchFamily="34" charset="0"/>
                <a:cs typeface="Arial" panose="020B0604020202020204" pitchFamily="34" charset="0"/>
              </a:rPr>
              <a:t>Deficiencias en las funciones sensoriales relacionadas con la percepción de los sonidos y la discriminación de su localización, tono, volumen y calidad con dificultad en la recepción y producción de mensajes verbales para la comunicación oral.</a:t>
            </a:r>
          </a:p>
          <a:p>
            <a:pPr marL="0" indent="0" algn="just">
              <a:lnSpc>
                <a:spcPct val="120000"/>
              </a:lnSpc>
              <a:spcBef>
                <a:spcPts val="0"/>
              </a:spcBef>
              <a:buClr>
                <a:srgbClr val="4D4D4D"/>
              </a:buClr>
              <a:buSzPts val="2000"/>
              <a:buNone/>
            </a:pPr>
            <a:endParaRPr lang="es-CO" sz="1900" b="1"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None/>
            </a:pPr>
            <a:r>
              <a:rPr lang="es-CO" sz="1900" b="1" dirty="0">
                <a:latin typeface="Arial" panose="020B0604020202020204" pitchFamily="34" charset="0"/>
                <a:cs typeface="Arial" panose="020B0604020202020204" pitchFamily="34" charset="0"/>
              </a:rPr>
              <a:t>VISUAL: </a:t>
            </a:r>
            <a:r>
              <a:rPr lang="es-MX" sz="1900" dirty="0">
                <a:latin typeface="Arial" panose="020B0604020202020204" pitchFamily="34" charset="0"/>
                <a:cs typeface="Arial" panose="020B0604020202020204" pitchFamily="34" charset="0"/>
              </a:rPr>
              <a:t>Deficiencias para percibir la luz, forma, tamaño o color de los objetos. Se incluye a las personas ciegas y a las personas con baja visión</a:t>
            </a:r>
            <a:r>
              <a:rPr lang="es-MX" sz="1900" dirty="0" smtClean="0">
                <a:latin typeface="Arial" panose="020B0604020202020204" pitchFamily="34" charset="0"/>
                <a:cs typeface="Arial" panose="020B0604020202020204" pitchFamily="34" charset="0"/>
              </a:rPr>
              <a:t>.</a:t>
            </a:r>
          </a:p>
          <a:p>
            <a:pPr marL="0" indent="0" algn="just">
              <a:lnSpc>
                <a:spcPct val="120000"/>
              </a:lnSpc>
              <a:spcBef>
                <a:spcPts val="0"/>
              </a:spcBef>
              <a:buClr>
                <a:srgbClr val="4D4D4D"/>
              </a:buClr>
              <a:buSzPts val="2000"/>
              <a:buNone/>
            </a:pPr>
            <a:endParaRPr lang="es-MX" sz="1900" dirty="0" smtClean="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None/>
            </a:pPr>
            <a:r>
              <a:rPr lang="es-MX" sz="1900" b="1" dirty="0">
                <a:latin typeface="Arial" panose="020B0604020202020204" pitchFamily="34" charset="0"/>
                <a:cs typeface="Arial" panose="020B0604020202020204" pitchFamily="34" charset="0"/>
                <a:sym typeface="Arial"/>
              </a:rPr>
              <a:t>SORDOCEGUERA: </a:t>
            </a:r>
            <a:r>
              <a:rPr lang="es-MX" sz="1900" dirty="0">
                <a:latin typeface="Arial" panose="020B0604020202020204" pitchFamily="34" charset="0"/>
                <a:cs typeface="Arial" panose="020B0604020202020204" pitchFamily="34" charset="0"/>
              </a:rPr>
              <a:t>La </a:t>
            </a:r>
            <a:r>
              <a:rPr lang="es-MX" sz="1900" dirty="0" smtClean="0">
                <a:latin typeface="Arial" panose="020B0604020202020204" pitchFamily="34" charset="0"/>
                <a:cs typeface="Arial" panose="020B0604020202020204" pitchFamily="34" charset="0"/>
              </a:rPr>
              <a:t>sordo ceguera </a:t>
            </a:r>
            <a:r>
              <a:rPr lang="es-MX" sz="1900" dirty="0">
                <a:latin typeface="Arial" panose="020B0604020202020204" pitchFamily="34" charset="0"/>
                <a:cs typeface="Arial" panose="020B0604020202020204" pitchFamily="34" charset="0"/>
              </a:rPr>
              <a:t>es una discapacidad única que resulta de la combinación de una deficiencia visual y una deficiencia auditiva, que genera en las personas que la presentan problemas de comunicación, orientación, movilidad y el acceso a la información. </a:t>
            </a:r>
          </a:p>
          <a:p>
            <a:pPr marL="0" indent="0" algn="just">
              <a:lnSpc>
                <a:spcPct val="120000"/>
              </a:lnSpc>
              <a:spcBef>
                <a:spcPts val="0"/>
              </a:spcBef>
              <a:buClr>
                <a:srgbClr val="4D4D4D"/>
              </a:buClr>
              <a:buSzPts val="2000"/>
              <a:buNone/>
            </a:pPr>
            <a:endParaRPr lang="es-MX" sz="19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None/>
            </a:pPr>
            <a:endParaRPr lang="es-MX" sz="22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Font typeface="Arial" panose="020B0604020202020204" pitchFamily="34" charset="0"/>
              <a:buNone/>
            </a:pPr>
            <a:endParaRPr lang="es-MX" sz="18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Font typeface="Arial" panose="020B0604020202020204" pitchFamily="34" charset="0"/>
              <a:buNone/>
            </a:pPr>
            <a:endParaRPr lang="es-MX" sz="17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Font typeface="Arial" panose="020B0604020202020204" pitchFamily="34" charset="0"/>
              <a:buNone/>
            </a:pPr>
            <a:endParaRPr lang="es-MX" sz="17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Font typeface="Arial" panose="020B0604020202020204" pitchFamily="34" charset="0"/>
              <a:buNone/>
            </a:pPr>
            <a:endParaRPr lang="es-MX" sz="17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Font typeface="Arial" panose="020B0604020202020204" pitchFamily="34" charset="0"/>
              <a:buNone/>
            </a:pPr>
            <a:endParaRPr lang="es-CO" sz="17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Font typeface="Arial" panose="020B0604020202020204" pitchFamily="34" charset="0"/>
              <a:buNone/>
            </a:pPr>
            <a:endParaRPr lang="es-CO" sz="20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Font typeface="Arial" panose="020B0604020202020204" pitchFamily="34" charset="0"/>
              <a:buNone/>
            </a:pPr>
            <a:endParaRPr lang="es-CO" sz="2000" dirty="0">
              <a:latin typeface="Arial" panose="020B0604020202020204" pitchFamily="34" charset="0"/>
              <a:cs typeface="Arial" panose="020B0604020202020204" pitchFamily="34" charset="0"/>
            </a:endParaRPr>
          </a:p>
          <a:p>
            <a:pPr marL="0" indent="0" algn="just">
              <a:lnSpc>
                <a:spcPct val="120000"/>
              </a:lnSpc>
              <a:spcBef>
                <a:spcPts val="0"/>
              </a:spcBef>
              <a:buClr>
                <a:srgbClr val="4D4D4D"/>
              </a:buClr>
              <a:buSzPts val="2000"/>
              <a:buFont typeface="Arial" panose="020B0604020202020204" pitchFamily="34" charset="0"/>
              <a:buNone/>
            </a:pPr>
            <a:endParaRPr lang="es-CO" sz="2000" dirty="0">
              <a:solidFill>
                <a:srgbClr val="4D4D4D"/>
              </a:solidFill>
              <a:latin typeface="Arial" panose="020B0604020202020204" pitchFamily="34" charset="0"/>
              <a:ea typeface="Arial"/>
              <a:cs typeface="Arial" panose="020B0604020202020204" pitchFamily="34" charset="0"/>
              <a:sym typeface="Arial"/>
            </a:endParaRPr>
          </a:p>
          <a:p>
            <a:pPr marL="0" indent="0" algn="just">
              <a:lnSpc>
                <a:spcPct val="120000"/>
              </a:lnSpc>
              <a:spcBef>
                <a:spcPts val="0"/>
              </a:spcBef>
              <a:buClr>
                <a:srgbClr val="4D4D4D"/>
              </a:buClr>
              <a:buSzPts val="2000"/>
              <a:buFont typeface="Arial" panose="020B0604020202020204" pitchFamily="34" charset="0"/>
              <a:buNone/>
            </a:pPr>
            <a:endParaRPr lang="es-MX" sz="2000" dirty="0">
              <a:solidFill>
                <a:srgbClr val="4D4D4D"/>
              </a:solidFill>
              <a:latin typeface="Arial" panose="020B0604020202020204" pitchFamily="34" charset="0"/>
              <a:ea typeface="Arial"/>
              <a:cs typeface="Arial" panose="020B0604020202020204" pitchFamily="34" charset="0"/>
              <a:sym typeface="Arial"/>
            </a:endParaRPr>
          </a:p>
          <a:p>
            <a:pPr marL="0" indent="0" algn="just">
              <a:buClr>
                <a:schemeClr val="dk1"/>
              </a:buClr>
              <a:buSzPts val="1800"/>
              <a:buFont typeface="Arial" panose="020B0604020202020204" pitchFamily="34" charset="0"/>
              <a:buNone/>
            </a:pPr>
            <a:endParaRPr lang="es-MX" sz="1800" dirty="0">
              <a:solidFill>
                <a:srgbClr val="4D4D4D"/>
              </a:solidFill>
              <a:latin typeface="Arial"/>
              <a:ea typeface="Arial"/>
              <a:cs typeface="Arial"/>
              <a:sym typeface="Arial"/>
            </a:endParaRPr>
          </a:p>
          <a:p>
            <a:pPr marL="0" indent="0" algn="just">
              <a:buClr>
                <a:schemeClr val="dk1"/>
              </a:buClr>
              <a:buSzPts val="1800"/>
              <a:buFont typeface="Arial" panose="020B0604020202020204" pitchFamily="34" charset="0"/>
              <a:buNone/>
            </a:pPr>
            <a:endParaRPr lang="es-MX" sz="1800" dirty="0">
              <a:solidFill>
                <a:srgbClr val="4D4D4D"/>
              </a:solidFill>
              <a:latin typeface="Arial"/>
              <a:ea typeface="Arial"/>
              <a:cs typeface="Arial"/>
              <a:sym typeface="Arial"/>
            </a:endParaRPr>
          </a:p>
          <a:p>
            <a:pPr marL="0" indent="0" algn="just">
              <a:buClr>
                <a:schemeClr val="dk1"/>
              </a:buClr>
              <a:buSzPts val="1800"/>
              <a:buFont typeface="Arial" panose="020B0604020202020204" pitchFamily="34" charset="0"/>
              <a:buNone/>
            </a:pPr>
            <a:endParaRPr lang="es-MX" sz="1800" dirty="0">
              <a:solidFill>
                <a:srgbClr val="4D4D4D"/>
              </a:solidFill>
              <a:latin typeface="Arial"/>
              <a:ea typeface="Arial"/>
              <a:cs typeface="Arial"/>
              <a:sym typeface="Arial"/>
            </a:endParaRPr>
          </a:p>
        </p:txBody>
      </p:sp>
    </p:spTree>
    <p:extLst>
      <p:ext uri="{BB962C8B-B14F-4D97-AF65-F5344CB8AC3E}">
        <p14:creationId xmlns:p14="http://schemas.microsoft.com/office/powerpoint/2010/main" val="387835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605790" y="711607"/>
            <a:ext cx="11235690" cy="4856714"/>
          </a:xfrm>
          <a:prstGeom prst="rect">
            <a:avLst/>
          </a:prstGeom>
        </p:spPr>
        <p:txBody>
          <a:bodyPr wrap="square">
            <a:spAutoFit/>
          </a:bodyPr>
          <a:lstStyle/>
          <a:p>
            <a:pPr algn="just">
              <a:lnSpc>
                <a:spcPct val="120000"/>
              </a:lnSpc>
              <a:buClr>
                <a:srgbClr val="4D4D4D"/>
              </a:buClr>
              <a:buSzPts val="2000"/>
            </a:pPr>
            <a:r>
              <a:rPr lang="es-MX" sz="2000" b="1" dirty="0">
                <a:latin typeface="Arial" panose="020B0604020202020204" pitchFamily="34" charset="0"/>
                <a:cs typeface="Arial" panose="020B0604020202020204" pitchFamily="34" charset="0"/>
                <a:sym typeface="Arial"/>
              </a:rPr>
              <a:t>INTELECTUAL: </a:t>
            </a:r>
            <a:r>
              <a:rPr lang="es-MX" sz="2000" dirty="0">
                <a:latin typeface="Arial" panose="020B0604020202020204" pitchFamily="34" charset="0"/>
                <a:cs typeface="Arial" panose="020B0604020202020204" pitchFamily="34" charset="0"/>
                <a:sym typeface="Arial"/>
              </a:rPr>
              <a:t>D</a:t>
            </a:r>
            <a:r>
              <a:rPr lang="es-MX" sz="2000" dirty="0">
                <a:latin typeface="Arial" panose="020B0604020202020204" pitchFamily="34" charset="0"/>
                <a:cs typeface="Arial" panose="020B0604020202020204" pitchFamily="34" charset="0"/>
              </a:rPr>
              <a:t>eficiencias en las capacidades mentales generales, como el razonamiento, la resolución de problemas, la planificación, el pensamiento abstracto, el juicio, el aprendizaje académico y el aprendizaje de la experiencia</a:t>
            </a:r>
            <a:r>
              <a:rPr lang="es-MX" sz="2000" dirty="0" smtClean="0">
                <a:latin typeface="Arial" panose="020B0604020202020204" pitchFamily="34" charset="0"/>
                <a:cs typeface="Arial" panose="020B0604020202020204" pitchFamily="34" charset="0"/>
              </a:rPr>
              <a:t>.</a:t>
            </a:r>
          </a:p>
          <a:p>
            <a:pPr algn="just">
              <a:lnSpc>
                <a:spcPct val="120000"/>
              </a:lnSpc>
              <a:buClr>
                <a:srgbClr val="4D4D4D"/>
              </a:buClr>
              <a:buSzPts val="2000"/>
            </a:pPr>
            <a:endParaRPr lang="es-CO" sz="2000" dirty="0">
              <a:latin typeface="Arial" panose="020B0604020202020204" pitchFamily="34" charset="0"/>
              <a:cs typeface="Arial" panose="020B0604020202020204" pitchFamily="34" charset="0"/>
            </a:endParaRPr>
          </a:p>
          <a:p>
            <a:pPr algn="just">
              <a:lnSpc>
                <a:spcPct val="120000"/>
              </a:lnSpc>
              <a:buClr>
                <a:srgbClr val="4D4D4D"/>
              </a:buClr>
              <a:buSzPts val="2000"/>
            </a:pPr>
            <a:r>
              <a:rPr lang="es-MX" sz="2000" b="1" dirty="0">
                <a:latin typeface="Arial" panose="020B0604020202020204" pitchFamily="34" charset="0"/>
                <a:cs typeface="Arial" panose="020B0604020202020204" pitchFamily="34" charset="0"/>
                <a:sym typeface="Arial"/>
              </a:rPr>
              <a:t>PSICOSOCIAL: </a:t>
            </a:r>
            <a:r>
              <a:rPr lang="es-MX" sz="2000" dirty="0">
                <a:latin typeface="Arial" panose="020B0604020202020204" pitchFamily="34" charset="0"/>
                <a:cs typeface="Arial" panose="020B0604020202020204" pitchFamily="34" charset="0"/>
                <a:sym typeface="Arial"/>
              </a:rPr>
              <a:t>D</a:t>
            </a:r>
            <a:r>
              <a:rPr lang="es-MX" sz="2000" dirty="0">
                <a:latin typeface="Arial" panose="020B0604020202020204" pitchFamily="34" charset="0"/>
                <a:cs typeface="Arial" panose="020B0604020202020204" pitchFamily="34" charset="0"/>
              </a:rPr>
              <a:t>eficiencias (alteraciones en el pensamiento, percepciones, emociones, sentimientos, comportamientos y relaciones, considerados como signos y síntomas atendiendo a su duración, coexistencia, intensidad y afectación funcional) y las barreras del entorno que evitan su participación plena y efectiva en la sociedad.</a:t>
            </a:r>
          </a:p>
          <a:p>
            <a:pPr algn="just">
              <a:lnSpc>
                <a:spcPct val="120000"/>
              </a:lnSpc>
              <a:buClr>
                <a:srgbClr val="4D4D4D"/>
              </a:buClr>
              <a:buSzPts val="2000"/>
            </a:pPr>
            <a:endParaRPr lang="es-MX" sz="2000" dirty="0">
              <a:latin typeface="Arial" panose="020B0604020202020204" pitchFamily="34" charset="0"/>
              <a:cs typeface="Arial" panose="020B0604020202020204" pitchFamily="34" charset="0"/>
            </a:endParaRPr>
          </a:p>
          <a:p>
            <a:pPr algn="just">
              <a:lnSpc>
                <a:spcPct val="120000"/>
              </a:lnSpc>
              <a:buClr>
                <a:srgbClr val="4D4D4D"/>
              </a:buClr>
              <a:buSzPts val="2000"/>
            </a:pPr>
            <a:r>
              <a:rPr lang="es-MX" sz="2000" b="1" dirty="0">
                <a:latin typeface="Arial" panose="020B0604020202020204" pitchFamily="34" charset="0"/>
                <a:cs typeface="Arial" panose="020B0604020202020204" pitchFamily="34" charset="0"/>
                <a:sym typeface="Arial"/>
              </a:rPr>
              <a:t>MULTIPLE: </a:t>
            </a:r>
            <a:r>
              <a:rPr lang="es-MX" sz="2000" dirty="0">
                <a:latin typeface="Arial" panose="020B0604020202020204" pitchFamily="34" charset="0"/>
                <a:cs typeface="Arial" panose="020B0604020202020204" pitchFamily="34" charset="0"/>
              </a:rPr>
              <a:t>Presencia de dos o más deficiencias asociadas, de orden físico, sensorial, mental o intelectual, las cuales afectan significativamente el nivel de desarrollo, las posibilidades funcionales, la comunicación, la interacción social y el aprendizaje</a:t>
            </a:r>
            <a:endParaRPr lang="es-CO" sz="2000" dirty="0">
              <a:latin typeface="Arial" panose="020B0604020202020204" pitchFamily="34" charset="0"/>
              <a:cs typeface="Arial" panose="020B0604020202020204" pitchFamily="34" charset="0"/>
            </a:endParaRPr>
          </a:p>
          <a:p>
            <a:pPr algn="just">
              <a:lnSpc>
                <a:spcPct val="120000"/>
              </a:lnSpc>
              <a:buClr>
                <a:srgbClr val="4D4D4D"/>
              </a:buClr>
              <a:buSzPts val="2000"/>
            </a:pPr>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9447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537210" y="232048"/>
            <a:ext cx="4604979" cy="830997"/>
          </a:xfrm>
          <a:prstGeom prst="rect">
            <a:avLst/>
          </a:prstGeom>
        </p:spPr>
        <p:txBody>
          <a:bodyPr wrap="none">
            <a:spAutoFit/>
          </a:bodyPr>
          <a:lstStyle/>
          <a:p>
            <a:pPr algn="ctr"/>
            <a:r>
              <a:rPr lang="es-MX" sz="2400" b="1" dirty="0">
                <a:solidFill>
                  <a:schemeClr val="accent3">
                    <a:lumMod val="60000"/>
                    <a:lumOff val="40000"/>
                  </a:schemeClr>
                </a:solidFill>
                <a:latin typeface="Arial" panose="020B0604020202020204" pitchFamily="34" charset="0"/>
                <a:cs typeface="Arial" panose="020B0604020202020204" pitchFamily="34" charset="0"/>
              </a:rPr>
              <a:t>QUE ES EL CERTIFICADO DE </a:t>
            </a:r>
            <a:endParaRPr lang="es-MX" sz="2400" b="1" dirty="0" smtClean="0">
              <a:solidFill>
                <a:schemeClr val="accent3">
                  <a:lumMod val="60000"/>
                  <a:lumOff val="40000"/>
                </a:schemeClr>
              </a:solidFill>
              <a:latin typeface="Arial" panose="020B0604020202020204" pitchFamily="34" charset="0"/>
              <a:cs typeface="Arial" panose="020B0604020202020204" pitchFamily="34" charset="0"/>
            </a:endParaRPr>
          </a:p>
          <a:p>
            <a:pPr algn="ctr"/>
            <a:r>
              <a:rPr lang="es-MX" sz="2400" b="1" dirty="0" smtClean="0">
                <a:solidFill>
                  <a:schemeClr val="accent3">
                    <a:lumMod val="60000"/>
                    <a:lumOff val="40000"/>
                  </a:schemeClr>
                </a:solidFill>
                <a:latin typeface="Arial" panose="020B0604020202020204" pitchFamily="34" charset="0"/>
                <a:cs typeface="Arial" panose="020B0604020202020204" pitchFamily="34" charset="0"/>
              </a:rPr>
              <a:t>DISCAPACIDAD</a:t>
            </a:r>
            <a:r>
              <a:rPr lang="es-MX" sz="2400" b="1" dirty="0">
                <a:solidFill>
                  <a:schemeClr val="accent3">
                    <a:lumMod val="60000"/>
                    <a:lumOff val="40000"/>
                  </a:schemeClr>
                </a:solidFill>
                <a:latin typeface="Arial" panose="020B0604020202020204" pitchFamily="34" charset="0"/>
                <a:cs typeface="Arial" panose="020B0604020202020204" pitchFamily="34" charset="0"/>
              </a:rPr>
              <a:t>?</a:t>
            </a:r>
            <a:endParaRPr lang="es-MX" dirty="0">
              <a:latin typeface="Arial" panose="020B0604020202020204" pitchFamily="34" charset="0"/>
              <a:cs typeface="Arial" panose="020B0604020202020204" pitchFamily="34" charset="0"/>
            </a:endParaRPr>
          </a:p>
        </p:txBody>
      </p:sp>
      <p:sp>
        <p:nvSpPr>
          <p:cNvPr id="3" name="CuadroTexto 2"/>
          <p:cNvSpPr txBox="1"/>
          <p:nvPr/>
        </p:nvSpPr>
        <p:spPr>
          <a:xfrm>
            <a:off x="279379" y="1221884"/>
            <a:ext cx="5120640" cy="2308324"/>
          </a:xfrm>
          <a:prstGeom prst="rect">
            <a:avLst/>
          </a:prstGeom>
          <a:noFill/>
        </p:spPr>
        <p:txBody>
          <a:bodyPr wrap="square">
            <a:spAutoFit/>
          </a:bodyPr>
          <a:lstStyle/>
          <a:p>
            <a:pPr algn="ctr"/>
            <a:r>
              <a:rPr lang="es-MX" sz="2400" b="0" i="0" u="none" strike="noStrike" baseline="0" dirty="0">
                <a:latin typeface="Arial" panose="020B0604020202020204" pitchFamily="34" charset="0"/>
                <a:cs typeface="Arial" panose="020B0604020202020204" pitchFamily="34" charset="0"/>
              </a:rPr>
              <a:t>Es un documento personal e intransferible que se emite  a una persona con discapacidad según la resolución 1197 de 2024. Este documento se obtiene luego de una valoración multidisciplinaria. </a:t>
            </a:r>
          </a:p>
        </p:txBody>
      </p:sp>
      <p:sp>
        <p:nvSpPr>
          <p:cNvPr id="4" name="Rectángulo 3"/>
          <p:cNvSpPr/>
          <p:nvPr/>
        </p:nvSpPr>
        <p:spPr>
          <a:xfrm>
            <a:off x="6515100" y="0"/>
            <a:ext cx="5676900" cy="954107"/>
          </a:xfrm>
          <a:prstGeom prst="rect">
            <a:avLst/>
          </a:prstGeom>
          <a:solidFill>
            <a:schemeClr val="tx2">
              <a:lumMod val="10000"/>
              <a:lumOff val="90000"/>
            </a:schemeClr>
          </a:solidFill>
        </p:spPr>
        <p:txBody>
          <a:bodyPr wrap="square">
            <a:spAutoFit/>
          </a:bodyPr>
          <a:lstStyle/>
          <a:p>
            <a:pPr algn="ctr"/>
            <a:r>
              <a:rPr lang="es-CO" sz="2800" dirty="0">
                <a:solidFill>
                  <a:schemeClr val="accent3">
                    <a:lumMod val="50000"/>
                  </a:schemeClr>
                </a:solidFill>
                <a:latin typeface="Arial" panose="020B0604020202020204" pitchFamily="34" charset="0"/>
                <a:cs typeface="Arial" panose="020B0604020202020204" pitchFamily="34" charset="0"/>
              </a:rPr>
              <a:t>Que es el equipo </a:t>
            </a:r>
            <a:br>
              <a:rPr lang="es-CO" sz="2800" dirty="0">
                <a:solidFill>
                  <a:schemeClr val="accent3">
                    <a:lumMod val="50000"/>
                  </a:schemeClr>
                </a:solidFill>
                <a:latin typeface="Arial" panose="020B0604020202020204" pitchFamily="34" charset="0"/>
                <a:cs typeface="Arial" panose="020B0604020202020204" pitchFamily="34" charset="0"/>
              </a:rPr>
            </a:br>
            <a:r>
              <a:rPr lang="es-CO" sz="2800" dirty="0">
                <a:solidFill>
                  <a:schemeClr val="accent3">
                    <a:lumMod val="50000"/>
                  </a:schemeClr>
                </a:solidFill>
                <a:latin typeface="Arial" panose="020B0604020202020204" pitchFamily="34" charset="0"/>
                <a:cs typeface="Arial" panose="020B0604020202020204" pitchFamily="34" charset="0"/>
              </a:rPr>
              <a:t>multidisciplinario de salud?</a:t>
            </a:r>
            <a:endParaRPr lang="es-MX" sz="2800" dirty="0">
              <a:latin typeface="Arial" panose="020B0604020202020204" pitchFamily="34" charset="0"/>
              <a:cs typeface="Arial" panose="020B0604020202020204" pitchFamily="34" charset="0"/>
            </a:endParaRPr>
          </a:p>
        </p:txBody>
      </p:sp>
      <p:sp>
        <p:nvSpPr>
          <p:cNvPr id="5" name="Rectángulo: esquinas redondeadas 10"/>
          <p:cNvSpPr/>
          <p:nvPr/>
        </p:nvSpPr>
        <p:spPr>
          <a:xfrm>
            <a:off x="6515100" y="1063045"/>
            <a:ext cx="5461635" cy="1623005"/>
          </a:xfrm>
          <a:prstGeom prst="roundRect">
            <a:avLst/>
          </a:prstGeom>
          <a:solidFill>
            <a:schemeClr val="tx2">
              <a:lumMod val="50000"/>
              <a:lumOff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2000" dirty="0">
                <a:latin typeface="Arial" panose="020B0604020202020204" pitchFamily="34" charset="0"/>
                <a:cs typeface="Arial" panose="020B0604020202020204" pitchFamily="34" charset="0"/>
              </a:rPr>
              <a:t>Es el grupo de Profesionales  de diferentes disciplinas encargados de realizar la valoración para la Certificación de Discapacidad</a:t>
            </a:r>
            <a:r>
              <a:rPr lang="es-CO" sz="2000" dirty="0" smtClean="0">
                <a:latin typeface="Arial" panose="020B0604020202020204" pitchFamily="34" charset="0"/>
                <a:cs typeface="Arial" panose="020B0604020202020204" pitchFamily="34" charset="0"/>
              </a:rPr>
              <a:t>.</a:t>
            </a:r>
            <a:endParaRPr lang="es-CO" sz="2000" dirty="0">
              <a:latin typeface="Arial" panose="020B0604020202020204" pitchFamily="34" charset="0"/>
              <a:cs typeface="Arial" panose="020B0604020202020204" pitchFamily="34" charset="0"/>
            </a:endParaRPr>
          </a:p>
        </p:txBody>
      </p:sp>
      <p:sp>
        <p:nvSpPr>
          <p:cNvPr id="6" name="Rectángulo: esquinas redondeadas 13"/>
          <p:cNvSpPr/>
          <p:nvPr/>
        </p:nvSpPr>
        <p:spPr>
          <a:xfrm>
            <a:off x="6480915" y="2888809"/>
            <a:ext cx="5495820" cy="2171756"/>
          </a:xfrm>
          <a:prstGeom prst="roundRect">
            <a:avLst/>
          </a:prstGeom>
          <a:solidFill>
            <a:schemeClr val="tx2">
              <a:lumMod val="75000"/>
              <a:lumOff val="2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just"/>
            <a:r>
              <a:rPr lang="es-CO" sz="2000" dirty="0">
                <a:latin typeface="Arial" panose="020B0604020202020204" pitchFamily="34" charset="0"/>
                <a:cs typeface="Arial" panose="020B0604020202020204" pitchFamily="34" charset="0"/>
              </a:rPr>
              <a:t>Se conforma por tres profesionales que incluye un medico general o especialista y dos mas de algunas de las siguientes disciplinas: Fisioterapia, Terapia Ocupacional, Fonoaudiología, Psicología, Enfermería, Optometría o Trabajo Social.</a:t>
            </a:r>
          </a:p>
          <a:p>
            <a:pPr algn="ctr"/>
            <a:endParaRPr lang="es-CO" dirty="0"/>
          </a:p>
        </p:txBody>
      </p:sp>
      <p:sp>
        <p:nvSpPr>
          <p:cNvPr id="7" name="Rectángulo: esquinas redondeadas 14"/>
          <p:cNvSpPr/>
          <p:nvPr/>
        </p:nvSpPr>
        <p:spPr>
          <a:xfrm>
            <a:off x="6515099" y="5263324"/>
            <a:ext cx="5461635" cy="1514666"/>
          </a:xfrm>
          <a:prstGeom prst="roundRect">
            <a:avLst/>
          </a:prstGeom>
          <a:solidFill>
            <a:schemeClr val="tx2">
              <a:lumMod val="90000"/>
              <a:lumOff val="1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dirty="0">
                <a:latin typeface="Arial" panose="020B0604020202020204" pitchFamily="34" charset="0"/>
                <a:cs typeface="Arial" panose="020B0604020202020204" pitchFamily="34" charset="0"/>
              </a:rPr>
              <a:t>Estará vinculado a  una ESE o IPS avalada por la Entidad Territorial.</a:t>
            </a:r>
          </a:p>
        </p:txBody>
      </p:sp>
      <p:pic>
        <p:nvPicPr>
          <p:cNvPr id="8" name="Imagen 7"/>
          <p:cNvPicPr>
            <a:picLocks noChangeAspect="1"/>
          </p:cNvPicPr>
          <p:nvPr/>
        </p:nvPicPr>
        <p:blipFill rotWithShape="1">
          <a:blip r:embed="rId3"/>
          <a:srcRect t="333" b="46677"/>
          <a:stretch/>
        </p:blipFill>
        <p:spPr>
          <a:xfrm>
            <a:off x="703266" y="3504505"/>
            <a:ext cx="4272866" cy="3024342"/>
          </a:xfrm>
          <a:prstGeom prst="rect">
            <a:avLst/>
          </a:prstGeom>
        </p:spPr>
      </p:pic>
    </p:spTree>
    <p:extLst>
      <p:ext uri="{BB962C8B-B14F-4D97-AF65-F5344CB8AC3E}">
        <p14:creationId xmlns:p14="http://schemas.microsoft.com/office/powerpoint/2010/main" val="389263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txBox="1">
            <a:spLocks/>
          </p:cNvSpPr>
          <p:nvPr/>
        </p:nvSpPr>
        <p:spPr>
          <a:xfrm>
            <a:off x="154236" y="220337"/>
            <a:ext cx="11843133" cy="1784733"/>
          </a:xfrm>
          <a:prstGeom prst="rect">
            <a:avLst/>
          </a:prstGeom>
          <a:solidFill>
            <a:schemeClr val="accent4">
              <a:lumMod val="20000"/>
              <a:lumOff val="80000"/>
            </a:schemeClr>
          </a:solidFill>
        </p:spPr>
        <p:txBody>
          <a:bodyPr vert="horz" lIns="91440" tIns="45720" rIns="91440" bIns="45720" rtlCol="0" anchor="b">
            <a:normAutofit fontScale="4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20000"/>
              </a:lnSpc>
            </a:pPr>
            <a:r>
              <a:rPr lang="es-CO" sz="4500" b="1" u="sng" dirty="0" smtClean="0">
                <a:solidFill>
                  <a:srgbClr val="00B050"/>
                </a:solidFill>
                <a:latin typeface="Arial" panose="020B0604020202020204" pitchFamily="34" charset="0"/>
                <a:cs typeface="Arial" panose="020B0604020202020204" pitchFamily="34" charset="0"/>
              </a:rPr>
              <a:t>Para que sirve el  certificado de discapacidad?</a:t>
            </a:r>
          </a:p>
          <a:p>
            <a:pPr algn="just"/>
            <a:endParaRPr lang="es-CO" sz="4500" b="1" u="sng" dirty="0">
              <a:solidFill>
                <a:schemeClr val="accent1">
                  <a:lumMod val="60000"/>
                  <a:lumOff val="40000"/>
                </a:schemeClr>
              </a:solidFill>
              <a:latin typeface="Arial" panose="020B0604020202020204" pitchFamily="34" charset="0"/>
              <a:cs typeface="Arial" panose="020B0604020202020204" pitchFamily="34" charset="0"/>
            </a:endParaRPr>
          </a:p>
          <a:p>
            <a:pPr algn="just">
              <a:lnSpc>
                <a:spcPct val="120000"/>
              </a:lnSpc>
            </a:pPr>
            <a:r>
              <a:rPr lang="es-ES" sz="4500" dirty="0">
                <a:solidFill>
                  <a:srgbClr val="002060"/>
                </a:solidFill>
                <a:latin typeface="Arial" panose="020B0604020202020204" pitchFamily="34" charset="0"/>
                <a:cs typeface="Arial" panose="020B0604020202020204" pitchFamily="34" charset="0"/>
              </a:rPr>
              <a:t>La Certificación de Discapacidad y el Registro </a:t>
            </a:r>
            <a:r>
              <a:rPr lang="es-ES" sz="4500" b="1" dirty="0">
                <a:solidFill>
                  <a:srgbClr val="002060"/>
                </a:solidFill>
                <a:latin typeface="Arial" panose="020B0604020202020204" pitchFamily="34" charset="0"/>
                <a:cs typeface="Arial" panose="020B0604020202020204" pitchFamily="34" charset="0"/>
              </a:rPr>
              <a:t>permiten consolidar información clave para políticas públicas y programas sociales</a:t>
            </a:r>
            <a:r>
              <a:rPr lang="es-ES" sz="4500" dirty="0">
                <a:solidFill>
                  <a:srgbClr val="002060"/>
                </a:solidFill>
                <a:latin typeface="Arial" panose="020B0604020202020204" pitchFamily="34" charset="0"/>
                <a:cs typeface="Arial" panose="020B0604020202020204" pitchFamily="34" charset="0"/>
              </a:rPr>
              <a:t>. La certificación prioriza y garantiza derechos, sin ser un obstáculo para acceder a programas, según la Resolución 1197 de 2024.</a:t>
            </a:r>
            <a:endParaRPr lang="es-CO" sz="4500" dirty="0">
              <a:solidFill>
                <a:srgbClr val="002060"/>
              </a:solidFill>
              <a:latin typeface="Arial" panose="020B0604020202020204" pitchFamily="34" charset="0"/>
              <a:cs typeface="Arial" panose="020B0604020202020204" pitchFamily="34" charset="0"/>
            </a:endParaRPr>
          </a:p>
          <a:p>
            <a:endParaRPr lang="es-CO" sz="2000" b="1" u="sng" dirty="0">
              <a:solidFill>
                <a:schemeClr val="accent1">
                  <a:lumMod val="60000"/>
                  <a:lumOff val="40000"/>
                </a:schemeClr>
              </a:solidFill>
              <a:latin typeface="Arial" panose="020B0604020202020204" pitchFamily="34" charset="0"/>
              <a:cs typeface="Arial" panose="020B0604020202020204" pitchFamily="34" charset="0"/>
            </a:endParaRPr>
          </a:p>
        </p:txBody>
      </p:sp>
      <p:sp>
        <p:nvSpPr>
          <p:cNvPr id="3" name="Título 1"/>
          <p:cNvSpPr txBox="1">
            <a:spLocks/>
          </p:cNvSpPr>
          <p:nvPr/>
        </p:nvSpPr>
        <p:spPr>
          <a:xfrm>
            <a:off x="154236" y="2082189"/>
            <a:ext cx="5161402" cy="637463"/>
          </a:xfrm>
          <a:prstGeom prst="rect">
            <a:avLst/>
          </a:prstGeom>
          <a:solidFill>
            <a:schemeClr val="accent2">
              <a:lumMod val="20000"/>
              <a:lumOff val="80000"/>
            </a:schemeClr>
          </a:solidFill>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2000" b="1" dirty="0" smtClean="0">
                <a:solidFill>
                  <a:srgbClr val="002060"/>
                </a:solidFill>
                <a:latin typeface="Arial" panose="020B0604020202020204" pitchFamily="34" charset="0"/>
                <a:cs typeface="Arial" panose="020B0604020202020204" pitchFamily="34" charset="0"/>
              </a:rPr>
              <a:t>Cómo obtener el certificado de discapacidad?</a:t>
            </a:r>
            <a:endParaRPr lang="es-CO" sz="2000" b="1" dirty="0">
              <a:solidFill>
                <a:srgbClr val="002060"/>
              </a:solidFill>
              <a:latin typeface="Arial" panose="020B0604020202020204" pitchFamily="34" charset="0"/>
              <a:cs typeface="Arial" panose="020B0604020202020204" pitchFamily="34" charset="0"/>
            </a:endParaRPr>
          </a:p>
        </p:txBody>
      </p:sp>
      <p:sp>
        <p:nvSpPr>
          <p:cNvPr id="4" name="Título 1"/>
          <p:cNvSpPr txBox="1">
            <a:spLocks/>
          </p:cNvSpPr>
          <p:nvPr/>
        </p:nvSpPr>
        <p:spPr>
          <a:xfrm>
            <a:off x="154236" y="2971306"/>
            <a:ext cx="5161402" cy="824967"/>
          </a:xfrm>
          <a:prstGeom prst="rect">
            <a:avLst/>
          </a:prstGeom>
          <a:solidFill>
            <a:schemeClr val="accent4">
              <a:lumMod val="50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CO" sz="1800" b="1" dirty="0" smtClean="0">
                <a:solidFill>
                  <a:schemeClr val="bg1"/>
                </a:solidFill>
                <a:latin typeface="Arial" panose="020B0604020202020204" pitchFamily="34" charset="0"/>
                <a:cs typeface="Arial" panose="020B0604020202020204" pitchFamily="34" charset="0"/>
              </a:rPr>
              <a:t>Paso 1. </a:t>
            </a:r>
          </a:p>
          <a:p>
            <a:pPr algn="l"/>
            <a:r>
              <a:rPr lang="es-CO" sz="1800" b="1" dirty="0" smtClean="0">
                <a:solidFill>
                  <a:schemeClr val="bg1"/>
                </a:solidFill>
                <a:latin typeface="Arial" panose="020B0604020202020204" pitchFamily="34" charset="0"/>
                <a:cs typeface="Arial" panose="020B0604020202020204" pitchFamily="34" charset="0"/>
              </a:rPr>
              <a:t>Disponer de copia de historia Clínica y sus soportes</a:t>
            </a:r>
            <a:endParaRPr lang="es-CO" sz="1800" b="1" dirty="0">
              <a:solidFill>
                <a:schemeClr val="bg1"/>
              </a:solidFill>
              <a:latin typeface="Arial" panose="020B0604020202020204" pitchFamily="34" charset="0"/>
              <a:cs typeface="Arial" panose="020B0604020202020204" pitchFamily="34" charset="0"/>
            </a:endParaRPr>
          </a:p>
        </p:txBody>
      </p:sp>
      <p:sp>
        <p:nvSpPr>
          <p:cNvPr id="5" name="Título 1"/>
          <p:cNvSpPr txBox="1">
            <a:spLocks/>
          </p:cNvSpPr>
          <p:nvPr/>
        </p:nvSpPr>
        <p:spPr>
          <a:xfrm>
            <a:off x="154236" y="4047927"/>
            <a:ext cx="5166361" cy="1861851"/>
          </a:xfrm>
          <a:prstGeom prst="rect">
            <a:avLst/>
          </a:prstGeom>
          <a:solidFill>
            <a:schemeClr val="tx2">
              <a:lumMod val="10000"/>
              <a:lumOff val="90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CO" sz="1800" b="1" dirty="0" smtClean="0">
                <a:solidFill>
                  <a:srgbClr val="002060"/>
                </a:solidFill>
                <a:latin typeface="Arial" panose="020B0604020202020204" pitchFamily="34" charset="0"/>
                <a:cs typeface="Arial" panose="020B0604020202020204" pitchFamily="34" charset="0"/>
              </a:rPr>
              <a:t>Paso 2.</a:t>
            </a:r>
            <a:r>
              <a:rPr lang="es-CO" sz="1800" dirty="0">
                <a:solidFill>
                  <a:srgbClr val="002060"/>
                </a:solidFill>
                <a:latin typeface="Arial" panose="020B0604020202020204" pitchFamily="34" charset="0"/>
                <a:cs typeface="Arial" panose="020B0604020202020204" pitchFamily="34" charset="0"/>
              </a:rPr>
              <a:t> </a:t>
            </a:r>
            <a:endParaRPr lang="es-CO" sz="1800" dirty="0" smtClean="0">
              <a:solidFill>
                <a:srgbClr val="002060"/>
              </a:solidFill>
              <a:latin typeface="Arial" panose="020B0604020202020204" pitchFamily="34" charset="0"/>
              <a:cs typeface="Arial" panose="020B0604020202020204" pitchFamily="34" charset="0"/>
            </a:endParaRPr>
          </a:p>
          <a:p>
            <a:pPr algn="just"/>
            <a:r>
              <a:rPr lang="es-CO" sz="1800" dirty="0" smtClean="0">
                <a:solidFill>
                  <a:srgbClr val="002060"/>
                </a:solidFill>
                <a:latin typeface="Arial" panose="020B0604020202020204" pitchFamily="34" charset="0"/>
                <a:cs typeface="Arial" panose="020B0604020202020204" pitchFamily="34" charset="0"/>
              </a:rPr>
              <a:t>Acudir </a:t>
            </a:r>
            <a:r>
              <a:rPr lang="es-CO" sz="1800" dirty="0">
                <a:solidFill>
                  <a:srgbClr val="002060"/>
                </a:solidFill>
                <a:latin typeface="Arial" panose="020B0604020202020204" pitchFamily="34" charset="0"/>
                <a:cs typeface="Arial" panose="020B0604020202020204" pitchFamily="34" charset="0"/>
              </a:rPr>
              <a:t>a una cita con el medico tratante de </a:t>
            </a:r>
            <a:r>
              <a:rPr lang="es-CO" sz="1800" dirty="0" smtClean="0">
                <a:solidFill>
                  <a:srgbClr val="002060"/>
                </a:solidFill>
                <a:latin typeface="Arial" panose="020B0604020202020204" pitchFamily="34" charset="0"/>
                <a:cs typeface="Arial" panose="020B0604020202020204" pitchFamily="34" charset="0"/>
              </a:rPr>
              <a:t>EPS a </a:t>
            </a:r>
            <a:r>
              <a:rPr lang="es-CO" sz="1800" dirty="0">
                <a:solidFill>
                  <a:srgbClr val="002060"/>
                </a:solidFill>
                <a:latin typeface="Arial" panose="020B0604020202020204" pitchFamily="34" charset="0"/>
                <a:cs typeface="Arial" panose="020B0604020202020204" pitchFamily="34" charset="0"/>
              </a:rPr>
              <a:t>la cual se encuentra </a:t>
            </a:r>
            <a:r>
              <a:rPr lang="es-CO" sz="1800" dirty="0" smtClean="0">
                <a:solidFill>
                  <a:srgbClr val="002060"/>
                </a:solidFill>
                <a:latin typeface="Arial" panose="020B0604020202020204" pitchFamily="34" charset="0"/>
                <a:cs typeface="Arial" panose="020B0604020202020204" pitchFamily="34" charset="0"/>
              </a:rPr>
              <a:t>afiliado, </a:t>
            </a:r>
            <a:r>
              <a:rPr lang="es-CO" sz="1800" dirty="0">
                <a:solidFill>
                  <a:srgbClr val="002060"/>
                </a:solidFill>
                <a:latin typeface="Arial" panose="020B0604020202020204" pitchFamily="34" charset="0"/>
                <a:cs typeface="Arial" panose="020B0604020202020204" pitchFamily="34" charset="0"/>
              </a:rPr>
              <a:t>en la cual se confirmara el diagnostico </a:t>
            </a:r>
            <a:r>
              <a:rPr lang="es-CO" sz="1800" dirty="0" smtClean="0">
                <a:solidFill>
                  <a:srgbClr val="002060"/>
                </a:solidFill>
                <a:latin typeface="Arial" panose="020B0604020202020204" pitchFamily="34" charset="0"/>
                <a:cs typeface="Arial" panose="020B0604020202020204" pitchFamily="34" charset="0"/>
              </a:rPr>
              <a:t>discapacitante </a:t>
            </a:r>
            <a:r>
              <a:rPr lang="es-CO" sz="1800" dirty="0">
                <a:solidFill>
                  <a:srgbClr val="002060"/>
                </a:solidFill>
                <a:latin typeface="Arial" panose="020B0604020202020204" pitchFamily="34" charset="0"/>
                <a:cs typeface="Arial" panose="020B0604020202020204" pitchFamily="34" charset="0"/>
              </a:rPr>
              <a:t>permanente y se definirá viabilidad de la valoración para certificado de </a:t>
            </a:r>
            <a:r>
              <a:rPr lang="es-CO" sz="1800" dirty="0" smtClean="0">
                <a:solidFill>
                  <a:srgbClr val="002060"/>
                </a:solidFill>
                <a:latin typeface="Arial" panose="020B0604020202020204" pitchFamily="34" charset="0"/>
                <a:cs typeface="Arial" panose="020B0604020202020204" pitchFamily="34" charset="0"/>
              </a:rPr>
              <a:t>discapacidad.</a:t>
            </a:r>
          </a:p>
          <a:p>
            <a:pPr algn="just"/>
            <a:endParaRPr lang="es-CO" sz="1800" b="1" dirty="0">
              <a:solidFill>
                <a:srgbClr val="002060"/>
              </a:solidFill>
              <a:latin typeface="Arial" panose="020B0604020202020204" pitchFamily="34" charset="0"/>
              <a:cs typeface="Arial" panose="020B0604020202020204" pitchFamily="34" charset="0"/>
            </a:endParaRPr>
          </a:p>
        </p:txBody>
      </p:sp>
      <p:sp>
        <p:nvSpPr>
          <p:cNvPr id="7" name="Título 1"/>
          <p:cNvSpPr txBox="1">
            <a:spLocks/>
          </p:cNvSpPr>
          <p:nvPr/>
        </p:nvSpPr>
        <p:spPr>
          <a:xfrm>
            <a:off x="5758147" y="2120844"/>
            <a:ext cx="6239222" cy="1316420"/>
          </a:xfrm>
          <a:prstGeom prst="rect">
            <a:avLst/>
          </a:prstGeom>
          <a:solidFill>
            <a:srgbClr val="00B0F0"/>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CO" sz="1800" b="1" dirty="0" smtClean="0">
                <a:solidFill>
                  <a:schemeClr val="bg1"/>
                </a:solidFill>
                <a:latin typeface="Arial" panose="020B0604020202020204" pitchFamily="34" charset="0"/>
                <a:cs typeface="Arial" panose="020B0604020202020204" pitchFamily="34" charset="0"/>
              </a:rPr>
              <a:t>Paso 3.</a:t>
            </a:r>
          </a:p>
          <a:p>
            <a:pPr algn="just"/>
            <a:r>
              <a:rPr lang="es-CO" sz="1800" dirty="0" smtClean="0">
                <a:solidFill>
                  <a:schemeClr val="bg1"/>
                </a:solidFill>
                <a:latin typeface="Arial" panose="020B0604020202020204" pitchFamily="34" charset="0"/>
                <a:cs typeface="Arial" panose="020B0604020202020204" pitchFamily="34" charset="0"/>
              </a:rPr>
              <a:t>Presentar ante la Secretaría de Salud o Dirección Local de Salud del municipio, la documentación obtenida en el paso 1 y paso 2 </a:t>
            </a:r>
          </a:p>
          <a:p>
            <a:pPr algn="just"/>
            <a:endParaRPr lang="es-CO" sz="1800" b="1" dirty="0">
              <a:solidFill>
                <a:srgbClr val="002060"/>
              </a:solidFill>
              <a:latin typeface="Arial" panose="020B0604020202020204" pitchFamily="34" charset="0"/>
              <a:cs typeface="Arial" panose="020B0604020202020204" pitchFamily="34" charset="0"/>
            </a:endParaRPr>
          </a:p>
        </p:txBody>
      </p:sp>
      <p:sp>
        <p:nvSpPr>
          <p:cNvPr id="8" name="Título 1"/>
          <p:cNvSpPr txBox="1">
            <a:spLocks/>
          </p:cNvSpPr>
          <p:nvPr/>
        </p:nvSpPr>
        <p:spPr>
          <a:xfrm>
            <a:off x="5758148" y="3627668"/>
            <a:ext cx="6239222" cy="840518"/>
          </a:xfrm>
          <a:prstGeom prst="rect">
            <a:avLst/>
          </a:prstGeom>
          <a:solidFill>
            <a:schemeClr val="tx2">
              <a:lumMod val="50000"/>
              <a:lumOff val="50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CO" sz="1800" b="1" dirty="0" smtClean="0">
                <a:solidFill>
                  <a:srgbClr val="002060"/>
                </a:solidFill>
                <a:latin typeface="Arial" panose="020B0604020202020204" pitchFamily="34" charset="0"/>
                <a:cs typeface="Arial" panose="020B0604020202020204" pitchFamily="34" charset="0"/>
              </a:rPr>
              <a:t>Paso 4. </a:t>
            </a:r>
          </a:p>
          <a:p>
            <a:pPr algn="just"/>
            <a:r>
              <a:rPr lang="es-CO" sz="1800" dirty="0" smtClean="0">
                <a:solidFill>
                  <a:srgbClr val="002060"/>
                </a:solidFill>
                <a:latin typeface="Arial" panose="020B0604020202020204" pitchFamily="34" charset="0"/>
                <a:cs typeface="Arial" panose="020B0604020202020204" pitchFamily="34" charset="0"/>
              </a:rPr>
              <a:t>Estar atentos ante la comunicación de la Secretaría de Salud o Dirección Local para confirmación de la cita</a:t>
            </a:r>
            <a:endParaRPr lang="es-CO" sz="1800" dirty="0">
              <a:solidFill>
                <a:srgbClr val="002060"/>
              </a:solidFill>
              <a:latin typeface="Arial" panose="020B0604020202020204" pitchFamily="34" charset="0"/>
              <a:cs typeface="Arial" panose="020B0604020202020204" pitchFamily="34" charset="0"/>
            </a:endParaRPr>
          </a:p>
        </p:txBody>
      </p:sp>
      <p:sp>
        <p:nvSpPr>
          <p:cNvPr id="9" name="Título 1"/>
          <p:cNvSpPr txBox="1">
            <a:spLocks/>
          </p:cNvSpPr>
          <p:nvPr/>
        </p:nvSpPr>
        <p:spPr>
          <a:xfrm>
            <a:off x="5758147" y="4658590"/>
            <a:ext cx="6325519" cy="1198468"/>
          </a:xfrm>
          <a:prstGeom prst="rect">
            <a:avLst/>
          </a:prstGeom>
          <a:solidFill>
            <a:schemeClr val="accent4">
              <a:lumMod val="75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CO" sz="1800" b="1" dirty="0" smtClean="0">
                <a:solidFill>
                  <a:schemeClr val="bg1"/>
                </a:solidFill>
                <a:latin typeface="Arial" panose="020B0604020202020204" pitchFamily="34" charset="0"/>
                <a:cs typeface="Arial" panose="020B0604020202020204" pitchFamily="34" charset="0"/>
              </a:rPr>
              <a:t>Paso 5. </a:t>
            </a:r>
          </a:p>
          <a:p>
            <a:pPr algn="just"/>
            <a:r>
              <a:rPr lang="es-CO" sz="1800" dirty="0" smtClean="0">
                <a:solidFill>
                  <a:schemeClr val="bg1"/>
                </a:solidFill>
                <a:latin typeface="Arial" panose="020B0604020202020204" pitchFamily="34" charset="0"/>
                <a:cs typeface="Arial" panose="020B0604020202020204" pitchFamily="34" charset="0"/>
              </a:rPr>
              <a:t>Cumplir con la cita programada  (fecha y hora) con la documentación de los pasos 1, 2 y 3 </a:t>
            </a:r>
          </a:p>
          <a:p>
            <a:pPr algn="just"/>
            <a:endParaRPr lang="es-CO" sz="18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0907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ángulo 3"/>
          <p:cNvSpPr/>
          <p:nvPr/>
        </p:nvSpPr>
        <p:spPr>
          <a:xfrm>
            <a:off x="1692385" y="1183773"/>
            <a:ext cx="2503569" cy="1048746"/>
          </a:xfrm>
          <a:prstGeom prst="rect">
            <a:avLst/>
          </a:prstGeom>
          <a:ln w="38100">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solidFill>
                  <a:schemeClr val="accent4">
                    <a:lumMod val="50000"/>
                  </a:schemeClr>
                </a:solidFill>
                <a:latin typeface="Arial" panose="020B0604020202020204" pitchFamily="34" charset="0"/>
                <a:cs typeface="Arial" panose="020B0604020202020204" pitchFamily="34" charset="0"/>
              </a:rPr>
              <a:t>Al cumplir 6 años.</a:t>
            </a:r>
          </a:p>
        </p:txBody>
      </p:sp>
      <p:sp>
        <p:nvSpPr>
          <p:cNvPr id="2" name="Título 1"/>
          <p:cNvSpPr>
            <a:spLocks noGrp="1"/>
          </p:cNvSpPr>
          <p:nvPr/>
        </p:nvSpPr>
        <p:spPr>
          <a:xfrm>
            <a:off x="1983036" y="231354"/>
            <a:ext cx="7524520" cy="638977"/>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CO" sz="2800" dirty="0">
                <a:solidFill>
                  <a:schemeClr val="accent4">
                    <a:lumMod val="50000"/>
                  </a:schemeClr>
                </a:solidFill>
                <a:latin typeface="Arial" panose="020B0604020202020204" pitchFamily="34" charset="0"/>
                <a:cs typeface="Arial" panose="020B0604020202020204" pitchFamily="34" charset="0"/>
              </a:rPr>
              <a:t>Actualización del </a:t>
            </a:r>
            <a:r>
              <a:rPr lang="es-CO" sz="2800" dirty="0" smtClean="0">
                <a:solidFill>
                  <a:schemeClr val="accent4">
                    <a:lumMod val="50000"/>
                  </a:schemeClr>
                </a:solidFill>
                <a:latin typeface="Arial" panose="020B0604020202020204" pitchFamily="34" charset="0"/>
                <a:cs typeface="Arial" panose="020B0604020202020204" pitchFamily="34" charset="0"/>
              </a:rPr>
              <a:t>Certificado de Discapacidad </a:t>
            </a:r>
            <a:endParaRPr lang="es-CO" sz="2800" dirty="0">
              <a:solidFill>
                <a:schemeClr val="accent4">
                  <a:lumMod val="50000"/>
                </a:schemeClr>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528810" y="804080"/>
            <a:ext cx="955727" cy="1808132"/>
          </a:xfrm>
          <a:prstGeom prst="rect">
            <a:avLst/>
          </a:prstGeom>
          <a:noFill/>
        </p:spPr>
      </p:pic>
      <p:pic>
        <p:nvPicPr>
          <p:cNvPr id="5" name="Imagen 4"/>
          <p:cNvPicPr>
            <a:picLocks noChangeAspect="1"/>
          </p:cNvPicPr>
          <p:nvPr/>
        </p:nvPicPr>
        <p:blipFill>
          <a:blip r:embed="rId4"/>
          <a:stretch>
            <a:fillRect/>
          </a:stretch>
        </p:blipFill>
        <p:spPr>
          <a:xfrm>
            <a:off x="3801328" y="2440370"/>
            <a:ext cx="951495" cy="1707811"/>
          </a:xfrm>
          <a:prstGeom prst="rect">
            <a:avLst/>
          </a:prstGeom>
        </p:spPr>
      </p:pic>
      <p:sp>
        <p:nvSpPr>
          <p:cNvPr id="6" name="Rectángulo 5"/>
          <p:cNvSpPr/>
          <p:nvPr/>
        </p:nvSpPr>
        <p:spPr>
          <a:xfrm>
            <a:off x="4883340" y="2833838"/>
            <a:ext cx="2497961" cy="920873"/>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solidFill>
                  <a:schemeClr val="accent4">
                    <a:lumMod val="50000"/>
                  </a:schemeClr>
                </a:solidFill>
                <a:latin typeface="Arial" panose="020B0604020202020204" pitchFamily="34" charset="0"/>
                <a:cs typeface="Arial" panose="020B0604020202020204" pitchFamily="34" charset="0"/>
              </a:rPr>
              <a:t>Al cumplir 18 años.</a:t>
            </a:r>
          </a:p>
        </p:txBody>
      </p:sp>
      <p:pic>
        <p:nvPicPr>
          <p:cNvPr id="7" name="Imagen 6"/>
          <p:cNvPicPr>
            <a:picLocks noChangeAspect="1"/>
          </p:cNvPicPr>
          <p:nvPr/>
        </p:nvPicPr>
        <p:blipFill>
          <a:blip r:embed="rId5"/>
          <a:stretch>
            <a:fillRect/>
          </a:stretch>
        </p:blipFill>
        <p:spPr>
          <a:xfrm>
            <a:off x="7097634" y="4419688"/>
            <a:ext cx="808264" cy="1392094"/>
          </a:xfrm>
          <a:prstGeom prst="rect">
            <a:avLst/>
          </a:prstGeom>
        </p:spPr>
      </p:pic>
      <p:sp>
        <p:nvSpPr>
          <p:cNvPr id="9" name="Rectángulo 8"/>
          <p:cNvSpPr/>
          <p:nvPr/>
        </p:nvSpPr>
        <p:spPr>
          <a:xfrm>
            <a:off x="8114940" y="4589421"/>
            <a:ext cx="3887936" cy="1052628"/>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solidFill>
                  <a:schemeClr val="accent4">
                    <a:lumMod val="50000"/>
                  </a:schemeClr>
                </a:solidFill>
                <a:latin typeface="Arial" panose="020B0604020202020204" pitchFamily="34" charset="0"/>
                <a:cs typeface="Arial" panose="020B0604020202020204" pitchFamily="34" charset="0"/>
              </a:rPr>
              <a:t>Cuando a criterio medico exista     evolución positiva o negativa de su condición.</a:t>
            </a:r>
          </a:p>
        </p:txBody>
      </p:sp>
    </p:spTree>
    <p:extLst>
      <p:ext uri="{BB962C8B-B14F-4D97-AF65-F5344CB8AC3E}">
        <p14:creationId xmlns:p14="http://schemas.microsoft.com/office/powerpoint/2010/main" val="201178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21651" t="16614" r="5901" b="18064"/>
          <a:stretch/>
        </p:blipFill>
        <p:spPr>
          <a:xfrm>
            <a:off x="0" y="0"/>
            <a:ext cx="12188921" cy="6858000"/>
          </a:xfrm>
          <a:prstGeom prst="rect">
            <a:avLst/>
          </a:prstGeom>
        </p:spPr>
      </p:pic>
    </p:spTree>
    <p:extLst>
      <p:ext uri="{BB962C8B-B14F-4D97-AF65-F5344CB8AC3E}">
        <p14:creationId xmlns:p14="http://schemas.microsoft.com/office/powerpoint/2010/main" val="838651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3922005" y="385590"/>
            <a:ext cx="6887055" cy="2288552"/>
          </a:xfrm>
          <a:prstGeom prst="rect">
            <a:avLst/>
          </a:prstGeom>
        </p:spPr>
      </p:pic>
      <p:sp>
        <p:nvSpPr>
          <p:cNvPr id="3" name="Rectángulo 2"/>
          <p:cNvSpPr/>
          <p:nvPr/>
        </p:nvSpPr>
        <p:spPr>
          <a:xfrm>
            <a:off x="268444" y="2872446"/>
            <a:ext cx="11585705" cy="2677656"/>
          </a:xfrm>
          <a:prstGeom prst="rect">
            <a:avLst/>
          </a:prstGeom>
        </p:spPr>
        <p:txBody>
          <a:bodyPr wrap="square">
            <a:spAutoFit/>
          </a:bodyPr>
          <a:lstStyle/>
          <a:p>
            <a:pPr algn="just"/>
            <a:r>
              <a:rPr lang="es-CO" sz="2400" b="1" dirty="0" smtClean="0">
                <a:solidFill>
                  <a:srgbClr val="000000"/>
                </a:solidFill>
                <a:latin typeface="Arial" panose="020B0604020202020204" pitchFamily="34" charset="0"/>
              </a:rPr>
              <a:t>ENFOQUE </a:t>
            </a:r>
            <a:r>
              <a:rPr lang="es-CO" sz="2400" b="1" dirty="0">
                <a:solidFill>
                  <a:srgbClr val="000000"/>
                </a:solidFill>
                <a:latin typeface="Arial" panose="020B0604020202020204" pitchFamily="34" charset="0"/>
              </a:rPr>
              <a:t>DIFERENCIAL DE GENERO</a:t>
            </a:r>
            <a:r>
              <a:rPr lang="es-CO" sz="2400" dirty="0">
                <a:solidFill>
                  <a:srgbClr val="000000"/>
                </a:solidFill>
                <a:latin typeface="Arial" panose="020B0604020202020204" pitchFamily="34" charset="0"/>
              </a:rPr>
              <a:t>: hace visible la calidad de la relación entre hombres, mujeres y otras identidades (travestis, transexuales, transformistas e intersexuales) y como estas facilitan determinadas acciones que tienen que ver con sus capacidades, necesidades y derechos. Hace relación a la idea que tenemos de cómo ser hombre o cómo ser mujer, en ese sentido no hay que confundirlo con la orientación sexual que visibiliza a personas homosexuales, heterosexuales o bisexuales. </a:t>
            </a:r>
          </a:p>
        </p:txBody>
      </p:sp>
      <p:pic>
        <p:nvPicPr>
          <p:cNvPr id="4" name="Imagen 3"/>
          <p:cNvPicPr>
            <a:picLocks noChangeAspect="1"/>
          </p:cNvPicPr>
          <p:nvPr/>
        </p:nvPicPr>
        <p:blipFill rotWithShape="1">
          <a:blip r:embed="rId4"/>
          <a:srcRect l="4080" r="4948"/>
          <a:stretch/>
        </p:blipFill>
        <p:spPr>
          <a:xfrm>
            <a:off x="991519" y="385590"/>
            <a:ext cx="2930486" cy="2288552"/>
          </a:xfrm>
          <a:prstGeom prst="rect">
            <a:avLst/>
          </a:prstGeom>
        </p:spPr>
      </p:pic>
    </p:spTree>
    <p:extLst>
      <p:ext uri="{BB962C8B-B14F-4D97-AF65-F5344CB8AC3E}">
        <p14:creationId xmlns:p14="http://schemas.microsoft.com/office/powerpoint/2010/main" val="3972145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ángulo 5"/>
          <p:cNvSpPr/>
          <p:nvPr/>
        </p:nvSpPr>
        <p:spPr>
          <a:xfrm>
            <a:off x="0" y="0"/>
            <a:ext cx="12225051" cy="8032968"/>
          </a:xfrm>
          <a:prstGeom prst="rect">
            <a:avLst/>
          </a:prstGeom>
          <a:solidFill>
            <a:schemeClr val="tx2">
              <a:lumMod val="10000"/>
              <a:lumOff val="90000"/>
            </a:schemeClr>
          </a:solidFill>
        </p:spPr>
        <p:txBody>
          <a:bodyPr wrap="square">
            <a:spAutoFit/>
          </a:bodyPr>
          <a:lstStyle/>
          <a:p>
            <a:pPr lvl="1" algn="just"/>
            <a:endParaRPr lang="es-CO" sz="1600" b="1" dirty="0" smtClean="0">
              <a:solidFill>
                <a:srgbClr val="001D35"/>
              </a:solidFill>
              <a:latin typeface="Google Sans"/>
            </a:endParaRPr>
          </a:p>
          <a:p>
            <a:pPr lvl="1" algn="ctr"/>
            <a:r>
              <a:rPr lang="es-CO" sz="1600" b="1" dirty="0" smtClean="0">
                <a:solidFill>
                  <a:srgbClr val="002060"/>
                </a:solidFill>
                <a:latin typeface="Google Sans"/>
              </a:rPr>
              <a:t>DEFINICIONES</a:t>
            </a:r>
          </a:p>
          <a:p>
            <a:pPr lvl="1" algn="ctr"/>
            <a:endParaRPr lang="es-CO" sz="1600" b="1" dirty="0" smtClean="0">
              <a:solidFill>
                <a:srgbClr val="001D35"/>
              </a:solidFill>
              <a:latin typeface="Google Sans"/>
            </a:endParaRPr>
          </a:p>
          <a:p>
            <a:pPr lvl="1" algn="just"/>
            <a:r>
              <a:rPr lang="es-CO" sz="1600" b="1" dirty="0" smtClean="0">
                <a:solidFill>
                  <a:srgbClr val="002060"/>
                </a:solidFill>
                <a:latin typeface="Google Sans"/>
              </a:rPr>
              <a:t>Población </a:t>
            </a:r>
            <a:r>
              <a:rPr lang="es-CO" sz="1600" b="1" dirty="0">
                <a:solidFill>
                  <a:srgbClr val="002060"/>
                </a:solidFill>
                <a:latin typeface="Google Sans"/>
              </a:rPr>
              <a:t>OSIGD </a:t>
            </a:r>
            <a:r>
              <a:rPr lang="es-CO" sz="1600" dirty="0">
                <a:solidFill>
                  <a:srgbClr val="002060"/>
                </a:solidFill>
                <a:latin typeface="Google Sans"/>
              </a:rPr>
              <a:t>(Orientación Sexual e Identidad de Género Diversa) se refiere a personas que no se identifican con las normas tradicionales de género y sexualidad.  El término OSIGD se usa para abarcar la diversidad de expresiones y experiencias de género y sexualidad, incluyendo a personas lesbianas, gais, bisexuales, trans, y no binarias. </a:t>
            </a:r>
            <a:endParaRPr lang="es-CO" sz="1600" dirty="0" smtClean="0">
              <a:solidFill>
                <a:srgbClr val="002060"/>
              </a:solidFill>
              <a:latin typeface="Google Sans"/>
            </a:endParaRPr>
          </a:p>
          <a:p>
            <a:pPr lvl="1" algn="just"/>
            <a:endParaRPr lang="es-CO" sz="1600" dirty="0">
              <a:solidFill>
                <a:srgbClr val="002060"/>
              </a:solidFill>
              <a:latin typeface="Google Sans"/>
            </a:endParaRPr>
          </a:p>
          <a:p>
            <a:pPr lvl="1" algn="just"/>
            <a:r>
              <a:rPr lang="es-CO" sz="1600" b="1" dirty="0">
                <a:solidFill>
                  <a:srgbClr val="002060"/>
                </a:solidFill>
                <a:latin typeface="Arial" panose="020B0604020202020204" pitchFamily="34" charset="0"/>
                <a:cs typeface="Arial" panose="020B0604020202020204" pitchFamily="34" charset="0"/>
              </a:rPr>
              <a:t>Sexo:</a:t>
            </a:r>
            <a:r>
              <a:rPr lang="es-CO" sz="1600" dirty="0">
                <a:solidFill>
                  <a:srgbClr val="002060"/>
                </a:solidFill>
                <a:latin typeface="Arial" panose="020B0604020202020204" pitchFamily="34" charset="0"/>
                <a:cs typeface="Arial" panose="020B0604020202020204" pitchFamily="34" charset="0"/>
              </a:rPr>
              <a:t> </a:t>
            </a:r>
          </a:p>
          <a:p>
            <a:pPr lvl="1" algn="just"/>
            <a:r>
              <a:rPr lang="es-CO" sz="1600" dirty="0">
                <a:solidFill>
                  <a:srgbClr val="002060"/>
                </a:solidFill>
                <a:latin typeface="Arial" panose="020B0604020202020204" pitchFamily="34" charset="0"/>
                <a:cs typeface="Arial" panose="020B0604020202020204" pitchFamily="34" charset="0"/>
              </a:rPr>
              <a:t>Es una categoría cultural que parte de las nociones biológicas que establecen división entre hombres y mujeres, dicha división se centra en las características fisiológicas.</a:t>
            </a:r>
          </a:p>
          <a:p>
            <a:pPr lvl="1" algn="just"/>
            <a:endParaRPr lang="es-CO" sz="1600" dirty="0">
              <a:solidFill>
                <a:srgbClr val="002060"/>
              </a:solidFill>
              <a:latin typeface="Arial" panose="020B0604020202020204" pitchFamily="34" charset="0"/>
              <a:cs typeface="Arial" panose="020B0604020202020204" pitchFamily="34" charset="0"/>
            </a:endParaRPr>
          </a:p>
          <a:p>
            <a:pPr lvl="1" algn="just"/>
            <a:r>
              <a:rPr lang="es-CO" sz="1600" b="1" dirty="0">
                <a:solidFill>
                  <a:srgbClr val="002060"/>
                </a:solidFill>
                <a:latin typeface="Arial" panose="020B0604020202020204" pitchFamily="34" charset="0"/>
                <a:cs typeface="Arial" panose="020B0604020202020204" pitchFamily="34" charset="0"/>
              </a:rPr>
              <a:t>Genero:</a:t>
            </a:r>
          </a:p>
          <a:p>
            <a:pPr lvl="1" algn="just"/>
            <a:r>
              <a:rPr lang="es-CO" sz="1600" dirty="0">
                <a:solidFill>
                  <a:srgbClr val="002060"/>
                </a:solidFill>
                <a:latin typeface="Arial" panose="020B0604020202020204" pitchFamily="34" charset="0"/>
                <a:cs typeface="Arial" panose="020B0604020202020204" pitchFamily="34" charset="0"/>
              </a:rPr>
              <a:t>Se refiere a las identidades, las funciones y los atributos construidos socialmente sobre la mujer y el hombre y al significado social y cultural que se atribuye a esas diferencias biológicas. El género se constituye en un conjunto de valores, creencias y actitudes que se atribuyen a hombres y mujeres en relación con lo masculino o lo </a:t>
            </a:r>
            <a:r>
              <a:rPr lang="es-CO" sz="1600" dirty="0" smtClean="0">
                <a:solidFill>
                  <a:srgbClr val="002060"/>
                </a:solidFill>
                <a:latin typeface="Arial" panose="020B0604020202020204" pitchFamily="34" charset="0"/>
                <a:cs typeface="Arial" panose="020B0604020202020204" pitchFamily="34" charset="0"/>
              </a:rPr>
              <a:t>femenino.</a:t>
            </a:r>
          </a:p>
          <a:p>
            <a:pPr lvl="1" algn="just"/>
            <a:endParaRPr lang="es-CO" sz="1600" dirty="0" smtClean="0">
              <a:solidFill>
                <a:srgbClr val="002060"/>
              </a:solidFill>
              <a:latin typeface="Arial" panose="020B0604020202020204" pitchFamily="34" charset="0"/>
              <a:cs typeface="Arial" panose="020B0604020202020204" pitchFamily="34" charset="0"/>
            </a:endParaRPr>
          </a:p>
          <a:p>
            <a:pPr lvl="1" algn="just"/>
            <a:r>
              <a:rPr lang="es-ES" sz="1600" b="1" dirty="0" smtClean="0">
                <a:solidFill>
                  <a:srgbClr val="002060"/>
                </a:solidFill>
                <a:latin typeface="Arial" panose="020B0604020202020204" pitchFamily="34" charset="0"/>
                <a:cs typeface="Arial" panose="020B0604020202020204" pitchFamily="34" charset="0"/>
              </a:rPr>
              <a:t>Orientación sexual:</a:t>
            </a:r>
            <a:endParaRPr lang="es-MX" sz="1400" dirty="0">
              <a:solidFill>
                <a:srgbClr val="002060"/>
              </a:solidFill>
              <a:latin typeface="Arial" panose="020B0604020202020204" pitchFamily="34" charset="0"/>
              <a:cs typeface="Arial" panose="020B0604020202020204" pitchFamily="34" charset="0"/>
            </a:endParaRPr>
          </a:p>
          <a:p>
            <a:pPr lvl="1" algn="just"/>
            <a:r>
              <a:rPr lang="es-ES" sz="1600" dirty="0" smtClean="0">
                <a:solidFill>
                  <a:srgbClr val="002060"/>
                </a:solidFill>
                <a:latin typeface="Arial" panose="020B0604020202020204" pitchFamily="34" charset="0"/>
                <a:cs typeface="Arial" panose="020B0604020202020204" pitchFamily="34" charset="0"/>
              </a:rPr>
              <a:t>Es </a:t>
            </a:r>
            <a:r>
              <a:rPr lang="es-ES" sz="1600" dirty="0">
                <a:solidFill>
                  <a:srgbClr val="002060"/>
                </a:solidFill>
                <a:latin typeface="Arial" panose="020B0604020202020204" pitchFamily="34" charset="0"/>
                <a:cs typeface="Arial" panose="020B0604020202020204" pitchFamily="34" charset="0"/>
              </a:rPr>
              <a:t>la perspectiva que reconoce la diversidad, parte de la modificación del punto de vista </a:t>
            </a:r>
            <a:r>
              <a:rPr lang="es-ES" sz="1600" dirty="0" err="1" smtClean="0">
                <a:solidFill>
                  <a:srgbClr val="002060"/>
                </a:solidFill>
                <a:latin typeface="Arial" panose="020B0604020202020204" pitchFamily="34" charset="0"/>
                <a:cs typeface="Arial" panose="020B0604020202020204" pitchFamily="34" charset="0"/>
              </a:rPr>
              <a:t>hétero</a:t>
            </a:r>
            <a:r>
              <a:rPr lang="es-ES" sz="1600" dirty="0" smtClean="0">
                <a:solidFill>
                  <a:srgbClr val="002060"/>
                </a:solidFill>
                <a:latin typeface="Arial" panose="020B0604020202020204" pitchFamily="34" charset="0"/>
                <a:cs typeface="Arial" panose="020B0604020202020204" pitchFamily="34" charset="0"/>
              </a:rPr>
              <a:t> normado </a:t>
            </a:r>
            <a:r>
              <a:rPr lang="es-ES" sz="1600" dirty="0">
                <a:solidFill>
                  <a:srgbClr val="002060"/>
                </a:solidFill>
                <a:latin typeface="Arial" panose="020B0604020202020204" pitchFamily="34" charset="0"/>
                <a:cs typeface="Arial" panose="020B0604020202020204" pitchFamily="34" charset="0"/>
              </a:rPr>
              <a:t>y propone el reconocimiento de distintas formas y expresiones de la sexualidad, es decir reconoce las </a:t>
            </a:r>
            <a:r>
              <a:rPr lang="es-ES" sz="1600" dirty="0" smtClean="0">
                <a:solidFill>
                  <a:srgbClr val="002060"/>
                </a:solidFill>
                <a:latin typeface="Arial" panose="020B0604020202020204" pitchFamily="34" charset="0"/>
                <a:cs typeface="Arial" panose="020B0604020202020204" pitchFamily="34" charset="0"/>
              </a:rPr>
              <a:t>divergencias.</a:t>
            </a:r>
          </a:p>
          <a:p>
            <a:pPr lvl="1" algn="just"/>
            <a:endParaRPr lang="es-MX" sz="1400" dirty="0">
              <a:solidFill>
                <a:srgbClr val="002060"/>
              </a:solidFill>
              <a:latin typeface="Arial" panose="020B0604020202020204" pitchFamily="34" charset="0"/>
              <a:cs typeface="Arial" panose="020B0604020202020204" pitchFamily="34" charset="0"/>
            </a:endParaRPr>
          </a:p>
          <a:p>
            <a:pPr lvl="1" algn="just"/>
            <a:r>
              <a:rPr lang="es-ES" sz="1600" b="1" dirty="0" smtClean="0">
                <a:solidFill>
                  <a:srgbClr val="002060"/>
                </a:solidFill>
                <a:latin typeface="Arial" panose="020B0604020202020204" pitchFamily="34" charset="0"/>
                <a:cs typeface="Arial" panose="020B0604020202020204" pitchFamily="34" charset="0"/>
              </a:rPr>
              <a:t>Identidad </a:t>
            </a:r>
            <a:r>
              <a:rPr lang="es-ES" sz="1600" b="1" dirty="0">
                <a:solidFill>
                  <a:srgbClr val="002060"/>
                </a:solidFill>
                <a:latin typeface="Arial" panose="020B0604020202020204" pitchFamily="34" charset="0"/>
                <a:cs typeface="Arial" panose="020B0604020202020204" pitchFamily="34" charset="0"/>
              </a:rPr>
              <a:t>de genero </a:t>
            </a:r>
            <a:endParaRPr lang="es-MX" sz="1400" dirty="0">
              <a:solidFill>
                <a:srgbClr val="002060"/>
              </a:solidFill>
              <a:latin typeface="Arial" panose="020B0604020202020204" pitchFamily="34" charset="0"/>
              <a:cs typeface="Arial" panose="020B0604020202020204" pitchFamily="34" charset="0"/>
            </a:endParaRPr>
          </a:p>
          <a:p>
            <a:pPr lvl="1" algn="just"/>
            <a:r>
              <a:rPr lang="es-ES" sz="1600" dirty="0" smtClean="0">
                <a:solidFill>
                  <a:srgbClr val="002060"/>
                </a:solidFill>
                <a:latin typeface="Arial" panose="020B0604020202020204" pitchFamily="34" charset="0"/>
                <a:cs typeface="Arial" panose="020B0604020202020204" pitchFamily="34" charset="0"/>
              </a:rPr>
              <a:t>Es </a:t>
            </a:r>
            <a:r>
              <a:rPr lang="es-ES" sz="1600" dirty="0">
                <a:solidFill>
                  <a:srgbClr val="002060"/>
                </a:solidFill>
                <a:latin typeface="Arial" panose="020B0604020202020204" pitchFamily="34" charset="0"/>
                <a:cs typeface="Arial" panose="020B0604020202020204" pitchFamily="34" charset="0"/>
              </a:rPr>
              <a:t>la vivencia interna e individual del género tal como cada persona la siente, la cual podría corresponder o no con el sexo asignado al momento del </a:t>
            </a:r>
            <a:r>
              <a:rPr lang="es-ES" sz="1600" dirty="0" smtClean="0">
                <a:solidFill>
                  <a:srgbClr val="002060"/>
                </a:solidFill>
                <a:latin typeface="Arial" panose="020B0604020202020204" pitchFamily="34" charset="0"/>
                <a:cs typeface="Arial" panose="020B0604020202020204" pitchFamily="34" charset="0"/>
              </a:rPr>
              <a:t>nacimiento.</a:t>
            </a:r>
          </a:p>
          <a:p>
            <a:pPr lvl="1" algn="just"/>
            <a:endParaRPr lang="es-MX" sz="1400" dirty="0">
              <a:solidFill>
                <a:srgbClr val="002060"/>
              </a:solidFill>
              <a:latin typeface="Arial" panose="020B0604020202020204" pitchFamily="34" charset="0"/>
              <a:cs typeface="Arial" panose="020B0604020202020204" pitchFamily="34" charset="0"/>
            </a:endParaRPr>
          </a:p>
          <a:p>
            <a:pPr lvl="1" algn="just"/>
            <a:r>
              <a:rPr lang="es-ES" sz="1600" b="1" dirty="0" smtClean="0">
                <a:solidFill>
                  <a:srgbClr val="002060"/>
                </a:solidFill>
                <a:latin typeface="Arial" panose="020B0604020202020204" pitchFamily="34" charset="0"/>
                <a:cs typeface="Arial" panose="020B0604020202020204" pitchFamily="34" charset="0"/>
              </a:rPr>
              <a:t>Expresión </a:t>
            </a:r>
            <a:r>
              <a:rPr lang="es-ES" sz="1600" b="1" dirty="0">
                <a:solidFill>
                  <a:srgbClr val="002060"/>
                </a:solidFill>
                <a:latin typeface="Arial" panose="020B0604020202020204" pitchFamily="34" charset="0"/>
                <a:cs typeface="Arial" panose="020B0604020202020204" pitchFamily="34" charset="0"/>
              </a:rPr>
              <a:t>de </a:t>
            </a:r>
            <a:r>
              <a:rPr lang="es-ES" sz="1600" b="1" dirty="0" smtClean="0">
                <a:solidFill>
                  <a:srgbClr val="002060"/>
                </a:solidFill>
                <a:latin typeface="Arial" panose="020B0604020202020204" pitchFamily="34" charset="0"/>
                <a:cs typeface="Arial" panose="020B0604020202020204" pitchFamily="34" charset="0"/>
              </a:rPr>
              <a:t>genero</a:t>
            </a:r>
            <a:endParaRPr lang="es-MX" sz="1400" dirty="0">
              <a:solidFill>
                <a:srgbClr val="002060"/>
              </a:solidFill>
              <a:latin typeface="Arial" panose="020B0604020202020204" pitchFamily="34" charset="0"/>
              <a:cs typeface="Arial" panose="020B0604020202020204" pitchFamily="34" charset="0"/>
            </a:endParaRPr>
          </a:p>
          <a:p>
            <a:pPr lvl="1" algn="just"/>
            <a:r>
              <a:rPr lang="es-ES" sz="1600" dirty="0" smtClean="0">
                <a:solidFill>
                  <a:srgbClr val="002060"/>
                </a:solidFill>
                <a:latin typeface="Arial" panose="020B0604020202020204" pitchFamily="34" charset="0"/>
                <a:cs typeface="Arial" panose="020B0604020202020204" pitchFamily="34" charset="0"/>
              </a:rPr>
              <a:t>Es </a:t>
            </a:r>
            <a:r>
              <a:rPr lang="es-ES" sz="1600" dirty="0">
                <a:solidFill>
                  <a:srgbClr val="002060"/>
                </a:solidFill>
                <a:latin typeface="Arial" panose="020B0604020202020204" pitchFamily="34" charset="0"/>
                <a:cs typeface="Arial" panose="020B0604020202020204" pitchFamily="34" charset="0"/>
              </a:rPr>
              <a:t>la manifestación externa del género de una persona a través de su aspecto físico, la cual puede incluir el modo de vestir, el peinado o el uso de artículos cosméticos, entre otros. “La expresión de género de una persona puede o no corresponder con su identidad de género </a:t>
            </a:r>
            <a:r>
              <a:rPr lang="es-ES" sz="1600" dirty="0" smtClean="0">
                <a:solidFill>
                  <a:srgbClr val="002060"/>
                </a:solidFill>
                <a:latin typeface="Arial" panose="020B0604020202020204" pitchFamily="34" charset="0"/>
                <a:cs typeface="Arial" panose="020B0604020202020204" pitchFamily="34" charset="0"/>
              </a:rPr>
              <a:t>auto percibida”</a:t>
            </a:r>
            <a:endParaRPr lang="es-MX" sz="1400" dirty="0">
              <a:solidFill>
                <a:srgbClr val="002060"/>
              </a:solidFill>
              <a:latin typeface="Arial" panose="020B0604020202020204" pitchFamily="34" charset="0"/>
              <a:cs typeface="Arial" panose="020B0604020202020204" pitchFamily="34" charset="0"/>
            </a:endParaRPr>
          </a:p>
          <a:p>
            <a:pPr lvl="1" algn="just"/>
            <a:endParaRPr lang="es-CO" dirty="0" smtClean="0">
              <a:latin typeface="Arial" panose="020B0604020202020204" pitchFamily="34" charset="0"/>
              <a:cs typeface="Arial" panose="020B0604020202020204" pitchFamily="34" charset="0"/>
            </a:endParaRPr>
          </a:p>
          <a:p>
            <a:pPr lvl="1" algn="just"/>
            <a:endParaRPr lang="es-CO" dirty="0">
              <a:latin typeface="Arial" panose="020B0604020202020204" pitchFamily="34" charset="0"/>
              <a:cs typeface="Arial" panose="020B0604020202020204" pitchFamily="34" charset="0"/>
            </a:endParaRPr>
          </a:p>
          <a:p>
            <a:pPr lvl="1" algn="just"/>
            <a:endParaRPr lang="es-CO" dirty="0"/>
          </a:p>
          <a:p>
            <a:pPr lvl="1" algn="just"/>
            <a:endParaRPr lang="es-MX" dirty="0"/>
          </a:p>
        </p:txBody>
      </p:sp>
    </p:spTree>
    <p:extLst>
      <p:ext uri="{BB962C8B-B14F-4D97-AF65-F5344CB8AC3E}">
        <p14:creationId xmlns:p14="http://schemas.microsoft.com/office/powerpoint/2010/main" val="238290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ángulo 4"/>
          <p:cNvSpPr/>
          <p:nvPr/>
        </p:nvSpPr>
        <p:spPr>
          <a:xfrm>
            <a:off x="2431056" y="354136"/>
            <a:ext cx="7098534" cy="410882"/>
          </a:xfrm>
          <a:prstGeom prst="rect">
            <a:avLst/>
          </a:prstGeom>
        </p:spPr>
        <p:txBody>
          <a:bodyPr wrap="square">
            <a:spAutoFit/>
          </a:bodyPr>
          <a:lstStyle/>
          <a:p>
            <a:pPr lvl="0" algn="just">
              <a:lnSpc>
                <a:spcPct val="115000"/>
              </a:lnSpc>
              <a:spcAft>
                <a:spcPts val="1000"/>
              </a:spcAft>
            </a:pPr>
            <a:r>
              <a:rPr lang="es-ES" b="1" dirty="0">
                <a:latin typeface="Arial" panose="020B0604020202020204" pitchFamily="34" charset="0"/>
                <a:ea typeface="Times New Roman" panose="02020603050405020304" pitchFamily="18" charset="0"/>
              </a:rPr>
              <a:t>BUENAS PRÁCTICAS EN ATENCION  A POBLACION </a:t>
            </a:r>
            <a:r>
              <a:rPr lang="es-ES" b="1" dirty="0" smtClean="0">
                <a:latin typeface="Arial" panose="020B0604020202020204" pitchFamily="34" charset="0"/>
                <a:ea typeface="Times New Roman" panose="02020603050405020304" pitchFamily="18" charset="0"/>
              </a:rPr>
              <a:t>OSIGD </a:t>
            </a:r>
            <a:endParaRPr lang="es-MX" sz="1600" dirty="0">
              <a:effectLst/>
              <a:latin typeface="Times New Roman" panose="02020603050405020304" pitchFamily="18" charset="0"/>
              <a:ea typeface="Times New Roman" panose="02020603050405020304" pitchFamily="18" charset="0"/>
            </a:endParaRPr>
          </a:p>
        </p:txBody>
      </p:sp>
      <p:sp>
        <p:nvSpPr>
          <p:cNvPr id="9" name="Rectángulo 8"/>
          <p:cNvSpPr/>
          <p:nvPr/>
        </p:nvSpPr>
        <p:spPr>
          <a:xfrm>
            <a:off x="238698" y="1053544"/>
            <a:ext cx="7583279" cy="4801314"/>
          </a:xfrm>
          <a:prstGeom prst="rect">
            <a:avLst/>
          </a:prstGeom>
        </p:spPr>
        <p:txBody>
          <a:bodyPr wrap="square">
            <a:spAutoFit/>
          </a:bodyPr>
          <a:lstStyle/>
          <a:p>
            <a:pPr marL="285750" indent="-285750" algn="just">
              <a:buFont typeface="Wingdings" panose="05000000000000000000" pitchFamily="2" charset="2"/>
              <a:buChar char="Ø"/>
            </a:pPr>
            <a:r>
              <a:rPr lang="es-ES" dirty="0">
                <a:latin typeface="Arial" panose="020B0604020202020204" pitchFamily="34" charset="0"/>
                <a:cs typeface="Arial" panose="020B0604020202020204" pitchFamily="34" charset="0"/>
              </a:rPr>
              <a:t>Facturador y/o atención al usuario  identifica paciente con </a:t>
            </a:r>
            <a:r>
              <a:rPr lang="es-ES" dirty="0" smtClean="0">
                <a:latin typeface="Arial" panose="020B0604020202020204" pitchFamily="34" charset="0"/>
                <a:cs typeface="Arial" panose="020B0604020202020204" pitchFamily="34" charset="0"/>
              </a:rPr>
              <a:t>orientación </a:t>
            </a:r>
            <a:r>
              <a:rPr lang="es-ES" dirty="0">
                <a:latin typeface="Arial" panose="020B0604020202020204" pitchFamily="34" charset="0"/>
                <a:cs typeface="Arial" panose="020B0604020202020204" pitchFamily="34" charset="0"/>
              </a:rPr>
              <a:t>sexual diversa y registra datos para hacer la respectiva </a:t>
            </a:r>
            <a:r>
              <a:rPr lang="es-ES" dirty="0" smtClean="0">
                <a:latin typeface="Arial" panose="020B0604020202020204" pitchFamily="34" charset="0"/>
                <a:cs typeface="Arial" panose="020B0604020202020204" pitchFamily="34" charset="0"/>
              </a:rPr>
              <a:t>caracterización </a:t>
            </a:r>
            <a:r>
              <a:rPr lang="es-ES" dirty="0">
                <a:latin typeface="Arial" panose="020B0604020202020204" pitchFamily="34" charset="0"/>
                <a:cs typeface="Arial" panose="020B0604020202020204" pitchFamily="34" charset="0"/>
              </a:rPr>
              <a:t>de la </a:t>
            </a:r>
            <a:r>
              <a:rPr lang="es-ES" dirty="0" smtClean="0">
                <a:latin typeface="Arial" panose="020B0604020202020204" pitchFamily="34" charset="0"/>
                <a:cs typeface="Arial" panose="020B0604020202020204" pitchFamily="34" charset="0"/>
              </a:rPr>
              <a:t>población </a:t>
            </a:r>
            <a:r>
              <a:rPr lang="es-ES" dirty="0">
                <a:latin typeface="Arial" panose="020B0604020202020204" pitchFamily="34" charset="0"/>
                <a:cs typeface="Arial" panose="020B0604020202020204" pitchFamily="34" charset="0"/>
              </a:rPr>
              <a:t>y sobre todo para garantizar el cumplimiento de sus derechos. </a:t>
            </a:r>
            <a:endParaRPr lang="es-ES" dirty="0" smtClean="0">
              <a:latin typeface="Arial" panose="020B0604020202020204" pitchFamily="34" charset="0"/>
              <a:cs typeface="Arial" panose="020B0604020202020204" pitchFamily="34" charset="0"/>
            </a:endParaRPr>
          </a:p>
          <a:p>
            <a:pPr algn="just"/>
            <a:endParaRPr lang="es-ES" dirty="0" smtClean="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Ø"/>
            </a:pPr>
            <a:r>
              <a:rPr lang="es-CO" dirty="0">
                <a:latin typeface="Arial" panose="020B0604020202020204" pitchFamily="34" charset="0"/>
                <a:cs typeface="Arial" panose="020B0604020202020204" pitchFamily="34" charset="0"/>
              </a:rPr>
              <a:t>El medico debe solicitar en caso de que al ingreso no se haya hecho a respectiva </a:t>
            </a:r>
            <a:r>
              <a:rPr lang="es-CO" dirty="0" smtClean="0">
                <a:latin typeface="Arial" panose="020B0604020202020204" pitchFamily="34" charset="0"/>
                <a:cs typeface="Arial" panose="020B0604020202020204" pitchFamily="34" charset="0"/>
              </a:rPr>
              <a:t>caracterización </a:t>
            </a:r>
            <a:r>
              <a:rPr lang="es-CO" dirty="0">
                <a:latin typeface="Arial" panose="020B0604020202020204" pitchFamily="34" charset="0"/>
                <a:cs typeface="Arial" panose="020B0604020202020204" pitchFamily="34" charset="0"/>
              </a:rPr>
              <a:t>e </a:t>
            </a:r>
            <a:r>
              <a:rPr lang="es-CO" dirty="0" smtClean="0">
                <a:latin typeface="Arial" panose="020B0604020202020204" pitchFamily="34" charset="0"/>
                <a:cs typeface="Arial" panose="020B0604020202020204" pitchFamily="34" charset="0"/>
              </a:rPr>
              <a:t>identificación </a:t>
            </a:r>
            <a:r>
              <a:rPr lang="es-CO" dirty="0">
                <a:latin typeface="Arial" panose="020B0604020202020204" pitchFamily="34" charset="0"/>
                <a:cs typeface="Arial" panose="020B0604020202020204" pitchFamily="34" charset="0"/>
              </a:rPr>
              <a:t>del usuario, </a:t>
            </a:r>
            <a:r>
              <a:rPr lang="es-CO" dirty="0" smtClean="0">
                <a:latin typeface="Arial" panose="020B0604020202020204" pitchFamily="34" charset="0"/>
                <a:cs typeface="Arial" panose="020B0604020202020204" pitchFamily="34" charset="0"/>
              </a:rPr>
              <a:t>información </a:t>
            </a:r>
            <a:r>
              <a:rPr lang="es-CO" dirty="0">
                <a:latin typeface="Arial" panose="020B0604020202020204" pitchFamily="34" charset="0"/>
                <a:cs typeface="Arial" panose="020B0604020202020204" pitchFamily="34" charset="0"/>
              </a:rPr>
              <a:t>sobre su </a:t>
            </a:r>
            <a:r>
              <a:rPr lang="es-CO" dirty="0" smtClean="0">
                <a:latin typeface="Arial" panose="020B0604020202020204" pitchFamily="34" charset="0"/>
                <a:cs typeface="Arial" panose="020B0604020202020204" pitchFamily="34" charset="0"/>
              </a:rPr>
              <a:t>orientación </a:t>
            </a:r>
            <a:r>
              <a:rPr lang="es-CO" dirty="0">
                <a:latin typeface="Arial" panose="020B0604020202020204" pitchFamily="34" charset="0"/>
                <a:cs typeface="Arial" panose="020B0604020202020204" pitchFamily="34" charset="0"/>
              </a:rPr>
              <a:t>sexual y registrarlo en historia </a:t>
            </a:r>
            <a:r>
              <a:rPr lang="es-CO" dirty="0" smtClean="0">
                <a:latin typeface="Arial" panose="020B0604020202020204" pitchFamily="34" charset="0"/>
                <a:cs typeface="Arial" panose="020B0604020202020204" pitchFamily="34" charset="0"/>
              </a:rPr>
              <a:t>clínica </a:t>
            </a:r>
            <a:r>
              <a:rPr lang="es-CO" dirty="0">
                <a:latin typeface="Arial" panose="020B0604020202020204" pitchFamily="34" charset="0"/>
                <a:cs typeface="Arial" panose="020B0604020202020204" pitchFamily="34" charset="0"/>
              </a:rPr>
              <a:t>y prestar de forma cordial y respetuosa la </a:t>
            </a:r>
            <a:r>
              <a:rPr lang="es-CO" dirty="0" smtClean="0">
                <a:latin typeface="Arial" panose="020B0604020202020204" pitchFamily="34" charset="0"/>
                <a:cs typeface="Arial" panose="020B0604020202020204" pitchFamily="34" charset="0"/>
              </a:rPr>
              <a:t>atención </a:t>
            </a:r>
            <a:r>
              <a:rPr lang="es-CO" dirty="0">
                <a:latin typeface="Arial" panose="020B0604020202020204" pitchFamily="34" charset="0"/>
                <a:cs typeface="Arial" panose="020B0604020202020204" pitchFamily="34" charset="0"/>
              </a:rPr>
              <a:t>teniendo en cuenta su </a:t>
            </a:r>
            <a:r>
              <a:rPr lang="es-CO" dirty="0" smtClean="0">
                <a:latin typeface="Arial" panose="020B0604020202020204" pitchFamily="34" charset="0"/>
                <a:cs typeface="Arial" panose="020B0604020202020204" pitchFamily="34" charset="0"/>
              </a:rPr>
              <a:t>condición </a:t>
            </a:r>
            <a:r>
              <a:rPr lang="es-CO" dirty="0">
                <a:latin typeface="Arial" panose="020B0604020202020204" pitchFamily="34" charset="0"/>
                <a:cs typeface="Arial" panose="020B0604020202020204" pitchFamily="34" charset="0"/>
              </a:rPr>
              <a:t>de vulnerabilidad en cuanto sus derechos.</a:t>
            </a:r>
          </a:p>
          <a:p>
            <a:pPr algn="just"/>
            <a:endParaRPr lang="es-CO"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Ø"/>
            </a:pPr>
            <a:r>
              <a:rPr lang="es-CO" dirty="0">
                <a:latin typeface="Arial" panose="020B0604020202020204" pitchFamily="34" charset="0"/>
                <a:cs typeface="Arial" panose="020B0604020202020204" pitchFamily="34" charset="0"/>
              </a:rPr>
              <a:t>El examen físico deberá ser completo, siempre valorar y registrar: Signos vitales, Peso, entre otros y prevalecer el respeto durante la </a:t>
            </a:r>
            <a:r>
              <a:rPr lang="es-CO" dirty="0" smtClean="0">
                <a:latin typeface="Arial" panose="020B0604020202020204" pitchFamily="34" charset="0"/>
                <a:cs typeface="Arial" panose="020B0604020202020204" pitchFamily="34" charset="0"/>
              </a:rPr>
              <a:t>atención. </a:t>
            </a:r>
          </a:p>
          <a:p>
            <a:pPr algn="just"/>
            <a:endParaRPr lang="es-CO" dirty="0" smtClean="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Ø"/>
            </a:pPr>
            <a:r>
              <a:rPr lang="es-CO" dirty="0" smtClean="0">
                <a:latin typeface="Arial" panose="020B0604020202020204" pitchFamily="34" charset="0"/>
                <a:cs typeface="Arial" panose="020B0604020202020204" pitchFamily="34" charset="0"/>
              </a:rPr>
              <a:t>Atención </a:t>
            </a:r>
            <a:r>
              <a:rPr lang="es-CO" dirty="0">
                <a:latin typeface="Arial" panose="020B0604020202020204" pitchFamily="34" charset="0"/>
                <a:cs typeface="Arial" panose="020B0604020202020204" pitchFamily="34" charset="0"/>
              </a:rPr>
              <a:t>del usuario  por parte de </a:t>
            </a:r>
            <a:r>
              <a:rPr lang="es-CO" dirty="0" smtClean="0">
                <a:latin typeface="Arial" panose="020B0604020202020204" pitchFamily="34" charset="0"/>
                <a:cs typeface="Arial" panose="020B0604020202020204" pitchFamily="34" charset="0"/>
              </a:rPr>
              <a:t>psicología </a:t>
            </a:r>
            <a:r>
              <a:rPr lang="es-CO" dirty="0">
                <a:latin typeface="Arial" panose="020B0604020202020204" pitchFamily="34" charset="0"/>
                <a:cs typeface="Arial" panose="020B0604020202020204" pitchFamily="34" charset="0"/>
              </a:rPr>
              <a:t>si se requiere.</a:t>
            </a:r>
          </a:p>
          <a:p>
            <a:pPr marL="285750" indent="-285750" algn="just">
              <a:buFont typeface="Wingdings" panose="05000000000000000000" pitchFamily="2" charset="2"/>
              <a:buChar char="Ø"/>
            </a:pPr>
            <a:endParaRPr lang="es-MX" dirty="0"/>
          </a:p>
        </p:txBody>
      </p:sp>
      <p:pic>
        <p:nvPicPr>
          <p:cNvPr id="10" name="Imagen 9"/>
          <p:cNvPicPr>
            <a:picLocks noChangeAspect="1"/>
          </p:cNvPicPr>
          <p:nvPr/>
        </p:nvPicPr>
        <p:blipFill rotWithShape="1">
          <a:blip r:embed="rId3"/>
          <a:srcRect l="21614" r="23879"/>
          <a:stretch/>
        </p:blipFill>
        <p:spPr>
          <a:xfrm>
            <a:off x="7935816" y="1134737"/>
            <a:ext cx="4132075" cy="4264285"/>
          </a:xfrm>
          <a:prstGeom prst="rect">
            <a:avLst/>
          </a:prstGeom>
        </p:spPr>
      </p:pic>
    </p:spTree>
    <p:extLst>
      <p:ext uri="{BB962C8B-B14F-4D97-AF65-F5344CB8AC3E}">
        <p14:creationId xmlns:p14="http://schemas.microsoft.com/office/powerpoint/2010/main" val="2028399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6200"/>
            <a:ext cx="12192000" cy="6934200"/>
          </a:xfrm>
          <a:prstGeom prst="rect">
            <a:avLst/>
          </a:prstGeom>
        </p:spPr>
      </p:pic>
      <p:sp>
        <p:nvSpPr>
          <p:cNvPr id="4" name="Rectángulo 3"/>
          <p:cNvSpPr/>
          <p:nvPr/>
        </p:nvSpPr>
        <p:spPr>
          <a:xfrm>
            <a:off x="-1" y="-76201"/>
            <a:ext cx="6068292" cy="7109639"/>
          </a:xfrm>
          <a:prstGeom prst="rect">
            <a:avLst/>
          </a:prstGeom>
          <a:solidFill>
            <a:schemeClr val="accent5">
              <a:lumMod val="20000"/>
              <a:lumOff val="80000"/>
            </a:schemeClr>
          </a:solidFill>
        </p:spPr>
        <p:txBody>
          <a:bodyPr wrap="square">
            <a:spAutoFit/>
          </a:bodyPr>
          <a:lstStyle/>
          <a:p>
            <a:r>
              <a:rPr lang="es-CO" sz="2400" b="1" dirty="0">
                <a:solidFill>
                  <a:srgbClr val="002060"/>
                </a:solidFill>
                <a:latin typeface="Arial" panose="020B0604020202020204" pitchFamily="34" charset="0"/>
                <a:cs typeface="Arial" panose="020B0604020202020204" pitchFamily="34" charset="0"/>
              </a:rPr>
              <a:t>DERECHOS DE LA POBLACION </a:t>
            </a:r>
            <a:r>
              <a:rPr lang="es-CO" sz="2400" b="1" dirty="0" smtClean="0">
                <a:solidFill>
                  <a:srgbClr val="002060"/>
                </a:solidFill>
                <a:latin typeface="Arial" panose="020B0604020202020204" pitchFamily="34" charset="0"/>
                <a:cs typeface="Arial" panose="020B0604020202020204" pitchFamily="34" charset="0"/>
              </a:rPr>
              <a:t>LGTBIQ+  </a:t>
            </a:r>
            <a:r>
              <a:rPr lang="es-CO" sz="2400" b="1" dirty="0" smtClean="0">
                <a:solidFill>
                  <a:srgbClr val="002060"/>
                </a:solidFill>
                <a:latin typeface="Arial" panose="020B0604020202020204" pitchFamily="34" charset="0"/>
                <a:cs typeface="Arial" panose="020B0604020202020204" pitchFamily="34" charset="0"/>
              </a:rPr>
              <a:t>OSIGD</a:t>
            </a:r>
          </a:p>
          <a:p>
            <a:endParaRPr lang="es-CO" sz="2400" b="1" dirty="0" smtClean="0">
              <a:solidFill>
                <a:srgbClr val="002060"/>
              </a:solidFill>
              <a:latin typeface="Arial" panose="020B0604020202020204" pitchFamily="34" charset="0"/>
              <a:cs typeface="Arial" panose="020B0604020202020204" pitchFamily="34" charset="0"/>
            </a:endParaRPr>
          </a:p>
          <a:p>
            <a:endParaRPr lang="es-CO" sz="2400" b="1"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Derecho </a:t>
            </a:r>
            <a:r>
              <a:rPr lang="es-CO" sz="2000" dirty="0">
                <a:solidFill>
                  <a:srgbClr val="002060"/>
                </a:solidFill>
                <a:latin typeface="Arial" panose="020B0604020202020204" pitchFamily="34" charset="0"/>
                <a:cs typeface="Arial" panose="020B0604020202020204" pitchFamily="34" charset="0"/>
              </a:rPr>
              <a:t>a que las parejas del mismo sexo puedan aplicar para el proceso de </a:t>
            </a:r>
            <a:r>
              <a:rPr lang="es-CO" sz="2000" dirty="0" smtClean="0">
                <a:solidFill>
                  <a:srgbClr val="002060"/>
                </a:solidFill>
                <a:latin typeface="Arial" panose="020B0604020202020204" pitchFamily="34" charset="0"/>
                <a:cs typeface="Arial" panose="020B0604020202020204" pitchFamily="34" charset="0"/>
              </a:rPr>
              <a:t>adopción.</a:t>
            </a:r>
          </a:p>
          <a:p>
            <a:pPr marL="342900" indent="-342900">
              <a:buFont typeface="Wingdings" panose="05000000000000000000" pitchFamily="2" charset="2"/>
              <a:buChar char="v"/>
            </a:pPr>
            <a:endParaRPr lang="es-CO" sz="2000"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Derecho </a:t>
            </a:r>
            <a:r>
              <a:rPr lang="es-CO" sz="2000" dirty="0">
                <a:solidFill>
                  <a:srgbClr val="002060"/>
                </a:solidFill>
                <a:latin typeface="Arial" panose="020B0604020202020204" pitchFamily="34" charset="0"/>
                <a:cs typeface="Arial" panose="020B0604020202020204" pitchFamily="34" charset="0"/>
              </a:rPr>
              <a:t>a la </a:t>
            </a:r>
            <a:r>
              <a:rPr lang="es-CO" sz="2000" dirty="0" smtClean="0">
                <a:solidFill>
                  <a:srgbClr val="002060"/>
                </a:solidFill>
                <a:latin typeface="Arial" panose="020B0604020202020204" pitchFamily="34" charset="0"/>
                <a:cs typeface="Arial" panose="020B0604020202020204" pitchFamily="34" charset="0"/>
              </a:rPr>
              <a:t>corrección </a:t>
            </a:r>
            <a:r>
              <a:rPr lang="es-CO" sz="2000" dirty="0">
                <a:solidFill>
                  <a:srgbClr val="002060"/>
                </a:solidFill>
                <a:latin typeface="Arial" panose="020B0604020202020204" pitchFamily="34" charset="0"/>
                <a:cs typeface="Arial" panose="020B0604020202020204" pitchFamily="34" charset="0"/>
              </a:rPr>
              <a:t>del sexo en el registro civil y </a:t>
            </a:r>
            <a:r>
              <a:rPr lang="es-CO" sz="2000" dirty="0" smtClean="0">
                <a:solidFill>
                  <a:srgbClr val="002060"/>
                </a:solidFill>
                <a:latin typeface="Arial" panose="020B0604020202020204" pitchFamily="34" charset="0"/>
                <a:cs typeface="Arial" panose="020B0604020202020204" pitchFamily="34" charset="0"/>
              </a:rPr>
              <a:t>demás </a:t>
            </a:r>
            <a:r>
              <a:rPr lang="es-CO" sz="2000" dirty="0">
                <a:solidFill>
                  <a:srgbClr val="002060"/>
                </a:solidFill>
                <a:latin typeface="Arial" panose="020B0604020202020204" pitchFamily="34" charset="0"/>
                <a:cs typeface="Arial" panose="020B0604020202020204" pitchFamily="34" charset="0"/>
              </a:rPr>
              <a:t>documentos de identidad </a:t>
            </a:r>
            <a:r>
              <a:rPr lang="es-CO" sz="2000" dirty="0" smtClean="0">
                <a:solidFill>
                  <a:srgbClr val="002060"/>
                </a:solidFill>
                <a:latin typeface="Arial" panose="020B0604020202020204" pitchFamily="34" charset="0"/>
                <a:cs typeface="Arial" panose="020B0604020202020204" pitchFamily="34" charset="0"/>
              </a:rPr>
              <a:t>de </a:t>
            </a:r>
            <a:r>
              <a:rPr lang="es-MX" sz="2000" dirty="0" smtClean="0">
                <a:solidFill>
                  <a:srgbClr val="002060"/>
                </a:solidFill>
                <a:latin typeface="Arial" panose="020B0604020202020204" pitchFamily="34" charset="0"/>
                <a:cs typeface="Arial" panose="020B0604020202020204" pitchFamily="34" charset="0"/>
              </a:rPr>
              <a:t>las </a:t>
            </a:r>
            <a:r>
              <a:rPr lang="es-MX" sz="2000" dirty="0">
                <a:solidFill>
                  <a:srgbClr val="002060"/>
                </a:solidFill>
                <a:latin typeface="Arial" panose="020B0604020202020204" pitchFamily="34" charset="0"/>
                <a:cs typeface="Arial" panose="020B0604020202020204" pitchFamily="34" charset="0"/>
              </a:rPr>
              <a:t>personas </a:t>
            </a:r>
            <a:r>
              <a:rPr lang="es-MX" sz="2000" dirty="0" smtClean="0">
                <a:solidFill>
                  <a:srgbClr val="002060"/>
                </a:solidFill>
                <a:latin typeface="Arial" panose="020B0604020202020204" pitchFamily="34" charset="0"/>
                <a:cs typeface="Arial" panose="020B0604020202020204" pitchFamily="34" charset="0"/>
              </a:rPr>
              <a:t>trans.</a:t>
            </a:r>
          </a:p>
          <a:p>
            <a:pPr marL="342900" indent="-342900">
              <a:buFont typeface="Wingdings" panose="05000000000000000000" pitchFamily="2" charset="2"/>
              <a:buChar char="v"/>
            </a:pPr>
            <a:endParaRPr lang="es-MX" sz="2000"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Derecho </a:t>
            </a:r>
            <a:r>
              <a:rPr lang="es-CO" sz="2000" dirty="0">
                <a:solidFill>
                  <a:srgbClr val="002060"/>
                </a:solidFill>
                <a:latin typeface="Arial" panose="020B0604020202020204" pitchFamily="34" charset="0"/>
                <a:cs typeface="Arial" panose="020B0604020202020204" pitchFamily="34" charset="0"/>
              </a:rPr>
              <a:t>a la privacidad y </a:t>
            </a:r>
            <a:r>
              <a:rPr lang="es-CO" sz="2000" dirty="0" smtClean="0">
                <a:solidFill>
                  <a:srgbClr val="002060"/>
                </a:solidFill>
                <a:latin typeface="Arial" panose="020B0604020202020204" pitchFamily="34" charset="0"/>
                <a:cs typeface="Arial" panose="020B0604020202020204" pitchFamily="34" charset="0"/>
              </a:rPr>
              <a:t>protección </a:t>
            </a:r>
            <a:r>
              <a:rPr lang="es-CO" sz="2000" dirty="0">
                <a:solidFill>
                  <a:srgbClr val="002060"/>
                </a:solidFill>
                <a:latin typeface="Arial" panose="020B0604020202020204" pitchFamily="34" charset="0"/>
                <a:cs typeface="Arial" panose="020B0604020202020204" pitchFamily="34" charset="0"/>
              </a:rPr>
              <a:t>de </a:t>
            </a:r>
            <a:r>
              <a:rPr lang="es-CO" sz="2000" dirty="0" smtClean="0">
                <a:solidFill>
                  <a:srgbClr val="002060"/>
                </a:solidFill>
                <a:latin typeface="Arial" panose="020B0604020202020204" pitchFamily="34" charset="0"/>
                <a:cs typeface="Arial" panose="020B0604020202020204" pitchFamily="34" charset="0"/>
              </a:rPr>
              <a:t>datos.</a:t>
            </a:r>
          </a:p>
          <a:p>
            <a:pPr marL="342900" indent="-342900">
              <a:buFont typeface="Wingdings" panose="05000000000000000000" pitchFamily="2" charset="2"/>
              <a:buChar char="v"/>
            </a:pPr>
            <a:endParaRPr lang="es-CO" sz="2000"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Derecho </a:t>
            </a:r>
            <a:r>
              <a:rPr lang="es-CO" sz="2000" dirty="0">
                <a:solidFill>
                  <a:srgbClr val="002060"/>
                </a:solidFill>
                <a:latin typeface="Arial" panose="020B0604020202020204" pitchFamily="34" charset="0"/>
                <a:cs typeface="Arial" panose="020B0604020202020204" pitchFamily="34" charset="0"/>
              </a:rPr>
              <a:t>a la salud y </a:t>
            </a:r>
            <a:r>
              <a:rPr lang="es-CO" sz="2000" dirty="0" smtClean="0">
                <a:solidFill>
                  <a:srgbClr val="002060"/>
                </a:solidFill>
                <a:latin typeface="Arial" panose="020B0604020202020204" pitchFamily="34" charset="0"/>
                <a:cs typeface="Arial" panose="020B0604020202020204" pitchFamily="34" charset="0"/>
              </a:rPr>
              <a:t>obligación </a:t>
            </a:r>
            <a:r>
              <a:rPr lang="es-CO" sz="2000" dirty="0">
                <a:solidFill>
                  <a:srgbClr val="002060"/>
                </a:solidFill>
                <a:latin typeface="Arial" panose="020B0604020202020204" pitchFamily="34" charset="0"/>
                <a:cs typeface="Arial" panose="020B0604020202020204" pitchFamily="34" charset="0"/>
              </a:rPr>
              <a:t>de registro de los menores intersexuales o </a:t>
            </a:r>
            <a:r>
              <a:rPr lang="es-CO" sz="2000" dirty="0" smtClean="0">
                <a:solidFill>
                  <a:srgbClr val="002060"/>
                </a:solidFill>
                <a:latin typeface="Arial" panose="020B0604020202020204" pitchFamily="34" charset="0"/>
                <a:cs typeface="Arial" panose="020B0604020202020204" pitchFamily="34" charset="0"/>
              </a:rPr>
              <a:t>con </a:t>
            </a:r>
            <a:r>
              <a:rPr lang="es-MX" sz="2000" dirty="0" smtClean="0">
                <a:solidFill>
                  <a:srgbClr val="002060"/>
                </a:solidFill>
                <a:latin typeface="Arial" panose="020B0604020202020204" pitchFamily="34" charset="0"/>
                <a:cs typeface="Arial" panose="020B0604020202020204" pitchFamily="34" charset="0"/>
              </a:rPr>
              <a:t>ambigüedad genital.</a:t>
            </a:r>
          </a:p>
          <a:p>
            <a:pPr marL="342900" indent="-342900">
              <a:buFont typeface="Wingdings" panose="05000000000000000000" pitchFamily="2" charset="2"/>
              <a:buChar char="v"/>
            </a:pPr>
            <a:endParaRPr lang="es-MX" sz="2000"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Afiliación </a:t>
            </a:r>
            <a:r>
              <a:rPr lang="es-CO" sz="2000" dirty="0">
                <a:solidFill>
                  <a:srgbClr val="002060"/>
                </a:solidFill>
                <a:latin typeface="Arial" panose="020B0604020202020204" pitchFamily="34" charset="0"/>
                <a:cs typeface="Arial" panose="020B0604020202020204" pitchFamily="34" charset="0"/>
              </a:rPr>
              <a:t>a salud como beneficiario de compañero / a permanentes del </a:t>
            </a:r>
            <a:r>
              <a:rPr lang="es-CO" sz="2000" dirty="0" smtClean="0">
                <a:solidFill>
                  <a:srgbClr val="002060"/>
                </a:solidFill>
                <a:latin typeface="Arial" panose="020B0604020202020204" pitchFamily="34" charset="0"/>
                <a:cs typeface="Arial" panose="020B0604020202020204" pitchFamily="34" charset="0"/>
              </a:rPr>
              <a:t>mismo.</a:t>
            </a:r>
          </a:p>
          <a:p>
            <a:pPr marL="342900" indent="-342900">
              <a:buFont typeface="Wingdings" panose="05000000000000000000" pitchFamily="2" charset="2"/>
              <a:buChar char="v"/>
            </a:pPr>
            <a:endParaRPr lang="es-CO" sz="2000" dirty="0" smtClean="0">
              <a:solidFill>
                <a:srgbClr val="002060"/>
              </a:solidFill>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Derecho </a:t>
            </a:r>
            <a:r>
              <a:rPr lang="es-CO" sz="2000" dirty="0">
                <a:solidFill>
                  <a:srgbClr val="002060"/>
                </a:solidFill>
                <a:latin typeface="Arial" panose="020B0604020202020204" pitchFamily="34" charset="0"/>
                <a:cs typeface="Arial" panose="020B0604020202020204" pitchFamily="34" charset="0"/>
              </a:rPr>
              <a:t>a la salud y a la seguridad social de niño intersexual</a:t>
            </a:r>
            <a:r>
              <a:rPr lang="es-CO" sz="2000" dirty="0" smtClean="0">
                <a:solidFill>
                  <a:srgbClr val="002060"/>
                </a:solidFill>
                <a:latin typeface="Arial" panose="020B0604020202020204" pitchFamily="34" charset="0"/>
                <a:cs typeface="Arial" panose="020B0604020202020204" pitchFamily="34" charset="0"/>
              </a:rPr>
              <a:t>.</a:t>
            </a:r>
            <a:endParaRPr lang="es-MX" sz="2000" dirty="0">
              <a:solidFill>
                <a:srgbClr val="002060"/>
              </a:solidFill>
              <a:latin typeface="Arial" panose="020B0604020202020204" pitchFamily="34" charset="0"/>
              <a:cs typeface="Arial" panose="020B0604020202020204" pitchFamily="34" charset="0"/>
            </a:endParaRPr>
          </a:p>
        </p:txBody>
      </p:sp>
      <p:pic>
        <p:nvPicPr>
          <p:cNvPr id="9" name="Imagen 8"/>
          <p:cNvPicPr>
            <a:picLocks noChangeAspect="1"/>
          </p:cNvPicPr>
          <p:nvPr/>
        </p:nvPicPr>
        <p:blipFill rotWithShape="1">
          <a:blip r:embed="rId3"/>
          <a:srcRect l="5751" r="3514"/>
          <a:stretch/>
        </p:blipFill>
        <p:spPr>
          <a:xfrm>
            <a:off x="5953990" y="-76202"/>
            <a:ext cx="6253883" cy="7109640"/>
          </a:xfrm>
          <a:prstGeom prst="rect">
            <a:avLst/>
          </a:prstGeom>
        </p:spPr>
      </p:pic>
    </p:spTree>
    <p:extLst>
      <p:ext uri="{BB962C8B-B14F-4D97-AF65-F5344CB8AC3E}">
        <p14:creationId xmlns:p14="http://schemas.microsoft.com/office/powerpoint/2010/main" val="453842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ángulo 4"/>
          <p:cNvSpPr/>
          <p:nvPr/>
        </p:nvSpPr>
        <p:spPr>
          <a:xfrm>
            <a:off x="187287" y="3368998"/>
            <a:ext cx="11799064" cy="2031325"/>
          </a:xfrm>
          <a:prstGeom prst="rect">
            <a:avLst/>
          </a:prstGeom>
        </p:spPr>
        <p:txBody>
          <a:bodyPr wrap="square">
            <a:spAutoFit/>
          </a:bodyPr>
          <a:lstStyle/>
          <a:p>
            <a:pPr algn="just"/>
            <a:r>
              <a:rPr lang="es-CO" dirty="0" smtClean="0">
                <a:solidFill>
                  <a:srgbClr val="000000"/>
                </a:solidFill>
                <a:latin typeface="Arial" panose="020B0604020202020204" pitchFamily="34" charset="0"/>
              </a:rPr>
              <a:t>Personas </a:t>
            </a:r>
            <a:r>
              <a:rPr lang="es-CO" dirty="0">
                <a:solidFill>
                  <a:srgbClr val="000000"/>
                </a:solidFill>
                <a:latin typeface="Arial" panose="020B0604020202020204" pitchFamily="34" charset="0"/>
              </a:rPr>
              <a:t>o grupos de personas, que han sido obligadas a huir o abandonar sus hogares o sus Lugares habituales de residencia, en particular como resultado de </a:t>
            </a:r>
            <a:r>
              <a:rPr lang="es-CO" dirty="0" smtClean="0">
                <a:solidFill>
                  <a:srgbClr val="000000"/>
                </a:solidFill>
                <a:latin typeface="Arial" panose="020B0604020202020204" pitchFamily="34" charset="0"/>
              </a:rPr>
              <a:t>un </a:t>
            </a:r>
            <a:r>
              <a:rPr lang="es-CO" dirty="0">
                <a:solidFill>
                  <a:srgbClr val="000000"/>
                </a:solidFill>
                <a:latin typeface="Arial" panose="020B0604020202020204" pitchFamily="34" charset="0"/>
              </a:rPr>
              <a:t>conflicto armado, situaciones de violencia generalizada, violación de los derechos humanos y que no han cruzado fronteras nacionales internacionalmente reconocidas. </a:t>
            </a:r>
            <a:endParaRPr lang="es-CO" dirty="0" smtClean="0">
              <a:solidFill>
                <a:srgbClr val="000000"/>
              </a:solidFill>
              <a:latin typeface="Arial" panose="020B0604020202020204" pitchFamily="34" charset="0"/>
            </a:endParaRPr>
          </a:p>
          <a:p>
            <a:pPr algn="just"/>
            <a:endParaRPr lang="es-CO" dirty="0">
              <a:solidFill>
                <a:srgbClr val="000000"/>
              </a:solidFill>
              <a:latin typeface="Arial" panose="020B0604020202020204" pitchFamily="34" charset="0"/>
            </a:endParaRPr>
          </a:p>
          <a:p>
            <a:pPr algn="just"/>
            <a:r>
              <a:rPr lang="es-CO" dirty="0">
                <a:solidFill>
                  <a:srgbClr val="000000"/>
                </a:solidFill>
                <a:latin typeface="Arial" panose="020B0604020202020204" pitchFamily="34" charset="0"/>
              </a:rPr>
              <a:t>CONFLICTO ARMADO: Acciones que se desarrollan en el territorio entre sus fuerzas armadas y fuerzas armadas disidentes, o grupos armados organizados que, bajo la dirección de un mando, ejerzan sobre una parte de dicho territorio un control tal, que les permita realizar operaciones militares sostenidas y concertadas.</a:t>
            </a:r>
          </a:p>
        </p:txBody>
      </p:sp>
      <p:pic>
        <p:nvPicPr>
          <p:cNvPr id="6" name="Imagen 5"/>
          <p:cNvPicPr>
            <a:picLocks noChangeAspect="1"/>
          </p:cNvPicPr>
          <p:nvPr/>
        </p:nvPicPr>
        <p:blipFill rotWithShape="1">
          <a:blip r:embed="rId3"/>
          <a:srcRect t="13976" b="4579"/>
          <a:stretch/>
        </p:blipFill>
        <p:spPr>
          <a:xfrm>
            <a:off x="3057179" y="588913"/>
            <a:ext cx="5673686" cy="2581782"/>
          </a:xfrm>
          <a:prstGeom prst="rect">
            <a:avLst/>
          </a:prstGeom>
        </p:spPr>
      </p:pic>
      <p:sp>
        <p:nvSpPr>
          <p:cNvPr id="7" name="CuadroTexto 6"/>
          <p:cNvSpPr txBox="1"/>
          <p:nvPr/>
        </p:nvSpPr>
        <p:spPr>
          <a:xfrm>
            <a:off x="1784733" y="65693"/>
            <a:ext cx="9000778" cy="523220"/>
          </a:xfrm>
          <a:prstGeom prst="rect">
            <a:avLst/>
          </a:prstGeom>
          <a:noFill/>
        </p:spPr>
        <p:txBody>
          <a:bodyPr wrap="square" rtlCol="0">
            <a:spAutoFit/>
          </a:bodyPr>
          <a:lstStyle/>
          <a:p>
            <a:r>
              <a:rPr lang="es-CO" sz="2800" b="1" dirty="0" smtClean="0">
                <a:solidFill>
                  <a:srgbClr val="C00000"/>
                </a:solidFill>
              </a:rPr>
              <a:t>POBLACION VICTIMA DE CONFLICTO ARMADO</a:t>
            </a:r>
            <a:endParaRPr lang="es-MX" sz="2800" b="1" dirty="0">
              <a:solidFill>
                <a:srgbClr val="C00000"/>
              </a:solidFill>
            </a:endParaRPr>
          </a:p>
        </p:txBody>
      </p:sp>
    </p:spTree>
    <p:extLst>
      <p:ext uri="{BB962C8B-B14F-4D97-AF65-F5344CB8AC3E}">
        <p14:creationId xmlns:p14="http://schemas.microsoft.com/office/powerpoint/2010/main" val="2717472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ángulo 4"/>
          <p:cNvSpPr/>
          <p:nvPr/>
        </p:nvSpPr>
        <p:spPr>
          <a:xfrm>
            <a:off x="0" y="0"/>
            <a:ext cx="12192000" cy="5755422"/>
          </a:xfrm>
          <a:prstGeom prst="rect">
            <a:avLst/>
          </a:prstGeom>
          <a:solidFill>
            <a:schemeClr val="bg1"/>
          </a:solidFill>
        </p:spPr>
        <p:txBody>
          <a:bodyPr wrap="square">
            <a:spAutoFit/>
          </a:bodyPr>
          <a:lstStyle/>
          <a:p>
            <a:pPr marL="285750" indent="-285750" algn="just">
              <a:buFont typeface="Wingdings" panose="05000000000000000000" pitchFamily="2" charset="2"/>
              <a:buChar char="ü"/>
            </a:pPr>
            <a:endParaRPr lang="es-CO" sz="1600" b="1" dirty="0" smtClean="0">
              <a:solidFill>
                <a:srgbClr val="0070C0"/>
              </a:solidFill>
              <a:latin typeface="Arial" panose="020B0604020202020204" pitchFamily="34" charset="0"/>
            </a:endParaRPr>
          </a:p>
          <a:p>
            <a:pPr marL="285750" indent="-285750" algn="just">
              <a:buFont typeface="Wingdings" panose="05000000000000000000" pitchFamily="2" charset="2"/>
              <a:buChar char="ü"/>
            </a:pPr>
            <a:r>
              <a:rPr lang="es-CO" sz="1600" b="1" dirty="0" smtClean="0">
                <a:solidFill>
                  <a:srgbClr val="0070C0"/>
                </a:solidFill>
                <a:latin typeface="Arial" panose="020B0604020202020204" pitchFamily="34" charset="0"/>
              </a:rPr>
              <a:t>ATENCIÓN </a:t>
            </a:r>
            <a:r>
              <a:rPr lang="es-CO" sz="1600" b="1" dirty="0">
                <a:solidFill>
                  <a:srgbClr val="0070C0"/>
                </a:solidFill>
                <a:latin typeface="Arial" panose="020B0604020202020204" pitchFamily="34" charset="0"/>
              </a:rPr>
              <a:t>INTEGRAL: </a:t>
            </a:r>
            <a:r>
              <a:rPr lang="es-CO" sz="1600" dirty="0">
                <a:solidFill>
                  <a:srgbClr val="0070C0"/>
                </a:solidFill>
                <a:latin typeface="Arial" panose="020B0604020202020204" pitchFamily="34" charset="0"/>
              </a:rPr>
              <a:t>Es la provisión continua y con calidad, de una atención orientada hacia la promoción, prevención, recuperación y rehabilitación de la salud, para las personas en el contexto de su familia y comunidad. Dicha atención está a cargo de personal de salud competente a partir de un enfoque biopsicosocial, quienes trabajan como equipo de salud coordinado y contando con la participación de la comunidad. </a:t>
            </a:r>
            <a:endParaRPr lang="es-CO" sz="1600" dirty="0" smtClean="0">
              <a:solidFill>
                <a:srgbClr val="0070C0"/>
              </a:solidFill>
              <a:latin typeface="Arial" panose="020B0604020202020204" pitchFamily="34" charset="0"/>
            </a:endParaRPr>
          </a:p>
          <a:p>
            <a:pPr algn="just"/>
            <a:endParaRPr lang="es-CO" sz="1600" dirty="0" smtClean="0">
              <a:solidFill>
                <a:srgbClr val="0070C0"/>
              </a:solidFill>
              <a:latin typeface="Arial" panose="020B0604020202020204" pitchFamily="34" charset="0"/>
            </a:endParaRPr>
          </a:p>
          <a:p>
            <a:pPr marL="285750" indent="-285750" algn="just">
              <a:buFont typeface="Wingdings" panose="05000000000000000000" pitchFamily="2" charset="2"/>
              <a:buChar char="ü"/>
            </a:pPr>
            <a:r>
              <a:rPr lang="es-CO" sz="1600" b="1" dirty="0" smtClean="0">
                <a:solidFill>
                  <a:srgbClr val="0070C0"/>
                </a:solidFill>
                <a:latin typeface="Arial" panose="020B0604020202020204" pitchFamily="34" charset="0"/>
              </a:rPr>
              <a:t>ACCESIBILIDAD</a:t>
            </a:r>
            <a:r>
              <a:rPr lang="es-CO" sz="1600" b="1" dirty="0">
                <a:solidFill>
                  <a:srgbClr val="0070C0"/>
                </a:solidFill>
                <a:latin typeface="Arial" panose="020B0604020202020204" pitchFamily="34" charset="0"/>
              </a:rPr>
              <a:t>: </a:t>
            </a:r>
            <a:r>
              <a:rPr lang="es-CO" sz="1600" dirty="0" smtClean="0">
                <a:solidFill>
                  <a:srgbClr val="0070C0"/>
                </a:solidFill>
                <a:latin typeface="Arial" panose="020B0604020202020204" pitchFamily="34" charset="0"/>
              </a:rPr>
              <a:t>Es </a:t>
            </a:r>
            <a:r>
              <a:rPr lang="es-CO" sz="1600" dirty="0">
                <a:solidFill>
                  <a:srgbClr val="0070C0"/>
                </a:solidFill>
                <a:latin typeface="Arial" panose="020B0604020202020204" pitchFamily="34" charset="0"/>
              </a:rPr>
              <a:t>la posibilidad que tiene el Usuario, para utilizar los servicios de salud, que le garantiza el </a:t>
            </a:r>
            <a:r>
              <a:rPr lang="es-CO" sz="1600" dirty="0" smtClean="0">
                <a:solidFill>
                  <a:srgbClr val="0070C0"/>
                </a:solidFill>
                <a:latin typeface="Arial" panose="020B0604020202020204" pitchFamily="34" charset="0"/>
              </a:rPr>
              <a:t>Sistema General </a:t>
            </a:r>
            <a:r>
              <a:rPr lang="es-CO" sz="1600" dirty="0">
                <a:solidFill>
                  <a:srgbClr val="0070C0"/>
                </a:solidFill>
                <a:latin typeface="Arial" panose="020B0604020202020204" pitchFamily="34" charset="0"/>
              </a:rPr>
              <a:t>de Seguridad Social en Salud. </a:t>
            </a:r>
          </a:p>
          <a:p>
            <a:pPr algn="just"/>
            <a:endParaRPr lang="es-MX" sz="1600" dirty="0">
              <a:solidFill>
                <a:srgbClr val="0070C0"/>
              </a:solidFill>
              <a:latin typeface="Arial" panose="020B0604020202020204" pitchFamily="34" charset="0"/>
            </a:endParaRPr>
          </a:p>
          <a:p>
            <a:pPr marL="285750" indent="-285750" algn="just">
              <a:buFont typeface="Wingdings" panose="05000000000000000000" pitchFamily="2" charset="2"/>
              <a:buChar char="ü"/>
            </a:pPr>
            <a:r>
              <a:rPr lang="es-CO" sz="1600" b="1" dirty="0" smtClean="0">
                <a:solidFill>
                  <a:srgbClr val="0070C0"/>
                </a:solidFill>
                <a:latin typeface="Arial" panose="020B0604020202020204" pitchFamily="34" charset="0"/>
              </a:rPr>
              <a:t>OPORTUNIDAD</a:t>
            </a:r>
            <a:r>
              <a:rPr lang="es-CO" sz="1600" b="1" dirty="0">
                <a:solidFill>
                  <a:srgbClr val="0070C0"/>
                </a:solidFill>
                <a:latin typeface="Arial" panose="020B0604020202020204" pitchFamily="34" charset="0"/>
              </a:rPr>
              <a:t>: </a:t>
            </a:r>
            <a:r>
              <a:rPr lang="es-CO" sz="1600" dirty="0">
                <a:solidFill>
                  <a:srgbClr val="0070C0"/>
                </a:solidFill>
                <a:latin typeface="Arial" panose="020B0604020202020204" pitchFamily="34" charset="0"/>
              </a:rPr>
              <a:t>Es la posibilidad que tiene el usuario de obtener los servicios que requiere, sin que se presenten retrasos que pongan en riesgo su vida o su salud. </a:t>
            </a:r>
            <a:endParaRPr lang="es-CO" sz="1600" dirty="0" smtClean="0">
              <a:solidFill>
                <a:srgbClr val="0070C0"/>
              </a:solidFill>
              <a:latin typeface="Arial" panose="020B0604020202020204" pitchFamily="34" charset="0"/>
            </a:endParaRPr>
          </a:p>
          <a:p>
            <a:pPr marL="285750" indent="-285750" algn="just">
              <a:buFont typeface="Wingdings" panose="05000000000000000000" pitchFamily="2" charset="2"/>
              <a:buChar char="ü"/>
            </a:pPr>
            <a:endParaRPr lang="es-CO" sz="1600" dirty="0" smtClean="0">
              <a:solidFill>
                <a:srgbClr val="0070C0"/>
              </a:solidFill>
              <a:latin typeface="Arial" panose="020B0604020202020204" pitchFamily="34" charset="0"/>
            </a:endParaRPr>
          </a:p>
          <a:p>
            <a:pPr marL="285750" indent="-285750" algn="just">
              <a:buFont typeface="Wingdings" panose="05000000000000000000" pitchFamily="2" charset="2"/>
              <a:buChar char="ü"/>
            </a:pPr>
            <a:r>
              <a:rPr lang="es-CO" sz="1600" b="1" dirty="0">
                <a:solidFill>
                  <a:srgbClr val="0070C0"/>
                </a:solidFill>
                <a:latin typeface="Arial" panose="020B0604020202020204" pitchFamily="34" charset="0"/>
              </a:rPr>
              <a:t>SEGURIDAD: </a:t>
            </a:r>
            <a:r>
              <a:rPr lang="es-CO" sz="1600" dirty="0">
                <a:solidFill>
                  <a:srgbClr val="0070C0"/>
                </a:solidFill>
                <a:latin typeface="Arial" panose="020B0604020202020204" pitchFamily="34" charset="0"/>
              </a:rPr>
              <a:t>Es el conjunto de elementos estructurales; procesos, instrumentos y metodologías basadas en evidencias científicamente probadas, que propenden por minimizar el riesgo de sufrir un evento adverso en el proceso de atención en salud o de mitigar sus consecuencias. </a:t>
            </a:r>
            <a:endParaRPr lang="es-CO" sz="1600" dirty="0" smtClean="0">
              <a:solidFill>
                <a:srgbClr val="0070C0"/>
              </a:solidFill>
              <a:latin typeface="Arial" panose="020B0604020202020204" pitchFamily="34" charset="0"/>
            </a:endParaRPr>
          </a:p>
          <a:p>
            <a:pPr marL="285750" indent="-285750" algn="just">
              <a:buFont typeface="Wingdings" panose="05000000000000000000" pitchFamily="2" charset="2"/>
              <a:buChar char="ü"/>
            </a:pPr>
            <a:endParaRPr lang="es-CO" sz="1600" b="1" dirty="0">
              <a:solidFill>
                <a:srgbClr val="0070C0"/>
              </a:solidFill>
              <a:latin typeface="Arial" panose="020B0604020202020204" pitchFamily="34" charset="0"/>
            </a:endParaRPr>
          </a:p>
          <a:p>
            <a:pPr marL="285750" indent="-285750" algn="just">
              <a:buFont typeface="Wingdings" panose="05000000000000000000" pitchFamily="2" charset="2"/>
              <a:buChar char="ü"/>
            </a:pPr>
            <a:r>
              <a:rPr lang="es-CO" sz="1600" b="1" dirty="0" smtClean="0">
                <a:solidFill>
                  <a:srgbClr val="0070C0"/>
                </a:solidFill>
                <a:latin typeface="Arial" panose="020B0604020202020204" pitchFamily="34" charset="0"/>
              </a:rPr>
              <a:t>RESPETO </a:t>
            </a:r>
            <a:r>
              <a:rPr lang="es-CO" sz="1600" b="1" dirty="0">
                <a:solidFill>
                  <a:srgbClr val="0070C0"/>
                </a:solidFill>
                <a:latin typeface="Arial" panose="020B0604020202020204" pitchFamily="34" charset="0"/>
              </a:rPr>
              <a:t>POR DERECHOS DE LOS USUARIOS</a:t>
            </a:r>
            <a:r>
              <a:rPr lang="es-CO" sz="1600" dirty="0">
                <a:solidFill>
                  <a:srgbClr val="0070C0"/>
                </a:solidFill>
                <a:latin typeface="Arial" panose="020B0604020202020204" pitchFamily="34" charset="0"/>
              </a:rPr>
              <a:t>: La atención debe promover el reconocimiento de las personas como sujetos principales de derecho. El respeto de los derechos exige actuar de manera responsable y con transparencia en todos los aspectos en torno al servicio que se le presta dentro de la institución. </a:t>
            </a:r>
            <a:endParaRPr lang="es-CO" sz="1600" dirty="0" smtClean="0">
              <a:solidFill>
                <a:srgbClr val="0070C0"/>
              </a:solidFill>
              <a:latin typeface="Arial" panose="020B0604020202020204" pitchFamily="34" charset="0"/>
            </a:endParaRPr>
          </a:p>
          <a:p>
            <a:pPr marL="285750" indent="-285750" algn="just">
              <a:buFont typeface="Wingdings" panose="05000000000000000000" pitchFamily="2" charset="2"/>
              <a:buChar char="ü"/>
            </a:pPr>
            <a:endParaRPr lang="es-CO" sz="1600" b="1" dirty="0">
              <a:solidFill>
                <a:srgbClr val="0070C0"/>
              </a:solidFill>
              <a:latin typeface="Arial" panose="020B0604020202020204" pitchFamily="34" charset="0"/>
            </a:endParaRPr>
          </a:p>
          <a:p>
            <a:pPr marL="285750" indent="-285750" algn="just">
              <a:buFont typeface="Wingdings" panose="05000000000000000000" pitchFamily="2" charset="2"/>
              <a:buChar char="ü"/>
            </a:pPr>
            <a:r>
              <a:rPr lang="es-CO" sz="1600" b="1" dirty="0" smtClean="0">
                <a:solidFill>
                  <a:srgbClr val="0070C0"/>
                </a:solidFill>
                <a:latin typeface="Arial" panose="020B0604020202020204" pitchFamily="34" charset="0"/>
              </a:rPr>
              <a:t>INCLUSIÓN </a:t>
            </a:r>
            <a:r>
              <a:rPr lang="es-CO" sz="1600" b="1" dirty="0">
                <a:solidFill>
                  <a:srgbClr val="0070C0"/>
                </a:solidFill>
                <a:latin typeface="Arial" panose="020B0604020202020204" pitchFamily="34" charset="0"/>
              </a:rPr>
              <a:t>SOCIAL</a:t>
            </a:r>
            <a:r>
              <a:rPr lang="es-CO" sz="1600" dirty="0">
                <a:solidFill>
                  <a:srgbClr val="0070C0"/>
                </a:solidFill>
                <a:latin typeface="Arial" panose="020B0604020202020204" pitchFamily="34" charset="0"/>
              </a:rPr>
              <a:t>: Es un proceso que asegura que todas las personas tengan las mismas oportunidades, y la posibilidad real y efectiva de acceder, participar, relacionarse y disfrutar de un buen servicio o ambiente, junto con los demás ciudadanos, sin ninguna limitación o restricción. </a:t>
            </a:r>
          </a:p>
        </p:txBody>
      </p:sp>
    </p:spTree>
    <p:extLst>
      <p:ext uri="{BB962C8B-B14F-4D97-AF65-F5344CB8AC3E}">
        <p14:creationId xmlns:p14="http://schemas.microsoft.com/office/powerpoint/2010/main" val="1425300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6200"/>
            <a:ext cx="12192000" cy="6934200"/>
          </a:xfrm>
          <a:prstGeom prst="rect">
            <a:avLst/>
          </a:prstGeom>
        </p:spPr>
      </p:pic>
      <p:sp>
        <p:nvSpPr>
          <p:cNvPr id="2" name="Rectángulo 1"/>
          <p:cNvSpPr/>
          <p:nvPr/>
        </p:nvSpPr>
        <p:spPr>
          <a:xfrm>
            <a:off x="0" y="-76200"/>
            <a:ext cx="7381875" cy="7171194"/>
          </a:xfrm>
          <a:prstGeom prst="rect">
            <a:avLst/>
          </a:prstGeom>
          <a:blipFill>
            <a:blip r:embed="rId3"/>
            <a:tile tx="0" ty="0" sx="100000" sy="100000" flip="none" algn="tl"/>
          </a:blipFill>
        </p:spPr>
        <p:txBody>
          <a:bodyPr wrap="square">
            <a:spAutoFit/>
          </a:bodyPr>
          <a:lstStyle/>
          <a:p>
            <a:endParaRPr lang="es-CO" sz="2400" b="1" dirty="0" smtClean="0">
              <a:solidFill>
                <a:schemeClr val="accent1">
                  <a:lumMod val="50000"/>
                </a:schemeClr>
              </a:solidFill>
              <a:latin typeface="Calibri" panose="020F0502020204030204" pitchFamily="34" charset="0"/>
              <a:cs typeface="Aparajita" panose="020B0604020202020204" pitchFamily="34" charset="0"/>
            </a:endParaRPr>
          </a:p>
          <a:p>
            <a:r>
              <a:rPr lang="es-CO" sz="2400" b="1" dirty="0" smtClean="0">
                <a:solidFill>
                  <a:schemeClr val="accent1">
                    <a:lumMod val="50000"/>
                  </a:schemeClr>
                </a:solidFill>
                <a:latin typeface="Calibri" panose="020F0502020204030204" pitchFamily="34" charset="0"/>
                <a:cs typeface="Aparajita" panose="020B0604020202020204" pitchFamily="34" charset="0"/>
              </a:rPr>
              <a:t>DERECHOS </a:t>
            </a:r>
            <a:r>
              <a:rPr lang="es-CO" sz="2400" b="1" dirty="0">
                <a:solidFill>
                  <a:schemeClr val="accent1">
                    <a:lumMod val="50000"/>
                  </a:schemeClr>
                </a:solidFill>
                <a:latin typeface="Calibri" panose="020F0502020204030204" pitchFamily="34" charset="0"/>
                <a:cs typeface="Aparajita" panose="020B0604020202020204" pitchFamily="34" charset="0"/>
              </a:rPr>
              <a:t>POBLACION VICTIMA DE CONFLICTO </a:t>
            </a:r>
            <a:r>
              <a:rPr lang="es-CO" sz="2400" b="1" dirty="0" smtClean="0">
                <a:solidFill>
                  <a:schemeClr val="accent1">
                    <a:lumMod val="50000"/>
                  </a:schemeClr>
                </a:solidFill>
                <a:latin typeface="Calibri" panose="020F0502020204030204" pitchFamily="34" charset="0"/>
                <a:cs typeface="Aparajita" panose="020B0604020202020204" pitchFamily="34" charset="0"/>
              </a:rPr>
              <a:t>ARMADO</a:t>
            </a:r>
          </a:p>
          <a:p>
            <a:endParaRPr lang="es-CO" sz="2000" b="1" dirty="0">
              <a:latin typeface="Calibri" panose="020F0502020204030204" pitchFamily="34" charset="0"/>
              <a:cs typeface="Aparajita" panose="020B0604020202020204" pitchFamily="34" charset="0"/>
            </a:endParaRPr>
          </a:p>
          <a:p>
            <a:pPr marL="285750" indent="-285750">
              <a:buFont typeface="Wingdings" panose="05000000000000000000" pitchFamily="2" charset="2"/>
              <a:buChar char="v"/>
            </a:pPr>
            <a:r>
              <a:rPr lang="es-CO" dirty="0" smtClean="0">
                <a:solidFill>
                  <a:schemeClr val="accent1">
                    <a:lumMod val="50000"/>
                  </a:schemeClr>
                </a:solidFill>
                <a:latin typeface="Calibri" panose="020F0502020204030204" pitchFamily="34" charset="0"/>
                <a:cs typeface="Aparajita" panose="020B0604020202020204" pitchFamily="34" charset="0"/>
              </a:rPr>
              <a:t>Derecho </a:t>
            </a:r>
            <a:r>
              <a:rPr lang="es-CO" dirty="0">
                <a:solidFill>
                  <a:schemeClr val="accent1">
                    <a:lumMod val="50000"/>
                  </a:schemeClr>
                </a:solidFill>
                <a:latin typeface="Calibri" panose="020F0502020204030204" pitchFamily="34" charset="0"/>
                <a:cs typeface="Aparajita" panose="020B0604020202020204" pitchFamily="34" charset="0"/>
              </a:rPr>
              <a:t>a la verdad la justicia y </a:t>
            </a:r>
            <a:r>
              <a:rPr lang="es-CO" dirty="0" smtClean="0">
                <a:solidFill>
                  <a:schemeClr val="accent1">
                    <a:lumMod val="50000"/>
                  </a:schemeClr>
                </a:solidFill>
                <a:latin typeface="Calibri" panose="020F0502020204030204" pitchFamily="34" charset="0"/>
                <a:cs typeface="Aparajita" panose="020B0604020202020204" pitchFamily="34" charset="0"/>
              </a:rPr>
              <a:t>reparación.</a:t>
            </a:r>
          </a:p>
          <a:p>
            <a:pPr marL="285750" indent="-285750">
              <a:buFont typeface="Wingdings" panose="05000000000000000000" pitchFamily="2" charset="2"/>
              <a:buChar char="v"/>
            </a:pPr>
            <a:endParaRPr lang="es-CO" dirty="0">
              <a:solidFill>
                <a:schemeClr val="accent1">
                  <a:lumMod val="50000"/>
                </a:schemeClr>
              </a:solidFill>
              <a:latin typeface="Calibri" panose="020F0502020204030204" pitchFamily="34" charset="0"/>
              <a:cs typeface="Aparajita" panose="020B0604020202020204" pitchFamily="34" charset="0"/>
            </a:endParaRPr>
          </a:p>
          <a:p>
            <a:pPr marL="285750" indent="-285750">
              <a:buFont typeface="Wingdings" panose="05000000000000000000" pitchFamily="2" charset="2"/>
              <a:buChar char="v"/>
            </a:pPr>
            <a:r>
              <a:rPr lang="es-CO" dirty="0" smtClean="0">
                <a:solidFill>
                  <a:schemeClr val="accent1">
                    <a:lumMod val="50000"/>
                  </a:schemeClr>
                </a:solidFill>
                <a:latin typeface="Calibri" panose="020F0502020204030204" pitchFamily="34" charset="0"/>
                <a:cs typeface="Aparajita" panose="020B0604020202020204" pitchFamily="34" charset="0"/>
              </a:rPr>
              <a:t>Derecho </a:t>
            </a:r>
            <a:r>
              <a:rPr lang="es-CO" dirty="0">
                <a:solidFill>
                  <a:schemeClr val="accent1">
                    <a:lumMod val="50000"/>
                  </a:schemeClr>
                </a:solidFill>
                <a:latin typeface="Calibri" panose="020F0502020204030204" pitchFamily="34" charset="0"/>
                <a:cs typeface="Aparajita" panose="020B0604020202020204" pitchFamily="34" charset="0"/>
              </a:rPr>
              <a:t>a acudir a escenarios de dialogo institucional y comunitario</a:t>
            </a:r>
            <a:r>
              <a:rPr lang="es-CO" dirty="0" smtClean="0">
                <a:solidFill>
                  <a:schemeClr val="accent1">
                    <a:lumMod val="50000"/>
                  </a:schemeClr>
                </a:solidFill>
                <a:latin typeface="Calibri" panose="020F0502020204030204" pitchFamily="34" charset="0"/>
                <a:cs typeface="Aparajita" panose="020B0604020202020204" pitchFamily="34" charset="0"/>
              </a:rPr>
              <a:t>.</a:t>
            </a:r>
          </a:p>
          <a:p>
            <a:pPr marL="285750" indent="-285750">
              <a:buFont typeface="Wingdings" panose="05000000000000000000" pitchFamily="2" charset="2"/>
              <a:buChar char="v"/>
            </a:pPr>
            <a:endParaRPr lang="es-CO" dirty="0">
              <a:solidFill>
                <a:schemeClr val="accent1">
                  <a:lumMod val="50000"/>
                </a:schemeClr>
              </a:solidFill>
              <a:latin typeface="Calibri" panose="020F0502020204030204" pitchFamily="34" charset="0"/>
              <a:cs typeface="Aparajita" panose="020B0604020202020204" pitchFamily="34" charset="0"/>
            </a:endParaRPr>
          </a:p>
          <a:p>
            <a:pPr marL="285750" indent="-285750">
              <a:buFont typeface="Wingdings" panose="05000000000000000000" pitchFamily="2" charset="2"/>
              <a:buChar char="v"/>
            </a:pPr>
            <a:r>
              <a:rPr lang="es-CO" dirty="0" smtClean="0">
                <a:solidFill>
                  <a:schemeClr val="accent1">
                    <a:lumMod val="50000"/>
                  </a:schemeClr>
                </a:solidFill>
                <a:latin typeface="Calibri" panose="020F0502020204030204" pitchFamily="34" charset="0"/>
                <a:cs typeface="Aparajita" panose="020B0604020202020204" pitchFamily="34" charset="0"/>
              </a:rPr>
              <a:t>Derecho </a:t>
            </a:r>
            <a:r>
              <a:rPr lang="es-CO" dirty="0">
                <a:solidFill>
                  <a:schemeClr val="accent1">
                    <a:lumMod val="50000"/>
                  </a:schemeClr>
                </a:solidFill>
                <a:latin typeface="Calibri" panose="020F0502020204030204" pitchFamily="34" charset="0"/>
                <a:cs typeface="Aparajita" panose="020B0604020202020204" pitchFamily="34" charset="0"/>
              </a:rPr>
              <a:t>a la </a:t>
            </a:r>
            <a:r>
              <a:rPr lang="es-CO" dirty="0" smtClean="0">
                <a:solidFill>
                  <a:schemeClr val="accent1">
                    <a:lumMod val="50000"/>
                  </a:schemeClr>
                </a:solidFill>
                <a:latin typeface="Calibri" panose="020F0502020204030204" pitchFamily="34" charset="0"/>
                <a:cs typeface="Aparajita" panose="020B0604020202020204" pitchFamily="34" charset="0"/>
              </a:rPr>
              <a:t>restitución </a:t>
            </a:r>
            <a:r>
              <a:rPr lang="es-CO" dirty="0">
                <a:solidFill>
                  <a:schemeClr val="accent1">
                    <a:lumMod val="50000"/>
                  </a:schemeClr>
                </a:solidFill>
                <a:latin typeface="Calibri" panose="020F0502020204030204" pitchFamily="34" charset="0"/>
                <a:cs typeface="Aparajita" panose="020B0604020202020204" pitchFamily="34" charset="0"/>
              </a:rPr>
              <a:t>de tierra si hubiere sido despojado de ella, en los </a:t>
            </a:r>
            <a:r>
              <a:rPr lang="es-CO" dirty="0" smtClean="0">
                <a:solidFill>
                  <a:schemeClr val="accent1">
                    <a:lumMod val="50000"/>
                  </a:schemeClr>
                </a:solidFill>
                <a:latin typeface="Calibri" panose="020F0502020204030204" pitchFamily="34" charset="0"/>
                <a:cs typeface="Aparajita" panose="020B0604020202020204" pitchFamily="34" charset="0"/>
              </a:rPr>
              <a:t>términos establecidos por la ley.</a:t>
            </a:r>
          </a:p>
          <a:p>
            <a:pPr marL="285750" indent="-285750">
              <a:buFont typeface="Wingdings" panose="05000000000000000000" pitchFamily="2" charset="2"/>
              <a:buChar char="v"/>
            </a:pPr>
            <a:endParaRPr lang="es-CO" dirty="0">
              <a:solidFill>
                <a:schemeClr val="accent1">
                  <a:lumMod val="50000"/>
                </a:schemeClr>
              </a:solidFill>
              <a:latin typeface="Calibri" panose="020F0502020204030204" pitchFamily="34" charset="0"/>
              <a:cs typeface="Aparajita" panose="020B0604020202020204" pitchFamily="34" charset="0"/>
            </a:endParaRPr>
          </a:p>
          <a:p>
            <a:pPr marL="285750" indent="-285750">
              <a:buFont typeface="Wingdings" panose="05000000000000000000" pitchFamily="2" charset="2"/>
              <a:buChar char="v"/>
            </a:pPr>
            <a:r>
              <a:rPr lang="es-CO" dirty="0" smtClean="0">
                <a:solidFill>
                  <a:schemeClr val="accent1">
                    <a:lumMod val="50000"/>
                  </a:schemeClr>
                </a:solidFill>
                <a:latin typeface="Calibri" panose="020F0502020204030204" pitchFamily="34" charset="0"/>
                <a:cs typeface="Aparajita" panose="020B0604020202020204" pitchFamily="34" charset="0"/>
              </a:rPr>
              <a:t>Derecho </a:t>
            </a:r>
            <a:r>
              <a:rPr lang="es-CO" dirty="0">
                <a:solidFill>
                  <a:schemeClr val="accent1">
                    <a:lumMod val="50000"/>
                  </a:schemeClr>
                </a:solidFill>
                <a:latin typeface="Calibri" panose="020F0502020204030204" pitchFamily="34" charset="0"/>
                <a:cs typeface="Aparajita" panose="020B0604020202020204" pitchFamily="34" charset="0"/>
              </a:rPr>
              <a:t>a solicitar y recibir </a:t>
            </a:r>
            <a:r>
              <a:rPr lang="es-CO" dirty="0" smtClean="0">
                <a:solidFill>
                  <a:schemeClr val="accent1">
                    <a:lumMod val="50000"/>
                  </a:schemeClr>
                </a:solidFill>
                <a:latin typeface="Calibri" panose="020F0502020204030204" pitchFamily="34" charset="0"/>
                <a:cs typeface="Aparajita" panose="020B0604020202020204" pitchFamily="34" charset="0"/>
              </a:rPr>
              <a:t>atención </a:t>
            </a:r>
            <a:r>
              <a:rPr lang="es-CO" dirty="0">
                <a:solidFill>
                  <a:schemeClr val="accent1">
                    <a:lumMod val="50000"/>
                  </a:schemeClr>
                </a:solidFill>
                <a:latin typeface="Calibri" panose="020F0502020204030204" pitchFamily="34" charset="0"/>
                <a:cs typeface="Aparajita" panose="020B0604020202020204" pitchFamily="34" charset="0"/>
              </a:rPr>
              <a:t>humanitaria</a:t>
            </a:r>
            <a:r>
              <a:rPr lang="es-CO" dirty="0" smtClean="0">
                <a:solidFill>
                  <a:schemeClr val="accent1">
                    <a:lumMod val="50000"/>
                  </a:schemeClr>
                </a:solidFill>
                <a:latin typeface="Calibri" panose="020F0502020204030204" pitchFamily="34" charset="0"/>
                <a:cs typeface="Aparajita" panose="020B0604020202020204" pitchFamily="34" charset="0"/>
              </a:rPr>
              <a:t>.</a:t>
            </a:r>
          </a:p>
          <a:p>
            <a:endParaRPr lang="es-CO" dirty="0">
              <a:solidFill>
                <a:schemeClr val="accent1">
                  <a:lumMod val="50000"/>
                </a:schemeClr>
              </a:solidFill>
              <a:latin typeface="Calibri" panose="020F0502020204030204" pitchFamily="34" charset="0"/>
              <a:cs typeface="Aparajita" panose="020B0604020202020204" pitchFamily="34" charset="0"/>
            </a:endParaRPr>
          </a:p>
          <a:p>
            <a:pPr marL="285750" indent="-285750">
              <a:buFont typeface="Wingdings" panose="05000000000000000000" pitchFamily="2" charset="2"/>
              <a:buChar char="v"/>
            </a:pPr>
            <a:r>
              <a:rPr lang="es-CO" dirty="0" smtClean="0">
                <a:solidFill>
                  <a:schemeClr val="accent1">
                    <a:lumMod val="50000"/>
                  </a:schemeClr>
                </a:solidFill>
                <a:latin typeface="Calibri" panose="020F0502020204030204" pitchFamily="34" charset="0"/>
                <a:cs typeface="Aparajita" panose="020B0604020202020204" pitchFamily="34" charset="0"/>
              </a:rPr>
              <a:t>Derecho </a:t>
            </a:r>
            <a:r>
              <a:rPr lang="es-CO" dirty="0">
                <a:solidFill>
                  <a:schemeClr val="accent1">
                    <a:lumMod val="50000"/>
                  </a:schemeClr>
                </a:solidFill>
                <a:latin typeface="Calibri" panose="020F0502020204030204" pitchFamily="34" charset="0"/>
                <a:cs typeface="Aparajita" panose="020B0604020202020204" pitchFamily="34" charset="0"/>
              </a:rPr>
              <a:t>a la </a:t>
            </a:r>
            <a:r>
              <a:rPr lang="es-CO" dirty="0" smtClean="0">
                <a:solidFill>
                  <a:schemeClr val="accent1">
                    <a:lumMod val="50000"/>
                  </a:schemeClr>
                </a:solidFill>
                <a:latin typeface="Calibri" panose="020F0502020204030204" pitchFamily="34" charset="0"/>
                <a:cs typeface="Aparajita" panose="020B0604020202020204" pitchFamily="34" charset="0"/>
              </a:rPr>
              <a:t>información </a:t>
            </a:r>
            <a:r>
              <a:rPr lang="es-CO" dirty="0">
                <a:solidFill>
                  <a:schemeClr val="accent1">
                    <a:lumMod val="50000"/>
                  </a:schemeClr>
                </a:solidFill>
                <a:latin typeface="Calibri" panose="020F0502020204030204" pitchFamily="34" charset="0"/>
                <a:cs typeface="Aparajita" panose="020B0604020202020204" pitchFamily="34" charset="0"/>
              </a:rPr>
              <a:t>sobre rutas y los medios de acceso a las medidas que </a:t>
            </a:r>
            <a:r>
              <a:rPr lang="es-CO" dirty="0" smtClean="0">
                <a:solidFill>
                  <a:schemeClr val="accent1">
                    <a:lumMod val="50000"/>
                  </a:schemeClr>
                </a:solidFill>
                <a:latin typeface="Calibri" panose="020F0502020204030204" pitchFamily="34" charset="0"/>
                <a:cs typeface="Aparajita" panose="020B0604020202020204" pitchFamily="34" charset="0"/>
              </a:rPr>
              <a:t>establece </a:t>
            </a:r>
            <a:r>
              <a:rPr lang="es-MX" dirty="0" smtClean="0">
                <a:solidFill>
                  <a:schemeClr val="accent1">
                    <a:lumMod val="50000"/>
                  </a:schemeClr>
                </a:solidFill>
                <a:latin typeface="Calibri" panose="020F0502020204030204" pitchFamily="34" charset="0"/>
                <a:cs typeface="Aparajita" panose="020B0604020202020204" pitchFamily="34" charset="0"/>
              </a:rPr>
              <a:t>la </a:t>
            </a:r>
            <a:r>
              <a:rPr lang="es-MX" dirty="0">
                <a:solidFill>
                  <a:schemeClr val="accent1">
                    <a:lumMod val="50000"/>
                  </a:schemeClr>
                </a:solidFill>
                <a:latin typeface="Calibri" panose="020F0502020204030204" pitchFamily="34" charset="0"/>
                <a:cs typeface="Aparajita" panose="020B0604020202020204" pitchFamily="34" charset="0"/>
              </a:rPr>
              <a:t>ley</a:t>
            </a:r>
            <a:r>
              <a:rPr lang="es-MX" dirty="0" smtClean="0">
                <a:solidFill>
                  <a:schemeClr val="accent1">
                    <a:lumMod val="50000"/>
                  </a:schemeClr>
                </a:solidFill>
                <a:latin typeface="Calibri" panose="020F0502020204030204" pitchFamily="34" charset="0"/>
                <a:cs typeface="Aparajita" panose="020B0604020202020204" pitchFamily="34" charset="0"/>
              </a:rPr>
              <a:t>.</a:t>
            </a:r>
          </a:p>
          <a:p>
            <a:pPr marL="285750" indent="-285750">
              <a:buFont typeface="Wingdings" panose="05000000000000000000" pitchFamily="2" charset="2"/>
              <a:buChar char="v"/>
            </a:pPr>
            <a:endParaRPr lang="es-MX" dirty="0">
              <a:solidFill>
                <a:schemeClr val="accent1">
                  <a:lumMod val="50000"/>
                </a:schemeClr>
              </a:solidFill>
              <a:latin typeface="Calibri" panose="020F0502020204030204" pitchFamily="34" charset="0"/>
              <a:cs typeface="Aparajita" panose="020B0604020202020204" pitchFamily="34" charset="0"/>
            </a:endParaRPr>
          </a:p>
          <a:p>
            <a:pPr marL="285750" indent="-285750">
              <a:buFont typeface="Wingdings" panose="05000000000000000000" pitchFamily="2" charset="2"/>
              <a:buChar char="v"/>
            </a:pPr>
            <a:r>
              <a:rPr lang="es-CO" dirty="0" smtClean="0">
                <a:solidFill>
                  <a:schemeClr val="accent1">
                    <a:lumMod val="50000"/>
                  </a:schemeClr>
                </a:solidFill>
                <a:latin typeface="Calibri" panose="020F0502020204030204" pitchFamily="34" charset="0"/>
                <a:cs typeface="Aparajita" panose="020B0604020202020204" pitchFamily="34" charset="0"/>
              </a:rPr>
              <a:t>Derecho </a:t>
            </a:r>
            <a:r>
              <a:rPr lang="es-CO" dirty="0">
                <a:solidFill>
                  <a:schemeClr val="accent1">
                    <a:lumMod val="50000"/>
                  </a:schemeClr>
                </a:solidFill>
                <a:latin typeface="Calibri" panose="020F0502020204030204" pitchFamily="34" charset="0"/>
                <a:cs typeface="Aparajita" panose="020B0604020202020204" pitchFamily="34" charset="0"/>
              </a:rPr>
              <a:t>a la </a:t>
            </a:r>
            <a:r>
              <a:rPr lang="es-CO" dirty="0" smtClean="0">
                <a:solidFill>
                  <a:schemeClr val="accent1">
                    <a:lumMod val="50000"/>
                  </a:schemeClr>
                </a:solidFill>
                <a:latin typeface="Calibri" panose="020F0502020204030204" pitchFamily="34" charset="0"/>
                <a:cs typeface="Aparajita" panose="020B0604020202020204" pitchFamily="34" charset="0"/>
              </a:rPr>
              <a:t>atención </a:t>
            </a:r>
            <a:r>
              <a:rPr lang="es-CO" dirty="0">
                <a:solidFill>
                  <a:schemeClr val="accent1">
                    <a:lumMod val="50000"/>
                  </a:schemeClr>
                </a:solidFill>
                <a:latin typeface="Calibri" panose="020F0502020204030204" pitchFamily="34" charset="0"/>
                <a:cs typeface="Aparajita" panose="020B0604020202020204" pitchFamily="34" charset="0"/>
              </a:rPr>
              <a:t>en salud bajo el protocolo de </a:t>
            </a:r>
            <a:r>
              <a:rPr lang="es-CO" dirty="0" smtClean="0">
                <a:solidFill>
                  <a:schemeClr val="accent1">
                    <a:lumMod val="50000"/>
                  </a:schemeClr>
                </a:solidFill>
                <a:latin typeface="Calibri" panose="020F0502020204030204" pitchFamily="34" charset="0"/>
                <a:cs typeface="Aparajita" panose="020B0604020202020204" pitchFamily="34" charset="0"/>
              </a:rPr>
              <a:t>atención </a:t>
            </a:r>
            <a:r>
              <a:rPr lang="es-CO" dirty="0">
                <a:solidFill>
                  <a:schemeClr val="accent1">
                    <a:lumMod val="50000"/>
                  </a:schemeClr>
                </a:solidFill>
                <a:latin typeface="Calibri" panose="020F0502020204030204" pitchFamily="34" charset="0"/>
                <a:cs typeface="Aparajita" panose="020B0604020202020204" pitchFamily="34" charset="0"/>
              </a:rPr>
              <a:t>psicosocial para victimas </a:t>
            </a:r>
            <a:r>
              <a:rPr lang="es-CO" dirty="0" smtClean="0">
                <a:solidFill>
                  <a:schemeClr val="accent1">
                    <a:lumMod val="50000"/>
                  </a:schemeClr>
                </a:solidFill>
                <a:latin typeface="Calibri" panose="020F0502020204030204" pitchFamily="34" charset="0"/>
                <a:cs typeface="Aparajita" panose="020B0604020202020204" pitchFamily="34" charset="0"/>
              </a:rPr>
              <a:t>de </a:t>
            </a:r>
            <a:r>
              <a:rPr lang="es-MX" dirty="0" smtClean="0">
                <a:solidFill>
                  <a:schemeClr val="accent1">
                    <a:lumMod val="50000"/>
                  </a:schemeClr>
                </a:solidFill>
                <a:latin typeface="Calibri" panose="020F0502020204030204" pitchFamily="34" charset="0"/>
                <a:cs typeface="Aparajita" panose="020B0604020202020204" pitchFamily="34" charset="0"/>
              </a:rPr>
              <a:t>conflicto armado.</a:t>
            </a:r>
          </a:p>
          <a:p>
            <a:pPr marL="285750" indent="-285750">
              <a:buFont typeface="Wingdings" panose="05000000000000000000" pitchFamily="2" charset="2"/>
              <a:buChar char="v"/>
            </a:pPr>
            <a:endParaRPr lang="es-MX" dirty="0">
              <a:solidFill>
                <a:schemeClr val="accent1">
                  <a:lumMod val="50000"/>
                </a:schemeClr>
              </a:solidFill>
              <a:latin typeface="Calibri" panose="020F0502020204030204" pitchFamily="34" charset="0"/>
              <a:cs typeface="Aparajita" panose="020B0604020202020204" pitchFamily="34" charset="0"/>
            </a:endParaRPr>
          </a:p>
          <a:p>
            <a:pPr marL="285750" indent="-285750">
              <a:buFont typeface="Wingdings" panose="05000000000000000000" pitchFamily="2" charset="2"/>
              <a:buChar char="v"/>
            </a:pPr>
            <a:r>
              <a:rPr lang="es-CO" dirty="0" smtClean="0">
                <a:solidFill>
                  <a:schemeClr val="accent1">
                    <a:lumMod val="50000"/>
                  </a:schemeClr>
                </a:solidFill>
                <a:latin typeface="Calibri" panose="020F0502020204030204" pitchFamily="34" charset="0"/>
                <a:cs typeface="Aparajita" panose="020B0604020202020204" pitchFamily="34" charset="0"/>
              </a:rPr>
              <a:t>Derecho </a:t>
            </a:r>
            <a:r>
              <a:rPr lang="es-CO" dirty="0">
                <a:solidFill>
                  <a:schemeClr val="accent1">
                    <a:lumMod val="50000"/>
                  </a:schemeClr>
                </a:solidFill>
                <a:latin typeface="Calibri" panose="020F0502020204030204" pitchFamily="34" charset="0"/>
                <a:cs typeface="Aparajita" panose="020B0604020202020204" pitchFamily="34" charset="0"/>
              </a:rPr>
              <a:t>de los </a:t>
            </a:r>
            <a:r>
              <a:rPr lang="es-CO" dirty="0" smtClean="0">
                <a:solidFill>
                  <a:schemeClr val="accent1">
                    <a:lumMod val="50000"/>
                  </a:schemeClr>
                </a:solidFill>
                <a:latin typeface="Calibri" panose="020F0502020204030204" pitchFamily="34" charset="0"/>
                <a:cs typeface="Aparajita" panose="020B0604020202020204" pitchFamily="34" charset="0"/>
              </a:rPr>
              <a:t>Niños, Niñas y Adolescentes  </a:t>
            </a:r>
            <a:r>
              <a:rPr lang="es-CO" dirty="0">
                <a:solidFill>
                  <a:schemeClr val="accent1">
                    <a:lumMod val="50000"/>
                  </a:schemeClr>
                </a:solidFill>
                <a:latin typeface="Calibri" panose="020F0502020204030204" pitchFamily="34" charset="0"/>
                <a:cs typeface="Aparajita" panose="020B0604020202020204" pitchFamily="34" charset="0"/>
              </a:rPr>
              <a:t>a la asistencia de servicios de salud como </a:t>
            </a:r>
            <a:r>
              <a:rPr lang="es-CO" dirty="0" smtClean="0">
                <a:solidFill>
                  <a:schemeClr val="accent1">
                    <a:lumMod val="50000"/>
                  </a:schemeClr>
                </a:solidFill>
                <a:latin typeface="Calibri" panose="020F0502020204030204" pitchFamily="34" charset="0"/>
                <a:cs typeface="Aparajita" panose="020B0604020202020204" pitchFamily="34" charset="0"/>
              </a:rPr>
              <a:t>atención medica, </a:t>
            </a:r>
            <a:r>
              <a:rPr lang="es-MX" dirty="0" smtClean="0">
                <a:solidFill>
                  <a:schemeClr val="accent1">
                    <a:lumMod val="50000"/>
                  </a:schemeClr>
                </a:solidFill>
                <a:latin typeface="Calibri" panose="020F0502020204030204" pitchFamily="34" charset="0"/>
                <a:cs typeface="Aparajita" panose="020B0604020202020204" pitchFamily="34" charset="0"/>
              </a:rPr>
              <a:t>hospitalización, cirugía </a:t>
            </a:r>
            <a:r>
              <a:rPr lang="es-MX" sz="2000" dirty="0">
                <a:solidFill>
                  <a:schemeClr val="accent1">
                    <a:lumMod val="50000"/>
                  </a:schemeClr>
                </a:solidFill>
                <a:latin typeface="Calibri" panose="020F0502020204030204" pitchFamily="34" charset="0"/>
                <a:cs typeface="Aparajita" panose="020B0604020202020204" pitchFamily="34" charset="0"/>
              </a:rPr>
              <a:t>entre otras</a:t>
            </a:r>
            <a:r>
              <a:rPr lang="es-MX" sz="2000" dirty="0" smtClean="0">
                <a:solidFill>
                  <a:schemeClr val="accent1">
                    <a:lumMod val="50000"/>
                  </a:schemeClr>
                </a:solidFill>
                <a:latin typeface="Calibri" panose="020F0502020204030204" pitchFamily="34" charset="0"/>
                <a:cs typeface="Aparajita" panose="020B0604020202020204" pitchFamily="34" charset="0"/>
              </a:rPr>
              <a:t>.</a:t>
            </a:r>
          </a:p>
          <a:p>
            <a:pPr marL="285750" indent="-285750">
              <a:buFont typeface="Wingdings" panose="05000000000000000000" pitchFamily="2" charset="2"/>
              <a:buChar char="v"/>
            </a:pPr>
            <a:endParaRPr lang="es-CO" sz="2000" dirty="0">
              <a:solidFill>
                <a:schemeClr val="accent1">
                  <a:lumMod val="50000"/>
                </a:schemeClr>
              </a:solidFill>
              <a:latin typeface="Calibri" panose="020F0502020204030204" pitchFamily="34" charset="0"/>
              <a:cs typeface="Aparajita" panose="020B0604020202020204" pitchFamily="34" charset="0"/>
            </a:endParaRPr>
          </a:p>
          <a:p>
            <a:pPr marL="285750" indent="-285750">
              <a:buFont typeface="Wingdings" panose="05000000000000000000" pitchFamily="2" charset="2"/>
              <a:buChar char="v"/>
            </a:pPr>
            <a:endParaRPr lang="es-CO" sz="2000" dirty="0" smtClean="0">
              <a:solidFill>
                <a:schemeClr val="accent1">
                  <a:lumMod val="50000"/>
                </a:schemeClr>
              </a:solidFill>
              <a:latin typeface="Calibri" panose="020F0502020204030204" pitchFamily="34" charset="0"/>
              <a:cs typeface="Aparajita" panose="020B0604020202020204" pitchFamily="34" charset="0"/>
            </a:endParaRPr>
          </a:p>
          <a:p>
            <a:pPr marL="285750" indent="-285750">
              <a:buFont typeface="Wingdings" panose="05000000000000000000" pitchFamily="2" charset="2"/>
              <a:buChar char="v"/>
            </a:pPr>
            <a:endParaRPr lang="es-MX" sz="2000" dirty="0">
              <a:solidFill>
                <a:schemeClr val="accent1">
                  <a:lumMod val="50000"/>
                </a:schemeClr>
              </a:solidFill>
              <a:latin typeface="Calibri" panose="020F0502020204030204" pitchFamily="34" charset="0"/>
              <a:cs typeface="Aparajita" panose="020B0604020202020204" pitchFamily="34" charset="0"/>
            </a:endParaRPr>
          </a:p>
        </p:txBody>
      </p:sp>
      <p:pic>
        <p:nvPicPr>
          <p:cNvPr id="3" name="Imagen 2"/>
          <p:cNvPicPr>
            <a:picLocks noChangeAspect="1"/>
          </p:cNvPicPr>
          <p:nvPr/>
        </p:nvPicPr>
        <p:blipFill rotWithShape="1">
          <a:blip r:embed="rId4"/>
          <a:srcRect l="17625" r="31500"/>
          <a:stretch/>
        </p:blipFill>
        <p:spPr>
          <a:xfrm>
            <a:off x="7381875" y="-76200"/>
            <a:ext cx="4810125" cy="7171194"/>
          </a:xfrm>
          <a:prstGeom prst="rect">
            <a:avLst/>
          </a:prstGeom>
        </p:spPr>
      </p:pic>
    </p:spTree>
    <p:extLst>
      <p:ext uri="{BB962C8B-B14F-4D97-AF65-F5344CB8AC3E}">
        <p14:creationId xmlns:p14="http://schemas.microsoft.com/office/powerpoint/2010/main" val="3329672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2026214" y="374574"/>
            <a:ext cx="8139571" cy="2016224"/>
          </a:xfrm>
          <a:prstGeom prst="rect">
            <a:avLst/>
          </a:prstGeom>
        </p:spPr>
      </p:pic>
      <p:sp>
        <p:nvSpPr>
          <p:cNvPr id="4" name="Rectángulo 3"/>
          <p:cNvSpPr/>
          <p:nvPr/>
        </p:nvSpPr>
        <p:spPr>
          <a:xfrm>
            <a:off x="0" y="2827579"/>
            <a:ext cx="12192000" cy="2616101"/>
          </a:xfrm>
          <a:prstGeom prst="rect">
            <a:avLst/>
          </a:prstGeom>
        </p:spPr>
        <p:txBody>
          <a:bodyPr wrap="square">
            <a:spAutoFit/>
          </a:bodyPr>
          <a:lstStyle/>
          <a:p>
            <a:endParaRPr lang="es-ES" sz="2000" dirty="0">
              <a:solidFill>
                <a:srgbClr val="000000"/>
              </a:solidFill>
              <a:latin typeface="Calibri" panose="020F0502020204030204" pitchFamily="34" charset="0"/>
            </a:endParaRPr>
          </a:p>
          <a:p>
            <a:pPr algn="ctr"/>
            <a:r>
              <a:rPr lang="es-ES" sz="2400" b="1" dirty="0">
                <a:solidFill>
                  <a:srgbClr val="000000"/>
                </a:solidFill>
                <a:latin typeface="Calibri" panose="020F0502020204030204" pitchFamily="34" charset="0"/>
              </a:rPr>
              <a:t>ENFOQUE DIFERENCIAL </a:t>
            </a:r>
            <a:r>
              <a:rPr lang="es-ES" sz="2400" b="1" dirty="0" smtClean="0">
                <a:solidFill>
                  <a:srgbClr val="000000"/>
                </a:solidFill>
                <a:latin typeface="Calibri" panose="020F0502020204030204" pitchFamily="34" charset="0"/>
              </a:rPr>
              <a:t>ETNICO</a:t>
            </a:r>
          </a:p>
          <a:p>
            <a:pPr algn="ctr"/>
            <a:r>
              <a:rPr lang="es-ES" sz="2400" dirty="0" smtClean="0">
                <a:solidFill>
                  <a:srgbClr val="000000"/>
                </a:solidFill>
                <a:latin typeface="Calibri" panose="020F0502020204030204" pitchFamily="34" charset="0"/>
              </a:rPr>
              <a:t>Tiene </a:t>
            </a:r>
            <a:r>
              <a:rPr lang="es-ES" sz="2400" dirty="0">
                <a:solidFill>
                  <a:srgbClr val="000000"/>
                </a:solidFill>
                <a:latin typeface="Calibri" panose="020F0502020204030204" pitchFamily="34" charset="0"/>
              </a:rPr>
              <a:t>que ver con la diversidad étnica y cultural. Se deben tener en cuenta las particularidades especiales que caracterizan a determinados grupos étnicos y el multiculturalismo. La implementación de este enfoque se sustenta en que los pueblos indígenas, las comunidades negras, afrocolombianas, raizales y </a:t>
            </a:r>
            <a:r>
              <a:rPr lang="es-ES" sz="2400" dirty="0" smtClean="0">
                <a:solidFill>
                  <a:srgbClr val="000000"/>
                </a:solidFill>
                <a:latin typeface="Calibri" panose="020F0502020204030204" pitchFamily="34" charset="0"/>
              </a:rPr>
              <a:t>palanqueras </a:t>
            </a:r>
            <a:r>
              <a:rPr lang="es-ES" sz="2400" dirty="0">
                <a:solidFill>
                  <a:srgbClr val="000000"/>
                </a:solidFill>
                <a:latin typeface="Calibri" panose="020F0502020204030204" pitchFamily="34" charset="0"/>
              </a:rPr>
              <a:t>y el pueblo </a:t>
            </a:r>
            <a:r>
              <a:rPr lang="es-ES" sz="2400" dirty="0" err="1">
                <a:solidFill>
                  <a:srgbClr val="000000"/>
                </a:solidFill>
                <a:latin typeface="Calibri" panose="020F0502020204030204" pitchFamily="34" charset="0"/>
              </a:rPr>
              <a:t>Rrom</a:t>
            </a:r>
            <a:r>
              <a:rPr lang="es-ES" sz="2400" dirty="0">
                <a:solidFill>
                  <a:srgbClr val="000000"/>
                </a:solidFill>
                <a:latin typeface="Calibri" panose="020F0502020204030204" pitchFamily="34" charset="0"/>
              </a:rPr>
              <a:t> son sujetos de especial protección constitucional. </a:t>
            </a:r>
          </a:p>
        </p:txBody>
      </p:sp>
    </p:spTree>
    <p:extLst>
      <p:ext uri="{BB962C8B-B14F-4D97-AF65-F5344CB8AC3E}">
        <p14:creationId xmlns:p14="http://schemas.microsoft.com/office/powerpoint/2010/main" val="3705550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1" r="-61"/>
          <a:stretch/>
        </p:blipFill>
        <p:spPr>
          <a:xfrm>
            <a:off x="0" y="-93754"/>
            <a:ext cx="12393976" cy="6951754"/>
          </a:xfrm>
          <a:prstGeom prst="rect">
            <a:avLst/>
          </a:prstGeom>
        </p:spPr>
      </p:pic>
    </p:spTree>
    <p:extLst>
      <p:ext uri="{BB962C8B-B14F-4D97-AF65-F5344CB8AC3E}">
        <p14:creationId xmlns:p14="http://schemas.microsoft.com/office/powerpoint/2010/main" val="1901366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2988324" y="867549"/>
            <a:ext cx="6023474" cy="3175641"/>
          </a:xfrm>
          <a:prstGeom prst="rect">
            <a:avLst/>
          </a:prstGeom>
        </p:spPr>
      </p:pic>
      <p:sp>
        <p:nvSpPr>
          <p:cNvPr id="3" name="CuadroTexto 2"/>
          <p:cNvSpPr txBox="1"/>
          <p:nvPr/>
        </p:nvSpPr>
        <p:spPr>
          <a:xfrm>
            <a:off x="148726" y="4043190"/>
            <a:ext cx="11892709" cy="1846659"/>
          </a:xfrm>
          <a:prstGeom prst="rect">
            <a:avLst/>
          </a:prstGeom>
          <a:noFill/>
        </p:spPr>
        <p:txBody>
          <a:bodyPr wrap="square" rtlCol="0">
            <a:spAutoFit/>
          </a:bodyPr>
          <a:lstStyle/>
          <a:p>
            <a:pPr algn="ctr"/>
            <a:endParaRPr lang="es-CO" sz="2400" b="1" dirty="0" smtClean="0">
              <a:solidFill>
                <a:schemeClr val="tx2"/>
              </a:solidFill>
              <a:latin typeface="Arial" panose="020B0604020202020204" pitchFamily="34" charset="0"/>
              <a:cs typeface="Arial" panose="020B0604020202020204" pitchFamily="34" charset="0"/>
            </a:endParaRPr>
          </a:p>
          <a:p>
            <a:pPr algn="ctr"/>
            <a:r>
              <a:rPr lang="es-CO" sz="2400" dirty="0" smtClean="0">
                <a:solidFill>
                  <a:schemeClr val="tx2"/>
                </a:solidFill>
                <a:latin typeface="Arial" panose="020B0604020202020204" pitchFamily="34" charset="0"/>
                <a:cs typeface="Arial" panose="020B0604020202020204" pitchFamily="34" charset="0"/>
              </a:rPr>
              <a:t>Hace referencia a los y las </a:t>
            </a:r>
            <a:r>
              <a:rPr lang="es-CO" sz="2400" b="1" dirty="0" smtClean="0">
                <a:solidFill>
                  <a:schemeClr val="tx2"/>
                </a:solidFill>
                <a:latin typeface="Arial" panose="020B0604020202020204" pitchFamily="34" charset="0"/>
                <a:cs typeface="Arial" panose="020B0604020202020204" pitchFamily="34" charset="0"/>
              </a:rPr>
              <a:t>migrantes</a:t>
            </a:r>
            <a:r>
              <a:rPr lang="es-CO" sz="2400" dirty="0" smtClean="0">
                <a:solidFill>
                  <a:schemeClr val="tx2"/>
                </a:solidFill>
                <a:latin typeface="Arial" panose="020B0604020202020204" pitchFamily="34" charset="0"/>
                <a:cs typeface="Arial" panose="020B0604020202020204" pitchFamily="34" charset="0"/>
              </a:rPr>
              <a:t> que ingresan al territorio nacional sin vocación de permanencia con el propósito de dirigirse hacia un tercer país.</a:t>
            </a:r>
          </a:p>
          <a:p>
            <a:pPr algn="ctr"/>
            <a:endParaRPr lang="es-CO" sz="2400" dirty="0" smtClean="0">
              <a:solidFill>
                <a:schemeClr val="tx2"/>
              </a:solidFill>
              <a:latin typeface="Arial" panose="020B0604020202020204" pitchFamily="34" charset="0"/>
              <a:cs typeface="Arial" panose="020B0604020202020204" pitchFamily="34" charset="0"/>
            </a:endParaRPr>
          </a:p>
          <a:p>
            <a:pPr algn="ctr"/>
            <a:endParaRPr lang="es-MX" dirty="0"/>
          </a:p>
        </p:txBody>
      </p:sp>
      <p:sp>
        <p:nvSpPr>
          <p:cNvPr id="4" name="Rectángulo 3"/>
          <p:cNvSpPr/>
          <p:nvPr/>
        </p:nvSpPr>
        <p:spPr>
          <a:xfrm>
            <a:off x="3536367" y="148594"/>
            <a:ext cx="5117426" cy="400110"/>
          </a:xfrm>
          <a:prstGeom prst="rect">
            <a:avLst/>
          </a:prstGeom>
        </p:spPr>
        <p:txBody>
          <a:bodyPr wrap="square">
            <a:spAutoFit/>
          </a:bodyPr>
          <a:lstStyle/>
          <a:p>
            <a:pPr algn="ctr"/>
            <a:r>
              <a:rPr lang="es-CO" sz="2000" b="1" dirty="0">
                <a:solidFill>
                  <a:schemeClr val="tx2"/>
                </a:solidFill>
                <a:latin typeface="Arial" panose="020B0604020202020204" pitchFamily="34" charset="0"/>
                <a:cs typeface="Arial" panose="020B0604020202020204" pitchFamily="34" charset="0"/>
              </a:rPr>
              <a:t>POBLACION MIGRANTE </a:t>
            </a:r>
          </a:p>
        </p:txBody>
      </p:sp>
    </p:spTree>
    <p:extLst>
      <p:ext uri="{BB962C8B-B14F-4D97-AF65-F5344CB8AC3E}">
        <p14:creationId xmlns:p14="http://schemas.microsoft.com/office/powerpoint/2010/main" val="918010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705079" y="4131970"/>
            <a:ext cx="10895682" cy="1323439"/>
          </a:xfrm>
          <a:prstGeom prst="rect">
            <a:avLst/>
          </a:prstGeom>
        </p:spPr>
        <p:txBody>
          <a:bodyPr wrap="square">
            <a:spAutoFit/>
          </a:bodyPr>
          <a:lstStyle/>
          <a:p>
            <a:pPr algn="just"/>
            <a:r>
              <a:rPr lang="es-CO" sz="2000" dirty="0">
                <a:solidFill>
                  <a:srgbClr val="001D35"/>
                </a:solidFill>
                <a:latin typeface="Google Sans"/>
              </a:rPr>
              <a:t>La población habitante de calle, en el contexto de Colombia, se refiere a personas que hacen de la calle su lugar de habitación, ya sea de forma permanente o transitoria, desarrollando todas las dimensiones de su vida en el espacio público. En otras palabras, son aquellos que no tienen un domicilio fijo y viven en las calles, parques, puentes, u otros lugares públicos</a:t>
            </a:r>
            <a:r>
              <a:rPr lang="es-CO" dirty="0">
                <a:solidFill>
                  <a:srgbClr val="001D35"/>
                </a:solidFill>
                <a:latin typeface="Google Sans"/>
              </a:rPr>
              <a:t>. </a:t>
            </a:r>
            <a:endParaRPr lang="es-MX" dirty="0"/>
          </a:p>
        </p:txBody>
      </p:sp>
      <p:pic>
        <p:nvPicPr>
          <p:cNvPr id="3" name="Imagen 2"/>
          <p:cNvPicPr>
            <a:picLocks noChangeAspect="1"/>
          </p:cNvPicPr>
          <p:nvPr/>
        </p:nvPicPr>
        <p:blipFill rotWithShape="1">
          <a:blip r:embed="rId3"/>
          <a:srcRect l="7163" r="22607"/>
          <a:stretch/>
        </p:blipFill>
        <p:spPr>
          <a:xfrm>
            <a:off x="3349127" y="992665"/>
            <a:ext cx="6026228" cy="2933700"/>
          </a:xfrm>
          <a:prstGeom prst="rect">
            <a:avLst/>
          </a:prstGeom>
        </p:spPr>
      </p:pic>
      <p:sp>
        <p:nvSpPr>
          <p:cNvPr id="4" name="Rectángulo 3"/>
          <p:cNvSpPr/>
          <p:nvPr/>
        </p:nvSpPr>
        <p:spPr>
          <a:xfrm>
            <a:off x="4162540" y="274509"/>
            <a:ext cx="4419599" cy="369332"/>
          </a:xfrm>
          <a:prstGeom prst="rect">
            <a:avLst/>
          </a:prstGeom>
        </p:spPr>
        <p:txBody>
          <a:bodyPr wrap="square">
            <a:spAutoFit/>
          </a:bodyPr>
          <a:lstStyle/>
          <a:p>
            <a:r>
              <a:rPr lang="es-CO" b="1" dirty="0" smtClean="0">
                <a:solidFill>
                  <a:srgbClr val="001D35"/>
                </a:solidFill>
                <a:latin typeface="Google Sans"/>
              </a:rPr>
              <a:t>POBLACION HABITANTE DE CALLE </a:t>
            </a:r>
            <a:endParaRPr lang="es-MX" b="1" dirty="0"/>
          </a:p>
        </p:txBody>
      </p:sp>
    </p:spTree>
    <p:extLst>
      <p:ext uri="{BB962C8B-B14F-4D97-AF65-F5344CB8AC3E}">
        <p14:creationId xmlns:p14="http://schemas.microsoft.com/office/powerpoint/2010/main" val="2184764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7650"/>
            <a:ext cx="12192000" cy="6934200"/>
          </a:xfrm>
          <a:prstGeom prst="rect">
            <a:avLst/>
          </a:prstGeom>
        </p:spPr>
      </p:pic>
      <p:sp>
        <p:nvSpPr>
          <p:cNvPr id="2" name="Rectángulo 1"/>
          <p:cNvSpPr/>
          <p:nvPr/>
        </p:nvSpPr>
        <p:spPr>
          <a:xfrm>
            <a:off x="4807948" y="-247650"/>
            <a:ext cx="7384052" cy="7971413"/>
          </a:xfrm>
          <a:prstGeom prst="rect">
            <a:avLst/>
          </a:prstGeom>
          <a:blipFill>
            <a:blip r:embed="rId3"/>
            <a:tile tx="0" ty="0" sx="100000" sy="100000" flip="none" algn="tl"/>
          </a:blipFill>
        </p:spPr>
        <p:txBody>
          <a:bodyPr wrap="square">
            <a:spAutoFit/>
          </a:bodyPr>
          <a:lstStyle/>
          <a:p>
            <a:r>
              <a:rPr lang="es-CO" sz="2400" b="1" dirty="0">
                <a:solidFill>
                  <a:srgbClr val="002060"/>
                </a:solidFill>
                <a:latin typeface="Arial" panose="020B0604020202020204" pitchFamily="34" charset="0"/>
                <a:cs typeface="Arial" panose="020B0604020202020204" pitchFamily="34" charset="0"/>
              </a:rPr>
              <a:t>DERECHOS DE LA POBLACION HABITANTE DE </a:t>
            </a:r>
            <a:r>
              <a:rPr lang="es-CO" sz="2400" b="1" dirty="0" smtClean="0">
                <a:solidFill>
                  <a:srgbClr val="002060"/>
                </a:solidFill>
                <a:latin typeface="Arial" panose="020B0604020202020204" pitchFamily="34" charset="0"/>
                <a:cs typeface="Arial" panose="020B0604020202020204" pitchFamily="34" charset="0"/>
              </a:rPr>
              <a:t>CALLE</a:t>
            </a:r>
          </a:p>
          <a:p>
            <a:endParaRPr lang="es-CO" sz="2400" b="1"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Derecho </a:t>
            </a:r>
            <a:r>
              <a:rPr lang="es-CO" sz="2000" dirty="0">
                <a:solidFill>
                  <a:srgbClr val="002060"/>
                </a:solidFill>
                <a:latin typeface="Arial" panose="020B0604020202020204" pitchFamily="34" charset="0"/>
                <a:cs typeface="Arial" panose="020B0604020202020204" pitchFamily="34" charset="0"/>
              </a:rPr>
              <a:t>a ser tratado como cualquier </a:t>
            </a:r>
            <a:r>
              <a:rPr lang="es-CO" sz="2000" dirty="0" smtClean="0">
                <a:solidFill>
                  <a:srgbClr val="002060"/>
                </a:solidFill>
                <a:latin typeface="Arial" panose="020B0604020202020204" pitchFamily="34" charset="0"/>
                <a:cs typeface="Arial" panose="020B0604020202020204" pitchFamily="34" charset="0"/>
              </a:rPr>
              <a:t>ciudadano.</a:t>
            </a:r>
          </a:p>
          <a:p>
            <a:pPr marL="342900" indent="-342900">
              <a:buFont typeface="Wingdings" panose="05000000000000000000" pitchFamily="2" charset="2"/>
              <a:buChar char="v"/>
            </a:pPr>
            <a:endParaRPr lang="es-CO" sz="2000"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Derecho </a:t>
            </a:r>
            <a:r>
              <a:rPr lang="es-CO" sz="2000" dirty="0">
                <a:solidFill>
                  <a:srgbClr val="002060"/>
                </a:solidFill>
                <a:latin typeface="Arial" panose="020B0604020202020204" pitchFamily="34" charset="0"/>
                <a:cs typeface="Arial" panose="020B0604020202020204" pitchFamily="34" charset="0"/>
              </a:rPr>
              <a:t>a que el adicto a drogas psicoactivas sea considerando un enfermo y no </a:t>
            </a:r>
            <a:r>
              <a:rPr lang="es-CO" sz="2000" dirty="0" smtClean="0">
                <a:solidFill>
                  <a:srgbClr val="002060"/>
                </a:solidFill>
                <a:latin typeface="Arial" panose="020B0604020202020204" pitchFamily="34" charset="0"/>
                <a:cs typeface="Arial" panose="020B0604020202020204" pitchFamily="34" charset="0"/>
              </a:rPr>
              <a:t>un </a:t>
            </a:r>
            <a:r>
              <a:rPr lang="es-MX" sz="2000" dirty="0" smtClean="0">
                <a:solidFill>
                  <a:srgbClr val="002060"/>
                </a:solidFill>
                <a:latin typeface="Arial" panose="020B0604020202020204" pitchFamily="34" charset="0"/>
                <a:cs typeface="Arial" panose="020B0604020202020204" pitchFamily="34" charset="0"/>
              </a:rPr>
              <a:t>delincuente.</a:t>
            </a:r>
          </a:p>
          <a:p>
            <a:pPr marL="342900" indent="-342900">
              <a:buFont typeface="Wingdings" panose="05000000000000000000" pitchFamily="2" charset="2"/>
              <a:buChar char="v"/>
            </a:pPr>
            <a:endParaRPr lang="es-MX" sz="2000"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MX" sz="2000" dirty="0" smtClean="0">
                <a:solidFill>
                  <a:srgbClr val="002060"/>
                </a:solidFill>
                <a:latin typeface="Arial" panose="020B0604020202020204" pitchFamily="34" charset="0"/>
                <a:cs typeface="Arial" panose="020B0604020202020204" pitchFamily="34" charset="0"/>
              </a:rPr>
              <a:t>Derecho </a:t>
            </a:r>
            <a:r>
              <a:rPr lang="es-MX" sz="2000" dirty="0">
                <a:solidFill>
                  <a:srgbClr val="002060"/>
                </a:solidFill>
                <a:latin typeface="Arial" panose="020B0604020202020204" pitchFamily="34" charset="0"/>
                <a:cs typeface="Arial" panose="020B0604020202020204" pitchFamily="34" charset="0"/>
              </a:rPr>
              <a:t>a consentir o rechazar cualquier tratamiento medico, </a:t>
            </a:r>
            <a:r>
              <a:rPr lang="es-MX" sz="2000" dirty="0" smtClean="0">
                <a:solidFill>
                  <a:srgbClr val="002060"/>
                </a:solidFill>
                <a:latin typeface="Arial" panose="020B0604020202020204" pitchFamily="34" charset="0"/>
                <a:cs typeface="Arial" panose="020B0604020202020204" pitchFamily="34" charset="0"/>
              </a:rPr>
              <a:t>psicológico </a:t>
            </a:r>
            <a:r>
              <a:rPr lang="es-MX" sz="2000" dirty="0">
                <a:solidFill>
                  <a:srgbClr val="002060"/>
                </a:solidFill>
                <a:latin typeface="Arial" panose="020B0604020202020204" pitchFamily="34" charset="0"/>
                <a:cs typeface="Arial" panose="020B0604020202020204" pitchFamily="34" charset="0"/>
              </a:rPr>
              <a:t>o </a:t>
            </a:r>
            <a:r>
              <a:rPr lang="es-MX" sz="2000" dirty="0" smtClean="0">
                <a:solidFill>
                  <a:srgbClr val="002060"/>
                </a:solidFill>
                <a:latin typeface="Arial" panose="020B0604020202020204" pitchFamily="34" charset="0"/>
                <a:cs typeface="Arial" panose="020B0604020202020204" pitchFamily="34" charset="0"/>
              </a:rPr>
              <a:t>social.</a:t>
            </a:r>
          </a:p>
          <a:p>
            <a:pPr marL="342900" indent="-342900">
              <a:buFont typeface="Wingdings" panose="05000000000000000000" pitchFamily="2" charset="2"/>
              <a:buChar char="v"/>
            </a:pPr>
            <a:endParaRPr lang="es-MX" sz="2000"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Deber </a:t>
            </a:r>
            <a:r>
              <a:rPr lang="es-CO" sz="2000" dirty="0">
                <a:solidFill>
                  <a:srgbClr val="002060"/>
                </a:solidFill>
                <a:latin typeface="Arial" panose="020B0604020202020204" pitchFamily="34" charset="0"/>
                <a:cs typeface="Arial" panose="020B0604020202020204" pitchFamily="34" charset="0"/>
              </a:rPr>
              <a:t>del estado de tratar la </a:t>
            </a:r>
            <a:r>
              <a:rPr lang="es-CO" sz="2000" dirty="0" smtClean="0">
                <a:solidFill>
                  <a:srgbClr val="002060"/>
                </a:solidFill>
                <a:latin typeface="Arial" panose="020B0604020202020204" pitchFamily="34" charset="0"/>
                <a:cs typeface="Arial" panose="020B0604020202020204" pitchFamily="34" charset="0"/>
              </a:rPr>
              <a:t>adicción </a:t>
            </a:r>
            <a:r>
              <a:rPr lang="es-CO" sz="2000" dirty="0">
                <a:solidFill>
                  <a:srgbClr val="002060"/>
                </a:solidFill>
                <a:latin typeface="Arial" panose="020B0604020202020204" pitchFamily="34" charset="0"/>
                <a:cs typeface="Arial" panose="020B0604020202020204" pitchFamily="34" charset="0"/>
              </a:rPr>
              <a:t>a las drogas como un problema de salud </a:t>
            </a:r>
            <a:r>
              <a:rPr lang="es-CO" sz="2000" dirty="0" smtClean="0">
                <a:solidFill>
                  <a:srgbClr val="002060"/>
                </a:solidFill>
                <a:latin typeface="Arial" panose="020B0604020202020204" pitchFamily="34" charset="0"/>
                <a:cs typeface="Arial" panose="020B0604020202020204" pitchFamily="34" charset="0"/>
              </a:rPr>
              <a:t>publica.</a:t>
            </a:r>
          </a:p>
          <a:p>
            <a:pPr marL="342900" indent="-342900">
              <a:buFont typeface="Wingdings" panose="05000000000000000000" pitchFamily="2" charset="2"/>
              <a:buChar char="v"/>
            </a:pPr>
            <a:endParaRPr lang="es-CO" sz="2000"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Derecho </a:t>
            </a:r>
            <a:r>
              <a:rPr lang="es-CO" sz="2000" dirty="0">
                <a:solidFill>
                  <a:srgbClr val="002060"/>
                </a:solidFill>
                <a:latin typeface="Arial" panose="020B0604020202020204" pitchFamily="34" charset="0"/>
                <a:cs typeface="Arial" panose="020B0604020202020204" pitchFamily="34" charset="0"/>
              </a:rPr>
              <a:t>a ser protegido por el sistema de seguridad </a:t>
            </a:r>
            <a:r>
              <a:rPr lang="es-CO" sz="2000" dirty="0" smtClean="0">
                <a:solidFill>
                  <a:srgbClr val="002060"/>
                </a:solidFill>
                <a:latin typeface="Arial" panose="020B0604020202020204" pitchFamily="34" charset="0"/>
                <a:cs typeface="Arial" panose="020B0604020202020204" pitchFamily="34" charset="0"/>
              </a:rPr>
              <a:t>social en </a:t>
            </a:r>
            <a:r>
              <a:rPr lang="es-CO" sz="2000" dirty="0">
                <a:solidFill>
                  <a:srgbClr val="002060"/>
                </a:solidFill>
                <a:latin typeface="Arial" panose="020B0604020202020204" pitchFamily="34" charset="0"/>
                <a:cs typeface="Arial" panose="020B0604020202020204" pitchFamily="34" charset="0"/>
              </a:rPr>
              <a:t>salud como </a:t>
            </a:r>
            <a:r>
              <a:rPr lang="es-CO" sz="2000" dirty="0" smtClean="0">
                <a:solidFill>
                  <a:srgbClr val="002060"/>
                </a:solidFill>
                <a:latin typeface="Arial" panose="020B0604020202020204" pitchFamily="34" charset="0"/>
                <a:cs typeface="Arial" panose="020B0604020202020204" pitchFamily="34" charset="0"/>
              </a:rPr>
              <a:t>población </a:t>
            </a:r>
            <a:r>
              <a:rPr lang="es-MX" sz="2000" dirty="0" smtClean="0">
                <a:solidFill>
                  <a:srgbClr val="002060"/>
                </a:solidFill>
                <a:latin typeface="Arial" panose="020B0604020202020204" pitchFamily="34" charset="0"/>
                <a:cs typeface="Arial" panose="020B0604020202020204" pitchFamily="34" charset="0"/>
              </a:rPr>
              <a:t>vulnerable.</a:t>
            </a:r>
          </a:p>
          <a:p>
            <a:pPr marL="342900" indent="-342900">
              <a:buFont typeface="Wingdings" panose="05000000000000000000" pitchFamily="2" charset="2"/>
              <a:buChar char="v"/>
            </a:pPr>
            <a:endParaRPr lang="es-MX" sz="2000" dirty="0" smtClean="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es-CO" sz="2000" dirty="0" smtClean="0">
                <a:solidFill>
                  <a:srgbClr val="002060"/>
                </a:solidFill>
                <a:latin typeface="Arial" panose="020B0604020202020204" pitchFamily="34" charset="0"/>
                <a:cs typeface="Arial" panose="020B0604020202020204" pitchFamily="34" charset="0"/>
              </a:rPr>
              <a:t>Derechos </a:t>
            </a:r>
            <a:r>
              <a:rPr lang="es-CO" sz="2000" dirty="0">
                <a:solidFill>
                  <a:srgbClr val="002060"/>
                </a:solidFill>
                <a:latin typeface="Arial" panose="020B0604020202020204" pitchFamily="34" charset="0"/>
                <a:cs typeface="Arial" panose="020B0604020202020204" pitchFamily="34" charset="0"/>
              </a:rPr>
              <a:t>de </a:t>
            </a:r>
            <a:r>
              <a:rPr lang="es-CO" sz="2000" dirty="0" smtClean="0">
                <a:solidFill>
                  <a:srgbClr val="002060"/>
                </a:solidFill>
                <a:latin typeface="Arial" panose="020B0604020202020204" pitchFamily="34" charset="0"/>
                <a:cs typeface="Arial" panose="020B0604020202020204" pitchFamily="34" charset="0"/>
              </a:rPr>
              <a:t>Niñas, Niños y Adolescentes  </a:t>
            </a:r>
            <a:r>
              <a:rPr lang="es-CO" sz="2000" dirty="0">
                <a:solidFill>
                  <a:srgbClr val="002060"/>
                </a:solidFill>
                <a:latin typeface="Arial" panose="020B0604020202020204" pitchFamily="34" charset="0"/>
                <a:cs typeface="Arial" panose="020B0604020202020204" pitchFamily="34" charset="0"/>
              </a:rPr>
              <a:t>en riesgo o en </a:t>
            </a:r>
            <a:r>
              <a:rPr lang="es-CO" sz="2000" dirty="0" smtClean="0">
                <a:solidFill>
                  <a:srgbClr val="002060"/>
                </a:solidFill>
                <a:latin typeface="Arial" panose="020B0604020202020204" pitchFamily="34" charset="0"/>
                <a:cs typeface="Arial" panose="020B0604020202020204" pitchFamily="34" charset="0"/>
              </a:rPr>
              <a:t>situación </a:t>
            </a:r>
            <a:r>
              <a:rPr lang="es-CO" sz="2000" dirty="0">
                <a:solidFill>
                  <a:srgbClr val="002060"/>
                </a:solidFill>
                <a:latin typeface="Arial" panose="020B0604020202020204" pitchFamily="34" charset="0"/>
                <a:cs typeface="Arial" panose="020B0604020202020204" pitchFamily="34" charset="0"/>
              </a:rPr>
              <a:t>de vida en calle y alta permanencia en </a:t>
            </a:r>
            <a:r>
              <a:rPr lang="es-CO" sz="2000" dirty="0" smtClean="0">
                <a:solidFill>
                  <a:srgbClr val="002060"/>
                </a:solidFill>
                <a:latin typeface="Arial" panose="020B0604020202020204" pitchFamily="34" charset="0"/>
                <a:cs typeface="Arial" panose="020B0604020202020204" pitchFamily="34" charset="0"/>
              </a:rPr>
              <a:t>calle, especialmente </a:t>
            </a:r>
            <a:r>
              <a:rPr lang="es-CO" sz="2000" dirty="0">
                <a:solidFill>
                  <a:srgbClr val="002060"/>
                </a:solidFill>
                <a:latin typeface="Arial" panose="020B0604020202020204" pitchFamily="34" charset="0"/>
                <a:cs typeface="Arial" panose="020B0604020202020204" pitchFamily="34" charset="0"/>
              </a:rPr>
              <a:t>las que se han evidenciado como recurrentes en el </a:t>
            </a:r>
            <a:r>
              <a:rPr lang="es-CO" sz="2000" dirty="0" smtClean="0">
                <a:solidFill>
                  <a:srgbClr val="002060"/>
                </a:solidFill>
                <a:latin typeface="Arial" panose="020B0604020202020204" pitchFamily="34" charset="0"/>
                <a:cs typeface="Arial" panose="020B0604020202020204" pitchFamily="34" charset="0"/>
              </a:rPr>
              <a:t>fenómeno </a:t>
            </a:r>
            <a:r>
              <a:rPr lang="es-CO" sz="2000" dirty="0">
                <a:solidFill>
                  <a:srgbClr val="002060"/>
                </a:solidFill>
                <a:latin typeface="Arial" panose="020B0604020202020204" pitchFamily="34" charset="0"/>
                <a:cs typeface="Arial" panose="020B0604020202020204" pitchFamily="34" charset="0"/>
              </a:rPr>
              <a:t>de </a:t>
            </a:r>
            <a:r>
              <a:rPr lang="es-CO" sz="2000" dirty="0" smtClean="0">
                <a:solidFill>
                  <a:srgbClr val="002060"/>
                </a:solidFill>
                <a:latin typeface="Arial" panose="020B0604020202020204" pitchFamily="34" charset="0"/>
                <a:cs typeface="Arial" panose="020B0604020202020204" pitchFamily="34" charset="0"/>
              </a:rPr>
              <a:t>habitanza</a:t>
            </a:r>
            <a:r>
              <a:rPr lang="es-CO" sz="2000" dirty="0">
                <a:solidFill>
                  <a:srgbClr val="002060"/>
                </a:solidFill>
                <a:latin typeface="Arial" panose="020B0604020202020204" pitchFamily="34" charset="0"/>
                <a:cs typeface="Arial" panose="020B0604020202020204" pitchFamily="34" charset="0"/>
              </a:rPr>
              <a:t> </a:t>
            </a:r>
            <a:r>
              <a:rPr lang="es-MX" sz="2000" dirty="0" smtClean="0">
                <a:solidFill>
                  <a:srgbClr val="002060"/>
                </a:solidFill>
                <a:latin typeface="Arial" panose="020B0604020202020204" pitchFamily="34" charset="0"/>
                <a:cs typeface="Arial" panose="020B0604020202020204" pitchFamily="34" charset="0"/>
              </a:rPr>
              <a:t>de </a:t>
            </a:r>
            <a:r>
              <a:rPr lang="es-MX" sz="2000" dirty="0">
                <a:solidFill>
                  <a:srgbClr val="002060"/>
                </a:solidFill>
                <a:latin typeface="Arial" panose="020B0604020202020204" pitchFamily="34" charset="0"/>
                <a:cs typeface="Arial" panose="020B0604020202020204" pitchFamily="34" charset="0"/>
              </a:rPr>
              <a:t>calle</a:t>
            </a:r>
            <a:r>
              <a:rPr lang="es-MX" sz="2000" dirty="0" smtClean="0">
                <a:solidFill>
                  <a:srgbClr val="002060"/>
                </a:solidFill>
                <a:latin typeface="Arial" panose="020B0604020202020204" pitchFamily="34" charset="0"/>
                <a:cs typeface="Arial" panose="020B0604020202020204" pitchFamily="34" charset="0"/>
              </a:rPr>
              <a:t>.</a:t>
            </a:r>
          </a:p>
          <a:p>
            <a:pPr marL="342900" indent="-342900">
              <a:buFont typeface="Wingdings" panose="05000000000000000000" pitchFamily="2" charset="2"/>
              <a:buChar char="v"/>
            </a:pPr>
            <a:endParaRPr lang="es-CO" sz="2000" b="1" dirty="0">
              <a:solidFill>
                <a:srgbClr val="002060"/>
              </a:solidFill>
              <a:latin typeface="Calibri" panose="020F0502020204030204" pitchFamily="34" charset="0"/>
              <a:cs typeface="Aparajita" panose="020B0604020202020204" pitchFamily="34" charset="0"/>
            </a:endParaRPr>
          </a:p>
          <a:p>
            <a:pPr marL="342900" indent="-342900">
              <a:buFont typeface="Wingdings" panose="05000000000000000000" pitchFamily="2" charset="2"/>
              <a:buChar char="v"/>
            </a:pPr>
            <a:endParaRPr lang="es-CO" sz="2000" b="1" dirty="0" smtClean="0">
              <a:solidFill>
                <a:srgbClr val="002060"/>
              </a:solidFill>
              <a:latin typeface="Calibri" panose="020F0502020204030204" pitchFamily="34" charset="0"/>
              <a:cs typeface="Aparajita" panose="020B0604020202020204" pitchFamily="34" charset="0"/>
            </a:endParaRPr>
          </a:p>
          <a:p>
            <a:pPr marL="342900" indent="-342900">
              <a:buFont typeface="Wingdings" panose="05000000000000000000" pitchFamily="2" charset="2"/>
              <a:buChar char="v"/>
            </a:pPr>
            <a:endParaRPr lang="es-CO" sz="2000" b="1" dirty="0">
              <a:solidFill>
                <a:srgbClr val="002060"/>
              </a:solidFill>
              <a:latin typeface="Calibri" panose="020F0502020204030204" pitchFamily="34" charset="0"/>
              <a:cs typeface="Aparajita" panose="020B0604020202020204" pitchFamily="34" charset="0"/>
            </a:endParaRPr>
          </a:p>
          <a:p>
            <a:pPr marL="342900" indent="-342900">
              <a:buFont typeface="Wingdings" panose="05000000000000000000" pitchFamily="2" charset="2"/>
              <a:buChar char="v"/>
            </a:pPr>
            <a:endParaRPr lang="es-CO" sz="2000" b="1" dirty="0">
              <a:solidFill>
                <a:srgbClr val="002060"/>
              </a:solidFill>
              <a:latin typeface="Calibri" panose="020F0502020204030204" pitchFamily="34" charset="0"/>
              <a:cs typeface="Aparajita" panose="020B0604020202020204" pitchFamily="34" charset="0"/>
            </a:endParaRPr>
          </a:p>
        </p:txBody>
      </p:sp>
      <p:pic>
        <p:nvPicPr>
          <p:cNvPr id="4" name="Imagen 3"/>
          <p:cNvPicPr>
            <a:picLocks noChangeAspect="1"/>
          </p:cNvPicPr>
          <p:nvPr/>
        </p:nvPicPr>
        <p:blipFill rotWithShape="1">
          <a:blip r:embed="rId4"/>
          <a:srcRect l="58542" t="25833"/>
          <a:stretch/>
        </p:blipFill>
        <p:spPr>
          <a:xfrm flipH="1">
            <a:off x="0" y="-247650"/>
            <a:ext cx="4807948" cy="7105650"/>
          </a:xfrm>
          <a:prstGeom prst="rect">
            <a:avLst/>
          </a:prstGeom>
        </p:spPr>
      </p:pic>
    </p:spTree>
    <p:extLst>
      <p:ext uri="{BB962C8B-B14F-4D97-AF65-F5344CB8AC3E}">
        <p14:creationId xmlns:p14="http://schemas.microsoft.com/office/powerpoint/2010/main" val="296142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400500" y="1252361"/>
            <a:ext cx="7535540" cy="2585323"/>
          </a:xfrm>
          <a:prstGeom prst="rect">
            <a:avLst/>
          </a:prstGeom>
          <a:solidFill>
            <a:schemeClr val="tx2">
              <a:lumMod val="25000"/>
              <a:lumOff val="75000"/>
            </a:schemeClr>
          </a:solidFill>
        </p:spPr>
        <p:txBody>
          <a:bodyPr wrap="square">
            <a:spAutoFit/>
          </a:bodyPr>
          <a:lstStyle/>
          <a:p>
            <a:pPr algn="just"/>
            <a:endParaRPr lang="es-CO" sz="2400" dirty="0">
              <a:latin typeface="Arial" panose="020B0604020202020204" pitchFamily="34" charset="0"/>
              <a:cs typeface="Arial" panose="020B0604020202020204" pitchFamily="34" charset="0"/>
            </a:endParaRPr>
          </a:p>
          <a:p>
            <a:pPr algn="just"/>
            <a:r>
              <a:rPr lang="es-CO" sz="2000" b="1" dirty="0">
                <a:latin typeface="Arial" panose="020B0604020202020204" pitchFamily="34" charset="0"/>
                <a:cs typeface="Arial" panose="020B0604020202020204" pitchFamily="34" charset="0"/>
              </a:rPr>
              <a:t>ACTITUDINALES:</a:t>
            </a:r>
            <a:r>
              <a:rPr lang="es-CO" sz="2000" dirty="0">
                <a:latin typeface="Arial" panose="020B0604020202020204" pitchFamily="34" charset="0"/>
                <a:cs typeface="Arial" panose="020B0604020202020204" pitchFamily="34" charset="0"/>
              </a:rPr>
              <a:t> Aquellas conductas, palabras, frases, sentimientos, preconcepciones, estigmas, que impiden u obstaculizan el acceso en condiciones de igualdad, de las personas con y/o en situación de discapacidad a los espacios, objetos, servicios y en general a las posibilidades que ofrece la sociedad</a:t>
            </a:r>
            <a:r>
              <a:rPr lang="es-CO" sz="2000" dirty="0" smtClean="0">
                <a:latin typeface="Arial" panose="020B0604020202020204" pitchFamily="34" charset="0"/>
                <a:cs typeface="Arial" panose="020B0604020202020204" pitchFamily="34" charset="0"/>
              </a:rPr>
              <a:t>.</a:t>
            </a:r>
          </a:p>
          <a:p>
            <a:pPr algn="just"/>
            <a:endParaRPr lang="es-CO" dirty="0">
              <a:latin typeface="Arial" panose="020B0604020202020204" pitchFamily="34" charset="0"/>
              <a:cs typeface="Arial" panose="020B0604020202020204" pitchFamily="34" charset="0"/>
            </a:endParaRPr>
          </a:p>
        </p:txBody>
      </p:sp>
      <p:sp>
        <p:nvSpPr>
          <p:cNvPr id="3" name="Rectángulo 2"/>
          <p:cNvSpPr/>
          <p:nvPr/>
        </p:nvSpPr>
        <p:spPr>
          <a:xfrm>
            <a:off x="297457" y="0"/>
            <a:ext cx="11545676" cy="1323439"/>
          </a:xfrm>
          <a:prstGeom prst="rect">
            <a:avLst/>
          </a:prstGeom>
        </p:spPr>
        <p:txBody>
          <a:bodyPr wrap="square">
            <a:spAutoFit/>
          </a:bodyPr>
          <a:lstStyle/>
          <a:p>
            <a:pPr algn="ctr"/>
            <a:r>
              <a:rPr lang="es-CO" sz="2000" b="1" dirty="0">
                <a:solidFill>
                  <a:srgbClr val="002060"/>
                </a:solidFill>
                <a:latin typeface="Arial" panose="020B0604020202020204" pitchFamily="34" charset="0"/>
                <a:cs typeface="Arial" panose="020B0604020202020204" pitchFamily="34" charset="0"/>
              </a:rPr>
              <a:t>BARRERAS EN LA ATENCION </a:t>
            </a:r>
          </a:p>
          <a:p>
            <a:pPr algn="ctr"/>
            <a:r>
              <a:rPr lang="es-CO" sz="2000" dirty="0">
                <a:solidFill>
                  <a:srgbClr val="002060"/>
                </a:solidFill>
                <a:latin typeface="Arial" panose="020B0604020202020204" pitchFamily="34" charset="0"/>
                <a:cs typeface="Arial" panose="020B0604020202020204" pitchFamily="34" charset="0"/>
              </a:rPr>
              <a:t>Cualquier tipo de obstáculo que impida o dificulte el ejercicio efectivo de los derechos de las personas.  </a:t>
            </a:r>
          </a:p>
          <a:p>
            <a:pPr algn="ctr"/>
            <a:endParaRPr lang="es-CO" sz="2000" dirty="0">
              <a:solidFill>
                <a:srgbClr val="002060"/>
              </a:solidFill>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8039083" y="1252361"/>
            <a:ext cx="3693879" cy="2572735"/>
          </a:xfrm>
          <a:prstGeom prst="rect">
            <a:avLst/>
          </a:prstGeom>
        </p:spPr>
      </p:pic>
      <p:sp>
        <p:nvSpPr>
          <p:cNvPr id="5" name="Rectángulo 4"/>
          <p:cNvSpPr/>
          <p:nvPr/>
        </p:nvSpPr>
        <p:spPr>
          <a:xfrm>
            <a:off x="400500" y="3954072"/>
            <a:ext cx="7535540" cy="2246769"/>
          </a:xfrm>
          <a:prstGeom prst="rect">
            <a:avLst/>
          </a:prstGeom>
          <a:solidFill>
            <a:srgbClr val="0070C0"/>
          </a:solidFill>
        </p:spPr>
        <p:txBody>
          <a:bodyPr wrap="square">
            <a:spAutoFit/>
          </a:bodyPr>
          <a:lstStyle/>
          <a:p>
            <a:pPr algn="just"/>
            <a:r>
              <a:rPr lang="es-CO" sz="2000" b="1" dirty="0">
                <a:solidFill>
                  <a:schemeClr val="accent3">
                    <a:lumMod val="20000"/>
                    <a:lumOff val="80000"/>
                  </a:schemeClr>
                </a:solidFill>
                <a:latin typeface="Arial" panose="020B0604020202020204" pitchFamily="34" charset="0"/>
                <a:cs typeface="Arial" panose="020B0604020202020204" pitchFamily="34" charset="0"/>
              </a:rPr>
              <a:t>COMUNICATIVAS</a:t>
            </a:r>
            <a:r>
              <a:rPr lang="es-CO" sz="2000" dirty="0">
                <a:solidFill>
                  <a:schemeClr val="accent3">
                    <a:lumMod val="20000"/>
                    <a:lumOff val="80000"/>
                  </a:schemeClr>
                </a:solidFill>
                <a:latin typeface="Arial" panose="020B0604020202020204" pitchFamily="34" charset="0"/>
                <a:cs typeface="Arial" panose="020B0604020202020204" pitchFamily="34" charset="0"/>
              </a:rPr>
              <a:t>: </a:t>
            </a:r>
            <a:endParaRPr lang="es-CO" sz="2000" dirty="0" smtClean="0">
              <a:solidFill>
                <a:schemeClr val="accent3">
                  <a:lumMod val="20000"/>
                  <a:lumOff val="80000"/>
                </a:schemeClr>
              </a:solidFill>
              <a:latin typeface="Arial" panose="020B0604020202020204" pitchFamily="34" charset="0"/>
              <a:cs typeface="Arial" panose="020B0604020202020204" pitchFamily="34" charset="0"/>
            </a:endParaRPr>
          </a:p>
          <a:p>
            <a:pPr algn="just"/>
            <a:endParaRPr lang="es-CO" sz="2000" dirty="0">
              <a:solidFill>
                <a:schemeClr val="accent3">
                  <a:lumMod val="20000"/>
                  <a:lumOff val="80000"/>
                </a:schemeClr>
              </a:solidFill>
              <a:latin typeface="Arial" panose="020B0604020202020204" pitchFamily="34" charset="0"/>
              <a:cs typeface="Arial" panose="020B0604020202020204" pitchFamily="34" charset="0"/>
            </a:endParaRPr>
          </a:p>
          <a:p>
            <a:pPr algn="just"/>
            <a:r>
              <a:rPr lang="es-CO" sz="2000" dirty="0" smtClean="0">
                <a:solidFill>
                  <a:schemeClr val="accent3">
                    <a:lumMod val="20000"/>
                    <a:lumOff val="80000"/>
                  </a:schemeClr>
                </a:solidFill>
                <a:latin typeface="Arial" panose="020B0604020202020204" pitchFamily="34" charset="0"/>
                <a:cs typeface="Arial" panose="020B0604020202020204" pitchFamily="34" charset="0"/>
              </a:rPr>
              <a:t>Aquellos </a:t>
            </a:r>
            <a:r>
              <a:rPr lang="es-CO" sz="2000" dirty="0">
                <a:solidFill>
                  <a:schemeClr val="accent3">
                    <a:lumMod val="20000"/>
                    <a:lumOff val="80000"/>
                  </a:schemeClr>
                </a:solidFill>
                <a:latin typeface="Arial" panose="020B0604020202020204" pitchFamily="34" charset="0"/>
                <a:cs typeface="Arial" panose="020B0604020202020204" pitchFamily="34" charset="0"/>
              </a:rPr>
              <a:t>obstáculos que impiden o dificultan el acceso a la información, a la consulta, al conocimiento y en general, el desarrollo en condiciones de igualdad del proceso comunicativo </a:t>
            </a:r>
            <a:r>
              <a:rPr lang="es-CO" sz="2000" dirty="0" smtClean="0">
                <a:solidFill>
                  <a:schemeClr val="accent3">
                    <a:lumMod val="20000"/>
                    <a:lumOff val="80000"/>
                  </a:schemeClr>
                </a:solidFill>
                <a:latin typeface="Arial" panose="020B0604020202020204" pitchFamily="34" charset="0"/>
                <a:cs typeface="Arial" panose="020B0604020202020204" pitchFamily="34" charset="0"/>
              </a:rPr>
              <a:t>a </a:t>
            </a:r>
            <a:r>
              <a:rPr lang="es-CO" sz="2000" dirty="0">
                <a:solidFill>
                  <a:schemeClr val="accent3">
                    <a:lumMod val="20000"/>
                    <a:lumOff val="80000"/>
                  </a:schemeClr>
                </a:solidFill>
                <a:latin typeface="Arial" panose="020B0604020202020204" pitchFamily="34" charset="0"/>
                <a:cs typeface="Arial" panose="020B0604020202020204" pitchFamily="34" charset="0"/>
              </a:rPr>
              <a:t>través de cualquier medio o modo de comunicación, incluidas las dificultades en la interacción comunicativa de las personas.</a:t>
            </a:r>
          </a:p>
        </p:txBody>
      </p:sp>
      <p:pic>
        <p:nvPicPr>
          <p:cNvPr id="6" name="Imagen 5"/>
          <p:cNvPicPr>
            <a:picLocks noChangeAspect="1"/>
          </p:cNvPicPr>
          <p:nvPr/>
        </p:nvPicPr>
        <p:blipFill>
          <a:blip r:embed="rId4"/>
          <a:stretch>
            <a:fillRect/>
          </a:stretch>
        </p:blipFill>
        <p:spPr>
          <a:xfrm>
            <a:off x="8039083" y="3954072"/>
            <a:ext cx="3693879" cy="2298040"/>
          </a:xfrm>
          <a:prstGeom prst="rect">
            <a:avLst/>
          </a:prstGeom>
        </p:spPr>
      </p:pic>
    </p:spTree>
    <p:extLst>
      <p:ext uri="{BB962C8B-B14F-4D97-AF65-F5344CB8AC3E}">
        <p14:creationId xmlns:p14="http://schemas.microsoft.com/office/powerpoint/2010/main" val="1894201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ángulo 4"/>
          <p:cNvSpPr/>
          <p:nvPr/>
        </p:nvSpPr>
        <p:spPr>
          <a:xfrm>
            <a:off x="154235" y="605928"/>
            <a:ext cx="11788049" cy="1569660"/>
          </a:xfrm>
          <a:prstGeom prst="rect">
            <a:avLst/>
          </a:prstGeom>
          <a:solidFill>
            <a:schemeClr val="accent3">
              <a:lumMod val="20000"/>
              <a:lumOff val="80000"/>
            </a:schemeClr>
          </a:solidFill>
        </p:spPr>
        <p:txBody>
          <a:bodyPr wrap="square">
            <a:spAutoFit/>
          </a:bodyPr>
          <a:lstStyle/>
          <a:p>
            <a:pPr algn="just"/>
            <a:r>
              <a:rPr lang="es-CO" sz="2400" b="1" dirty="0">
                <a:solidFill>
                  <a:schemeClr val="accent4">
                    <a:lumMod val="50000"/>
                  </a:schemeClr>
                </a:solidFill>
                <a:latin typeface="Arial" panose="020B0604020202020204" pitchFamily="34" charset="0"/>
                <a:cs typeface="Arial" panose="020B0604020202020204" pitchFamily="34" charset="0"/>
              </a:rPr>
              <a:t>FÍSICAS:</a:t>
            </a:r>
            <a:r>
              <a:rPr lang="es-CO" sz="2400" dirty="0">
                <a:solidFill>
                  <a:schemeClr val="accent4">
                    <a:lumMod val="50000"/>
                  </a:schemeClr>
                </a:solidFill>
                <a:latin typeface="Arial" panose="020B0604020202020204" pitchFamily="34" charset="0"/>
                <a:cs typeface="Arial" panose="020B0604020202020204" pitchFamily="34" charset="0"/>
              </a:rPr>
              <a:t> Aquellos obstáculos materiales tangibles o construidos que impiden o dificultan el acceso o el desplazamiento y el uso de espacios, objetos y servicios de carácter público y privado, en condiciones de igualdad por parte de las personas con </a:t>
            </a:r>
            <a:r>
              <a:rPr lang="es-CO" sz="2400" dirty="0" smtClean="0">
                <a:solidFill>
                  <a:schemeClr val="accent4">
                    <a:lumMod val="50000"/>
                  </a:schemeClr>
                </a:solidFill>
                <a:latin typeface="Arial" panose="020B0604020202020204" pitchFamily="34" charset="0"/>
                <a:cs typeface="Arial" panose="020B0604020202020204" pitchFamily="34" charset="0"/>
              </a:rPr>
              <a:t>discapacidad</a:t>
            </a:r>
          </a:p>
        </p:txBody>
      </p:sp>
      <p:sp>
        <p:nvSpPr>
          <p:cNvPr id="6" name="Rectángulo 5"/>
          <p:cNvSpPr/>
          <p:nvPr/>
        </p:nvSpPr>
        <p:spPr>
          <a:xfrm>
            <a:off x="154235" y="2434295"/>
            <a:ext cx="7392319" cy="3416320"/>
          </a:xfrm>
          <a:prstGeom prst="rect">
            <a:avLst/>
          </a:prstGeom>
          <a:solidFill>
            <a:schemeClr val="tx2">
              <a:lumMod val="75000"/>
              <a:lumOff val="25000"/>
            </a:schemeClr>
          </a:solidFill>
        </p:spPr>
        <p:txBody>
          <a:bodyPr wrap="square">
            <a:spAutoFit/>
          </a:bodyPr>
          <a:lstStyle/>
          <a:p>
            <a:r>
              <a:rPr lang="es-CO" sz="2400" b="1" dirty="0">
                <a:solidFill>
                  <a:schemeClr val="bg1"/>
                </a:solidFill>
                <a:latin typeface="Arial" panose="020B0604020202020204" pitchFamily="34" charset="0"/>
                <a:cs typeface="Arial" panose="020B0604020202020204" pitchFamily="34" charset="0"/>
              </a:rPr>
              <a:t>BARRERAS ARQUITECTÓNICAS</a:t>
            </a:r>
            <a:r>
              <a:rPr lang="es-CO" sz="2400" dirty="0">
                <a:solidFill>
                  <a:schemeClr val="bg1"/>
                </a:solidFill>
                <a:latin typeface="Arial" panose="020B0604020202020204" pitchFamily="34" charset="0"/>
                <a:cs typeface="Arial" panose="020B0604020202020204" pitchFamily="34" charset="0"/>
              </a:rPr>
              <a:t>: Son los impedimentos al libre desplazamiento de las personas, que se presentan al interior de las edificaciones. Podemos definir las barreras arquitectónicas como todos aquellos obstáculos físicos, que limitan la libertad de movimientos de las personas y la accesibilidad en vías públicas, espacios libres y </a:t>
            </a:r>
            <a:r>
              <a:rPr lang="es-CO" sz="2400" dirty="0" smtClean="0">
                <a:solidFill>
                  <a:schemeClr val="bg1"/>
                </a:solidFill>
                <a:latin typeface="Arial" panose="020B0604020202020204" pitchFamily="34" charset="0"/>
                <a:cs typeface="Arial" panose="020B0604020202020204" pitchFamily="34" charset="0"/>
              </a:rPr>
              <a:t>edificios</a:t>
            </a:r>
          </a:p>
          <a:p>
            <a:endParaRPr lang="es-CO" sz="2400" dirty="0">
              <a:solidFill>
                <a:schemeClr val="bg1"/>
              </a:solidFill>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3"/>
          <a:stretch>
            <a:fillRect/>
          </a:stretch>
        </p:blipFill>
        <p:spPr>
          <a:xfrm>
            <a:off x="7844010" y="2486244"/>
            <a:ext cx="4065224" cy="3364371"/>
          </a:xfrm>
          <a:prstGeom prst="rect">
            <a:avLst/>
          </a:prstGeom>
        </p:spPr>
      </p:pic>
    </p:spTree>
    <p:extLst>
      <p:ext uri="{BB962C8B-B14F-4D97-AF65-F5344CB8AC3E}">
        <p14:creationId xmlns:p14="http://schemas.microsoft.com/office/powerpoint/2010/main" val="3723674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002336" y="463339"/>
            <a:ext cx="4495800" cy="3419475"/>
          </a:xfrm>
          <a:prstGeom prst="rect">
            <a:avLst/>
          </a:prstGeom>
        </p:spPr>
      </p:pic>
      <p:sp>
        <p:nvSpPr>
          <p:cNvPr id="3" name="CuadroTexto 2"/>
          <p:cNvSpPr txBox="1"/>
          <p:nvPr/>
        </p:nvSpPr>
        <p:spPr>
          <a:xfrm>
            <a:off x="2787269" y="3988105"/>
            <a:ext cx="7943160" cy="1446550"/>
          </a:xfrm>
          <a:prstGeom prst="rect">
            <a:avLst/>
          </a:prstGeom>
          <a:noFill/>
        </p:spPr>
        <p:txBody>
          <a:bodyPr wrap="square" rtlCol="0">
            <a:spAutoFit/>
          </a:bodyPr>
          <a:lstStyle/>
          <a:p>
            <a:r>
              <a:rPr lang="es-CO" sz="6600" b="1" dirty="0" smtClean="0"/>
              <a:t>  </a:t>
            </a:r>
            <a:r>
              <a:rPr lang="es-CO" sz="8800" b="1" dirty="0" smtClean="0">
                <a:solidFill>
                  <a:srgbClr val="002060"/>
                </a:solidFill>
              </a:rPr>
              <a:t>GRACIAS</a:t>
            </a:r>
            <a:r>
              <a:rPr lang="es-CO" sz="6000" dirty="0" smtClean="0"/>
              <a:t> </a:t>
            </a:r>
            <a:endParaRPr lang="es-MX" sz="6000" dirty="0"/>
          </a:p>
        </p:txBody>
      </p:sp>
    </p:spTree>
    <p:extLst>
      <p:ext uri="{BB962C8B-B14F-4D97-AF65-F5344CB8AC3E}">
        <p14:creationId xmlns:p14="http://schemas.microsoft.com/office/powerpoint/2010/main" val="3116085308"/>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2213</TotalTime>
  <Words>2586</Words>
  <Application>Microsoft Office PowerPoint</Application>
  <PresentationFormat>Panorámica</PresentationFormat>
  <Paragraphs>229</Paragraphs>
  <Slides>33</Slides>
  <Notes>0</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33</vt:i4>
      </vt:variant>
    </vt:vector>
  </HeadingPairs>
  <TitlesOfParts>
    <vt:vector size="46" baseType="lpstr">
      <vt:lpstr>Aparajita</vt:lpstr>
      <vt:lpstr>Aptos</vt:lpstr>
      <vt:lpstr>Aptos Display</vt:lpstr>
      <vt:lpstr>Arial</vt:lpstr>
      <vt:lpstr>Calibri</vt:lpstr>
      <vt:lpstr>Gill Sans MT Condensed</vt:lpstr>
      <vt:lpstr>Google Sans</vt:lpstr>
      <vt:lpstr>Montserrat Medium</vt:lpstr>
      <vt:lpstr>Montserrat SemiBold</vt:lpstr>
      <vt:lpstr>Symbol</vt:lpstr>
      <vt:lpstr>Times New Roman</vt:lpstr>
      <vt:lpstr>Wingdings</vt:lpstr>
      <vt:lpstr>Office Theme</vt:lpstr>
      <vt:lpstr>             ATENCION CON ENFOQUE                      DIFERENCIAL    -VEJEZ Y ENVEJECIMIENTO    -PERSONAS CON DISCAPACIDAD   -ENFOQUE ETNICO CULTURAL   -HABITANTE DE CALLE    -ENFOQUE DE GENERO   -ATENCION A VICTIMAS DE CONFLICTO ARMADO   -POBLACION MIGRANTE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Monserrat alternatives médium tamaño 44-48 puntos</dc:title>
  <dc:creator>CESAR ALBERTO GUISAO MONTENEGRO</dc:creator>
  <cp:lastModifiedBy>LAJAS</cp:lastModifiedBy>
  <cp:revision>97</cp:revision>
  <dcterms:created xsi:type="dcterms:W3CDTF">2024-05-15T13:17:42Z</dcterms:created>
  <dcterms:modified xsi:type="dcterms:W3CDTF">2025-05-28T16:02:21Z</dcterms:modified>
</cp:coreProperties>
</file>