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94" r:id="rId2"/>
    <p:sldId id="295" r:id="rId3"/>
    <p:sldId id="298" r:id="rId4"/>
    <p:sldId id="324" r:id="rId5"/>
    <p:sldId id="323" r:id="rId6"/>
    <p:sldId id="329" r:id="rId7"/>
    <p:sldId id="332" r:id="rId8"/>
    <p:sldId id="333" r:id="rId9"/>
    <p:sldId id="320" r:id="rId10"/>
    <p:sldId id="321" r:id="rId11"/>
    <p:sldId id="325" r:id="rId12"/>
    <p:sldId id="322" r:id="rId13"/>
    <p:sldId id="330" r:id="rId14"/>
    <p:sldId id="331" r:id="rId15"/>
    <p:sldId id="334" r:id="rId16"/>
    <p:sldId id="335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a Eraso" initials="CE" lastIdx="1" clrIdx="0">
    <p:extLst>
      <p:ext uri="{19B8F6BF-5375-455C-9EA6-DF929625EA0E}">
        <p15:presenceInfo xmlns:p15="http://schemas.microsoft.com/office/powerpoint/2012/main" userId="7eeffdaf18bf3a7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9933"/>
    <a:srgbClr val="660066"/>
    <a:srgbClr val="E0A3FF"/>
    <a:srgbClr val="007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5" autoAdjust="0"/>
    <p:restoredTop sz="94162" autoAdjust="0"/>
  </p:normalViewPr>
  <p:slideViewPr>
    <p:cSldViewPr snapToGrid="0">
      <p:cViewPr varScale="1">
        <p:scale>
          <a:sx n="71" d="100"/>
          <a:sy n="71" d="100"/>
        </p:scale>
        <p:origin x="7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250f3c812802f2d/Escritorio/IDSN/03.%20Coberturas%20Nari&#241;o%20marzo%202025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5250f3c812802f2d/Escritorio/IDSN/03.%20Coberturas%20Nari&#241;o%20marzo%202025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s-CO" sz="1100" b="0" i="0" baseline="0">
                <a:effectLst/>
              </a:rPr>
              <a:t>COMPARATIVO DE COBERTURAS DE VACUNACION </a:t>
            </a:r>
            <a:endParaRPr lang="es-CO" sz="1100">
              <a:effectLst/>
            </a:endParaRPr>
          </a:p>
          <a:p>
            <a:pPr>
              <a:defRPr sz="1100"/>
            </a:pPr>
            <a:r>
              <a:rPr lang="es-CO" sz="1100" b="0" i="0" baseline="0">
                <a:effectLst/>
              </a:rPr>
              <a:t>BIOLOGICOS TRAZADORES NARIÑO (2021-2025</a:t>
            </a:r>
            <a:endParaRPr lang="es-CO" sz="1100"/>
          </a:p>
        </c:rich>
      </c:tx>
      <c:layout>
        <c:manualLayout>
          <c:xMode val="edge"/>
          <c:yMode val="edge"/>
          <c:x val="0.34045550226085769"/>
          <c:y val="0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000207894805245E-2"/>
          <c:y val="6.8643814830007505E-2"/>
          <c:w val="0.82200527533068279"/>
          <c:h val="0.66646691153023641"/>
        </c:manualLayout>
      </c:layout>
      <c:bar3DChart>
        <c:barDir val="col"/>
        <c:grouping val="clustered"/>
        <c:varyColors val="0"/>
        <c:ser>
          <c:idx val="4"/>
          <c:order val="0"/>
          <c:tx>
            <c:strRef>
              <c:f>'[03. Coberturas Nariño marzo 2025.xls]COMPA'!$C$30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'[03. Coberturas Nariño marzo 2025.xls]COMPA'!$B$31:$B$38</c:f>
              <c:strCache>
                <c:ptCount val="3"/>
                <c:pt idx="0">
                  <c:v>Pentavalente 3 dosis (&lt; 1 año)</c:v>
                </c:pt>
                <c:pt idx="1">
                  <c:v>DPT (18 meses) Pentavalente 1er REF</c:v>
                </c:pt>
                <c:pt idx="2">
                  <c:v>Triple Viral (5 años)2022- DPT segundo refuerzo 2023</c:v>
                </c:pt>
              </c:strCache>
            </c:strRef>
          </c:cat>
          <c:val>
            <c:numRef>
              <c:f>'[03. Coberturas Nariño marzo 2025.xls]COMPA'!$C$31:$C$39</c:f>
              <c:numCache>
                <c:formatCode>0.0</c:formatCode>
                <c:ptCount val="4"/>
                <c:pt idx="0">
                  <c:v>22.587258200168208</c:v>
                </c:pt>
                <c:pt idx="1">
                  <c:v>20.766821580117195</c:v>
                </c:pt>
                <c:pt idx="2">
                  <c:v>17.774849247234535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6-4F00-A211-C0C6D3928EDE}"/>
            </c:ext>
          </c:extLst>
        </c:ser>
        <c:ser>
          <c:idx val="2"/>
          <c:order val="1"/>
          <c:tx>
            <c:strRef>
              <c:f>'[03. Coberturas Nariño marzo 2025.xls]COMPA'!$D$30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'[03. Coberturas Nariño marzo 2025.xls]COMPA'!$B$31:$B$38</c:f>
              <c:strCache>
                <c:ptCount val="3"/>
                <c:pt idx="0">
                  <c:v>Pentavalente 3 dosis (&lt; 1 año)</c:v>
                </c:pt>
                <c:pt idx="1">
                  <c:v>DPT (18 meses) Pentavalente 1er REF</c:v>
                </c:pt>
                <c:pt idx="2">
                  <c:v>Triple Viral (5 años)2022- DPT segundo refuerzo 2023</c:v>
                </c:pt>
              </c:strCache>
            </c:strRef>
          </c:cat>
          <c:val>
            <c:numRef>
              <c:f>'[03. Coberturas Nariño marzo 2025.xls]COMPA'!$D$31:$D$38</c:f>
              <c:numCache>
                <c:formatCode>0.0</c:formatCode>
                <c:ptCount val="3"/>
                <c:pt idx="0">
                  <c:v>22.412667319621285</c:v>
                </c:pt>
                <c:pt idx="1">
                  <c:v>21.042400042032259</c:v>
                </c:pt>
                <c:pt idx="2">
                  <c:v>20.20703143634022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96-4F00-A211-C0C6D3928EDE}"/>
            </c:ext>
          </c:extLst>
        </c:ser>
        <c:ser>
          <c:idx val="0"/>
          <c:order val="2"/>
          <c:tx>
            <c:strRef>
              <c:f>'[03. Coberturas Nariño marzo 2025.xls]COMPA'!$E$30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'[03. Coberturas Nariño marzo 2025.xls]COMPA'!$B$31:$B$38</c:f>
              <c:strCache>
                <c:ptCount val="3"/>
                <c:pt idx="0">
                  <c:v>Pentavalente 3 dosis (&lt; 1 año)</c:v>
                </c:pt>
                <c:pt idx="1">
                  <c:v>DPT (18 meses) Pentavalente 1er REF</c:v>
                </c:pt>
                <c:pt idx="2">
                  <c:v>Triple Viral (5 años)2022- DPT segundo refuerzo 2023</c:v>
                </c:pt>
              </c:strCache>
            </c:strRef>
          </c:cat>
          <c:val>
            <c:numRef>
              <c:f>'[03. Coberturas Nariño marzo 2025.xls]COMPA'!$E$31:$E$38</c:f>
              <c:numCache>
                <c:formatCode>0.0</c:formatCode>
                <c:ptCount val="3"/>
                <c:pt idx="0">
                  <c:v>22.936834462729912</c:v>
                </c:pt>
                <c:pt idx="1">
                  <c:v>23.156569990275155</c:v>
                </c:pt>
                <c:pt idx="2">
                  <c:v>23.430482084040325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96-4F00-A211-C0C6D3928EDE}"/>
            </c:ext>
          </c:extLst>
        </c:ser>
        <c:ser>
          <c:idx val="3"/>
          <c:order val="3"/>
          <c:tx>
            <c:strRef>
              <c:f>'[03. Coberturas Nariño marzo 2025.xls]COMPA'!$F$30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'[03. Coberturas Nariño marzo 2025.xls]COMPA'!$B$31:$B$38</c:f>
              <c:strCache>
                <c:ptCount val="3"/>
                <c:pt idx="0">
                  <c:v>Pentavalente 3 dosis (&lt; 1 año)</c:v>
                </c:pt>
                <c:pt idx="1">
                  <c:v>DPT (18 meses) Pentavalente 1er REF</c:v>
                </c:pt>
                <c:pt idx="2">
                  <c:v>Triple Viral (5 años)2022- DPT segundo refuerzo 2023</c:v>
                </c:pt>
              </c:strCache>
            </c:strRef>
          </c:cat>
          <c:val>
            <c:numRef>
              <c:f>'[03. Coberturas Nariño marzo 2025.xls]COMPA'!$F$31:$F$38</c:f>
              <c:numCache>
                <c:formatCode>0.0</c:formatCode>
                <c:ptCount val="3"/>
                <c:pt idx="0">
                  <c:v>20.974935611533386</c:v>
                </c:pt>
                <c:pt idx="1">
                  <c:v>21.029286669097097</c:v>
                </c:pt>
                <c:pt idx="2">
                  <c:v>21.251775207952932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96-4F00-A211-C0C6D3928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3583488"/>
        <c:axId val="1"/>
        <c:axId val="0"/>
      </c:bar3DChart>
      <c:catAx>
        <c:axId val="2103583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entury Gothic"/>
                <a:ea typeface="Century Gothic"/>
                <a:cs typeface="Century Gothic"/>
              </a:defRPr>
            </a:pPr>
            <a:endParaRPr lang="es-CO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Century Gothic"/>
                    <a:ea typeface="Century Gothic"/>
                    <a:cs typeface="Century Gothic"/>
                  </a:defRPr>
                </a:pPr>
                <a:r>
                  <a:rPr lang="es-CO"/>
                  <a:t>Coberturas (%)</a:t>
                </a:r>
              </a:p>
            </c:rich>
          </c:tx>
          <c:layout>
            <c:manualLayout>
              <c:xMode val="edge"/>
              <c:yMode val="edge"/>
              <c:x val="1.8013847925366717E-2"/>
              <c:y val="0.31167587687902654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21035834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CO" sz="1050" b="0" i="0" baseline="0">
                <a:effectLst/>
              </a:rPr>
              <a:t>COBERTURAS DE VACUNACIÓN </a:t>
            </a:r>
            <a:endParaRPr lang="es-CO" sz="1050">
              <a:effectLst/>
            </a:endParaRPr>
          </a:p>
          <a:p>
            <a:pPr>
              <a:defRPr sz="1050"/>
            </a:pPr>
            <a:r>
              <a:rPr lang="es-CO" sz="1050" b="0" i="0" baseline="0">
                <a:effectLst/>
              </a:rPr>
              <a:t>BIOLOGICOS TRAZADORES NARIÑO 2025</a:t>
            </a:r>
            <a:endParaRPr lang="es-CO" sz="105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144761316923804E-2"/>
          <c:y val="8.9707840016401183E-2"/>
          <c:w val="0.88209375482476449"/>
          <c:h val="0.599506895800421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'[03. Coberturas Nariño marzo 2025.xls]COMPA'!$C$54</c:f>
              <c:strCache>
                <c:ptCount val="1"/>
                <c:pt idx="0">
                  <c:v>PROG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'[03. Coberturas Nariño marzo 2025.xls]COMPA'!$B$55:$B$62</c:f>
              <c:strCache>
                <c:ptCount val="3"/>
                <c:pt idx="0">
                  <c:v>Pentavalente 3 dosis (&lt; 1 año)</c:v>
                </c:pt>
                <c:pt idx="1">
                  <c:v>DPT (18 meses) Pentavalente 1er REF</c:v>
                </c:pt>
                <c:pt idx="2">
                  <c:v>DPT segundo refuerzo 2023</c:v>
                </c:pt>
              </c:strCache>
            </c:strRef>
          </c:cat>
          <c:val>
            <c:numRef>
              <c:f>'[03. Coberturas Nariño marzo 2025.xls]COMPA'!$C$55:$C$62</c:f>
              <c:numCache>
                <c:formatCode>0.0</c:formatCode>
                <c:ptCount val="3"/>
                <c:pt idx="0">
                  <c:v>23.75</c:v>
                </c:pt>
                <c:pt idx="1">
                  <c:v>23.75</c:v>
                </c:pt>
                <c:pt idx="2">
                  <c:v>23.75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3-4E03-8679-B07333E50F7D}"/>
            </c:ext>
          </c:extLst>
        </c:ser>
        <c:ser>
          <c:idx val="1"/>
          <c:order val="1"/>
          <c:tx>
            <c:strRef>
              <c:f>'[03. Coberturas Nariño marzo 2025.xls]COMPA'!$D$54</c:f>
              <c:strCache>
                <c:ptCount val="1"/>
                <c:pt idx="0">
                  <c:v>REALIZ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CO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'[03. Coberturas Nariño marzo 2025.xls]COMPA'!$B$55:$B$62</c:f>
              <c:strCache>
                <c:ptCount val="3"/>
                <c:pt idx="0">
                  <c:v>Pentavalente 3 dosis (&lt; 1 año)</c:v>
                </c:pt>
                <c:pt idx="1">
                  <c:v>DPT (18 meses) Pentavalente 1er REF</c:v>
                </c:pt>
                <c:pt idx="2">
                  <c:v>DPT segundo refuerzo 2023</c:v>
                </c:pt>
              </c:strCache>
            </c:strRef>
          </c:cat>
          <c:val>
            <c:numRef>
              <c:f>'[03. Coberturas Nariño marzo 2025.xls]COMPA'!$D$55:$D$62</c:f>
              <c:numCache>
                <c:formatCode>0.0</c:formatCode>
                <c:ptCount val="3"/>
                <c:pt idx="0">
                  <c:v>23.624743209312943</c:v>
                </c:pt>
                <c:pt idx="1">
                  <c:v>23.792978646398844</c:v>
                </c:pt>
                <c:pt idx="2">
                  <c:v>21.954921027485806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3-4E03-8679-B07333E50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3583904"/>
        <c:axId val="1"/>
        <c:axId val="0"/>
      </c:bar3DChart>
      <c:catAx>
        <c:axId val="210358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CO"/>
                  <a:t>Cobertura</a:t>
                </a:r>
              </a:p>
            </c:rich>
          </c:tx>
          <c:layout>
            <c:manualLayout>
              <c:xMode val="edge"/>
              <c:yMode val="edge"/>
              <c:x val="7.9828371579497136E-3"/>
              <c:y val="0.31644054870499677"/>
            </c:manualLayout>
          </c:layout>
          <c:overlay val="0"/>
          <c:spPr>
            <a:noFill/>
            <a:ln w="25400"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CO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21035839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838E68-8946-4AF1-AFED-5201E48E47AB}" type="doc">
      <dgm:prSet loTypeId="urn:microsoft.com/office/officeart/2005/8/layout/chevron1" loCatId="process" qsTypeId="urn:microsoft.com/office/officeart/2005/8/quickstyle/simple1" qsCatId="simple" csTypeId="urn:microsoft.com/office/officeart/2005/8/colors/colorful4" csCatId="colorful" phldr="1"/>
      <dgm:spPr/>
    </dgm:pt>
    <dgm:pt modelId="{AEF758BA-6147-49B3-A4B1-65246B1E3345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ENERO</a:t>
          </a:r>
        </a:p>
      </dgm:t>
    </dgm:pt>
    <dgm:pt modelId="{1C8ADBFF-E411-473B-88AE-AB458F48F1EA}" type="parTrans" cxnId="{C3F3736A-F906-4CFA-B13C-B439480CCF69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C965D411-08D5-46C7-A702-4542F0507E97}" type="sibTrans" cxnId="{C3F3736A-F906-4CFA-B13C-B439480CCF69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0957F99A-A930-4DF4-A4DC-F4B4DE301A0D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FEBRERO</a:t>
          </a:r>
        </a:p>
      </dgm:t>
    </dgm:pt>
    <dgm:pt modelId="{86B0A40C-B023-4E81-BDF2-E255D979014C}" type="parTrans" cxnId="{F1E746C6-540A-421B-A3AF-794C9F8936F1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992B5A1C-0FD9-40F2-A115-A9735FC1EB6C}" type="sibTrans" cxnId="{F1E746C6-540A-421B-A3AF-794C9F8936F1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DED783DF-F6C9-49E5-97CB-01F14825650B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MARZO</a:t>
          </a:r>
        </a:p>
      </dgm:t>
    </dgm:pt>
    <dgm:pt modelId="{D4178035-FA98-4C37-B21D-F49EE6CD6D9C}" type="parTrans" cxnId="{A4085F0F-D671-40C9-8C45-BEB7B5E9CAFC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4007E3C2-3AA6-4952-A298-C02B03C5C9AB}" type="sibTrans" cxnId="{A4085F0F-D671-40C9-8C45-BEB7B5E9CAFC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D03FA487-5815-4B29-BFA7-40FD43933B9B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DICIEMBRE</a:t>
          </a:r>
        </a:p>
      </dgm:t>
    </dgm:pt>
    <dgm:pt modelId="{79036A5F-ECF4-49B8-9C26-78ADDB08ECE9}" type="parTrans" cxnId="{F71C87CF-2C30-4A68-9E02-EBB3ABAFF553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AADB1F6B-0055-44E2-8AAE-97C29605647A}" type="sibTrans" cxnId="{F71C87CF-2C30-4A68-9E02-EBB3ABAFF553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D812B77C-07DE-4BBF-BBDC-5FA3188741D8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ABRIL</a:t>
          </a:r>
        </a:p>
      </dgm:t>
    </dgm:pt>
    <dgm:pt modelId="{5A498E40-15F1-4C8B-A700-17E0E0A59264}" type="parTrans" cxnId="{1F3981CE-4BA4-41EC-8DC7-5DA28772A9D8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4088DCB3-AC9C-400F-9439-BB379B010B71}" type="sibTrans" cxnId="{1F3981CE-4BA4-41EC-8DC7-5DA28772A9D8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03613EF3-BE77-4A89-8F2D-F2CC93CB64B8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MAYO</a:t>
          </a:r>
        </a:p>
      </dgm:t>
    </dgm:pt>
    <dgm:pt modelId="{1DB4A94C-ACF8-4CA1-B566-21E94BD046D0}" type="parTrans" cxnId="{C2FF85BC-273C-40F6-803E-A629AF8ECA6E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D0F51DCB-B555-4472-888C-3183359DD354}" type="sibTrans" cxnId="{C2FF85BC-273C-40F6-803E-A629AF8ECA6E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9FD15B36-5DAE-473A-A28A-EB597E33558A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JUNIO</a:t>
          </a:r>
        </a:p>
      </dgm:t>
    </dgm:pt>
    <dgm:pt modelId="{B41DF74E-097C-4DE0-86E1-4357EC413103}" type="parTrans" cxnId="{66BDF98B-8CBB-45AE-A671-B3D5FB136E76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830D625F-C5A0-475F-BCFB-BD5B2F89BA23}" type="sibTrans" cxnId="{66BDF98B-8CBB-45AE-A671-B3D5FB136E76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37700119-74E7-440B-B71A-D990A9078CBC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JULIO</a:t>
          </a:r>
        </a:p>
      </dgm:t>
    </dgm:pt>
    <dgm:pt modelId="{846C2A46-3297-4513-ABEF-CFDCDFF96C7A}" type="parTrans" cxnId="{377FE8A4-0F3D-40FB-8CC3-6DB9BF2AE266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5BD3CC5D-D8A5-4F4E-B1A4-1ED510784632}" type="sibTrans" cxnId="{377FE8A4-0F3D-40FB-8CC3-6DB9BF2AE266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6BD20BA6-CEEF-4DEE-B74F-895897094582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AGOSTO</a:t>
          </a:r>
        </a:p>
      </dgm:t>
    </dgm:pt>
    <dgm:pt modelId="{2D0F9AE4-A879-42E8-BF80-E0DD91B1D4C0}" type="parTrans" cxnId="{2DB3D344-8967-4C84-A434-2A639FCD56A4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2231F9AE-2AB1-467C-BDA5-A70BECB5B6F4}" type="sibTrans" cxnId="{2DB3D344-8967-4C84-A434-2A639FCD56A4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2AC69887-A047-4BF1-A78C-0854A34931DD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SEPTIEMBRE</a:t>
          </a:r>
        </a:p>
      </dgm:t>
    </dgm:pt>
    <dgm:pt modelId="{83164D78-FD63-4261-ADAD-B4C62DBE9625}" type="parTrans" cxnId="{AE6CFF39-8BEC-4313-A96F-872D57A865B6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9F4802DE-96DB-4285-8EC7-D283AEAEC2E1}" type="sibTrans" cxnId="{AE6CFF39-8BEC-4313-A96F-872D57A865B6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8958844A-FABA-45A1-B7F8-E9D47793452A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OCTUBRE</a:t>
          </a:r>
        </a:p>
      </dgm:t>
    </dgm:pt>
    <dgm:pt modelId="{D0192E1B-C0DE-4EEB-A11A-4A1049CF2C4E}" type="parTrans" cxnId="{55F73721-BD74-4422-A9F5-CAB2A8A92778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240C934F-3193-40EA-8AFB-B1F57B3E132E}" type="sibTrans" cxnId="{55F73721-BD74-4422-A9F5-CAB2A8A92778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A6E43D9D-818E-4FC1-AF8A-ADA863CA4A0D}">
      <dgm:prSet phldrT="[Texto]" custT="1"/>
      <dgm:spPr/>
      <dgm:t>
        <a:bodyPr/>
        <a:lstStyle/>
        <a:p>
          <a:r>
            <a:rPr lang="es-CO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NOVIEMBRE</a:t>
          </a:r>
        </a:p>
      </dgm:t>
    </dgm:pt>
    <dgm:pt modelId="{048B3A50-3A3A-46D0-81E5-F2630A15F142}" type="parTrans" cxnId="{9D3CE332-F936-42AE-B6AC-812CE6DBE31E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A6E3A134-D7CC-4D82-947F-15F0A79BD951}" type="sibTrans" cxnId="{9D3CE332-F936-42AE-B6AC-812CE6DBE31E}">
      <dgm:prSet/>
      <dgm:spPr/>
      <dgm:t>
        <a:bodyPr/>
        <a:lstStyle/>
        <a:p>
          <a:endParaRPr lang="es-CO" sz="700" b="1">
            <a:solidFill>
              <a:schemeClr val="tx1"/>
            </a:solidFill>
          </a:endParaRPr>
        </a:p>
      </dgm:t>
    </dgm:pt>
    <dgm:pt modelId="{EC7CA90A-2C09-4E3F-9306-E67DCD9E0B7C}" type="pres">
      <dgm:prSet presAssocID="{AC838E68-8946-4AF1-AFED-5201E48E47AB}" presName="Name0" presStyleCnt="0">
        <dgm:presLayoutVars>
          <dgm:dir/>
          <dgm:animLvl val="lvl"/>
          <dgm:resizeHandles val="exact"/>
        </dgm:presLayoutVars>
      </dgm:prSet>
      <dgm:spPr/>
    </dgm:pt>
    <dgm:pt modelId="{F4364963-9B9B-48D4-BDEB-6B2569BE5A88}" type="pres">
      <dgm:prSet presAssocID="{AEF758BA-6147-49B3-A4B1-65246B1E3345}" presName="parTxOnly" presStyleLbl="node1" presStyleIdx="0" presStyleCnt="12" custScaleY="127775">
        <dgm:presLayoutVars>
          <dgm:chMax val="0"/>
          <dgm:chPref val="0"/>
          <dgm:bulletEnabled val="1"/>
        </dgm:presLayoutVars>
      </dgm:prSet>
      <dgm:spPr/>
    </dgm:pt>
    <dgm:pt modelId="{28B1F857-7792-4A08-BDE5-9E27A0CC3FBF}" type="pres">
      <dgm:prSet presAssocID="{C965D411-08D5-46C7-A702-4542F0507E97}" presName="parTxOnlySpace" presStyleCnt="0"/>
      <dgm:spPr/>
    </dgm:pt>
    <dgm:pt modelId="{4A8EB6F8-BA2D-4539-BE75-72140689714E}" type="pres">
      <dgm:prSet presAssocID="{0957F99A-A930-4DF4-A4DC-F4B4DE301A0D}" presName="parTxOnly" presStyleLbl="node1" presStyleIdx="1" presStyleCnt="12" custScaleY="127775">
        <dgm:presLayoutVars>
          <dgm:chMax val="0"/>
          <dgm:chPref val="0"/>
          <dgm:bulletEnabled val="1"/>
        </dgm:presLayoutVars>
      </dgm:prSet>
      <dgm:spPr/>
    </dgm:pt>
    <dgm:pt modelId="{C54E439E-E562-459D-AF92-DD494C15A22F}" type="pres">
      <dgm:prSet presAssocID="{992B5A1C-0FD9-40F2-A115-A9735FC1EB6C}" presName="parTxOnlySpace" presStyleCnt="0"/>
      <dgm:spPr/>
    </dgm:pt>
    <dgm:pt modelId="{E72FB882-110F-4EC6-8BD7-6A4AC02075E8}" type="pres">
      <dgm:prSet presAssocID="{DED783DF-F6C9-49E5-97CB-01F14825650B}" presName="parTxOnly" presStyleLbl="node1" presStyleIdx="2" presStyleCnt="12" custScaleY="127775">
        <dgm:presLayoutVars>
          <dgm:chMax val="0"/>
          <dgm:chPref val="0"/>
          <dgm:bulletEnabled val="1"/>
        </dgm:presLayoutVars>
      </dgm:prSet>
      <dgm:spPr/>
    </dgm:pt>
    <dgm:pt modelId="{4BD2775E-8283-481F-BCDC-B684549E7BF0}" type="pres">
      <dgm:prSet presAssocID="{4007E3C2-3AA6-4952-A298-C02B03C5C9AB}" presName="parTxOnlySpace" presStyleCnt="0"/>
      <dgm:spPr/>
    </dgm:pt>
    <dgm:pt modelId="{6AD6C322-4B4A-4109-9D12-7CE5C2A8E9E2}" type="pres">
      <dgm:prSet presAssocID="{D812B77C-07DE-4BBF-BBDC-5FA3188741D8}" presName="parTxOnly" presStyleLbl="node1" presStyleIdx="3" presStyleCnt="12" custScaleY="127775">
        <dgm:presLayoutVars>
          <dgm:chMax val="0"/>
          <dgm:chPref val="0"/>
          <dgm:bulletEnabled val="1"/>
        </dgm:presLayoutVars>
      </dgm:prSet>
      <dgm:spPr/>
    </dgm:pt>
    <dgm:pt modelId="{44E3ED4D-ED2B-4F6A-9504-D33B06DD0CF0}" type="pres">
      <dgm:prSet presAssocID="{4088DCB3-AC9C-400F-9439-BB379B010B71}" presName="parTxOnlySpace" presStyleCnt="0"/>
      <dgm:spPr/>
    </dgm:pt>
    <dgm:pt modelId="{A40FAC19-AF5E-4527-9576-4DDA1B75732C}" type="pres">
      <dgm:prSet presAssocID="{03613EF3-BE77-4A89-8F2D-F2CC93CB64B8}" presName="parTxOnly" presStyleLbl="node1" presStyleIdx="4" presStyleCnt="12" custScaleY="127775">
        <dgm:presLayoutVars>
          <dgm:chMax val="0"/>
          <dgm:chPref val="0"/>
          <dgm:bulletEnabled val="1"/>
        </dgm:presLayoutVars>
      </dgm:prSet>
      <dgm:spPr/>
    </dgm:pt>
    <dgm:pt modelId="{68FD00C1-3401-4024-BF3F-0EDB82910A4B}" type="pres">
      <dgm:prSet presAssocID="{D0F51DCB-B555-4472-888C-3183359DD354}" presName="parTxOnlySpace" presStyleCnt="0"/>
      <dgm:spPr/>
    </dgm:pt>
    <dgm:pt modelId="{63D5679A-8E11-46C8-ACA0-422787A71BA2}" type="pres">
      <dgm:prSet presAssocID="{9FD15B36-5DAE-473A-A28A-EB597E33558A}" presName="parTxOnly" presStyleLbl="node1" presStyleIdx="5" presStyleCnt="12" custScaleY="127775">
        <dgm:presLayoutVars>
          <dgm:chMax val="0"/>
          <dgm:chPref val="0"/>
          <dgm:bulletEnabled val="1"/>
        </dgm:presLayoutVars>
      </dgm:prSet>
      <dgm:spPr/>
    </dgm:pt>
    <dgm:pt modelId="{6725CC9C-978A-4A17-BFBD-60E257A65786}" type="pres">
      <dgm:prSet presAssocID="{830D625F-C5A0-475F-BCFB-BD5B2F89BA23}" presName="parTxOnlySpace" presStyleCnt="0"/>
      <dgm:spPr/>
    </dgm:pt>
    <dgm:pt modelId="{DCC66C32-6143-4B9A-94D5-19E688C36154}" type="pres">
      <dgm:prSet presAssocID="{37700119-74E7-440B-B71A-D990A9078CBC}" presName="parTxOnly" presStyleLbl="node1" presStyleIdx="6" presStyleCnt="12" custScaleY="127775">
        <dgm:presLayoutVars>
          <dgm:chMax val="0"/>
          <dgm:chPref val="0"/>
          <dgm:bulletEnabled val="1"/>
        </dgm:presLayoutVars>
      </dgm:prSet>
      <dgm:spPr/>
    </dgm:pt>
    <dgm:pt modelId="{72636306-B62A-4DE9-B6A8-1C69DD060977}" type="pres">
      <dgm:prSet presAssocID="{5BD3CC5D-D8A5-4F4E-B1A4-1ED510784632}" presName="parTxOnlySpace" presStyleCnt="0"/>
      <dgm:spPr/>
    </dgm:pt>
    <dgm:pt modelId="{9236FEA6-81DA-4DF6-809A-D109640C3449}" type="pres">
      <dgm:prSet presAssocID="{6BD20BA6-CEEF-4DEE-B74F-895897094582}" presName="parTxOnly" presStyleLbl="node1" presStyleIdx="7" presStyleCnt="12" custScaleY="127775">
        <dgm:presLayoutVars>
          <dgm:chMax val="0"/>
          <dgm:chPref val="0"/>
          <dgm:bulletEnabled val="1"/>
        </dgm:presLayoutVars>
      </dgm:prSet>
      <dgm:spPr/>
    </dgm:pt>
    <dgm:pt modelId="{6076A0F8-ACCE-4473-960C-963CFD0E8812}" type="pres">
      <dgm:prSet presAssocID="{2231F9AE-2AB1-467C-BDA5-A70BECB5B6F4}" presName="parTxOnlySpace" presStyleCnt="0"/>
      <dgm:spPr/>
    </dgm:pt>
    <dgm:pt modelId="{C642F382-3BF1-462C-A4E0-76CA2E351727}" type="pres">
      <dgm:prSet presAssocID="{2AC69887-A047-4BF1-A78C-0854A34931DD}" presName="parTxOnly" presStyleLbl="node1" presStyleIdx="8" presStyleCnt="12" custScaleX="108303" custScaleY="127775">
        <dgm:presLayoutVars>
          <dgm:chMax val="0"/>
          <dgm:chPref val="0"/>
          <dgm:bulletEnabled val="1"/>
        </dgm:presLayoutVars>
      </dgm:prSet>
      <dgm:spPr/>
    </dgm:pt>
    <dgm:pt modelId="{DC64850F-9AD2-40A7-A9F3-90289E479ACD}" type="pres">
      <dgm:prSet presAssocID="{9F4802DE-96DB-4285-8EC7-D283AEAEC2E1}" presName="parTxOnlySpace" presStyleCnt="0"/>
      <dgm:spPr/>
    </dgm:pt>
    <dgm:pt modelId="{6412AD60-27B5-4044-AC4C-D70B97101D24}" type="pres">
      <dgm:prSet presAssocID="{8958844A-FABA-45A1-B7F8-E9D47793452A}" presName="parTxOnly" presStyleLbl="node1" presStyleIdx="9" presStyleCnt="12" custScaleY="127775">
        <dgm:presLayoutVars>
          <dgm:chMax val="0"/>
          <dgm:chPref val="0"/>
          <dgm:bulletEnabled val="1"/>
        </dgm:presLayoutVars>
      </dgm:prSet>
      <dgm:spPr/>
    </dgm:pt>
    <dgm:pt modelId="{109A4BE0-7101-435E-872B-55DED4D67148}" type="pres">
      <dgm:prSet presAssocID="{240C934F-3193-40EA-8AFB-B1F57B3E132E}" presName="parTxOnlySpace" presStyleCnt="0"/>
      <dgm:spPr/>
    </dgm:pt>
    <dgm:pt modelId="{B9092FED-7907-4EFB-8923-6ADFA140011C}" type="pres">
      <dgm:prSet presAssocID="{A6E43D9D-818E-4FC1-AF8A-ADA863CA4A0D}" presName="parTxOnly" presStyleLbl="node1" presStyleIdx="10" presStyleCnt="12" custScaleX="119081" custScaleY="127775">
        <dgm:presLayoutVars>
          <dgm:chMax val="0"/>
          <dgm:chPref val="0"/>
          <dgm:bulletEnabled val="1"/>
        </dgm:presLayoutVars>
      </dgm:prSet>
      <dgm:spPr/>
    </dgm:pt>
    <dgm:pt modelId="{1E74237F-D484-43C0-81FA-BE85D6B7F2E8}" type="pres">
      <dgm:prSet presAssocID="{A6E3A134-D7CC-4D82-947F-15F0A79BD951}" presName="parTxOnlySpace" presStyleCnt="0"/>
      <dgm:spPr/>
    </dgm:pt>
    <dgm:pt modelId="{8A69EB49-4F97-49B9-9653-3030FFA30504}" type="pres">
      <dgm:prSet presAssocID="{D03FA487-5815-4B29-BFA7-40FD43933B9B}" presName="parTxOnly" presStyleLbl="node1" presStyleIdx="11" presStyleCnt="12" custScaleX="112203" custScaleY="127775">
        <dgm:presLayoutVars>
          <dgm:chMax val="0"/>
          <dgm:chPref val="0"/>
          <dgm:bulletEnabled val="1"/>
        </dgm:presLayoutVars>
      </dgm:prSet>
      <dgm:spPr/>
    </dgm:pt>
  </dgm:ptLst>
  <dgm:cxnLst>
    <dgm:cxn modelId="{D0E6D700-8245-4B0F-AD5F-C11C54B3AF11}" type="presOf" srcId="{9FD15B36-5DAE-473A-A28A-EB597E33558A}" destId="{63D5679A-8E11-46C8-ACA0-422787A71BA2}" srcOrd="0" destOrd="0" presId="urn:microsoft.com/office/officeart/2005/8/layout/chevron1"/>
    <dgm:cxn modelId="{19A4FC00-E45B-4879-8A98-794357039F90}" type="presOf" srcId="{D812B77C-07DE-4BBF-BBDC-5FA3188741D8}" destId="{6AD6C322-4B4A-4109-9D12-7CE5C2A8E9E2}" srcOrd="0" destOrd="0" presId="urn:microsoft.com/office/officeart/2005/8/layout/chevron1"/>
    <dgm:cxn modelId="{A4085F0F-D671-40C9-8C45-BEB7B5E9CAFC}" srcId="{AC838E68-8946-4AF1-AFED-5201E48E47AB}" destId="{DED783DF-F6C9-49E5-97CB-01F14825650B}" srcOrd="2" destOrd="0" parTransId="{D4178035-FA98-4C37-B21D-F49EE6CD6D9C}" sibTransId="{4007E3C2-3AA6-4952-A298-C02B03C5C9AB}"/>
    <dgm:cxn modelId="{55F73721-BD74-4422-A9F5-CAB2A8A92778}" srcId="{AC838E68-8946-4AF1-AFED-5201E48E47AB}" destId="{8958844A-FABA-45A1-B7F8-E9D47793452A}" srcOrd="9" destOrd="0" parTransId="{D0192E1B-C0DE-4EEB-A11A-4A1049CF2C4E}" sibTransId="{240C934F-3193-40EA-8AFB-B1F57B3E132E}"/>
    <dgm:cxn modelId="{9D3CE332-F936-42AE-B6AC-812CE6DBE31E}" srcId="{AC838E68-8946-4AF1-AFED-5201E48E47AB}" destId="{A6E43D9D-818E-4FC1-AF8A-ADA863CA4A0D}" srcOrd="10" destOrd="0" parTransId="{048B3A50-3A3A-46D0-81E5-F2630A15F142}" sibTransId="{A6E3A134-D7CC-4D82-947F-15F0A79BD951}"/>
    <dgm:cxn modelId="{B6E05B39-4416-484C-A5FF-1069911B7483}" type="presOf" srcId="{DED783DF-F6C9-49E5-97CB-01F14825650B}" destId="{E72FB882-110F-4EC6-8BD7-6A4AC02075E8}" srcOrd="0" destOrd="0" presId="urn:microsoft.com/office/officeart/2005/8/layout/chevron1"/>
    <dgm:cxn modelId="{AE6CFF39-8BEC-4313-A96F-872D57A865B6}" srcId="{AC838E68-8946-4AF1-AFED-5201E48E47AB}" destId="{2AC69887-A047-4BF1-A78C-0854A34931DD}" srcOrd="8" destOrd="0" parTransId="{83164D78-FD63-4261-ADAD-B4C62DBE9625}" sibTransId="{9F4802DE-96DB-4285-8EC7-D283AEAEC2E1}"/>
    <dgm:cxn modelId="{ED14213A-9160-47DA-838A-AB92F9F6F270}" type="presOf" srcId="{6BD20BA6-CEEF-4DEE-B74F-895897094582}" destId="{9236FEA6-81DA-4DF6-809A-D109640C3449}" srcOrd="0" destOrd="0" presId="urn:microsoft.com/office/officeart/2005/8/layout/chevron1"/>
    <dgm:cxn modelId="{79ADA641-F154-4213-B372-D40588D415D6}" type="presOf" srcId="{D03FA487-5815-4B29-BFA7-40FD43933B9B}" destId="{8A69EB49-4F97-49B9-9653-3030FFA30504}" srcOrd="0" destOrd="0" presId="urn:microsoft.com/office/officeart/2005/8/layout/chevron1"/>
    <dgm:cxn modelId="{2DB3D344-8967-4C84-A434-2A639FCD56A4}" srcId="{AC838E68-8946-4AF1-AFED-5201E48E47AB}" destId="{6BD20BA6-CEEF-4DEE-B74F-895897094582}" srcOrd="7" destOrd="0" parTransId="{2D0F9AE4-A879-42E8-BF80-E0DD91B1D4C0}" sibTransId="{2231F9AE-2AB1-467C-BDA5-A70BECB5B6F4}"/>
    <dgm:cxn modelId="{C3F3736A-F906-4CFA-B13C-B439480CCF69}" srcId="{AC838E68-8946-4AF1-AFED-5201E48E47AB}" destId="{AEF758BA-6147-49B3-A4B1-65246B1E3345}" srcOrd="0" destOrd="0" parTransId="{1C8ADBFF-E411-473B-88AE-AB458F48F1EA}" sibTransId="{C965D411-08D5-46C7-A702-4542F0507E97}"/>
    <dgm:cxn modelId="{8493B271-2AA6-49D8-983C-915AA3490B05}" type="presOf" srcId="{AEF758BA-6147-49B3-A4B1-65246B1E3345}" destId="{F4364963-9B9B-48D4-BDEB-6B2569BE5A88}" srcOrd="0" destOrd="0" presId="urn:microsoft.com/office/officeart/2005/8/layout/chevron1"/>
    <dgm:cxn modelId="{8CD28F74-0D56-43DE-88BB-7380D1EF7359}" type="presOf" srcId="{37700119-74E7-440B-B71A-D990A9078CBC}" destId="{DCC66C32-6143-4B9A-94D5-19E688C36154}" srcOrd="0" destOrd="0" presId="urn:microsoft.com/office/officeart/2005/8/layout/chevron1"/>
    <dgm:cxn modelId="{0FBFFD76-7C40-4A00-B664-6BC43ECB9049}" type="presOf" srcId="{8958844A-FABA-45A1-B7F8-E9D47793452A}" destId="{6412AD60-27B5-4044-AC4C-D70B97101D24}" srcOrd="0" destOrd="0" presId="urn:microsoft.com/office/officeart/2005/8/layout/chevron1"/>
    <dgm:cxn modelId="{D6779659-01E5-4087-BE5A-8B9B467610D0}" type="presOf" srcId="{2AC69887-A047-4BF1-A78C-0854A34931DD}" destId="{C642F382-3BF1-462C-A4E0-76CA2E351727}" srcOrd="0" destOrd="0" presId="urn:microsoft.com/office/officeart/2005/8/layout/chevron1"/>
    <dgm:cxn modelId="{66BDF98B-8CBB-45AE-A671-B3D5FB136E76}" srcId="{AC838E68-8946-4AF1-AFED-5201E48E47AB}" destId="{9FD15B36-5DAE-473A-A28A-EB597E33558A}" srcOrd="5" destOrd="0" parTransId="{B41DF74E-097C-4DE0-86E1-4357EC413103}" sibTransId="{830D625F-C5A0-475F-BCFB-BD5B2F89BA23}"/>
    <dgm:cxn modelId="{CC0C6B9C-C7D9-48C2-9AB3-A13110F50A01}" type="presOf" srcId="{03613EF3-BE77-4A89-8F2D-F2CC93CB64B8}" destId="{A40FAC19-AF5E-4527-9576-4DDA1B75732C}" srcOrd="0" destOrd="0" presId="urn:microsoft.com/office/officeart/2005/8/layout/chevron1"/>
    <dgm:cxn modelId="{377FE8A4-0F3D-40FB-8CC3-6DB9BF2AE266}" srcId="{AC838E68-8946-4AF1-AFED-5201E48E47AB}" destId="{37700119-74E7-440B-B71A-D990A9078CBC}" srcOrd="6" destOrd="0" parTransId="{846C2A46-3297-4513-ABEF-CFDCDFF96C7A}" sibTransId="{5BD3CC5D-D8A5-4F4E-B1A4-1ED510784632}"/>
    <dgm:cxn modelId="{DEA070A6-476D-4F42-95CD-3B97C1F4D3A0}" type="presOf" srcId="{0957F99A-A930-4DF4-A4DC-F4B4DE301A0D}" destId="{4A8EB6F8-BA2D-4539-BE75-72140689714E}" srcOrd="0" destOrd="0" presId="urn:microsoft.com/office/officeart/2005/8/layout/chevron1"/>
    <dgm:cxn modelId="{C2FF85BC-273C-40F6-803E-A629AF8ECA6E}" srcId="{AC838E68-8946-4AF1-AFED-5201E48E47AB}" destId="{03613EF3-BE77-4A89-8F2D-F2CC93CB64B8}" srcOrd="4" destOrd="0" parTransId="{1DB4A94C-ACF8-4CA1-B566-21E94BD046D0}" sibTransId="{D0F51DCB-B555-4472-888C-3183359DD354}"/>
    <dgm:cxn modelId="{F1E746C6-540A-421B-A3AF-794C9F8936F1}" srcId="{AC838E68-8946-4AF1-AFED-5201E48E47AB}" destId="{0957F99A-A930-4DF4-A4DC-F4B4DE301A0D}" srcOrd="1" destOrd="0" parTransId="{86B0A40C-B023-4E81-BDF2-E255D979014C}" sibTransId="{992B5A1C-0FD9-40F2-A115-A9735FC1EB6C}"/>
    <dgm:cxn modelId="{1F3981CE-4BA4-41EC-8DC7-5DA28772A9D8}" srcId="{AC838E68-8946-4AF1-AFED-5201E48E47AB}" destId="{D812B77C-07DE-4BBF-BBDC-5FA3188741D8}" srcOrd="3" destOrd="0" parTransId="{5A498E40-15F1-4C8B-A700-17E0E0A59264}" sibTransId="{4088DCB3-AC9C-400F-9439-BB379B010B71}"/>
    <dgm:cxn modelId="{F71C87CF-2C30-4A68-9E02-EBB3ABAFF553}" srcId="{AC838E68-8946-4AF1-AFED-5201E48E47AB}" destId="{D03FA487-5815-4B29-BFA7-40FD43933B9B}" srcOrd="11" destOrd="0" parTransId="{79036A5F-ECF4-49B8-9C26-78ADDB08ECE9}" sibTransId="{AADB1F6B-0055-44E2-8AAE-97C29605647A}"/>
    <dgm:cxn modelId="{637C72D1-B60D-4D56-8B36-E56049D1AC68}" type="presOf" srcId="{A6E43D9D-818E-4FC1-AF8A-ADA863CA4A0D}" destId="{B9092FED-7907-4EFB-8923-6ADFA140011C}" srcOrd="0" destOrd="0" presId="urn:microsoft.com/office/officeart/2005/8/layout/chevron1"/>
    <dgm:cxn modelId="{725C62EC-201F-4E2B-86B8-6D1099F79ABB}" type="presOf" srcId="{AC838E68-8946-4AF1-AFED-5201E48E47AB}" destId="{EC7CA90A-2C09-4E3F-9306-E67DCD9E0B7C}" srcOrd="0" destOrd="0" presId="urn:microsoft.com/office/officeart/2005/8/layout/chevron1"/>
    <dgm:cxn modelId="{EE982947-6C62-480A-9430-9799357FDAD2}" type="presParOf" srcId="{EC7CA90A-2C09-4E3F-9306-E67DCD9E0B7C}" destId="{F4364963-9B9B-48D4-BDEB-6B2569BE5A88}" srcOrd="0" destOrd="0" presId="urn:microsoft.com/office/officeart/2005/8/layout/chevron1"/>
    <dgm:cxn modelId="{9AFFE103-2D15-4C4D-B5F1-99820AF12CEC}" type="presParOf" srcId="{EC7CA90A-2C09-4E3F-9306-E67DCD9E0B7C}" destId="{28B1F857-7792-4A08-BDE5-9E27A0CC3FBF}" srcOrd="1" destOrd="0" presId="urn:microsoft.com/office/officeart/2005/8/layout/chevron1"/>
    <dgm:cxn modelId="{58D3E778-56EC-4E08-AB23-396EAD854C29}" type="presParOf" srcId="{EC7CA90A-2C09-4E3F-9306-E67DCD9E0B7C}" destId="{4A8EB6F8-BA2D-4539-BE75-72140689714E}" srcOrd="2" destOrd="0" presId="urn:microsoft.com/office/officeart/2005/8/layout/chevron1"/>
    <dgm:cxn modelId="{266722C2-5DBA-48C0-A80E-C9179A0E9EDB}" type="presParOf" srcId="{EC7CA90A-2C09-4E3F-9306-E67DCD9E0B7C}" destId="{C54E439E-E562-459D-AF92-DD494C15A22F}" srcOrd="3" destOrd="0" presId="urn:microsoft.com/office/officeart/2005/8/layout/chevron1"/>
    <dgm:cxn modelId="{A6D39304-4248-4DAB-A89F-2E4AAD632CEE}" type="presParOf" srcId="{EC7CA90A-2C09-4E3F-9306-E67DCD9E0B7C}" destId="{E72FB882-110F-4EC6-8BD7-6A4AC02075E8}" srcOrd="4" destOrd="0" presId="urn:microsoft.com/office/officeart/2005/8/layout/chevron1"/>
    <dgm:cxn modelId="{DDD0C897-0592-44D8-83CC-FEDB2699F4AA}" type="presParOf" srcId="{EC7CA90A-2C09-4E3F-9306-E67DCD9E0B7C}" destId="{4BD2775E-8283-481F-BCDC-B684549E7BF0}" srcOrd="5" destOrd="0" presId="urn:microsoft.com/office/officeart/2005/8/layout/chevron1"/>
    <dgm:cxn modelId="{1D06058B-C27B-4C96-90ED-F84D581E0D9B}" type="presParOf" srcId="{EC7CA90A-2C09-4E3F-9306-E67DCD9E0B7C}" destId="{6AD6C322-4B4A-4109-9D12-7CE5C2A8E9E2}" srcOrd="6" destOrd="0" presId="urn:microsoft.com/office/officeart/2005/8/layout/chevron1"/>
    <dgm:cxn modelId="{238A1E53-7556-4473-9FCC-13B37A6E66FC}" type="presParOf" srcId="{EC7CA90A-2C09-4E3F-9306-E67DCD9E0B7C}" destId="{44E3ED4D-ED2B-4F6A-9504-D33B06DD0CF0}" srcOrd="7" destOrd="0" presId="urn:microsoft.com/office/officeart/2005/8/layout/chevron1"/>
    <dgm:cxn modelId="{C4350E67-BACE-4C96-B801-1CFBA3AF906F}" type="presParOf" srcId="{EC7CA90A-2C09-4E3F-9306-E67DCD9E0B7C}" destId="{A40FAC19-AF5E-4527-9576-4DDA1B75732C}" srcOrd="8" destOrd="0" presId="urn:microsoft.com/office/officeart/2005/8/layout/chevron1"/>
    <dgm:cxn modelId="{5EEB93A1-E093-4761-938C-163E35850B10}" type="presParOf" srcId="{EC7CA90A-2C09-4E3F-9306-E67DCD9E0B7C}" destId="{68FD00C1-3401-4024-BF3F-0EDB82910A4B}" srcOrd="9" destOrd="0" presId="urn:microsoft.com/office/officeart/2005/8/layout/chevron1"/>
    <dgm:cxn modelId="{9A7058A9-4A44-4CCE-80F2-66CB6B3C4B99}" type="presParOf" srcId="{EC7CA90A-2C09-4E3F-9306-E67DCD9E0B7C}" destId="{63D5679A-8E11-46C8-ACA0-422787A71BA2}" srcOrd="10" destOrd="0" presId="urn:microsoft.com/office/officeart/2005/8/layout/chevron1"/>
    <dgm:cxn modelId="{62B6499B-BB26-420B-80B2-D2076F458265}" type="presParOf" srcId="{EC7CA90A-2C09-4E3F-9306-E67DCD9E0B7C}" destId="{6725CC9C-978A-4A17-BFBD-60E257A65786}" srcOrd="11" destOrd="0" presId="urn:microsoft.com/office/officeart/2005/8/layout/chevron1"/>
    <dgm:cxn modelId="{B8D09794-BC03-455F-8B13-F8DDECD4822E}" type="presParOf" srcId="{EC7CA90A-2C09-4E3F-9306-E67DCD9E0B7C}" destId="{DCC66C32-6143-4B9A-94D5-19E688C36154}" srcOrd="12" destOrd="0" presId="urn:microsoft.com/office/officeart/2005/8/layout/chevron1"/>
    <dgm:cxn modelId="{06CBCA9B-7516-47EF-A1ED-7E8C9365BE6C}" type="presParOf" srcId="{EC7CA90A-2C09-4E3F-9306-E67DCD9E0B7C}" destId="{72636306-B62A-4DE9-B6A8-1C69DD060977}" srcOrd="13" destOrd="0" presId="urn:microsoft.com/office/officeart/2005/8/layout/chevron1"/>
    <dgm:cxn modelId="{27EB9086-2F71-4FA6-8E79-8B3A4F2FA0BA}" type="presParOf" srcId="{EC7CA90A-2C09-4E3F-9306-E67DCD9E0B7C}" destId="{9236FEA6-81DA-4DF6-809A-D109640C3449}" srcOrd="14" destOrd="0" presId="urn:microsoft.com/office/officeart/2005/8/layout/chevron1"/>
    <dgm:cxn modelId="{94316B2A-4CC7-49C4-9518-3F672BA2969B}" type="presParOf" srcId="{EC7CA90A-2C09-4E3F-9306-E67DCD9E0B7C}" destId="{6076A0F8-ACCE-4473-960C-963CFD0E8812}" srcOrd="15" destOrd="0" presId="urn:microsoft.com/office/officeart/2005/8/layout/chevron1"/>
    <dgm:cxn modelId="{9AE8B81B-CF6F-413B-8898-6BB459AE8B78}" type="presParOf" srcId="{EC7CA90A-2C09-4E3F-9306-E67DCD9E0B7C}" destId="{C642F382-3BF1-462C-A4E0-76CA2E351727}" srcOrd="16" destOrd="0" presId="urn:microsoft.com/office/officeart/2005/8/layout/chevron1"/>
    <dgm:cxn modelId="{69DB4B1A-2005-4278-BECB-0A07F1886262}" type="presParOf" srcId="{EC7CA90A-2C09-4E3F-9306-E67DCD9E0B7C}" destId="{DC64850F-9AD2-40A7-A9F3-90289E479ACD}" srcOrd="17" destOrd="0" presId="urn:microsoft.com/office/officeart/2005/8/layout/chevron1"/>
    <dgm:cxn modelId="{2C808446-F7F1-42FC-AD5A-2AE17FD80F71}" type="presParOf" srcId="{EC7CA90A-2C09-4E3F-9306-E67DCD9E0B7C}" destId="{6412AD60-27B5-4044-AC4C-D70B97101D24}" srcOrd="18" destOrd="0" presId="urn:microsoft.com/office/officeart/2005/8/layout/chevron1"/>
    <dgm:cxn modelId="{92B5A611-BA3B-4C96-A46C-417D91B256DF}" type="presParOf" srcId="{EC7CA90A-2C09-4E3F-9306-E67DCD9E0B7C}" destId="{109A4BE0-7101-435E-872B-55DED4D67148}" srcOrd="19" destOrd="0" presId="urn:microsoft.com/office/officeart/2005/8/layout/chevron1"/>
    <dgm:cxn modelId="{799D6BBB-2D20-49B2-A01E-456767135171}" type="presParOf" srcId="{EC7CA90A-2C09-4E3F-9306-E67DCD9E0B7C}" destId="{B9092FED-7907-4EFB-8923-6ADFA140011C}" srcOrd="20" destOrd="0" presId="urn:microsoft.com/office/officeart/2005/8/layout/chevron1"/>
    <dgm:cxn modelId="{B1F66A09-FC74-48B2-B022-7F24FDE25B58}" type="presParOf" srcId="{EC7CA90A-2C09-4E3F-9306-E67DCD9E0B7C}" destId="{1E74237F-D484-43C0-81FA-BE85D6B7F2E8}" srcOrd="21" destOrd="0" presId="urn:microsoft.com/office/officeart/2005/8/layout/chevron1"/>
    <dgm:cxn modelId="{5CB0693E-C226-40FB-97F7-D88A11B398A6}" type="presParOf" srcId="{EC7CA90A-2C09-4E3F-9306-E67DCD9E0B7C}" destId="{8A69EB49-4F97-49B9-9653-3030FFA30504}" srcOrd="2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64963-9B9B-48D4-BDEB-6B2569BE5A88}">
      <dsp:nvSpPr>
        <dsp:cNvPr id="0" name=""/>
        <dsp:cNvSpPr/>
      </dsp:nvSpPr>
      <dsp:spPr>
        <a:xfrm>
          <a:off x="1856" y="329378"/>
          <a:ext cx="1079003" cy="55147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ENERO</a:t>
          </a:r>
        </a:p>
      </dsp:txBody>
      <dsp:txXfrm>
        <a:off x="277595" y="329378"/>
        <a:ext cx="527525" cy="551478"/>
      </dsp:txXfrm>
    </dsp:sp>
    <dsp:sp modelId="{4A8EB6F8-BA2D-4539-BE75-72140689714E}">
      <dsp:nvSpPr>
        <dsp:cNvPr id="0" name=""/>
        <dsp:cNvSpPr/>
      </dsp:nvSpPr>
      <dsp:spPr>
        <a:xfrm>
          <a:off x="972959" y="329378"/>
          <a:ext cx="1079003" cy="551478"/>
        </a:xfrm>
        <a:prstGeom prst="chevron">
          <a:avLst/>
        </a:prstGeom>
        <a:solidFill>
          <a:schemeClr val="accent4">
            <a:hueOff val="890990"/>
            <a:satOff val="-3707"/>
            <a:lumOff val="8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FEBRERO</a:t>
          </a:r>
        </a:p>
      </dsp:txBody>
      <dsp:txXfrm>
        <a:off x="1248698" y="329378"/>
        <a:ext cx="527525" cy="551478"/>
      </dsp:txXfrm>
    </dsp:sp>
    <dsp:sp modelId="{E72FB882-110F-4EC6-8BD7-6A4AC02075E8}">
      <dsp:nvSpPr>
        <dsp:cNvPr id="0" name=""/>
        <dsp:cNvSpPr/>
      </dsp:nvSpPr>
      <dsp:spPr>
        <a:xfrm>
          <a:off x="1944063" y="329378"/>
          <a:ext cx="1079003" cy="551478"/>
        </a:xfrm>
        <a:prstGeom prst="chevron">
          <a:avLst/>
        </a:prstGeom>
        <a:solidFill>
          <a:schemeClr val="accent4">
            <a:hueOff val="1781980"/>
            <a:satOff val="-7414"/>
            <a:lumOff val="17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MARZO</a:t>
          </a:r>
        </a:p>
      </dsp:txBody>
      <dsp:txXfrm>
        <a:off x="2219802" y="329378"/>
        <a:ext cx="527525" cy="551478"/>
      </dsp:txXfrm>
    </dsp:sp>
    <dsp:sp modelId="{6AD6C322-4B4A-4109-9D12-7CE5C2A8E9E2}">
      <dsp:nvSpPr>
        <dsp:cNvPr id="0" name=""/>
        <dsp:cNvSpPr/>
      </dsp:nvSpPr>
      <dsp:spPr>
        <a:xfrm>
          <a:off x="2915166" y="329378"/>
          <a:ext cx="1079003" cy="551478"/>
        </a:xfrm>
        <a:prstGeom prst="chevron">
          <a:avLst/>
        </a:prstGeom>
        <a:solidFill>
          <a:schemeClr val="accent4">
            <a:hueOff val="2672970"/>
            <a:satOff val="-11121"/>
            <a:lumOff val="26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ABRIL</a:t>
          </a:r>
        </a:p>
      </dsp:txBody>
      <dsp:txXfrm>
        <a:off x="3190905" y="329378"/>
        <a:ext cx="527525" cy="551478"/>
      </dsp:txXfrm>
    </dsp:sp>
    <dsp:sp modelId="{A40FAC19-AF5E-4527-9576-4DDA1B75732C}">
      <dsp:nvSpPr>
        <dsp:cNvPr id="0" name=""/>
        <dsp:cNvSpPr/>
      </dsp:nvSpPr>
      <dsp:spPr>
        <a:xfrm>
          <a:off x="3886270" y="329378"/>
          <a:ext cx="1079003" cy="551478"/>
        </a:xfrm>
        <a:prstGeom prst="chevron">
          <a:avLst/>
        </a:prstGeom>
        <a:solidFill>
          <a:schemeClr val="accent4">
            <a:hueOff val="3563960"/>
            <a:satOff val="-14828"/>
            <a:lumOff val="34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MAYO</a:t>
          </a:r>
        </a:p>
      </dsp:txBody>
      <dsp:txXfrm>
        <a:off x="4162009" y="329378"/>
        <a:ext cx="527525" cy="551478"/>
      </dsp:txXfrm>
    </dsp:sp>
    <dsp:sp modelId="{63D5679A-8E11-46C8-ACA0-422787A71BA2}">
      <dsp:nvSpPr>
        <dsp:cNvPr id="0" name=""/>
        <dsp:cNvSpPr/>
      </dsp:nvSpPr>
      <dsp:spPr>
        <a:xfrm>
          <a:off x="4857373" y="329378"/>
          <a:ext cx="1079003" cy="551478"/>
        </a:xfrm>
        <a:prstGeom prst="chevron">
          <a:avLst/>
        </a:prstGeom>
        <a:solidFill>
          <a:schemeClr val="accent4">
            <a:hueOff val="4454951"/>
            <a:satOff val="-18535"/>
            <a:lumOff val="43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JUNIO</a:t>
          </a:r>
        </a:p>
      </dsp:txBody>
      <dsp:txXfrm>
        <a:off x="5133112" y="329378"/>
        <a:ext cx="527525" cy="551478"/>
      </dsp:txXfrm>
    </dsp:sp>
    <dsp:sp modelId="{DCC66C32-6143-4B9A-94D5-19E688C36154}">
      <dsp:nvSpPr>
        <dsp:cNvPr id="0" name=""/>
        <dsp:cNvSpPr/>
      </dsp:nvSpPr>
      <dsp:spPr>
        <a:xfrm>
          <a:off x="5828477" y="329378"/>
          <a:ext cx="1079003" cy="551478"/>
        </a:xfrm>
        <a:prstGeom prst="chevron">
          <a:avLst/>
        </a:prstGeom>
        <a:solidFill>
          <a:schemeClr val="accent4">
            <a:hueOff val="5345940"/>
            <a:satOff val="-22242"/>
            <a:lumOff val="52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JULIO</a:t>
          </a:r>
        </a:p>
      </dsp:txBody>
      <dsp:txXfrm>
        <a:off x="6104216" y="329378"/>
        <a:ext cx="527525" cy="551478"/>
      </dsp:txXfrm>
    </dsp:sp>
    <dsp:sp modelId="{9236FEA6-81DA-4DF6-809A-D109640C3449}">
      <dsp:nvSpPr>
        <dsp:cNvPr id="0" name=""/>
        <dsp:cNvSpPr/>
      </dsp:nvSpPr>
      <dsp:spPr>
        <a:xfrm>
          <a:off x="6799580" y="329378"/>
          <a:ext cx="1079003" cy="551478"/>
        </a:xfrm>
        <a:prstGeom prst="chevron">
          <a:avLst/>
        </a:prstGeom>
        <a:solidFill>
          <a:schemeClr val="accent4">
            <a:hueOff val="6236930"/>
            <a:satOff val="-25949"/>
            <a:lumOff val="61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AGOSTO</a:t>
          </a:r>
        </a:p>
      </dsp:txBody>
      <dsp:txXfrm>
        <a:off x="7075319" y="329378"/>
        <a:ext cx="527525" cy="551478"/>
      </dsp:txXfrm>
    </dsp:sp>
    <dsp:sp modelId="{C642F382-3BF1-462C-A4E0-76CA2E351727}">
      <dsp:nvSpPr>
        <dsp:cNvPr id="0" name=""/>
        <dsp:cNvSpPr/>
      </dsp:nvSpPr>
      <dsp:spPr>
        <a:xfrm>
          <a:off x="7770684" y="329378"/>
          <a:ext cx="1168593" cy="551478"/>
        </a:xfrm>
        <a:prstGeom prst="chevron">
          <a:avLst/>
        </a:prstGeom>
        <a:solidFill>
          <a:schemeClr val="accent4">
            <a:hueOff val="7127921"/>
            <a:satOff val="-29656"/>
            <a:lumOff val="69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SEPTIEMBRE</a:t>
          </a:r>
        </a:p>
      </dsp:txBody>
      <dsp:txXfrm>
        <a:off x="8046423" y="329378"/>
        <a:ext cx="617115" cy="551478"/>
      </dsp:txXfrm>
    </dsp:sp>
    <dsp:sp modelId="{6412AD60-27B5-4044-AC4C-D70B97101D24}">
      <dsp:nvSpPr>
        <dsp:cNvPr id="0" name=""/>
        <dsp:cNvSpPr/>
      </dsp:nvSpPr>
      <dsp:spPr>
        <a:xfrm>
          <a:off x="8831377" y="329378"/>
          <a:ext cx="1079003" cy="551478"/>
        </a:xfrm>
        <a:prstGeom prst="chevron">
          <a:avLst/>
        </a:prstGeom>
        <a:solidFill>
          <a:schemeClr val="accent4">
            <a:hueOff val="8018910"/>
            <a:satOff val="-33363"/>
            <a:lumOff val="78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OCTUBRE</a:t>
          </a:r>
        </a:p>
      </dsp:txBody>
      <dsp:txXfrm>
        <a:off x="9107116" y="329378"/>
        <a:ext cx="527525" cy="551478"/>
      </dsp:txXfrm>
    </dsp:sp>
    <dsp:sp modelId="{B9092FED-7907-4EFB-8923-6ADFA140011C}">
      <dsp:nvSpPr>
        <dsp:cNvPr id="0" name=""/>
        <dsp:cNvSpPr/>
      </dsp:nvSpPr>
      <dsp:spPr>
        <a:xfrm>
          <a:off x="9802480" y="329378"/>
          <a:ext cx="1284888" cy="551478"/>
        </a:xfrm>
        <a:prstGeom prst="chevron">
          <a:avLst/>
        </a:prstGeom>
        <a:solidFill>
          <a:schemeClr val="accent4">
            <a:hueOff val="8909901"/>
            <a:satOff val="-37070"/>
            <a:lumOff val="87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NOVIEMBRE</a:t>
          </a:r>
        </a:p>
      </dsp:txBody>
      <dsp:txXfrm>
        <a:off x="10078219" y="329378"/>
        <a:ext cx="733410" cy="551478"/>
      </dsp:txXfrm>
    </dsp:sp>
    <dsp:sp modelId="{8A69EB49-4F97-49B9-9653-3030FFA30504}">
      <dsp:nvSpPr>
        <dsp:cNvPr id="0" name=""/>
        <dsp:cNvSpPr/>
      </dsp:nvSpPr>
      <dsp:spPr>
        <a:xfrm>
          <a:off x="10979469" y="329378"/>
          <a:ext cx="1210674" cy="551478"/>
        </a:xfrm>
        <a:prstGeom prst="chevr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9335" rIns="9335" bIns="9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DICIEMBRE</a:t>
          </a:r>
        </a:p>
      </dsp:txBody>
      <dsp:txXfrm>
        <a:off x="11255208" y="329378"/>
        <a:ext cx="659196" cy="551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A81A1-DDA2-9048-B00E-F860D4B6265F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C51AF-6991-0948-B0DC-0F37F66BF54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9462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C51AF-6991-0948-B0DC-0F37F66BF54F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1933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8E5A5-D5F9-028B-F1A6-7EB598B91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F5295D-FFAA-DD35-6D8A-D216BE4BC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B80FAC-C171-D3B6-9F06-A89A58A82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0556E8-8B01-D443-A913-4E70E564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A2708F-6DF0-1C78-5725-84041C9B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908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926AD-18DB-44CF-CA3B-3E324019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D9D83E-EBB0-527C-8138-1959461E3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6CBE84-8AE7-E703-016D-5B6C65EA0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D8ED6F-8814-9F4A-B053-56FBE4AFB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E4B237-4C25-9FEF-C9E0-DC25EE5C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714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A0D2EB-FC1D-4376-5823-F223E9991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A301B2-FD83-0088-023D-96735F99E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A18D2C-CBF4-ECEA-A171-3974C4C97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952B37-E77E-243A-B1ED-B3C8EA4F6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576515-9259-BD55-B267-2A63220F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72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C3852-50AF-6F0C-D8B1-C5460659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5057C9-B5E9-1BDB-2261-1904D122B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525FF4-C02E-3147-0CCD-B075C2FF9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4C21FA-9469-672B-95CC-63E6B9C85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64E7F3-B392-469B-D244-009CF4A8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61C0E9-2F4B-EE0A-27B0-65A6D956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200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F7A0B-5D7E-3FB4-B58F-4E32C05B7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A8A90D-E629-0C73-8058-5BE208336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3FB232-2063-3D83-C7D8-B707D3944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186CB9-C48B-9670-D74D-DD61F639A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362E938-2F4B-9C19-34A7-6F6457D11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467D3EF-097A-C6D4-0345-2EC356956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C9B018-2239-F217-BE98-D4031C9C5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4055BFD-901A-1BFA-BE6C-5F0431638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146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B3FB85-C6F7-E959-F2C3-22D5E3D93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DC3ED5C-1153-5A43-D3F7-CA251802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EFD5D8-3FB0-591A-AE5E-ED42DF148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388FB59-7FDE-2E7F-2AD4-9C4450F8B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280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3606F3-7A28-6833-268D-B649EB5C5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06ED9E2-F01C-5584-09A7-5513D3E8D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672627-9AC2-FD04-FFCA-89DF1D293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9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FEC53-18DE-6D43-4301-EBF4C8902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DB2967-C5FC-378D-4458-155699C08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2C86D2-CB00-3865-9ECD-8E9FFD6F3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231DF5-CF17-4B34-67CC-EE4F6DE6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AEADD1-C986-1FB3-265B-3D3FA890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484FD-6C87-C78F-9CBB-A976F216F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6829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5E56C-0367-6E3F-408B-D36208D48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4AEBBDA-9702-B0C3-FBDF-AA637CBBA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3E4AEC-1F2E-45D6-760F-FD76BCAA5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03E94C-38F0-F03C-A409-4218DFB39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C51F86-F788-C271-EF30-271F8153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7C691D-D1BD-DF4D-A87D-A5D027FB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356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17154-F81D-D60D-EDA3-760EE7482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E082DE-1F69-1C5C-AFBE-44E78C7F5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A1D2C3-F62A-0337-7870-56F4C55C6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A9EF6C-928B-E6F0-65DF-8048CE8E0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458B90-DC09-EEC0-426C-A8C1DEECF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9957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9ECA24-41DA-BD80-16CA-CF59B7C4C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1614A8-A109-7C6C-1440-2248675C5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2C7A44-DB21-B832-80B2-68866E9D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549B40-EC7C-091C-4D3B-B0C1ED15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D86E26-7AB7-2F5C-A710-8F63C70E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028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DF3C3F-1158-79B5-458E-342070F1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DD6C6E-ECDC-2C26-404F-607C92333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F5BDC8-963C-206C-A6B6-E93C2ADF0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9DB37-194C-1A42-A307-079C6E416308}" type="datetimeFigureOut">
              <a:rPr lang="es-CO" smtClean="0"/>
              <a:t>12/05/2025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F8AF81-0F41-A4A2-5070-C2AD6CC55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0F2716-7F31-6D9C-2BCA-9B1158CE8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79B22-16FD-7F44-93E6-481AF7C235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081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233A90E-89E4-FAC6-9C41-5C0E19BF2F32}"/>
              </a:ext>
            </a:extLst>
          </p:cNvPr>
          <p:cNvSpPr txBox="1">
            <a:spLocks/>
          </p:cNvSpPr>
          <p:nvPr/>
        </p:nvSpPr>
        <p:spPr>
          <a:xfrm>
            <a:off x="5043489" y="2766719"/>
            <a:ext cx="7515224" cy="2348205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>
                <a:ln w="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 rotWithShape="0"/>
                </a:effectLst>
                <a:latin typeface="Bernard MT Condensed" panose="02050806060905020404" pitchFamily="18" charset="0"/>
              </a:rPr>
              <a:t>LINEAMIENTOS </a:t>
            </a:r>
          </a:p>
          <a:p>
            <a:pPr algn="ctr"/>
            <a:r>
              <a:rPr lang="en-US" sz="8800" b="1" dirty="0">
                <a:ln w="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 rotWithShape="0"/>
                </a:effectLst>
                <a:latin typeface="Bernard MT Condensed" panose="02050806060905020404" pitchFamily="18" charset="0"/>
              </a:rPr>
              <a:t>TOSFERINA</a:t>
            </a:r>
            <a:endParaRPr lang="es-CO" sz="8800" b="1" dirty="0">
              <a:ln w="0">
                <a:solidFill>
                  <a:srgbClr val="7030A0"/>
                </a:solidFill>
              </a:ln>
              <a:solidFill>
                <a:srgbClr val="7030A0"/>
              </a:solidFill>
              <a:effectLst>
                <a:reflection blurRad="6350" stA="55000" endA="300" endPos="45500" dir="5400000" sy="-100000" algn="bl" rotWithShape="0"/>
              </a:effectLst>
              <a:latin typeface="Bernard MT Condensed" panose="02050806060905020404" pitchFamily="18" charset="0"/>
              <a:cs typeface="Abhaya Libre ExtraBold" panose="020008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9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477A0ABD-5F17-D133-7B64-EAF09C548AC4}"/>
              </a:ext>
            </a:extLst>
          </p:cNvPr>
          <p:cNvSpPr/>
          <p:nvPr/>
        </p:nvSpPr>
        <p:spPr>
          <a:xfrm>
            <a:off x="42974" y="1330228"/>
            <a:ext cx="96629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400" b="1" i="1" dirty="0">
                <a:latin typeface="Franklin Gothic Heavy" panose="020B0903020102020204" pitchFamily="34" charset="0"/>
              </a:rPr>
              <a:t>CIRCULAR EXTERNA No. 0011 DE 2025</a:t>
            </a:r>
            <a:endParaRPr lang="es-CO" sz="3400" dirty="0">
              <a:latin typeface="Franklin Gothic Heavy" panose="020B0903020102020204" pitchFamily="34" charset="0"/>
            </a:endParaRPr>
          </a:p>
        </p:txBody>
      </p:sp>
      <p:sp>
        <p:nvSpPr>
          <p:cNvPr id="11" name="Bocadillo nube: nube 10">
            <a:extLst>
              <a:ext uri="{FF2B5EF4-FFF2-40B4-BE49-F238E27FC236}">
                <a16:creationId xmlns:a16="http://schemas.microsoft.com/office/drawing/2014/main" id="{C8F7A6F9-322B-7A10-B558-17B5E128457C}"/>
              </a:ext>
            </a:extLst>
          </p:cNvPr>
          <p:cNvSpPr/>
          <p:nvPr/>
        </p:nvSpPr>
        <p:spPr>
          <a:xfrm>
            <a:off x="126336" y="2502967"/>
            <a:ext cx="5631525" cy="2951619"/>
          </a:xfrm>
          <a:prstGeom prst="cloud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 ASPECTOS GENERALES Y RECOMENDACIONES PARA EL FORTALECIMIENTO DE LA VACUNACIÓN Y LA VIGILANCIA DE LA TOS FERINA.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B9E8559-A892-9D28-3297-E3EA1F73E7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80" t="6978" r="8794"/>
          <a:stretch/>
        </p:blipFill>
        <p:spPr>
          <a:xfrm>
            <a:off x="5843590" y="1945781"/>
            <a:ext cx="6222074" cy="398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91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F5EC255-BC39-0AD8-7087-4B009E41FCA3}"/>
              </a:ext>
            </a:extLst>
          </p:cNvPr>
          <p:cNvSpPr txBox="1"/>
          <p:nvPr/>
        </p:nvSpPr>
        <p:spPr>
          <a:xfrm>
            <a:off x="3323631" y="914915"/>
            <a:ext cx="684014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3600" b="1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Berlin Sans FB Demi" panose="020E0802020502020306" pitchFamily="34" charset="0"/>
              </a:rPr>
              <a:t>Tosferina - Bordetella pertussis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C420B62-2FC8-2A12-22C2-76F1557D602E}"/>
              </a:ext>
            </a:extLst>
          </p:cNvPr>
          <p:cNvSpPr txBox="1"/>
          <p:nvPr/>
        </p:nvSpPr>
        <p:spPr>
          <a:xfrm>
            <a:off x="3834405" y="2970056"/>
            <a:ext cx="426243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18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Reservorio: </a:t>
            </a:r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Humanos únicos huéspedes </a:t>
            </a:r>
          </a:p>
          <a:p>
            <a:pPr algn="ctr"/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pertussis. </a:t>
            </a:r>
          </a:p>
          <a:p>
            <a:pPr algn="ctr"/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Adolescentes-adultos reservorio: fuente infección lactantes </a:t>
            </a:r>
            <a:endParaRPr lang="es-CO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0896133-834D-B970-CA8F-29E69AF23201}"/>
              </a:ext>
            </a:extLst>
          </p:cNvPr>
          <p:cNvSpPr txBox="1"/>
          <p:nvPr/>
        </p:nvSpPr>
        <p:spPr>
          <a:xfrm>
            <a:off x="955475" y="4655867"/>
            <a:ext cx="5247085" cy="1754326"/>
          </a:xfrm>
          <a:prstGeom prst="rect">
            <a:avLst/>
          </a:prstGeom>
          <a:solidFill>
            <a:srgbClr val="E0A3FF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s-CO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Fases: </a:t>
            </a:r>
            <a:r>
              <a:rPr lang="es-CO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Catarral , Paroxística, Convalecencia</a:t>
            </a:r>
          </a:p>
          <a:p>
            <a:r>
              <a:rPr lang="es-CO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Período de incubación: </a:t>
            </a:r>
            <a:r>
              <a:rPr lang="es-CO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 a 10 días (4 y 21 días)</a:t>
            </a:r>
          </a:p>
          <a:p>
            <a:r>
              <a:rPr lang="es-CO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Período de transmisibilidad: </a:t>
            </a:r>
            <a:r>
              <a:rPr lang="es-CO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Muy contagiosas fases catarrales y 2 semanas tos (21 días)</a:t>
            </a:r>
          </a:p>
          <a:p>
            <a:r>
              <a:rPr lang="es-CO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Cultivos positivos varias semanas: </a:t>
            </a:r>
            <a:r>
              <a:rPr lang="es-CO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contagiosos períodos más prolongados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8DF8FE-E159-65F9-29E1-62146A688118}"/>
              </a:ext>
            </a:extLst>
          </p:cNvPr>
          <p:cNvSpPr txBox="1"/>
          <p:nvPr/>
        </p:nvSpPr>
        <p:spPr>
          <a:xfrm>
            <a:off x="3834405" y="1564966"/>
            <a:ext cx="4262438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18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Modo de transmisión B. pertussis </a:t>
            </a:r>
            <a:endParaRPr lang="es-CO" sz="18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a persona - gotas. </a:t>
            </a:r>
          </a:p>
          <a:p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 directo - secreciones</a:t>
            </a:r>
          </a:p>
          <a:p>
            <a:pPr algn="just"/>
            <a:r>
              <a:rPr lang="es-CO" sz="18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Altamente contagiosa </a:t>
            </a:r>
            <a:endParaRPr lang="es-CO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53A7078-0B45-A70F-5472-B33FCD52F344}"/>
              </a:ext>
            </a:extLst>
          </p:cNvPr>
          <p:cNvSpPr txBox="1"/>
          <p:nvPr/>
        </p:nvSpPr>
        <p:spPr>
          <a:xfrm>
            <a:off x="6967541" y="4655867"/>
            <a:ext cx="4048123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18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Tasas de ataque secundario</a:t>
            </a:r>
            <a:endParaRPr lang="es-CO" sz="18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Contactos familiares susceptibles 90% </a:t>
            </a:r>
          </a:p>
          <a:p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a 80% en los ámbitos escolares. </a:t>
            </a:r>
          </a:p>
          <a:p>
            <a:r>
              <a:rPr lang="es-CO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Miembros familia fuente de infección a lactantes</a:t>
            </a:r>
            <a:endParaRPr lang="es-CO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190+ Tos Ferina Ilustraciones de Stock, gráficos vectoriales libres de  derechos y clip art - iStock">
            <a:extLst>
              <a:ext uri="{FF2B5EF4-FFF2-40B4-BE49-F238E27FC236}">
                <a16:creationId xmlns:a16="http://schemas.microsoft.com/office/drawing/2014/main" id="{39915AF6-283B-9D2E-B118-8A2C07FDB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3673" l="1961" r="97386">
                        <a14:foregroundMark x1="19118" y1="27755" x2="21242" y2="65306"/>
                        <a14:foregroundMark x1="20915" y1="87347" x2="91013" y2="56327"/>
                        <a14:foregroundMark x1="73856" y1="23469" x2="24020" y2="16939"/>
                        <a14:foregroundMark x1="24020" y1="16939" x2="24020" y2="16939"/>
                        <a14:foregroundMark x1="19444" y1="18980" x2="6863" y2="33061"/>
                        <a14:foregroundMark x1="6863" y1="33061" x2="11111" y2="48163"/>
                        <a14:foregroundMark x1="11111" y1="48163" x2="11111" y2="48163"/>
                        <a14:foregroundMark x1="3922" y1="44490" x2="2451" y2="60408"/>
                        <a14:foregroundMark x1="2451" y1="60408" x2="1961" y2="61837"/>
                        <a14:foregroundMark x1="93627" y1="54286" x2="93627" y2="74286"/>
                        <a14:foregroundMark x1="97712" y1="44286" x2="96569" y2="55306"/>
                        <a14:foregroundMark x1="82680" y1="23673" x2="84641" y2="45714"/>
                        <a14:foregroundMark x1="84641" y1="45714" x2="76634" y2="47347"/>
                        <a14:foregroundMark x1="76961" y1="19388" x2="70098" y2="36531"/>
                        <a14:foregroundMark x1="70098" y1="36531" x2="74837" y2="47143"/>
                        <a14:foregroundMark x1="74837" y1="47143" x2="75000" y2="48571"/>
                        <a14:foregroundMark x1="83333" y1="19796" x2="88725" y2="30612"/>
                        <a14:foregroundMark x1="88725" y1="30612" x2="87255" y2="47143"/>
                        <a14:foregroundMark x1="87255" y1="47143" x2="86765" y2="48163"/>
                        <a14:foregroundMark x1="67484" y1="26327" x2="66503" y2="45918"/>
                        <a14:foregroundMark x1="66503" y1="45918" x2="76961" y2="49592"/>
                        <a14:foregroundMark x1="68954" y1="43061" x2="67157" y2="25510"/>
                        <a14:foregroundMark x1="66013" y1="27755" x2="62908" y2="41020"/>
                        <a14:foregroundMark x1="66340" y1="89796" x2="65686" y2="75510"/>
                        <a14:foregroundMark x1="45261" y1="91224" x2="55392" y2="87347"/>
                        <a14:foregroundMark x1="65196" y1="93673" x2="68954" y2="936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1701731"/>
            <a:ext cx="3558156" cy="284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093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B7985A6-5DE8-EA75-84EB-6D5300877657}"/>
              </a:ext>
            </a:extLst>
          </p:cNvPr>
          <p:cNvSpPr txBox="1"/>
          <p:nvPr/>
        </p:nvSpPr>
        <p:spPr>
          <a:xfrm>
            <a:off x="251079" y="1034022"/>
            <a:ext cx="89332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800" b="1" i="0" u="none" strike="noStrike" baseline="0" dirty="0">
                <a:solidFill>
                  <a:srgbClr val="7030A0"/>
                </a:solidFill>
                <a:latin typeface="Berlin Sans FB Demi" panose="020E0802020502020306" pitchFamily="34" charset="0"/>
              </a:rPr>
              <a:t>La fuente de infección para los RN y lactantes en el 75% de los casos son los mismos miembros de la familia </a:t>
            </a:r>
            <a:endParaRPr lang="es-CO" sz="4800" b="0" i="0" u="none" strike="noStrike" baseline="0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3EADFB3-FBC5-D585-7CE5-81E814A50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338" y="2473781"/>
            <a:ext cx="2805112" cy="41841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B1EB946-A239-DACF-9F3C-C8728A1CA4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41"/>
          <a:stretch/>
        </p:blipFill>
        <p:spPr>
          <a:xfrm>
            <a:off x="640773" y="1978991"/>
            <a:ext cx="8153871" cy="467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8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DF8B5B6-B3F9-C03A-8593-5AAEA0558F9B}"/>
              </a:ext>
            </a:extLst>
          </p:cNvPr>
          <p:cNvSpPr/>
          <p:nvPr/>
        </p:nvSpPr>
        <p:spPr>
          <a:xfrm>
            <a:off x="764528" y="2710840"/>
            <a:ext cx="4426450" cy="35733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Agrega imagen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34DAC56-F533-AF9E-9B8C-3BE25B815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27" y="2710840"/>
            <a:ext cx="4426451" cy="3573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94D215F-BDC7-90FC-AA53-13E45B4D0169}"/>
              </a:ext>
            </a:extLst>
          </p:cNvPr>
          <p:cNvSpPr txBox="1"/>
          <p:nvPr/>
        </p:nvSpPr>
        <p:spPr>
          <a:xfrm>
            <a:off x="3758986" y="894679"/>
            <a:ext cx="8433014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0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Estrategia primaria prevención Tosferina</a:t>
            </a:r>
            <a:endParaRPr lang="es-CO" sz="400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721ED91-D2DC-8523-8401-6F69F9D037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24" t="5900" r="3443" b="10909"/>
          <a:stretch/>
        </p:blipFill>
        <p:spPr>
          <a:xfrm>
            <a:off x="5405718" y="2068114"/>
            <a:ext cx="6745941" cy="458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61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F5EC255-BC39-0AD8-7087-4B009E41FCA3}"/>
              </a:ext>
            </a:extLst>
          </p:cNvPr>
          <p:cNvSpPr txBox="1"/>
          <p:nvPr/>
        </p:nvSpPr>
        <p:spPr>
          <a:xfrm>
            <a:off x="2675930" y="917835"/>
            <a:ext cx="684014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4400" b="1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Berlin Sans FB Demi" panose="020E0802020502020306" pitchFamily="34" charset="0"/>
              </a:rPr>
              <a:t>ESQUEMA DE VACUNACIÓN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8DF8FE-E159-65F9-29E1-62146A688118}"/>
              </a:ext>
            </a:extLst>
          </p:cNvPr>
          <p:cNvSpPr txBox="1"/>
          <p:nvPr/>
        </p:nvSpPr>
        <p:spPr>
          <a:xfrm>
            <a:off x="1507586" y="2452317"/>
            <a:ext cx="3836070" cy="180474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Población gestante: </a:t>
            </a:r>
            <a:r>
              <a:rPr lang="es-CO" sz="20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Vacunación</a:t>
            </a:r>
            <a:r>
              <a:rPr lang="es-CO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s-CO" sz="20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TdaP</a:t>
            </a:r>
            <a:r>
              <a:rPr lang="es-CO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partir de la semana 26 de gestación, y en caso de lugar rural disperso desde la semana 20.</a:t>
            </a:r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EE4BC51-9CDA-7C16-FA9A-4E1FF28B1483}"/>
              </a:ext>
            </a:extLst>
          </p:cNvPr>
          <p:cNvSpPr txBox="1"/>
          <p:nvPr/>
        </p:nvSpPr>
        <p:spPr>
          <a:xfrm>
            <a:off x="7050050" y="2452317"/>
            <a:ext cx="3634364" cy="180474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Para los niños y niñas: </a:t>
            </a:r>
          </a:p>
          <a:p>
            <a:r>
              <a:rPr lang="es-CO" sz="2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vacuna Pentavalente se aplica a los 2, 4, 6 y 18 meses y DTP a los 5 años de vida.</a:t>
            </a:r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Vacunación de la COVID-19 en el embarazo y la lactancia | Familia y Salud">
            <a:extLst>
              <a:ext uri="{FF2B5EF4-FFF2-40B4-BE49-F238E27FC236}">
                <a16:creationId xmlns:a16="http://schemas.microsoft.com/office/drawing/2014/main" id="{92F233C1-E0CF-E972-A33A-528F6361F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424" y="4344998"/>
            <a:ext cx="3274394" cy="2284318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uándo habrá una vacuna contra la covid-19 para la infancia?">
            <a:extLst>
              <a:ext uri="{FF2B5EF4-FFF2-40B4-BE49-F238E27FC236}">
                <a16:creationId xmlns:a16="http://schemas.microsoft.com/office/drawing/2014/main" id="{E4FC97D2-5BB8-22AC-C683-048033287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35" y="4339615"/>
            <a:ext cx="3274394" cy="2284317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197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259D463-B71D-0F30-FFD0-8B455A6242D1}"/>
              </a:ext>
            </a:extLst>
          </p:cNvPr>
          <p:cNvSpPr/>
          <p:nvPr/>
        </p:nvSpPr>
        <p:spPr>
          <a:xfrm>
            <a:off x="0" y="1088180"/>
            <a:ext cx="9662997" cy="6155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3400" b="1" i="1" dirty="0">
                <a:solidFill>
                  <a:schemeClr val="accent4"/>
                </a:solidFill>
                <a:latin typeface="Franklin Gothic Heavy" panose="020B0903020102020204" pitchFamily="34" charset="0"/>
              </a:rPr>
              <a:t>CIRCULAR EXTERNA No. 0011 DE 2025</a:t>
            </a:r>
            <a:endParaRPr lang="es-CO" sz="3400" dirty="0">
              <a:solidFill>
                <a:schemeClr val="accent4"/>
              </a:solidFill>
              <a:latin typeface="Franklin Gothic Heavy" panose="020B0903020102020204" pitchFamily="34" charset="0"/>
            </a:endParaRP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DA29BC2-2129-4AF4-F4F6-C0B1F78E1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087158"/>
              </p:ext>
            </p:extLst>
          </p:nvPr>
        </p:nvGraphicFramePr>
        <p:xfrm>
          <a:off x="824754" y="1936375"/>
          <a:ext cx="10542491" cy="449058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46782">
                  <a:extLst>
                    <a:ext uri="{9D8B030D-6E8A-4147-A177-3AD203B41FA5}">
                      <a16:colId xmlns:a16="http://schemas.microsoft.com/office/drawing/2014/main" val="1018734097"/>
                    </a:ext>
                  </a:extLst>
                </a:gridCol>
                <a:gridCol w="3049450">
                  <a:extLst>
                    <a:ext uri="{9D8B030D-6E8A-4147-A177-3AD203B41FA5}">
                      <a16:colId xmlns:a16="http://schemas.microsoft.com/office/drawing/2014/main" val="1676757887"/>
                    </a:ext>
                  </a:extLst>
                </a:gridCol>
                <a:gridCol w="3576918">
                  <a:extLst>
                    <a:ext uri="{9D8B030D-6E8A-4147-A177-3AD203B41FA5}">
                      <a16:colId xmlns:a16="http://schemas.microsoft.com/office/drawing/2014/main" val="4267917566"/>
                    </a:ext>
                  </a:extLst>
                </a:gridCol>
                <a:gridCol w="3469341">
                  <a:extLst>
                    <a:ext uri="{9D8B030D-6E8A-4147-A177-3AD203B41FA5}">
                      <a16:colId xmlns:a16="http://schemas.microsoft.com/office/drawing/2014/main" val="57116519"/>
                    </a:ext>
                  </a:extLst>
                </a:gridCol>
              </a:tblGrid>
              <a:tr h="255495">
                <a:tc rowSpan="6"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ACCIONES A DESARROLLAR </a:t>
                      </a:r>
                    </a:p>
                  </a:txBody>
                  <a:tcPr vert="wordArt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650066"/>
                  </a:ext>
                </a:extLst>
              </a:tr>
              <a:tr h="330067">
                <a:tc vMerge="1"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ACCIONES A DESARROLLAR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EAPB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DLS - SMS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492732"/>
                  </a:ext>
                </a:extLst>
              </a:tr>
              <a:tr h="831515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Garantizar conforme a los lineamientos del PAI, el inicio, continuación y finalización de los esquemas de vacunación.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monitoreo y evaluación al comportamiento de las coberturas de vacunación.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Garantizar conforme a los lineamientos del PAI, el inicio, continuación y finalización de los esquemas de vacunación.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850852"/>
                  </a:ext>
                </a:extLst>
              </a:tr>
              <a:tr h="88392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Trabajar de manera articulada con las IPS en búsqueda de población susceptible, garantizando la vacunación de todas las gestantes.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acciones de manera coordinada entre los actores para el desarrollo de la estrategia de vacunación sin barreras.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Trabajar de manera articulada con las IPS en búsqueda de población susceptible, garantizando la vacunación de todas las gestantes.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090571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monitoreo y evaluación al comportamiento de las coberturas de vacunación.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Emitir estrategias y tácticas de vacunación para el control de la tos ferina.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Emitir estrategias y tácticas de vacunación para el control de la tos ferina.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027032"/>
                  </a:ext>
                </a:extLst>
              </a:tr>
              <a:tr h="883920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acciones de manera coordinada entre los actores para el desarrollo de la estrategia de vacunación sin barreras.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estrategias de comunicación y divulgación de la vacunación contra la tos ferina</a:t>
                      </a:r>
                      <a:endParaRPr lang="es-CO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estrategias de comunicación y divulgación de la vacunación contra la tos ferina</a:t>
                      </a:r>
                      <a:endParaRPr lang="es-CO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860427"/>
                  </a:ext>
                </a:extLst>
              </a:tr>
              <a:tr h="381547"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 vert="wordArt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Trabajar con aliados estratégicos, mamá canguro, ICBF, entre otras.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Trabajar con aliados estratégicos, mamá canguro, ICBF, entre otras.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64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1314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259D463-B71D-0F30-FFD0-8B455A6242D1}"/>
              </a:ext>
            </a:extLst>
          </p:cNvPr>
          <p:cNvSpPr/>
          <p:nvPr/>
        </p:nvSpPr>
        <p:spPr>
          <a:xfrm>
            <a:off x="0" y="1088180"/>
            <a:ext cx="9662997" cy="6155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3400" b="1" i="1" dirty="0">
                <a:solidFill>
                  <a:schemeClr val="accent4"/>
                </a:solidFill>
                <a:latin typeface="Franklin Gothic Heavy" panose="020B0903020102020204" pitchFamily="34" charset="0"/>
              </a:rPr>
              <a:t>CIRCULAR EXTERNA No. 0011 DE 2025</a:t>
            </a:r>
            <a:endParaRPr lang="es-CO" sz="3400" dirty="0">
              <a:solidFill>
                <a:schemeClr val="accent4"/>
              </a:solidFill>
              <a:latin typeface="Franklin Gothic Heavy" panose="020B0903020102020204" pitchFamily="34" charset="0"/>
            </a:endParaRP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DA29BC2-2129-4AF4-F4F6-C0B1F78E1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452927"/>
              </p:ext>
            </p:extLst>
          </p:nvPr>
        </p:nvGraphicFramePr>
        <p:xfrm>
          <a:off x="804582" y="1882587"/>
          <a:ext cx="10582835" cy="456988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619960">
                  <a:extLst>
                    <a:ext uri="{9D8B030D-6E8A-4147-A177-3AD203B41FA5}">
                      <a16:colId xmlns:a16="http://schemas.microsoft.com/office/drawing/2014/main" val="1018734097"/>
                    </a:ext>
                  </a:extLst>
                </a:gridCol>
                <a:gridCol w="4755436">
                  <a:extLst>
                    <a:ext uri="{9D8B030D-6E8A-4147-A177-3AD203B41FA5}">
                      <a16:colId xmlns:a16="http://schemas.microsoft.com/office/drawing/2014/main" val="4267917566"/>
                    </a:ext>
                  </a:extLst>
                </a:gridCol>
                <a:gridCol w="5207439">
                  <a:extLst>
                    <a:ext uri="{9D8B030D-6E8A-4147-A177-3AD203B41FA5}">
                      <a16:colId xmlns:a16="http://schemas.microsoft.com/office/drawing/2014/main" val="57116519"/>
                    </a:ext>
                  </a:extLst>
                </a:gridCol>
              </a:tblGrid>
              <a:tr h="255495">
                <a:tc rowSpan="5"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ACCIONES A DESARROLLAR </a:t>
                      </a:r>
                    </a:p>
                  </a:txBody>
                  <a:tcPr vert="wordArt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650066"/>
                  </a:ext>
                </a:extLst>
              </a:tr>
              <a:tr h="330067">
                <a:tc vMerge="1"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ACCIONES A DESARROLLAR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DLS - SMS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492732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monitoreo rápido de coberturas de vacunación en un radio de 9 manzanas alrededor del domicilio del caso ante la ocurrencia en un caso probable o confirmado de Tos ferina.</a:t>
                      </a:r>
                      <a:endParaRPr lang="es-CO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monitoreo rápido de coberturas de vacunación en un radio de 9 manzanas alrededor del domicilio del caso ante la ocurrencia en un caso probable o confirmado de Tos ferina.</a:t>
                      </a:r>
                      <a:endParaRPr lang="es-CO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850852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Difundir lineamientos para la gestión y administración del PAI.</a:t>
                      </a: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Incrementar la vacunación en gestantes semana 26, y en lugar rural disperso desde la semana 20; para los niños de 2, 4, 6 y 18 meses y a los 5 años, hasta garantizar la cobertura del 95% y más.</a:t>
                      </a: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027032"/>
                  </a:ext>
                </a:extLst>
              </a:tr>
              <a:tr h="734621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Difundir lineamientos para la gestión y administración del PAI.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búsqueda activa de la población susceptible menores de cinco años y gestantes.</a:t>
                      </a: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860427"/>
                  </a:ext>
                </a:extLst>
              </a:tr>
              <a:tr h="857531"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 vert="wordArt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actividades de promoción y prevención, a través de sesiones de educación y comunicación sobre la tos ferina, para identificar signos y síntomas de la enfermedad, aclarar mitos, falsas creencias fomentando la prevención y beneficios de la vacunación, con énfasis en inmunización.</a:t>
                      </a: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648784"/>
                  </a:ext>
                </a:extLst>
              </a:tr>
              <a:tr h="224509">
                <a:tc rowSpan="2">
                  <a:txBody>
                    <a:bodyPr/>
                    <a:lstStyle/>
                    <a:p>
                      <a:pPr algn="ctr"/>
                      <a:endParaRPr lang="es-CO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wordArt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57155"/>
                  </a:ext>
                </a:extLst>
              </a:tr>
              <a:tr h="547579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altLang="es-C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intensificación en regiones con baja cobertura y con población indígena, afrodescendiente, migrante y población en condiciones especiales.</a:t>
                      </a:r>
                      <a:endParaRPr kumimoji="0" lang="es-CO" altLang="es-C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401098"/>
                  </a:ext>
                </a:extLst>
              </a:tr>
            </a:tbl>
          </a:graphicData>
        </a:graphic>
      </p:graphicFrame>
      <p:pic>
        <p:nvPicPr>
          <p:cNvPr id="3" name="Picture 4" descr="Enfermero apuntando hacia el espacio de copia para la presentación | Vector  Premium">
            <a:extLst>
              <a:ext uri="{FF2B5EF4-FFF2-40B4-BE49-F238E27FC236}">
                <a16:creationId xmlns:a16="http://schemas.microsoft.com/office/drawing/2014/main" id="{9259A7E8-8B43-2043-8E7A-7729761F1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99401" l="5911" r="89617">
                        <a14:foregroundMark x1="6230" y1="72255" x2="11342" y2="55289"/>
                        <a14:foregroundMark x1="33706" y1="52894" x2="36581" y2="65269"/>
                        <a14:foregroundMark x1="19489" y1="93613" x2="38818" y2="94611"/>
                        <a14:foregroundMark x1="38818" y1="94611" x2="39776" y2="94611"/>
                        <a14:foregroundMark x1="42492" y1="97605" x2="18850" y2="99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62" y="4356847"/>
            <a:ext cx="2989510" cy="227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33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0222571-E383-9F0A-BFA1-3F24A5EF6863}"/>
              </a:ext>
            </a:extLst>
          </p:cNvPr>
          <p:cNvSpPr/>
          <p:nvPr/>
        </p:nvSpPr>
        <p:spPr>
          <a:xfrm>
            <a:off x="2874966" y="985055"/>
            <a:ext cx="9261318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3600" b="1" dirty="0">
                <a:solidFill>
                  <a:srgbClr val="00B050"/>
                </a:solidFill>
                <a:latin typeface="Franklin Gothic Demi" panose="020B0703020102020204" pitchFamily="34" charset="0"/>
              </a:rPr>
              <a:t>ESQUEMAS Y ESTRATEGIAS DE VACUNACIÓN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3DE60E0-0EF6-3F16-BFA5-5E71FD979B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18" b="1664"/>
          <a:stretch/>
        </p:blipFill>
        <p:spPr>
          <a:xfrm>
            <a:off x="3587855" y="1631386"/>
            <a:ext cx="7835540" cy="50249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F9CDFAC-A6F0-5A73-87E2-0071AC518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32" y="2339311"/>
            <a:ext cx="2805112" cy="418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10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059DA148-E33F-F2A6-648D-AF3B484FD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194" y="1379367"/>
            <a:ext cx="6245659" cy="526348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392647E-4193-1A60-DE80-36B0068741EF}"/>
              </a:ext>
            </a:extLst>
          </p:cNvPr>
          <p:cNvSpPr txBox="1"/>
          <p:nvPr/>
        </p:nvSpPr>
        <p:spPr>
          <a:xfrm>
            <a:off x="2218765" y="856147"/>
            <a:ext cx="494851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latin typeface="Berlin Sans FB Demi" panose="020E0802020502020306" pitchFamily="34" charset="0"/>
              </a:rPr>
              <a:t>ESQUEMA DE VACUNACIÓN</a:t>
            </a:r>
          </a:p>
        </p:txBody>
      </p:sp>
      <p:pic>
        <p:nvPicPr>
          <p:cNvPr id="14" name="Google Shape;377;g34fab297e2d_1_19">
            <a:extLst>
              <a:ext uri="{FF2B5EF4-FFF2-40B4-BE49-F238E27FC236}">
                <a16:creationId xmlns:a16="http://schemas.microsoft.com/office/drawing/2014/main" id="{B9232E2C-C939-2759-E0BD-2598862E1E42}"/>
              </a:ext>
            </a:extLst>
          </p:cNvPr>
          <p:cNvPicPr preferRelativeResize="0"/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91" b="93935" l="7332" r="95316">
                        <a14:foregroundMark x1="7332" y1="32299" x2="17515" y2="32722"/>
                        <a14:foregroundMark x1="58248" y1="14104" x2="39308" y2="14951"/>
                        <a14:foregroundMark x1="45418" y1="24542" x2="48880" y2="35402"/>
                        <a14:foregroundMark x1="24236" y1="16502" x2="29735" y2="24260"/>
                        <a14:foregroundMark x1="77393" y1="17207" x2="66191" y2="25811"/>
                        <a14:foregroundMark x1="60489" y1="16502" x2="43788" y2="14951"/>
                        <a14:foregroundMark x1="34216" y1="21439" x2="35845" y2="12976"/>
                        <a14:foregroundMark x1="50509" y1="12130" x2="66802" y2="16502"/>
                        <a14:foregroundMark x1="75764" y1="17207" x2="53768" y2="19182"/>
                        <a14:foregroundMark x1="75153" y1="21439" x2="33809" y2="20310"/>
                        <a14:foregroundMark x1="33198" y1="16784" x2="57434" y2="10296"/>
                        <a14:foregroundMark x1="57434" y1="10296" x2="57841" y2="10296"/>
                        <a14:foregroundMark x1="85743" y1="39774" x2="88595" y2="45839"/>
                        <a14:foregroundMark x1="91853" y1="27645" x2="91853" y2="28914"/>
                        <a14:foregroundMark x1="85132" y1="35402" x2="95316" y2="48237"/>
                        <a14:foregroundMark x1="82281" y1="28914" x2="39308" y2="28491"/>
                        <a14:foregroundMark x1="39308" y1="28491" x2="33198" y2="32299"/>
                        <a14:foregroundMark x1="56008" y1="44711" x2="51527" y2="57969"/>
                        <a14:foregroundMark x1="54379" y1="91255" x2="36456" y2="74894"/>
                        <a14:foregroundMark x1="60081" y1="80818" x2="31976" y2="79972"/>
                        <a14:foregroundMark x1="38697" y1="78420" x2="32587" y2="82370"/>
                        <a14:foregroundMark x1="50509" y1="48942" x2="50509" y2="51340"/>
                        <a14:foregroundMark x1="55601" y1="10296" x2="37678" y2="12976"/>
                        <a14:foregroundMark x1="27495" y1="93935" x2="33198" y2="919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8888" y="2220994"/>
            <a:ext cx="2692854" cy="380328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1075A828-3B7B-A060-9EB7-4E5AAB34E9AF}"/>
              </a:ext>
            </a:extLst>
          </p:cNvPr>
          <p:cNvSpPr/>
          <p:nvPr/>
        </p:nvSpPr>
        <p:spPr>
          <a:xfrm>
            <a:off x="605118" y="2393576"/>
            <a:ext cx="965076" cy="430306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78ECD601-A210-79DD-9C37-EC3FEF1FE256}"/>
              </a:ext>
            </a:extLst>
          </p:cNvPr>
          <p:cNvSpPr/>
          <p:nvPr/>
        </p:nvSpPr>
        <p:spPr>
          <a:xfrm>
            <a:off x="605118" y="3532093"/>
            <a:ext cx="965076" cy="430306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2F5C0882-4E8C-93F4-D01A-545D4CCEB1D1}"/>
              </a:ext>
            </a:extLst>
          </p:cNvPr>
          <p:cNvSpPr/>
          <p:nvPr/>
        </p:nvSpPr>
        <p:spPr>
          <a:xfrm>
            <a:off x="605118" y="4670611"/>
            <a:ext cx="965076" cy="430306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148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DDC74C-589D-5035-9986-FB965E52C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450" y="1581073"/>
            <a:ext cx="6429147" cy="484662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21C497C-91EE-F145-B7DF-4177B7BDCD0B}"/>
              </a:ext>
            </a:extLst>
          </p:cNvPr>
          <p:cNvSpPr txBox="1"/>
          <p:nvPr/>
        </p:nvSpPr>
        <p:spPr>
          <a:xfrm>
            <a:off x="2218765" y="856147"/>
            <a:ext cx="494851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latin typeface="Berlin Sans FB Demi" panose="020E0802020502020306" pitchFamily="34" charset="0"/>
              </a:rPr>
              <a:t>ESQUEMA DE VACUNACIÓN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6CB1300E-68F2-EB34-5A5F-37F294D7D13F}"/>
              </a:ext>
            </a:extLst>
          </p:cNvPr>
          <p:cNvSpPr/>
          <p:nvPr/>
        </p:nvSpPr>
        <p:spPr>
          <a:xfrm>
            <a:off x="513374" y="1792940"/>
            <a:ext cx="965076" cy="430306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79F9B268-DCE5-68F4-2835-78536AF9F8E8}"/>
              </a:ext>
            </a:extLst>
          </p:cNvPr>
          <p:cNvSpPr/>
          <p:nvPr/>
        </p:nvSpPr>
        <p:spPr>
          <a:xfrm>
            <a:off x="513374" y="5602940"/>
            <a:ext cx="965076" cy="430306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1CEC27D6-BC7D-26B8-BEFC-3C8C005552C9}"/>
              </a:ext>
            </a:extLst>
          </p:cNvPr>
          <p:cNvSpPr/>
          <p:nvPr/>
        </p:nvSpPr>
        <p:spPr>
          <a:xfrm>
            <a:off x="513374" y="2684929"/>
            <a:ext cx="965076" cy="430306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Picture 2" descr="Ilustración de Lindo Estilo De Dibujos Animados Enfermera Presentando La  Ilustración y más Vectores Libres de Derechos de Adulto - iStock">
            <a:extLst>
              <a:ext uri="{FF2B5EF4-FFF2-40B4-BE49-F238E27FC236}">
                <a16:creationId xmlns:a16="http://schemas.microsoft.com/office/drawing/2014/main" id="{0AEB059B-BF76-E095-1622-847979F07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0647" y1="14440" x2="27493" y2="13147"/>
                        <a14:foregroundMark x1="25876" y1="20043" x2="29111" y2="21983"/>
                        <a14:foregroundMark x1="52022" y1="42888" x2="52561" y2="49138"/>
                        <a14:foregroundMark x1="74394" y1="52371" x2="66307" y2="55819"/>
                        <a14:foregroundMark x1="32615" y1="69181" x2="42049" y2="59483"/>
                        <a14:foregroundMark x1="46361" y1="56250" x2="51213" y2="72629"/>
                        <a14:foregroundMark x1="53369" y1="64871" x2="52561" y2="60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4789" y="1852499"/>
            <a:ext cx="3476906" cy="457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553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969D97-CC14-AE7D-334C-5D81D45A3132}"/>
              </a:ext>
            </a:extLst>
          </p:cNvPr>
          <p:cNvSpPr/>
          <p:nvPr/>
        </p:nvSpPr>
        <p:spPr>
          <a:xfrm>
            <a:off x="3064552" y="846198"/>
            <a:ext cx="7593745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CO" sz="4000" b="1" dirty="0">
                <a:solidFill>
                  <a:schemeClr val="accent1"/>
                </a:solidFill>
                <a:latin typeface="Berlin Sans FB Demi" panose="020E0802020502020306" pitchFamily="34" charset="0"/>
              </a:rPr>
              <a:t>COBERTURAS DE VACUNACIÓN</a:t>
            </a:r>
          </a:p>
        </p:txBody>
      </p:sp>
      <p:pic>
        <p:nvPicPr>
          <p:cNvPr id="4" name="Picture 2" descr="Imágenes de Vacunacion Dibujos Animados - Descarga gratuita en Freepik">
            <a:extLst>
              <a:ext uri="{FF2B5EF4-FFF2-40B4-BE49-F238E27FC236}">
                <a16:creationId xmlns:a16="http://schemas.microsoft.com/office/drawing/2014/main" id="{4270493B-D12E-F9CE-A1E1-8CE7DCCB5E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10" t="11389" r="5587" b="18504"/>
          <a:stretch/>
        </p:blipFill>
        <p:spPr bwMode="auto">
          <a:xfrm>
            <a:off x="121024" y="3859306"/>
            <a:ext cx="3283737" cy="264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6 Gráfico">
            <a:extLst>
              <a:ext uri="{FF2B5EF4-FFF2-40B4-BE49-F238E27FC236}">
                <a16:creationId xmlns:a16="http://schemas.microsoft.com/office/drawing/2014/main" id="{82289287-8E42-B6B6-04F9-46EF5C3266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017005"/>
              </p:ext>
            </p:extLst>
          </p:nvPr>
        </p:nvGraphicFramePr>
        <p:xfrm>
          <a:off x="2939047" y="1464762"/>
          <a:ext cx="9199164" cy="515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25718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84;p1">
            <a:extLst>
              <a:ext uri="{FF2B5EF4-FFF2-40B4-BE49-F238E27FC236}">
                <a16:creationId xmlns:a16="http://schemas.microsoft.com/office/drawing/2014/main" id="{0CF01B48-F3CA-3C29-E6EA-73B4C848A767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4" b="95976" l="1389" r="97917">
                        <a14:foregroundMark x1="40046" y1="7646" x2="33796" y2="18310"/>
                        <a14:foregroundMark x1="55093" y1="8249" x2="51852" y2="17907"/>
                        <a14:foregroundMark x1="25231" y1="17505" x2="34722" y2="8249"/>
                        <a14:foregroundMark x1="40046" y1="4829" x2="42361" y2="10060"/>
                        <a14:foregroundMark x1="87731" y1="35211" x2="73380" y2="43461"/>
                        <a14:foregroundMark x1="92130" y1="60765" x2="75463" y2="71831"/>
                        <a14:foregroundMark x1="55556" y1="23541" x2="23611" y2="43863"/>
                        <a14:foregroundMark x1="26157" y1="16499" x2="19213" y2="21127"/>
                        <a14:foregroundMark x1="34722" y1="36620" x2="40046" y2="41247"/>
                        <a14:foregroundMark x1="26852" y1="35614" x2="17130" y2="44467"/>
                        <a14:foregroundMark x1="54630" y1="17907" x2="59954" y2="26761"/>
                        <a14:foregroundMark x1="18287" y1="48089" x2="20370" y2="42656"/>
                        <a14:foregroundMark x1="18750" y1="49497" x2="30556" y2="43058"/>
                        <a14:foregroundMark x1="56250" y1="41247" x2="59954" y2="51308"/>
                        <a14:foregroundMark x1="44907" y1="95976" x2="66898" y2="91348"/>
                        <a14:foregroundMark x1="66898" y1="91348" x2="66898" y2="91348"/>
                        <a14:foregroundMark x1="66898" y1="92354" x2="49306" y2="96579"/>
                        <a14:foregroundMark x1="6481" y1="75050" x2="3241" y2="51911"/>
                        <a14:foregroundMark x1="3241" y1="51911" x2="7176" y2="36419"/>
                        <a14:foregroundMark x1="7176" y1="36419" x2="11806" y2="32394"/>
                        <a14:foregroundMark x1="93750" y1="37425" x2="98843" y2="54125"/>
                        <a14:foregroundMark x1="98843" y1="54125" x2="94444" y2="75453"/>
                        <a14:foregroundMark x1="94444" y1="75453" x2="89815" y2="79276"/>
                        <a14:foregroundMark x1="96759" y1="51308" x2="97917" y2="61569"/>
                        <a14:foregroundMark x1="27315" y1="33199" x2="17130" y2="28571"/>
                        <a14:foregroundMark x1="2778" y1="50101" x2="1620" y2="62173"/>
                        <a14:foregroundMark x1="55556" y1="5835" x2="48611" y2="14688"/>
                        <a14:foregroundMark x1="58333" y1="4829" x2="49769" y2="11871"/>
                        <a14:foregroundMark x1="56713" y1="4024" x2="49306" y2="11871"/>
                        <a14:foregroundMark x1="40046" y1="24950" x2="51389" y2="31791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 flipH="1">
            <a:off x="9493624" y="3186952"/>
            <a:ext cx="2698376" cy="32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7AAE03CD-BCB6-98D2-BDA4-C097502A748B}"/>
              </a:ext>
            </a:extLst>
          </p:cNvPr>
          <p:cNvSpPr/>
          <p:nvPr/>
        </p:nvSpPr>
        <p:spPr>
          <a:xfrm>
            <a:off x="1097169" y="824112"/>
            <a:ext cx="7593745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CO" sz="4000" b="1" dirty="0">
                <a:solidFill>
                  <a:schemeClr val="accent1"/>
                </a:solidFill>
                <a:latin typeface="Berlin Sans FB Demi" panose="020E0802020502020306" pitchFamily="34" charset="0"/>
              </a:rPr>
              <a:t>COBERTURAS DE VACUNACIÓN</a:t>
            </a:r>
          </a:p>
        </p:txBody>
      </p:sp>
      <p:graphicFrame>
        <p:nvGraphicFramePr>
          <p:cNvPr id="2" name="8 Gráfico">
            <a:extLst>
              <a:ext uri="{FF2B5EF4-FFF2-40B4-BE49-F238E27FC236}">
                <a16:creationId xmlns:a16="http://schemas.microsoft.com/office/drawing/2014/main" id="{96B498F6-BD66-3889-C9B8-2D509D4853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395065"/>
              </p:ext>
            </p:extLst>
          </p:nvPr>
        </p:nvGraphicFramePr>
        <p:xfrm>
          <a:off x="760398" y="1424421"/>
          <a:ext cx="8267285" cy="515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4477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ágenes de Vacunacion Dibujos Animados - Descarga gratuita en Freepik">
            <a:extLst>
              <a:ext uri="{FF2B5EF4-FFF2-40B4-BE49-F238E27FC236}">
                <a16:creationId xmlns:a16="http://schemas.microsoft.com/office/drawing/2014/main" id="{7BD2D7FA-7C55-7927-BCAF-FE4029DB5F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10" t="11389" r="5587" b="18504"/>
          <a:stretch/>
        </p:blipFill>
        <p:spPr bwMode="auto">
          <a:xfrm>
            <a:off x="121024" y="3859306"/>
            <a:ext cx="3283737" cy="264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104B505-B981-4FBB-5AE7-A4C4C2A5467D}"/>
              </a:ext>
            </a:extLst>
          </p:cNvPr>
          <p:cNvSpPr txBox="1"/>
          <p:nvPr/>
        </p:nvSpPr>
        <p:spPr>
          <a:xfrm>
            <a:off x="3363712" y="2151146"/>
            <a:ext cx="8515351" cy="3416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7200" b="1" i="0" u="none" strike="noStrike" baseline="0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Heavy" panose="020B0903020102020204" pitchFamily="34" charset="0"/>
              </a:rPr>
              <a:t>Plan de choque para reducir los casos de Tos ferina </a:t>
            </a:r>
            <a:endParaRPr lang="es-CO" sz="7200" dirty="0">
              <a:ln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182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7AAE03CD-BCB6-98D2-BDA4-C097502A748B}"/>
              </a:ext>
            </a:extLst>
          </p:cNvPr>
          <p:cNvSpPr/>
          <p:nvPr/>
        </p:nvSpPr>
        <p:spPr>
          <a:xfrm>
            <a:off x="1261946" y="943088"/>
            <a:ext cx="7549290" cy="738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CO" sz="42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Bernard MT Condensed" panose="02050806060905020404" pitchFamily="18" charset="0"/>
              </a:rPr>
              <a:t>Estrategias y Tácticas – PAI 2025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2AA2B58-AE2C-6E1A-1ADA-1252D8B99E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512394"/>
              </p:ext>
            </p:extLst>
          </p:nvPr>
        </p:nvGraphicFramePr>
        <p:xfrm>
          <a:off x="0" y="1549330"/>
          <a:ext cx="12192000" cy="1210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9DCF07FB-505E-62B5-D767-C8327C18DDC9}"/>
              </a:ext>
            </a:extLst>
          </p:cNvPr>
          <p:cNvSpPr txBox="1"/>
          <p:nvPr/>
        </p:nvSpPr>
        <p:spPr>
          <a:xfrm>
            <a:off x="-38098" y="2958269"/>
            <a:ext cx="14388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600" b="1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Jornada de Vacunación 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28771D3-0DF6-603C-E007-BC8224B1716F}"/>
              </a:ext>
            </a:extLst>
          </p:cNvPr>
          <p:cNvSpPr txBox="1"/>
          <p:nvPr/>
        </p:nvSpPr>
        <p:spPr>
          <a:xfrm>
            <a:off x="2038303" y="3036564"/>
            <a:ext cx="29982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b="1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Jornada Nacional </a:t>
            </a:r>
            <a:r>
              <a:rPr lang="es-CO" sz="1400" b="1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O" sz="1400" b="1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emana de vacunación de las Américas. </a:t>
            </a: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08957EC-2DFA-9D5C-4275-21D4B477D6BF}"/>
              </a:ext>
            </a:extLst>
          </p:cNvPr>
          <p:cNvSpPr txBox="1"/>
          <p:nvPr/>
        </p:nvSpPr>
        <p:spPr>
          <a:xfrm>
            <a:off x="5502957" y="3036564"/>
            <a:ext cx="16270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600" b="1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 al día 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C9BDBC6-D6A1-59BC-DAD9-013917E9A724}"/>
              </a:ext>
            </a:extLst>
          </p:cNvPr>
          <p:cNvSpPr txBox="1"/>
          <p:nvPr/>
        </p:nvSpPr>
        <p:spPr>
          <a:xfrm>
            <a:off x="9447429" y="3036564"/>
            <a:ext cx="18113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600" b="1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Intensificación 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88E9CEB-D836-CFB0-A486-30C7583CB8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1" y="3545207"/>
            <a:ext cx="10902697" cy="1435923"/>
          </a:xfrm>
          <a:prstGeom prst="rect">
            <a:avLst/>
          </a:prstGeom>
        </p:spPr>
      </p:pic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629D3E6D-719E-DA94-8807-8751050ED409}"/>
              </a:ext>
            </a:extLst>
          </p:cNvPr>
          <p:cNvCxnSpPr>
            <a:cxnSpLocks/>
          </p:cNvCxnSpPr>
          <p:nvPr/>
        </p:nvCxnSpPr>
        <p:spPr>
          <a:xfrm>
            <a:off x="667872" y="2460812"/>
            <a:ext cx="0" cy="575752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47D9BE7B-1E03-C4A1-B9DC-1F10D737AA4E}"/>
              </a:ext>
            </a:extLst>
          </p:cNvPr>
          <p:cNvCxnSpPr>
            <a:cxnSpLocks/>
          </p:cNvCxnSpPr>
          <p:nvPr/>
        </p:nvCxnSpPr>
        <p:spPr>
          <a:xfrm>
            <a:off x="3541059" y="2494772"/>
            <a:ext cx="0" cy="541792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F34F4279-775E-EF42-E801-5A79A27BFDA8}"/>
              </a:ext>
            </a:extLst>
          </p:cNvPr>
          <p:cNvCxnSpPr>
            <a:cxnSpLocks/>
          </p:cNvCxnSpPr>
          <p:nvPr/>
        </p:nvCxnSpPr>
        <p:spPr>
          <a:xfrm>
            <a:off x="6311153" y="2460811"/>
            <a:ext cx="0" cy="575753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53FF8E07-F182-8883-47C0-51A47B21E3EE}"/>
              </a:ext>
            </a:extLst>
          </p:cNvPr>
          <p:cNvCxnSpPr/>
          <p:nvPr/>
        </p:nvCxnSpPr>
        <p:spPr>
          <a:xfrm>
            <a:off x="8919883" y="2420949"/>
            <a:ext cx="0" cy="745029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FC4196E2-24A2-B969-0FB2-F10047DFC0A5}"/>
              </a:ext>
            </a:extLst>
          </p:cNvPr>
          <p:cNvCxnSpPr/>
          <p:nvPr/>
        </p:nvCxnSpPr>
        <p:spPr>
          <a:xfrm>
            <a:off x="11914094" y="2420949"/>
            <a:ext cx="0" cy="745029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BDB008D-7522-DA87-4B8D-129A645F342A}"/>
              </a:ext>
            </a:extLst>
          </p:cNvPr>
          <p:cNvSpPr txBox="1"/>
          <p:nvPr/>
        </p:nvSpPr>
        <p:spPr>
          <a:xfrm>
            <a:off x="303393" y="5294660"/>
            <a:ext cx="257427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000" b="1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Estrategias </a:t>
            </a:r>
            <a:endParaRPr lang="es-CO" sz="2000" b="0" i="0" u="none" strike="noStrike" baseline="0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Vacunación Intramural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Vacunación Extramural 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8B272BB-E919-22B3-A3A6-5581FC5C6A56}"/>
              </a:ext>
            </a:extLst>
          </p:cNvPr>
          <p:cNvSpPr txBox="1"/>
          <p:nvPr/>
        </p:nvSpPr>
        <p:spPr>
          <a:xfrm>
            <a:off x="3195691" y="5458943"/>
            <a:ext cx="27475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Vacunación institucional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Vacunación casa a casa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Microconcertación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Vacunaton Nocturno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E4734035-1E73-F227-DB99-A728A3552BC4}"/>
              </a:ext>
            </a:extLst>
          </p:cNvPr>
          <p:cNvSpPr txBox="1"/>
          <p:nvPr/>
        </p:nvSpPr>
        <p:spPr>
          <a:xfrm>
            <a:off x="5943192" y="5570782"/>
            <a:ext cx="29856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Equipos o brigadas móviles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Canalización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b="0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a cohortes 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7EA3D68-CF2F-37CD-2ACE-57EA29FFDE25}"/>
              </a:ext>
            </a:extLst>
          </p:cNvPr>
          <p:cNvSpPr txBox="1"/>
          <p:nvPr/>
        </p:nvSpPr>
        <p:spPr>
          <a:xfrm>
            <a:off x="9450937" y="5033736"/>
            <a:ext cx="24631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Enero Jornada </a:t>
            </a:r>
            <a:endParaRPr lang="es-CO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Abril JVA </a:t>
            </a:r>
            <a:endParaRPr lang="es-CO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Julio </a:t>
            </a:r>
            <a:r>
              <a:rPr lang="es-CO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día de ponerse al día </a:t>
            </a:r>
          </a:p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Agosto: </a:t>
            </a:r>
            <a:r>
              <a:rPr lang="es-CO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Intensificación </a:t>
            </a:r>
          </a:p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Septiembre: </a:t>
            </a:r>
            <a:r>
              <a:rPr lang="es-CO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Intensificación </a:t>
            </a:r>
          </a:p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Octubre: </a:t>
            </a:r>
            <a:r>
              <a:rPr lang="es-CO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Intensificación </a:t>
            </a:r>
          </a:p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Diciembre: </a:t>
            </a:r>
            <a:r>
              <a:rPr lang="es-CO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Intensificación </a:t>
            </a:r>
          </a:p>
          <a:p>
            <a:r>
              <a:rPr lang="es-CO" sz="1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Vacunaton Nocturno</a:t>
            </a: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23BD1649-3C8D-51BE-CB48-9F6446719CDE}"/>
              </a:ext>
            </a:extLst>
          </p:cNvPr>
          <p:cNvSpPr txBox="1"/>
          <p:nvPr/>
        </p:nvSpPr>
        <p:spPr>
          <a:xfrm>
            <a:off x="4571850" y="5138976"/>
            <a:ext cx="307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000" b="1" i="0" u="none" strike="noStrike" baseline="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Tácticas</a:t>
            </a:r>
            <a:endParaRPr lang="es-CO" sz="2000" b="0" i="0" u="none" strike="noStrike" baseline="0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33902AC9-7C06-3DF9-D8C6-4C00A6DF6A71}"/>
              </a:ext>
            </a:extLst>
          </p:cNvPr>
          <p:cNvCxnSpPr/>
          <p:nvPr/>
        </p:nvCxnSpPr>
        <p:spPr>
          <a:xfrm>
            <a:off x="3052481" y="4993395"/>
            <a:ext cx="0" cy="1502425"/>
          </a:xfrm>
          <a:prstGeom prst="line">
            <a:avLst/>
          </a:prstGeom>
          <a:ln w="571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492CF99D-BC18-02C4-895E-B7D7CE6627E9}"/>
              </a:ext>
            </a:extLst>
          </p:cNvPr>
          <p:cNvCxnSpPr/>
          <p:nvPr/>
        </p:nvCxnSpPr>
        <p:spPr>
          <a:xfrm>
            <a:off x="9108140" y="4993395"/>
            <a:ext cx="0" cy="1502425"/>
          </a:xfrm>
          <a:prstGeom prst="line">
            <a:avLst/>
          </a:prstGeom>
          <a:ln w="571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060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.492.100+ Gracias En Español Fotografías de stock, fotos e imágenes libres  de derechos - iStock | Gracias por su atencion, Muchas gracias, Gracias  fondo blanco">
            <a:extLst>
              <a:ext uri="{FF2B5EF4-FFF2-40B4-BE49-F238E27FC236}">
                <a16:creationId xmlns:a16="http://schemas.microsoft.com/office/drawing/2014/main" id="{11916C66-ABE5-DF19-DD02-A62DE8050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89542" l="8497" r="89706">
                        <a14:foregroundMark x1="13725" y1="41830" x2="9150" y2="61111"/>
                        <a14:foregroundMark x1="16176" y1="32026" x2="16176" y2="32026"/>
                        <a14:foregroundMark x1="8497" y1="67647" x2="9477" y2="57843"/>
                        <a14:foregroundMark x1="25327" y1="28758" x2="21405" y2="38562"/>
                        <a14:foregroundMark x1="21405" y1="38562" x2="17810" y2="54248"/>
                        <a14:foregroundMark x1="28431" y1="49673" x2="26144" y2="66340"/>
                        <a14:foregroundMark x1="21405" y1="63399" x2="18627" y2="64706"/>
                        <a14:foregroundMark x1="20425" y1="50327" x2="25327" y2="31373"/>
                        <a14:foregroundMark x1="30229" y1="42157" x2="32190" y2="43464"/>
                        <a14:foregroundMark x1="34804" y1="45098" x2="32190" y2="59150"/>
                        <a14:foregroundMark x1="32190" y1="59150" x2="32026" y2="64706"/>
                        <a14:foregroundMark x1="35458" y1="61111" x2="30719" y2="64379"/>
                        <a14:foregroundMark x1="32843" y1="75163" x2="60948" y2="71895"/>
                        <a14:foregroundMark x1="60948" y1="71895" x2="64379" y2="71895"/>
                        <a14:foregroundMark x1="88725" y1="37582" x2="85948" y2="53268"/>
                        <a14:foregroundMark x1="85948" y1="53268" x2="85948" y2="53595"/>
                        <a14:foregroundMark x1="81536" y1="68627" x2="81536" y2="68627"/>
                        <a14:foregroundMark x1="84150" y1="65033" x2="84150" y2="67647"/>
                        <a14:foregroundMark x1="85294" y1="65686" x2="83987" y2="70261"/>
                        <a14:foregroundMark x1="79739" y1="44118" x2="76471" y2="54575"/>
                        <a14:foregroundMark x1="72549" y1="61111" x2="69118" y2="64706"/>
                        <a14:foregroundMark x1="71242" y1="46732" x2="71405" y2="51307"/>
                        <a14:foregroundMark x1="61438" y1="40850" x2="62908" y2="41176"/>
                        <a14:foregroundMark x1="14706" y1="37582" x2="14706" y2="39216"/>
                        <a14:foregroundMark x1="15523" y1="30719" x2="16013" y2="33660"/>
                        <a14:foregroundMark x1="16503" y1="28758" x2="14379" y2="31373"/>
                        <a14:foregroundMark x1="44281" y1="64379" x2="46405" y2="61111"/>
                        <a14:foregroundMark x1="61111" y1="48693" x2="60131" y2="52614"/>
                        <a14:foregroundMark x1="54575" y1="45425" x2="54575" y2="490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671" y="1917607"/>
            <a:ext cx="7336490" cy="366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0212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39056794-7CDE-D248-8296-17029F252EC9}" vid="{91F226BC-0708-0D46-8296-70DB1D8EE23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presentacion polvora IDSN </Template>
  <TotalTime>2395</TotalTime>
  <Words>821</Words>
  <Application>Microsoft Office PowerPoint</Application>
  <PresentationFormat>Panorámica</PresentationFormat>
  <Paragraphs>109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7" baseType="lpstr">
      <vt:lpstr>Arial</vt:lpstr>
      <vt:lpstr>Arial Rounded MT Bold</vt:lpstr>
      <vt:lpstr>Berlin Sans FB Demi</vt:lpstr>
      <vt:lpstr>Bernard MT Condensed</vt:lpstr>
      <vt:lpstr>Calibri</vt:lpstr>
      <vt:lpstr>Calibri Light</vt:lpstr>
      <vt:lpstr>Century Gothic</vt:lpstr>
      <vt:lpstr>Franklin Gothic Demi</vt:lpstr>
      <vt:lpstr>Franklin Gothic Heavy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 click para agregar título</dc:title>
  <dc:creator>Camila Eraso</dc:creator>
  <cp:lastModifiedBy>Daniela Riascos Montilla</cp:lastModifiedBy>
  <cp:revision>21</cp:revision>
  <dcterms:created xsi:type="dcterms:W3CDTF">2025-03-07T12:55:03Z</dcterms:created>
  <dcterms:modified xsi:type="dcterms:W3CDTF">2025-05-12T18:23:26Z</dcterms:modified>
</cp:coreProperties>
</file>