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8"/>
  </p:notesMasterIdLst>
  <p:sldIdLst>
    <p:sldId id="257" r:id="rId2"/>
    <p:sldId id="298" r:id="rId3"/>
    <p:sldId id="258" r:id="rId4"/>
    <p:sldId id="259" r:id="rId5"/>
    <p:sldId id="262" r:id="rId6"/>
    <p:sldId id="264" r:id="rId7"/>
    <p:sldId id="263" r:id="rId8"/>
    <p:sldId id="265" r:id="rId9"/>
    <p:sldId id="266" r:id="rId10"/>
    <p:sldId id="267" r:id="rId11"/>
    <p:sldId id="268" r:id="rId12"/>
    <p:sldId id="269" r:id="rId13"/>
    <p:sldId id="271" r:id="rId14"/>
    <p:sldId id="299" r:id="rId15"/>
    <p:sldId id="270" r:id="rId16"/>
    <p:sldId id="272" r:id="rId17"/>
    <p:sldId id="274" r:id="rId18"/>
    <p:sldId id="275" r:id="rId19"/>
    <p:sldId id="300" r:id="rId20"/>
    <p:sldId id="276" r:id="rId21"/>
    <p:sldId id="277" r:id="rId22"/>
    <p:sldId id="301" r:id="rId23"/>
    <p:sldId id="302" r:id="rId24"/>
    <p:sldId id="303" r:id="rId25"/>
    <p:sldId id="304" r:id="rId26"/>
    <p:sldId id="305" r:id="rId27"/>
    <p:sldId id="306" r:id="rId28"/>
    <p:sldId id="307" r:id="rId29"/>
    <p:sldId id="278" r:id="rId30"/>
    <p:sldId id="308" r:id="rId31"/>
    <p:sldId id="309" r:id="rId32"/>
    <p:sldId id="279" r:id="rId33"/>
    <p:sldId id="280" r:id="rId34"/>
    <p:sldId id="281" r:id="rId35"/>
    <p:sldId id="296" r:id="rId36"/>
    <p:sldId id="297" r:id="rId37"/>
    <p:sldId id="286" r:id="rId38"/>
    <p:sldId id="294" r:id="rId39"/>
    <p:sldId id="295" r:id="rId40"/>
    <p:sldId id="310" r:id="rId41"/>
    <p:sldId id="311" r:id="rId42"/>
    <p:sldId id="312" r:id="rId43"/>
    <p:sldId id="314" r:id="rId44"/>
    <p:sldId id="291" r:id="rId45"/>
    <p:sldId id="292" r:id="rId46"/>
    <p:sldId id="261" r:id="rId47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4" autoAdjust="0"/>
    <p:restoredTop sz="94660"/>
  </p:normalViewPr>
  <p:slideViewPr>
    <p:cSldViewPr snapToGrid="0" showGuides="1">
      <p:cViewPr varScale="1">
        <p:scale>
          <a:sx n="127" d="100"/>
          <a:sy n="127" d="100"/>
        </p:scale>
        <p:origin x="1164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51123E-92DB-446E-B73D-6385F50E8545}" type="doc">
      <dgm:prSet loTypeId="urn:microsoft.com/office/officeart/2005/8/layout/vProcess5" loCatId="process" qsTypeId="urn:microsoft.com/office/officeart/2005/8/quickstyle/3d3" qsCatId="3D" csTypeId="urn:microsoft.com/office/officeart/2005/8/colors/accent1_3" csCatId="accent1" phldr="1"/>
      <dgm:spPr/>
      <dgm:t>
        <a:bodyPr/>
        <a:lstStyle/>
        <a:p>
          <a:endParaRPr lang="es-ES"/>
        </a:p>
      </dgm:t>
    </dgm:pt>
    <dgm:pt modelId="{6AE45AAC-3B19-4F2D-8B8A-B734F580625B}">
      <dgm:prSet phldrT="[Texto]" custT="1"/>
      <dgm:spPr/>
      <dgm:t>
        <a:bodyPr/>
        <a:lstStyle/>
        <a:p>
          <a:pPr algn="just" rtl="0"/>
          <a:r>
            <a:rPr kumimoji="0" lang="es-ES_tradnl" sz="1400" b="1" i="0" u="none" strike="noStrike" cap="none" normalizeH="0" baseline="0" noProof="0" dirty="0" smtClean="0">
              <a:ln/>
              <a:effectLst/>
              <a:latin typeface="Calibri" pitchFamily="34" charset="0"/>
            </a:rPr>
            <a:t>Notificación inmediata, información inmediata llamado telefónico o </a:t>
          </a:r>
          <a:r>
            <a:rPr kumimoji="0" lang="es-ES_tradnl" sz="1400" b="1" i="0" u="none" strike="noStrike" cap="none" normalizeH="0" baseline="0" noProof="0" dirty="0" err="1" smtClean="0">
              <a:ln/>
              <a:effectLst/>
              <a:latin typeface="Calibri" pitchFamily="34" charset="0"/>
            </a:rPr>
            <a:t>wsp</a:t>
          </a:r>
          <a:r>
            <a:rPr kumimoji="0" lang="es-ES_tradnl" sz="1400" b="1" i="0" u="none" strike="noStrike" cap="none" normalizeH="0" baseline="0" noProof="0" dirty="0" smtClean="0">
              <a:ln/>
              <a:effectLst/>
              <a:latin typeface="Calibri" pitchFamily="34" charset="0"/>
            </a:rPr>
            <a:t>,               ( Notificar </a:t>
          </a:r>
          <a:r>
            <a:rPr kumimoji="0" lang="es-ES_tradnl" sz="1400" b="1" i="0" u="none" strike="noStrike" cap="none" normalizeH="0" baseline="0" noProof="0" dirty="0" err="1" smtClean="0">
              <a:ln/>
              <a:effectLst/>
              <a:latin typeface="Calibri" pitchFamily="34" charset="0"/>
            </a:rPr>
            <a:t>SSM</a:t>
          </a:r>
          <a:r>
            <a:rPr kumimoji="0" lang="es-ES_tradnl" sz="1400" b="1" i="0" u="none" strike="noStrike" cap="none" normalizeH="0" baseline="0" noProof="0" dirty="0" smtClean="0">
              <a:ln/>
              <a:effectLst/>
              <a:latin typeface="Calibri" pitchFamily="34" charset="0"/>
            </a:rPr>
            <a:t> y subir a sivigila 4.0)</a:t>
          </a:r>
          <a:endParaRPr lang="es-ES_tradnl" sz="1400" b="1" noProof="0" dirty="0"/>
        </a:p>
      </dgm:t>
    </dgm:pt>
    <dgm:pt modelId="{C479F685-240B-4E06-8E80-936B80219561}" type="parTrans" cxnId="{210C3853-40B6-4A53-9FCC-8DF7F76BD696}">
      <dgm:prSet/>
      <dgm:spPr/>
      <dgm:t>
        <a:bodyPr/>
        <a:lstStyle/>
        <a:p>
          <a:endParaRPr lang="es-ES" b="1"/>
        </a:p>
      </dgm:t>
    </dgm:pt>
    <dgm:pt modelId="{326B1CFC-7BA5-437D-B129-F96C027CB7EC}" type="sibTrans" cxnId="{210C3853-40B6-4A53-9FCC-8DF7F76BD696}">
      <dgm:prSet/>
      <dgm:spPr/>
      <dgm:t>
        <a:bodyPr/>
        <a:lstStyle/>
        <a:p>
          <a:endParaRPr lang="es-ES" b="1"/>
        </a:p>
      </dgm:t>
    </dgm:pt>
    <dgm:pt modelId="{72B7DFFD-CD78-4643-B6ED-84218FC33AF7}">
      <dgm:prSet phldrT="[Texto]"/>
      <dgm:spPr/>
      <dgm:t>
        <a:bodyPr/>
        <a:lstStyle/>
        <a:p>
          <a:pPr algn="just" rtl="0"/>
          <a:r>
            <a:rPr kumimoji="0" lang="es-ES_tradnl" b="1" i="0" u="none" strike="noStrike" cap="none" normalizeH="0" baseline="0" noProof="0" dirty="0" smtClean="0">
              <a:ln/>
              <a:effectLst/>
              <a:latin typeface="Calibri" pitchFamily="34" charset="0"/>
            </a:rPr>
            <a:t>Regular, o sea entregar las fichas completas diariamente en la oficina de vigilancia epidemiológica</a:t>
          </a:r>
          <a:endParaRPr lang="es-ES_tradnl" b="1" noProof="0" dirty="0"/>
        </a:p>
      </dgm:t>
    </dgm:pt>
    <dgm:pt modelId="{59568DA4-7A12-4493-A055-C0625306D87C}" type="parTrans" cxnId="{DBE5A7BA-88A2-418D-9096-E5BD3D7EFCE8}">
      <dgm:prSet/>
      <dgm:spPr/>
      <dgm:t>
        <a:bodyPr/>
        <a:lstStyle/>
        <a:p>
          <a:endParaRPr lang="es-ES" b="1"/>
        </a:p>
      </dgm:t>
    </dgm:pt>
    <dgm:pt modelId="{36A91371-9709-4A97-9B10-AF4888AA2A19}" type="sibTrans" cxnId="{DBE5A7BA-88A2-418D-9096-E5BD3D7EFCE8}">
      <dgm:prSet/>
      <dgm:spPr/>
      <dgm:t>
        <a:bodyPr/>
        <a:lstStyle/>
        <a:p>
          <a:endParaRPr lang="es-ES" b="1"/>
        </a:p>
      </dgm:t>
    </dgm:pt>
    <dgm:pt modelId="{FA6B4CD9-3390-4A0A-910C-2406D161A396}">
      <dgm:prSet phldrT="[Texto]"/>
      <dgm:spPr/>
      <dgm:t>
        <a:bodyPr/>
        <a:lstStyle/>
        <a:p>
          <a:pPr algn="just" rtl="0"/>
          <a:r>
            <a:rPr kumimoji="0" lang="es-ES_tradnl" b="1" i="0" u="none" strike="noStrike" cap="none" normalizeH="0" baseline="0" noProof="0" dirty="0" smtClean="0">
              <a:ln/>
              <a:solidFill>
                <a:schemeClr val="tx1"/>
              </a:solidFill>
              <a:effectLst/>
              <a:latin typeface="Calibri" pitchFamily="34" charset="0"/>
            </a:rPr>
            <a:t>Brote: cuando es brote se notifica de inmediato.  Brote es cuando hay dos o más casos de pacientes que presentan el mismo evento y de igual fuente (colegio, restaurante, sitio de trabajo, entre otros).  Ejemplo: </a:t>
          </a:r>
          <a:r>
            <a:rPr kumimoji="0" lang="es-ES_tradnl" b="1" i="0" u="none" strike="noStrike" cap="none" normalizeH="0" baseline="0" noProof="0" dirty="0" err="1" smtClean="0">
              <a:ln/>
              <a:solidFill>
                <a:schemeClr val="tx1"/>
              </a:solidFill>
              <a:effectLst/>
              <a:latin typeface="Calibri" pitchFamily="34" charset="0"/>
            </a:rPr>
            <a:t>IAAS</a:t>
          </a:r>
          <a:r>
            <a:rPr kumimoji="0" lang="es-ES_tradnl" b="1" i="0" u="none" strike="noStrike" cap="none" normalizeH="0" baseline="0" noProof="0" dirty="0" smtClean="0">
              <a:ln/>
              <a:solidFill>
                <a:schemeClr val="tx1"/>
              </a:solidFill>
              <a:effectLst/>
              <a:latin typeface="Calibri" pitchFamily="34" charset="0"/>
            </a:rPr>
            <a:t>-ETA </a:t>
          </a:r>
          <a:endParaRPr lang="es-ES_tradnl" b="1" noProof="0" dirty="0">
            <a:solidFill>
              <a:schemeClr val="tx1"/>
            </a:solidFill>
          </a:endParaRPr>
        </a:p>
      </dgm:t>
    </dgm:pt>
    <dgm:pt modelId="{196268EA-E898-47CC-B607-96EE99B6888D}" type="parTrans" cxnId="{B16D4250-C048-4022-9D05-DBE2A8C8C565}">
      <dgm:prSet/>
      <dgm:spPr/>
      <dgm:t>
        <a:bodyPr/>
        <a:lstStyle/>
        <a:p>
          <a:endParaRPr lang="es-ES" b="1"/>
        </a:p>
      </dgm:t>
    </dgm:pt>
    <dgm:pt modelId="{499F1D5C-D54C-44F1-8533-DFAECDF3F26D}" type="sibTrans" cxnId="{B16D4250-C048-4022-9D05-DBE2A8C8C565}">
      <dgm:prSet/>
      <dgm:spPr/>
      <dgm:t>
        <a:bodyPr/>
        <a:lstStyle/>
        <a:p>
          <a:endParaRPr lang="es-ES" b="1"/>
        </a:p>
      </dgm:t>
    </dgm:pt>
    <dgm:pt modelId="{923F1C6D-CA86-4697-B463-B6BD2E716067}" type="pres">
      <dgm:prSet presAssocID="{6C51123E-92DB-446E-B73D-6385F50E854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C157501-6905-4562-A985-93DAEE09EE98}" type="pres">
      <dgm:prSet presAssocID="{6C51123E-92DB-446E-B73D-6385F50E8545}" presName="dummyMaxCanvas" presStyleCnt="0">
        <dgm:presLayoutVars/>
      </dgm:prSet>
      <dgm:spPr/>
      <dgm:t>
        <a:bodyPr/>
        <a:lstStyle/>
        <a:p>
          <a:endParaRPr lang="es-CO"/>
        </a:p>
      </dgm:t>
    </dgm:pt>
    <dgm:pt modelId="{D5E35F1C-187C-4471-8D6F-7DBC6C96F9CA}" type="pres">
      <dgm:prSet presAssocID="{6C51123E-92DB-446E-B73D-6385F50E8545}" presName="ThreeNodes_1" presStyleLbl="node1" presStyleIdx="0" presStyleCnt="3" custLinFactNeighborX="6174" custLinFactNeighborY="-8815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40401AB-6757-48E1-A045-C36DD7C859C9}" type="pres">
      <dgm:prSet presAssocID="{6C51123E-92DB-446E-B73D-6385F50E8545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085048B-149C-42D0-ABDD-8566223E198B}" type="pres">
      <dgm:prSet presAssocID="{6C51123E-92DB-446E-B73D-6385F50E8545}" presName="ThreeNodes_3" presStyleLbl="node1" presStyleIdx="2" presStyleCnt="3" custLinFactNeighborX="-7353" custLinFactNeighborY="-293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1A8FF89-D1E9-420D-BC67-D28AE0F74D5C}" type="pres">
      <dgm:prSet presAssocID="{6C51123E-92DB-446E-B73D-6385F50E8545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C9ED062-8D8F-430C-B821-92D9DBFA7745}" type="pres">
      <dgm:prSet presAssocID="{6C51123E-92DB-446E-B73D-6385F50E8545}" presName="ThreeConn_2-3" presStyleLbl="fgAccFollowNode1" presStyleIdx="1" presStyleCnt="2" custLinFactNeighborX="-21004" custLinFactNeighborY="3899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47DD51D-3C2E-4085-9F62-C137A9DC72E6}" type="pres">
      <dgm:prSet presAssocID="{6C51123E-92DB-446E-B73D-6385F50E8545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86F75BF-4EEC-4BF5-8197-C7B2284639DB}" type="pres">
      <dgm:prSet presAssocID="{6C51123E-92DB-446E-B73D-6385F50E8545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D2CEB6-901F-4084-820B-63056DEB1E26}" type="pres">
      <dgm:prSet presAssocID="{6C51123E-92DB-446E-B73D-6385F50E8545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BE5A7BA-88A2-418D-9096-E5BD3D7EFCE8}" srcId="{6C51123E-92DB-446E-B73D-6385F50E8545}" destId="{72B7DFFD-CD78-4643-B6ED-84218FC33AF7}" srcOrd="1" destOrd="0" parTransId="{59568DA4-7A12-4493-A055-C0625306D87C}" sibTransId="{36A91371-9709-4A97-9B10-AF4888AA2A19}"/>
    <dgm:cxn modelId="{210C3853-40B6-4A53-9FCC-8DF7F76BD696}" srcId="{6C51123E-92DB-446E-B73D-6385F50E8545}" destId="{6AE45AAC-3B19-4F2D-8B8A-B734F580625B}" srcOrd="0" destOrd="0" parTransId="{C479F685-240B-4E06-8E80-936B80219561}" sibTransId="{326B1CFC-7BA5-437D-B129-F96C027CB7EC}"/>
    <dgm:cxn modelId="{F28E7AB2-CEF3-4528-9448-93CDB9CB8C05}" type="presOf" srcId="{36A91371-9709-4A97-9B10-AF4888AA2A19}" destId="{3C9ED062-8D8F-430C-B821-92D9DBFA7745}" srcOrd="0" destOrd="0" presId="urn:microsoft.com/office/officeart/2005/8/layout/vProcess5"/>
    <dgm:cxn modelId="{B16D4250-C048-4022-9D05-DBE2A8C8C565}" srcId="{6C51123E-92DB-446E-B73D-6385F50E8545}" destId="{FA6B4CD9-3390-4A0A-910C-2406D161A396}" srcOrd="2" destOrd="0" parTransId="{196268EA-E898-47CC-B607-96EE99B6888D}" sibTransId="{499F1D5C-D54C-44F1-8533-DFAECDF3F26D}"/>
    <dgm:cxn modelId="{E2E3A0A0-FC10-4C3B-9526-9B46BB18D94C}" type="presOf" srcId="{FA6B4CD9-3390-4A0A-910C-2406D161A396}" destId="{ACD2CEB6-901F-4084-820B-63056DEB1E26}" srcOrd="1" destOrd="0" presId="urn:microsoft.com/office/officeart/2005/8/layout/vProcess5"/>
    <dgm:cxn modelId="{806FCAD5-E2B6-4956-A56B-C5B1FF1026A0}" type="presOf" srcId="{72B7DFFD-CD78-4643-B6ED-84218FC33AF7}" destId="{886F75BF-4EEC-4BF5-8197-C7B2284639DB}" srcOrd="1" destOrd="0" presId="urn:microsoft.com/office/officeart/2005/8/layout/vProcess5"/>
    <dgm:cxn modelId="{3ABD6B5A-4D8F-445D-9982-BA98AC2A2367}" type="presOf" srcId="{FA6B4CD9-3390-4A0A-910C-2406D161A396}" destId="{9085048B-149C-42D0-ABDD-8566223E198B}" srcOrd="0" destOrd="0" presId="urn:microsoft.com/office/officeart/2005/8/layout/vProcess5"/>
    <dgm:cxn modelId="{ECD8D28C-B6AB-465E-B27C-FB1B4D21BC37}" type="presOf" srcId="{6C51123E-92DB-446E-B73D-6385F50E8545}" destId="{923F1C6D-CA86-4697-B463-B6BD2E716067}" srcOrd="0" destOrd="0" presId="urn:microsoft.com/office/officeart/2005/8/layout/vProcess5"/>
    <dgm:cxn modelId="{46AD6F80-D6DD-4CC4-AEEF-B2ACF6DBF708}" type="presOf" srcId="{6AE45AAC-3B19-4F2D-8B8A-B734F580625B}" destId="{D5E35F1C-187C-4471-8D6F-7DBC6C96F9CA}" srcOrd="0" destOrd="0" presId="urn:microsoft.com/office/officeart/2005/8/layout/vProcess5"/>
    <dgm:cxn modelId="{AFAE91CF-4081-43A8-9B6C-B2165C7E12E7}" type="presOf" srcId="{326B1CFC-7BA5-437D-B129-F96C027CB7EC}" destId="{D1A8FF89-D1E9-420D-BC67-D28AE0F74D5C}" srcOrd="0" destOrd="0" presId="urn:microsoft.com/office/officeart/2005/8/layout/vProcess5"/>
    <dgm:cxn modelId="{AFD19E97-D382-4E48-88DF-F8181FD017AB}" type="presOf" srcId="{72B7DFFD-CD78-4643-B6ED-84218FC33AF7}" destId="{940401AB-6757-48E1-A045-C36DD7C859C9}" srcOrd="0" destOrd="0" presId="urn:microsoft.com/office/officeart/2005/8/layout/vProcess5"/>
    <dgm:cxn modelId="{B7CB8B86-F289-43CB-BB63-789883CA3C85}" type="presOf" srcId="{6AE45AAC-3B19-4F2D-8B8A-B734F580625B}" destId="{647DD51D-3C2E-4085-9F62-C137A9DC72E6}" srcOrd="1" destOrd="0" presId="urn:microsoft.com/office/officeart/2005/8/layout/vProcess5"/>
    <dgm:cxn modelId="{890C3C73-1B57-4CB3-8934-31F59BBD61A0}" type="presParOf" srcId="{923F1C6D-CA86-4697-B463-B6BD2E716067}" destId="{3C157501-6905-4562-A985-93DAEE09EE98}" srcOrd="0" destOrd="0" presId="urn:microsoft.com/office/officeart/2005/8/layout/vProcess5"/>
    <dgm:cxn modelId="{4EA99771-8ED4-4C90-B3EA-53E4B4E31262}" type="presParOf" srcId="{923F1C6D-CA86-4697-B463-B6BD2E716067}" destId="{D5E35F1C-187C-4471-8D6F-7DBC6C96F9CA}" srcOrd="1" destOrd="0" presId="urn:microsoft.com/office/officeart/2005/8/layout/vProcess5"/>
    <dgm:cxn modelId="{52420018-BD53-4187-9F1F-477DD6C9B6D9}" type="presParOf" srcId="{923F1C6D-CA86-4697-B463-B6BD2E716067}" destId="{940401AB-6757-48E1-A045-C36DD7C859C9}" srcOrd="2" destOrd="0" presId="urn:microsoft.com/office/officeart/2005/8/layout/vProcess5"/>
    <dgm:cxn modelId="{740DC593-60AB-4399-9E47-AB656A0EF6A3}" type="presParOf" srcId="{923F1C6D-CA86-4697-B463-B6BD2E716067}" destId="{9085048B-149C-42D0-ABDD-8566223E198B}" srcOrd="3" destOrd="0" presId="urn:microsoft.com/office/officeart/2005/8/layout/vProcess5"/>
    <dgm:cxn modelId="{181603A9-D2B6-48AD-B064-6AD63D56BFA0}" type="presParOf" srcId="{923F1C6D-CA86-4697-B463-B6BD2E716067}" destId="{D1A8FF89-D1E9-420D-BC67-D28AE0F74D5C}" srcOrd="4" destOrd="0" presId="urn:microsoft.com/office/officeart/2005/8/layout/vProcess5"/>
    <dgm:cxn modelId="{AA84C50F-9407-43C2-B21E-02E3FA12BCA1}" type="presParOf" srcId="{923F1C6D-CA86-4697-B463-B6BD2E716067}" destId="{3C9ED062-8D8F-430C-B821-92D9DBFA7745}" srcOrd="5" destOrd="0" presId="urn:microsoft.com/office/officeart/2005/8/layout/vProcess5"/>
    <dgm:cxn modelId="{EDABD426-C4CA-4864-8F74-A6E4EBC8A850}" type="presParOf" srcId="{923F1C6D-CA86-4697-B463-B6BD2E716067}" destId="{647DD51D-3C2E-4085-9F62-C137A9DC72E6}" srcOrd="6" destOrd="0" presId="urn:microsoft.com/office/officeart/2005/8/layout/vProcess5"/>
    <dgm:cxn modelId="{0AAC5B1F-8AED-4BF4-ADF2-6D81446E7E54}" type="presParOf" srcId="{923F1C6D-CA86-4697-B463-B6BD2E716067}" destId="{886F75BF-4EEC-4BF5-8197-C7B2284639DB}" srcOrd="7" destOrd="0" presId="urn:microsoft.com/office/officeart/2005/8/layout/vProcess5"/>
    <dgm:cxn modelId="{50DAB967-DDD8-4EDF-8C47-507E5B1F08F8}" type="presParOf" srcId="{923F1C6D-CA86-4697-B463-B6BD2E716067}" destId="{ACD2CEB6-901F-4084-820B-63056DEB1E26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D25AE-F152-4C62-89B2-F4A5187D7ED1}" type="datetimeFigureOut">
              <a:rPr lang="es-ES" smtClean="0"/>
              <a:t>14/05/2025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DAF59C-262B-4A30-AB01-2E6495A536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5499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14/05/2025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61601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14/05/2025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27329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14/05/2025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86879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14/05/2025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57020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14/05/2025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7669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14/05/2025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96375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14/05/2025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87539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14/05/2025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21506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14/05/2025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38518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14/05/2025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27229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14/05/2025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98542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BB8AB-97AB-4AB4-B772-5118C014C5AB}" type="datetimeFigureOut">
              <a:rPr lang="es-CO" smtClean="0"/>
              <a:t>14/05/2025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3861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4.png"/><Relationship Id="rId21" Type="http://schemas.openxmlformats.org/officeDocument/2006/relationships/image" Target="../media/image21.png"/><Relationship Id="rId34" Type="http://schemas.openxmlformats.org/officeDocument/2006/relationships/image" Target="../media/image34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2" Type="http://schemas.openxmlformats.org/officeDocument/2006/relationships/image" Target="../media/image3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32" Type="http://schemas.openxmlformats.org/officeDocument/2006/relationships/image" Target="../media/image32.png"/><Relationship Id="rId37" Type="http://schemas.openxmlformats.org/officeDocument/2006/relationships/image" Target="../media/image37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36" Type="http://schemas.openxmlformats.org/officeDocument/2006/relationships/image" Target="../media/image36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hyperlink" Target="http://www.google.com/imgres?imgurl=http://www.elblogdeltarot.com/wp-content/uploads/libreta.jpg&amp;imgrefurl=http://www.elblogdeltarot.com/interpretacion-de-suenos/sonar-con-libreta/&amp;usg=__KavpRX6PuOKRltsJjCR245o5hB4%3D&amp;h=450&amp;w=450&amp;sz=18&amp;hl=es&amp;start=1&amp;zoom=1&amp;tbnid=8Wq_-4WR2NwS3M:&amp;tbnh=127&amp;tbnw=127&amp;ei=jUp4TcnrKsm4twf4o5mXBg&amp;prev=/images?q%3Dlibreta&amp;um=1&amp;hl=es&amp;lr&amp;sa=N&amp;rlz=1R2ADFA_esCO375&amp;tbs=isch:1&amp;um=1&amp;itbs=1" TargetMode="External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35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.png"/><Relationship Id="rId7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11" Type="http://schemas.openxmlformats.org/officeDocument/2006/relationships/image" Target="../media/image52.png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91.jpeg"/><Relationship Id="rId4" Type="http://schemas.openxmlformats.org/officeDocument/2006/relationships/image" Target="../media/image90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1252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766" y="2267809"/>
            <a:ext cx="4320480" cy="214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76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8" name="3 Título"/>
          <p:cNvSpPr txBox="1">
            <a:spLocks/>
          </p:cNvSpPr>
          <p:nvPr/>
        </p:nvSpPr>
        <p:spPr bwMode="auto">
          <a:xfrm>
            <a:off x="1756280" y="5234575"/>
            <a:ext cx="5829300" cy="377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97500"/>
          </a:bodyPr>
          <a:lstStyle/>
          <a:p>
            <a:pPr algn="ctr">
              <a:defRPr/>
            </a:pPr>
            <a:r>
              <a:rPr lang="es-MX" sz="1500" b="1" dirty="0" smtClean="0">
                <a:solidFill>
                  <a:srgbClr val="2D6BB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HERNÁN FIGUEROA</a:t>
            </a:r>
            <a:endParaRPr lang="es-CO" sz="21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077" name="4 Subtítulo"/>
          <p:cNvSpPr txBox="1">
            <a:spLocks/>
          </p:cNvSpPr>
          <p:nvPr/>
        </p:nvSpPr>
        <p:spPr bwMode="auto">
          <a:xfrm>
            <a:off x="2044964" y="5476868"/>
            <a:ext cx="4800600" cy="270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s-CO" sz="12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s-CO" sz="12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Líder Salud Pública y Estadísticas Vitales</a:t>
            </a:r>
            <a:endParaRPr lang="es-CO" sz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8" name="6 Título"/>
          <p:cNvSpPr>
            <a:spLocks noGrp="1"/>
          </p:cNvSpPr>
          <p:nvPr>
            <p:ph type="ctrTitle"/>
          </p:nvPr>
        </p:nvSpPr>
        <p:spPr>
          <a:xfrm>
            <a:off x="760612" y="2350852"/>
            <a:ext cx="7820637" cy="2015157"/>
          </a:xfrm>
        </p:spPr>
        <p:txBody>
          <a:bodyPr>
            <a:normAutofit fontScale="90000"/>
          </a:bodyPr>
          <a:lstStyle/>
          <a:p>
            <a:r>
              <a:rPr lang="es-ES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LINEAMIENTOS VIGILANCIA EPIDEMIOLÓGICA Y ESTADÍSTICAS VITALES</a:t>
            </a:r>
            <a:br>
              <a:rPr lang="es-ES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endParaRPr lang="es-ES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842" y="1001540"/>
            <a:ext cx="1878549" cy="93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4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3078" name="6 Título"/>
          <p:cNvSpPr>
            <a:spLocks noGrp="1"/>
          </p:cNvSpPr>
          <p:nvPr>
            <p:ph type="ctrTitle"/>
          </p:nvPr>
        </p:nvSpPr>
        <p:spPr>
          <a:xfrm>
            <a:off x="685797" y="2925508"/>
            <a:ext cx="7820637" cy="2015157"/>
          </a:xfrm>
        </p:spPr>
        <p:txBody>
          <a:bodyPr>
            <a:normAutofit fontScale="90000"/>
          </a:bodyPr>
          <a:lstStyle/>
          <a:p>
            <a:r>
              <a:rPr lang="es-ES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</a:t>
            </a:r>
            <a:r>
              <a:rPr lang="es-ES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ES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ineamientos </a:t>
            </a:r>
            <a:r>
              <a:rPr lang="es-ES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vigilancia epidemiológica, definición de </a:t>
            </a:r>
            <a:r>
              <a:rPr lang="es-ES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caso, </a:t>
            </a:r>
            <a:r>
              <a:rPr lang="es-ES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diligenciamiento de fichas epidemiológica y notificación de estadísticas vitales: Diligenciamiento adecuado de certificados de </a:t>
            </a:r>
            <a:r>
              <a:rPr lang="es-ES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defunción, de nacimiento y </a:t>
            </a:r>
            <a:r>
              <a:rPr lang="es-ES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enfermedades transmitidas por </a:t>
            </a:r>
            <a:r>
              <a:rPr lang="es-ES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vectores.</a:t>
            </a:r>
            <a:endParaRPr lang="es-ES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14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7257"/>
            <a:ext cx="9144000" cy="1877712"/>
          </a:xfrm>
          <a:prstGeom prst="rect">
            <a:avLst/>
          </a:prstGeom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1944129" y="601287"/>
            <a:ext cx="6104238" cy="717408"/>
          </a:xfrm>
        </p:spPr>
        <p:txBody>
          <a:bodyPr>
            <a:noAutofit/>
          </a:bodyPr>
          <a:lstStyle/>
          <a:p>
            <a:pPr algn="ctr"/>
            <a:r>
              <a:rPr lang="es-E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RESPONSABILIDADES</a:t>
            </a:r>
            <a:r>
              <a:rPr lang="es-CO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CO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8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872104" y="1593237"/>
            <a:ext cx="7176263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En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consonancia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</a:t>
            </a:r>
            <a:r>
              <a:rPr sz="2400" spc="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definido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1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normatividad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(Decreto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3518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2006</a:t>
            </a:r>
            <a:r>
              <a:rPr sz="2400" spc="12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y </a:t>
            </a:r>
            <a:r>
              <a:rPr sz="2400" dirty="0">
                <a:latin typeface="Calibri"/>
                <a:cs typeface="Calibri"/>
              </a:rPr>
              <a:t>Decreto</a:t>
            </a:r>
            <a:r>
              <a:rPr sz="2400" spc="1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780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2016),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cada</a:t>
            </a:r>
            <a:r>
              <a:rPr sz="2400" spc="1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uno</a:t>
            </a:r>
            <a:r>
              <a:rPr sz="2400" spc="1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1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actores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sistema</a:t>
            </a:r>
            <a:r>
              <a:rPr sz="2400" spc="1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debe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desarrollar </a:t>
            </a:r>
            <a:r>
              <a:rPr sz="2400" dirty="0">
                <a:latin typeface="Calibri"/>
                <a:cs typeface="Calibri"/>
              </a:rPr>
              <a:t>acciones</a:t>
            </a:r>
            <a:r>
              <a:rPr sz="2400" spc="2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2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garantizar</a:t>
            </a:r>
            <a:r>
              <a:rPr sz="2400" spc="25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4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operación</a:t>
            </a:r>
            <a:r>
              <a:rPr sz="2400" spc="4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4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sistema</a:t>
            </a:r>
            <a:r>
              <a:rPr sz="2400" spc="43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43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vigilancia</a:t>
            </a:r>
            <a:r>
              <a:rPr sz="2400" spc="43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4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salud </a:t>
            </a:r>
            <a:r>
              <a:rPr sz="2400" dirty="0">
                <a:latin typeface="Calibri"/>
                <a:cs typeface="Calibri"/>
              </a:rPr>
              <a:t>pública,</a:t>
            </a:r>
            <a:r>
              <a:rPr sz="2400" spc="23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complementadas</a:t>
            </a:r>
            <a:r>
              <a:rPr sz="2400" spc="24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24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23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presentes</a:t>
            </a:r>
            <a:r>
              <a:rPr sz="2400" spc="25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lineamientos.</a:t>
            </a:r>
            <a:r>
              <a:rPr sz="2400" spc="23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240" dirty="0">
                <a:latin typeface="Calibri"/>
                <a:cs typeface="Calibri"/>
              </a:rPr>
              <a:t>   </a:t>
            </a:r>
            <a:r>
              <a:rPr sz="2400" spc="-25" dirty="0">
                <a:latin typeface="Calibri"/>
                <a:cs typeface="Calibri"/>
              </a:rPr>
              <a:t>el </a:t>
            </a:r>
            <a:r>
              <a:rPr sz="2400" dirty="0">
                <a:latin typeface="Calibri"/>
                <a:cs typeface="Calibri"/>
              </a:rPr>
              <a:t>cumplimiento</a:t>
            </a:r>
            <a:r>
              <a:rPr sz="2400" spc="1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1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directrices</a:t>
            </a:r>
            <a:r>
              <a:rPr sz="2400" spc="1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establecidas</a:t>
            </a:r>
            <a:r>
              <a:rPr sz="2400" spc="1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1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estos</a:t>
            </a:r>
            <a:r>
              <a:rPr sz="2400" spc="1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lineamientos</a:t>
            </a:r>
            <a:r>
              <a:rPr sz="2400" spc="130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son </a:t>
            </a:r>
            <a:r>
              <a:rPr sz="2400" spc="-10" dirty="0">
                <a:latin typeface="Calibri"/>
                <a:cs typeface="Calibri"/>
              </a:rPr>
              <a:t>definidas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siguientes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responsabilidades: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788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7257"/>
            <a:ext cx="9144000" cy="1877712"/>
          </a:xfrm>
          <a:prstGeom prst="rect">
            <a:avLst/>
          </a:prstGeom>
        </p:spPr>
      </p:pic>
      <p:sp>
        <p:nvSpPr>
          <p:cNvPr id="6" name="object 2"/>
          <p:cNvSpPr txBox="1"/>
          <p:nvPr/>
        </p:nvSpPr>
        <p:spPr>
          <a:xfrm>
            <a:off x="809798" y="1249680"/>
            <a:ext cx="7524404" cy="35266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Unidades</a:t>
            </a:r>
            <a:r>
              <a:rPr b="1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Primarias</a:t>
            </a:r>
            <a:r>
              <a:rPr b="1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20" dirty="0">
                <a:latin typeface="Arial" panose="020B0604020202020204" pitchFamily="34" charset="0"/>
                <a:cs typeface="Arial" panose="020B0604020202020204" pitchFamily="34" charset="0"/>
              </a:rPr>
              <a:t>Generadoras</a:t>
            </a:r>
            <a:r>
              <a:rPr b="1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b="1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Dato</a:t>
            </a:r>
            <a:r>
              <a:rPr b="1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b="1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Unidades</a:t>
            </a:r>
            <a:r>
              <a:rPr b="1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0" dirty="0">
                <a:latin typeface="Arial" panose="020B0604020202020204" pitchFamily="34" charset="0"/>
                <a:cs typeface="Arial" panose="020B0604020202020204" pitchFamily="34" charset="0"/>
              </a:rPr>
              <a:t>Informadoras.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(Instituciones</a:t>
            </a:r>
            <a:r>
              <a:rPr b="1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20" dirty="0">
                <a:latin typeface="Arial" panose="020B0604020202020204" pitchFamily="34" charset="0"/>
                <a:cs typeface="Arial" panose="020B0604020202020204" pitchFamily="34" charset="0"/>
              </a:rPr>
              <a:t>Prestadoras</a:t>
            </a:r>
            <a:r>
              <a:rPr b="1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b="1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Servicios</a:t>
            </a:r>
            <a:r>
              <a:rPr b="1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b="1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0" dirty="0">
                <a:latin typeface="Arial" panose="020B0604020202020204" pitchFamily="34" charset="0"/>
                <a:cs typeface="Arial" panose="020B0604020202020204" pitchFamily="34" charset="0"/>
              </a:rPr>
              <a:t>Salud)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ct val="100000"/>
              </a:lnSpc>
              <a:spcBef>
                <a:spcPts val="2905"/>
              </a:spcBef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Realizar</a:t>
            </a:r>
            <a:r>
              <a:rPr spc="1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pc="1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acciones</a:t>
            </a:r>
            <a:r>
              <a:rPr spc="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pc="1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detectar</a:t>
            </a:r>
            <a:r>
              <a:rPr spc="1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pc="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confirmar</a:t>
            </a:r>
            <a:r>
              <a:rPr spc="1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pc="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eventos</a:t>
            </a:r>
            <a:r>
              <a:rPr spc="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sujetos</a:t>
            </a:r>
            <a:r>
              <a:rPr spc="1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pc="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vigilancia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incluyendo</a:t>
            </a:r>
            <a:r>
              <a:rPr spc="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realización</a:t>
            </a:r>
            <a:r>
              <a:rPr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exámenes</a:t>
            </a:r>
            <a:r>
              <a:rPr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laboratorio</a:t>
            </a:r>
            <a:r>
              <a:rPr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demás</a:t>
            </a:r>
            <a:r>
              <a:rPr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procedimientos,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asegurando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acciones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intervenciones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individuales</a:t>
            </a:r>
            <a:r>
              <a:rPr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familiares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caso,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sean</a:t>
            </a:r>
            <a:r>
              <a:rPr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competencia.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ct val="100000"/>
              </a:lnSpc>
              <a:spcBef>
                <a:spcPts val="2905"/>
              </a:spcBef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Notificar</a:t>
            </a:r>
            <a:r>
              <a:rPr spc="2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2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ocurrencia</a:t>
            </a:r>
            <a:r>
              <a:rPr spc="2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2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eventos</a:t>
            </a:r>
            <a:r>
              <a:rPr spc="2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sujetos</a:t>
            </a:r>
            <a:r>
              <a:rPr spc="2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pc="2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vigilancia,</a:t>
            </a:r>
            <a:r>
              <a:rPr spc="22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dentro</a:t>
            </a:r>
            <a:r>
              <a:rPr spc="2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2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pc="2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términos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establecidos</a:t>
            </a:r>
            <a:r>
              <a:rPr spc="3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pc="3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suministrar</a:t>
            </a:r>
            <a:r>
              <a:rPr spc="3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3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información</a:t>
            </a:r>
            <a:r>
              <a:rPr spc="3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complementaria</a:t>
            </a:r>
            <a:r>
              <a:rPr spc="3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pc="3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spc="3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requerida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3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autoridad</a:t>
            </a:r>
            <a:r>
              <a:rPr spc="3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sanitaria,</a:t>
            </a:r>
            <a:r>
              <a:rPr spc="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pc="3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fines</a:t>
            </a:r>
            <a:r>
              <a:rPr spc="3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propios</a:t>
            </a:r>
            <a:r>
              <a:rPr spc="3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pc="3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pc="3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3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vigilancia</a:t>
            </a:r>
            <a:r>
              <a:rPr spc="3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salud</a:t>
            </a:r>
            <a:r>
              <a:rPr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pública.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0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7257"/>
            <a:ext cx="9144000" cy="1877712"/>
          </a:xfrm>
          <a:prstGeom prst="rect">
            <a:avLst/>
          </a:prstGeom>
        </p:spPr>
      </p:pic>
      <p:grpSp>
        <p:nvGrpSpPr>
          <p:cNvPr id="7" name="object 2"/>
          <p:cNvGrpSpPr/>
          <p:nvPr/>
        </p:nvGrpSpPr>
        <p:grpSpPr>
          <a:xfrm>
            <a:off x="338050" y="1297676"/>
            <a:ext cx="5169535" cy="2729865"/>
            <a:chOff x="1053083" y="1197863"/>
            <a:chExt cx="5169535" cy="2729865"/>
          </a:xfrm>
        </p:grpSpPr>
        <p:pic>
          <p:nvPicPr>
            <p:cNvPr id="9" name="object 3">
              <a:hlinkClick r:id="rId4"/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3083" y="1278635"/>
              <a:ext cx="1987295" cy="2648712"/>
            </a:xfrm>
            <a:prstGeom prst="rect">
              <a:avLst/>
            </a:prstGeom>
          </p:spPr>
        </p:pic>
        <p:pic>
          <p:nvPicPr>
            <p:cNvPr id="10" name="object 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61132" y="1197863"/>
              <a:ext cx="1831847" cy="1627631"/>
            </a:xfrm>
            <a:prstGeom prst="rect">
              <a:avLst/>
            </a:prstGeom>
          </p:spPr>
        </p:pic>
        <p:sp>
          <p:nvSpPr>
            <p:cNvPr id="11" name="object 5"/>
            <p:cNvSpPr/>
            <p:nvPr/>
          </p:nvSpPr>
          <p:spPr>
            <a:xfrm>
              <a:off x="4351019" y="2630424"/>
              <a:ext cx="1865630" cy="1120140"/>
            </a:xfrm>
            <a:custGeom>
              <a:avLst/>
              <a:gdLst/>
              <a:ahLst/>
              <a:cxnLst/>
              <a:rect l="l" t="t" r="r" b="b"/>
              <a:pathLst>
                <a:path w="1865629" h="1120139">
                  <a:moveTo>
                    <a:pt x="1753107" y="0"/>
                  </a:moveTo>
                  <a:lnTo>
                    <a:pt x="112013" y="0"/>
                  </a:lnTo>
                  <a:lnTo>
                    <a:pt x="68452" y="8762"/>
                  </a:lnTo>
                  <a:lnTo>
                    <a:pt x="32765" y="32765"/>
                  </a:lnTo>
                  <a:lnTo>
                    <a:pt x="8762" y="68452"/>
                  </a:lnTo>
                  <a:lnTo>
                    <a:pt x="0" y="112013"/>
                  </a:lnTo>
                  <a:lnTo>
                    <a:pt x="0" y="1008126"/>
                  </a:lnTo>
                  <a:lnTo>
                    <a:pt x="8762" y="1051687"/>
                  </a:lnTo>
                  <a:lnTo>
                    <a:pt x="32765" y="1087374"/>
                  </a:lnTo>
                  <a:lnTo>
                    <a:pt x="68452" y="1111377"/>
                  </a:lnTo>
                  <a:lnTo>
                    <a:pt x="112013" y="1120139"/>
                  </a:lnTo>
                  <a:lnTo>
                    <a:pt x="1753107" y="1120139"/>
                  </a:lnTo>
                  <a:lnTo>
                    <a:pt x="1796668" y="1111377"/>
                  </a:lnTo>
                  <a:lnTo>
                    <a:pt x="1832355" y="1087374"/>
                  </a:lnTo>
                  <a:lnTo>
                    <a:pt x="1856358" y="1051687"/>
                  </a:lnTo>
                  <a:lnTo>
                    <a:pt x="1865121" y="1008126"/>
                  </a:lnTo>
                  <a:lnTo>
                    <a:pt x="1865121" y="112013"/>
                  </a:lnTo>
                  <a:lnTo>
                    <a:pt x="1856358" y="68452"/>
                  </a:lnTo>
                  <a:lnTo>
                    <a:pt x="1832355" y="32765"/>
                  </a:lnTo>
                  <a:lnTo>
                    <a:pt x="1796668" y="8762"/>
                  </a:lnTo>
                  <a:lnTo>
                    <a:pt x="1753107" y="0"/>
                  </a:lnTo>
                  <a:close/>
                </a:path>
              </a:pathLst>
            </a:custGeom>
            <a:solidFill>
              <a:srgbClr val="4470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/>
            <p:cNvSpPr/>
            <p:nvPr/>
          </p:nvSpPr>
          <p:spPr>
            <a:xfrm>
              <a:off x="4351019" y="2630424"/>
              <a:ext cx="1865630" cy="1120140"/>
            </a:xfrm>
            <a:custGeom>
              <a:avLst/>
              <a:gdLst/>
              <a:ahLst/>
              <a:cxnLst/>
              <a:rect l="l" t="t" r="r" b="b"/>
              <a:pathLst>
                <a:path w="1865629" h="1120139">
                  <a:moveTo>
                    <a:pt x="0" y="112013"/>
                  </a:moveTo>
                  <a:lnTo>
                    <a:pt x="8762" y="68452"/>
                  </a:lnTo>
                  <a:lnTo>
                    <a:pt x="32765" y="32765"/>
                  </a:lnTo>
                  <a:lnTo>
                    <a:pt x="68452" y="8762"/>
                  </a:lnTo>
                  <a:lnTo>
                    <a:pt x="112013" y="0"/>
                  </a:lnTo>
                  <a:lnTo>
                    <a:pt x="1753107" y="0"/>
                  </a:lnTo>
                  <a:lnTo>
                    <a:pt x="1796668" y="8762"/>
                  </a:lnTo>
                  <a:lnTo>
                    <a:pt x="1832355" y="32765"/>
                  </a:lnTo>
                  <a:lnTo>
                    <a:pt x="1856358" y="68452"/>
                  </a:lnTo>
                  <a:lnTo>
                    <a:pt x="1865121" y="112013"/>
                  </a:lnTo>
                  <a:lnTo>
                    <a:pt x="1865121" y="1008126"/>
                  </a:lnTo>
                  <a:lnTo>
                    <a:pt x="1856358" y="1051687"/>
                  </a:lnTo>
                  <a:lnTo>
                    <a:pt x="1832355" y="1087374"/>
                  </a:lnTo>
                  <a:lnTo>
                    <a:pt x="1796668" y="1111377"/>
                  </a:lnTo>
                  <a:lnTo>
                    <a:pt x="1753107" y="1120139"/>
                  </a:lnTo>
                  <a:lnTo>
                    <a:pt x="112013" y="1120139"/>
                  </a:lnTo>
                  <a:lnTo>
                    <a:pt x="68452" y="1111377"/>
                  </a:lnTo>
                  <a:lnTo>
                    <a:pt x="32765" y="1087374"/>
                  </a:lnTo>
                  <a:lnTo>
                    <a:pt x="8762" y="1051687"/>
                  </a:lnTo>
                  <a:lnTo>
                    <a:pt x="0" y="1008126"/>
                  </a:lnTo>
                  <a:lnTo>
                    <a:pt x="0" y="112013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74107" y="2906268"/>
              <a:ext cx="1225296" cy="260603"/>
            </a:xfrm>
            <a:prstGeom prst="rect">
              <a:avLst/>
            </a:prstGeom>
          </p:spPr>
        </p:pic>
        <p:pic>
          <p:nvPicPr>
            <p:cNvPr id="14" name="object 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00016" y="2932175"/>
              <a:ext cx="1173480" cy="208787"/>
            </a:xfrm>
            <a:prstGeom prst="rect">
              <a:avLst/>
            </a:prstGeom>
          </p:spPr>
        </p:pic>
        <p:pic>
          <p:nvPicPr>
            <p:cNvPr id="15" name="object 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90872" y="3198875"/>
              <a:ext cx="1193291" cy="217932"/>
            </a:xfrm>
            <a:prstGeom prst="rect">
              <a:avLst/>
            </a:prstGeom>
          </p:spPr>
        </p:pic>
        <p:pic>
          <p:nvPicPr>
            <p:cNvPr id="16" name="object 1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16780" y="3224784"/>
              <a:ext cx="1141476" cy="166115"/>
            </a:xfrm>
            <a:prstGeom prst="rect">
              <a:avLst/>
            </a:prstGeom>
          </p:spPr>
        </p:pic>
      </p:grpSp>
      <p:grpSp>
        <p:nvGrpSpPr>
          <p:cNvPr id="17" name="object 11"/>
          <p:cNvGrpSpPr/>
          <p:nvPr/>
        </p:nvGrpSpPr>
        <p:grpSpPr>
          <a:xfrm>
            <a:off x="6008189" y="1040319"/>
            <a:ext cx="2595372" cy="2753883"/>
            <a:chOff x="6914388" y="809244"/>
            <a:chExt cx="2929255" cy="2885440"/>
          </a:xfrm>
        </p:grpSpPr>
        <p:pic>
          <p:nvPicPr>
            <p:cNvPr id="18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144512" y="809244"/>
              <a:ext cx="2699004" cy="2138172"/>
            </a:xfrm>
            <a:prstGeom prst="rect">
              <a:avLst/>
            </a:prstGeom>
          </p:spPr>
        </p:pic>
        <p:sp>
          <p:nvSpPr>
            <p:cNvPr id="19" name="object 13"/>
            <p:cNvSpPr/>
            <p:nvPr/>
          </p:nvSpPr>
          <p:spPr>
            <a:xfrm>
              <a:off x="6920484" y="2567939"/>
              <a:ext cx="1866900" cy="1120140"/>
            </a:xfrm>
            <a:custGeom>
              <a:avLst/>
              <a:gdLst/>
              <a:ahLst/>
              <a:cxnLst/>
              <a:rect l="l" t="t" r="r" b="b"/>
              <a:pathLst>
                <a:path w="1866900" h="1120139">
                  <a:moveTo>
                    <a:pt x="1754886" y="0"/>
                  </a:moveTo>
                  <a:lnTo>
                    <a:pt x="112014" y="0"/>
                  </a:lnTo>
                  <a:lnTo>
                    <a:pt x="68452" y="8762"/>
                  </a:lnTo>
                  <a:lnTo>
                    <a:pt x="32766" y="32765"/>
                  </a:lnTo>
                  <a:lnTo>
                    <a:pt x="8763" y="68452"/>
                  </a:lnTo>
                  <a:lnTo>
                    <a:pt x="0" y="112013"/>
                  </a:lnTo>
                  <a:lnTo>
                    <a:pt x="0" y="1008126"/>
                  </a:lnTo>
                  <a:lnTo>
                    <a:pt x="8763" y="1051687"/>
                  </a:lnTo>
                  <a:lnTo>
                    <a:pt x="32766" y="1087374"/>
                  </a:lnTo>
                  <a:lnTo>
                    <a:pt x="68452" y="1111377"/>
                  </a:lnTo>
                  <a:lnTo>
                    <a:pt x="112014" y="1120140"/>
                  </a:lnTo>
                  <a:lnTo>
                    <a:pt x="1754886" y="1120140"/>
                  </a:lnTo>
                  <a:lnTo>
                    <a:pt x="1798447" y="1111377"/>
                  </a:lnTo>
                  <a:lnTo>
                    <a:pt x="1834134" y="1087374"/>
                  </a:lnTo>
                  <a:lnTo>
                    <a:pt x="1858137" y="1051687"/>
                  </a:lnTo>
                  <a:lnTo>
                    <a:pt x="1866900" y="1008126"/>
                  </a:lnTo>
                  <a:lnTo>
                    <a:pt x="1866900" y="112013"/>
                  </a:lnTo>
                  <a:lnTo>
                    <a:pt x="1858137" y="68452"/>
                  </a:lnTo>
                  <a:lnTo>
                    <a:pt x="1834134" y="32765"/>
                  </a:lnTo>
                  <a:lnTo>
                    <a:pt x="1798447" y="8762"/>
                  </a:lnTo>
                  <a:lnTo>
                    <a:pt x="1754886" y="0"/>
                  </a:lnTo>
                  <a:close/>
                </a:path>
              </a:pathLst>
            </a:custGeom>
            <a:solidFill>
              <a:srgbClr val="43AD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4"/>
            <p:cNvSpPr/>
            <p:nvPr/>
          </p:nvSpPr>
          <p:spPr>
            <a:xfrm>
              <a:off x="6920484" y="2567939"/>
              <a:ext cx="1866900" cy="1120140"/>
            </a:xfrm>
            <a:custGeom>
              <a:avLst/>
              <a:gdLst/>
              <a:ahLst/>
              <a:cxnLst/>
              <a:rect l="l" t="t" r="r" b="b"/>
              <a:pathLst>
                <a:path w="1866900" h="1120139">
                  <a:moveTo>
                    <a:pt x="0" y="112013"/>
                  </a:moveTo>
                  <a:lnTo>
                    <a:pt x="8763" y="68452"/>
                  </a:lnTo>
                  <a:lnTo>
                    <a:pt x="32766" y="32765"/>
                  </a:lnTo>
                  <a:lnTo>
                    <a:pt x="68452" y="8762"/>
                  </a:lnTo>
                  <a:lnTo>
                    <a:pt x="112014" y="0"/>
                  </a:lnTo>
                  <a:lnTo>
                    <a:pt x="1754886" y="0"/>
                  </a:lnTo>
                  <a:lnTo>
                    <a:pt x="1798447" y="8762"/>
                  </a:lnTo>
                  <a:lnTo>
                    <a:pt x="1834134" y="32765"/>
                  </a:lnTo>
                  <a:lnTo>
                    <a:pt x="1858137" y="68452"/>
                  </a:lnTo>
                  <a:lnTo>
                    <a:pt x="1866900" y="112013"/>
                  </a:lnTo>
                  <a:lnTo>
                    <a:pt x="1866900" y="1008126"/>
                  </a:lnTo>
                  <a:lnTo>
                    <a:pt x="1858137" y="1051687"/>
                  </a:lnTo>
                  <a:lnTo>
                    <a:pt x="1834134" y="1087374"/>
                  </a:lnTo>
                  <a:lnTo>
                    <a:pt x="1798447" y="1111377"/>
                  </a:lnTo>
                  <a:lnTo>
                    <a:pt x="1754886" y="1120140"/>
                  </a:lnTo>
                  <a:lnTo>
                    <a:pt x="112014" y="1120140"/>
                  </a:lnTo>
                  <a:lnTo>
                    <a:pt x="68452" y="1111377"/>
                  </a:lnTo>
                  <a:lnTo>
                    <a:pt x="32766" y="1087374"/>
                  </a:lnTo>
                  <a:lnTo>
                    <a:pt x="8763" y="1051687"/>
                  </a:lnTo>
                  <a:lnTo>
                    <a:pt x="0" y="1008126"/>
                  </a:lnTo>
                  <a:lnTo>
                    <a:pt x="0" y="112013"/>
                  </a:lnTo>
                  <a:close/>
                </a:path>
              </a:pathLst>
            </a:custGeom>
            <a:ln w="1219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136892" y="2843783"/>
              <a:ext cx="1441703" cy="260603"/>
            </a:xfrm>
            <a:prstGeom prst="rect">
              <a:avLst/>
            </a:prstGeom>
          </p:spPr>
        </p:pic>
        <p:pic>
          <p:nvPicPr>
            <p:cNvPr id="22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162800" y="2869692"/>
              <a:ext cx="1388363" cy="208787"/>
            </a:xfrm>
            <a:prstGeom prst="rect">
              <a:avLst/>
            </a:prstGeom>
          </p:spPr>
        </p:pic>
        <p:pic>
          <p:nvPicPr>
            <p:cNvPr id="23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572756" y="3134867"/>
              <a:ext cx="559307" cy="219455"/>
            </a:xfrm>
            <a:prstGeom prst="rect">
              <a:avLst/>
            </a:prstGeom>
          </p:spPr>
        </p:pic>
        <p:pic>
          <p:nvPicPr>
            <p:cNvPr id="24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598664" y="3160776"/>
              <a:ext cx="507492" cy="167639"/>
            </a:xfrm>
            <a:prstGeom prst="rect">
              <a:avLst/>
            </a:prstGeom>
          </p:spPr>
        </p:pic>
      </p:grpSp>
      <p:grpSp>
        <p:nvGrpSpPr>
          <p:cNvPr id="25" name="object 19"/>
          <p:cNvGrpSpPr/>
          <p:nvPr/>
        </p:nvGrpSpPr>
        <p:grpSpPr>
          <a:xfrm>
            <a:off x="5501616" y="3627830"/>
            <a:ext cx="3474720" cy="2682240"/>
            <a:chOff x="6914388" y="3643884"/>
            <a:chExt cx="3474720" cy="2682240"/>
          </a:xfrm>
        </p:grpSpPr>
        <p:sp>
          <p:nvSpPr>
            <p:cNvPr id="26" name="object 20"/>
            <p:cNvSpPr/>
            <p:nvPr/>
          </p:nvSpPr>
          <p:spPr>
            <a:xfrm>
              <a:off x="6920484" y="4434840"/>
              <a:ext cx="1866900" cy="1417320"/>
            </a:xfrm>
            <a:custGeom>
              <a:avLst/>
              <a:gdLst/>
              <a:ahLst/>
              <a:cxnLst/>
              <a:rect l="l" t="t" r="r" b="b"/>
              <a:pathLst>
                <a:path w="1866900" h="1417320">
                  <a:moveTo>
                    <a:pt x="1725168" y="0"/>
                  </a:moveTo>
                  <a:lnTo>
                    <a:pt x="141732" y="0"/>
                  </a:lnTo>
                  <a:lnTo>
                    <a:pt x="96900" y="7239"/>
                  </a:lnTo>
                  <a:lnTo>
                    <a:pt x="58039" y="27305"/>
                  </a:lnTo>
                  <a:lnTo>
                    <a:pt x="27305" y="58039"/>
                  </a:lnTo>
                  <a:lnTo>
                    <a:pt x="7239" y="96901"/>
                  </a:lnTo>
                  <a:lnTo>
                    <a:pt x="0" y="141732"/>
                  </a:lnTo>
                  <a:lnTo>
                    <a:pt x="0" y="1275588"/>
                  </a:lnTo>
                  <a:lnTo>
                    <a:pt x="7239" y="1320380"/>
                  </a:lnTo>
                  <a:lnTo>
                    <a:pt x="27305" y="1359293"/>
                  </a:lnTo>
                  <a:lnTo>
                    <a:pt x="58039" y="1389976"/>
                  </a:lnTo>
                  <a:lnTo>
                    <a:pt x="96900" y="1410093"/>
                  </a:lnTo>
                  <a:lnTo>
                    <a:pt x="141732" y="1417320"/>
                  </a:lnTo>
                  <a:lnTo>
                    <a:pt x="1725168" y="1417320"/>
                  </a:lnTo>
                  <a:lnTo>
                    <a:pt x="1769999" y="1410093"/>
                  </a:lnTo>
                  <a:lnTo>
                    <a:pt x="1808861" y="1389976"/>
                  </a:lnTo>
                  <a:lnTo>
                    <a:pt x="1839595" y="1359293"/>
                  </a:lnTo>
                  <a:lnTo>
                    <a:pt x="1859661" y="1320380"/>
                  </a:lnTo>
                  <a:lnTo>
                    <a:pt x="1866900" y="1275588"/>
                  </a:lnTo>
                  <a:lnTo>
                    <a:pt x="1866900" y="141732"/>
                  </a:lnTo>
                  <a:lnTo>
                    <a:pt x="1859661" y="96901"/>
                  </a:lnTo>
                  <a:lnTo>
                    <a:pt x="1839595" y="58039"/>
                  </a:lnTo>
                  <a:lnTo>
                    <a:pt x="1808861" y="27305"/>
                  </a:lnTo>
                  <a:lnTo>
                    <a:pt x="1769999" y="7239"/>
                  </a:lnTo>
                  <a:lnTo>
                    <a:pt x="1725168" y="0"/>
                  </a:lnTo>
                  <a:close/>
                </a:path>
              </a:pathLst>
            </a:custGeom>
            <a:solidFill>
              <a:srgbClr val="43B9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1"/>
            <p:cNvSpPr/>
            <p:nvPr/>
          </p:nvSpPr>
          <p:spPr>
            <a:xfrm>
              <a:off x="6920484" y="4434840"/>
              <a:ext cx="1866900" cy="1417320"/>
            </a:xfrm>
            <a:custGeom>
              <a:avLst/>
              <a:gdLst/>
              <a:ahLst/>
              <a:cxnLst/>
              <a:rect l="l" t="t" r="r" b="b"/>
              <a:pathLst>
                <a:path w="1866900" h="1417320">
                  <a:moveTo>
                    <a:pt x="0" y="141732"/>
                  </a:moveTo>
                  <a:lnTo>
                    <a:pt x="7239" y="96901"/>
                  </a:lnTo>
                  <a:lnTo>
                    <a:pt x="27305" y="58039"/>
                  </a:lnTo>
                  <a:lnTo>
                    <a:pt x="58039" y="27305"/>
                  </a:lnTo>
                  <a:lnTo>
                    <a:pt x="96900" y="7239"/>
                  </a:lnTo>
                  <a:lnTo>
                    <a:pt x="141732" y="0"/>
                  </a:lnTo>
                  <a:lnTo>
                    <a:pt x="1725168" y="0"/>
                  </a:lnTo>
                  <a:lnTo>
                    <a:pt x="1769999" y="7239"/>
                  </a:lnTo>
                  <a:lnTo>
                    <a:pt x="1808861" y="27305"/>
                  </a:lnTo>
                  <a:lnTo>
                    <a:pt x="1839595" y="58039"/>
                  </a:lnTo>
                  <a:lnTo>
                    <a:pt x="1859661" y="96901"/>
                  </a:lnTo>
                  <a:lnTo>
                    <a:pt x="1866900" y="141732"/>
                  </a:lnTo>
                  <a:lnTo>
                    <a:pt x="1866900" y="1275588"/>
                  </a:lnTo>
                  <a:lnTo>
                    <a:pt x="1859661" y="1320380"/>
                  </a:lnTo>
                  <a:lnTo>
                    <a:pt x="1839595" y="1359293"/>
                  </a:lnTo>
                  <a:lnTo>
                    <a:pt x="1808861" y="1389976"/>
                  </a:lnTo>
                  <a:lnTo>
                    <a:pt x="1769999" y="1410093"/>
                  </a:lnTo>
                  <a:lnTo>
                    <a:pt x="1725168" y="1417320"/>
                  </a:lnTo>
                  <a:lnTo>
                    <a:pt x="141732" y="1417320"/>
                  </a:lnTo>
                  <a:lnTo>
                    <a:pt x="96900" y="1410093"/>
                  </a:lnTo>
                  <a:lnTo>
                    <a:pt x="58039" y="1389976"/>
                  </a:lnTo>
                  <a:lnTo>
                    <a:pt x="27305" y="1359293"/>
                  </a:lnTo>
                  <a:lnTo>
                    <a:pt x="7239" y="1320380"/>
                  </a:lnTo>
                  <a:lnTo>
                    <a:pt x="0" y="1275588"/>
                  </a:lnTo>
                  <a:lnTo>
                    <a:pt x="0" y="141732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252716" y="4524756"/>
              <a:ext cx="1211579" cy="217931"/>
            </a:xfrm>
            <a:prstGeom prst="rect">
              <a:avLst/>
            </a:prstGeom>
          </p:spPr>
        </p:pic>
        <p:pic>
          <p:nvPicPr>
            <p:cNvPr id="29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280148" y="4550664"/>
              <a:ext cx="1158240" cy="166116"/>
            </a:xfrm>
            <a:prstGeom prst="rect">
              <a:avLst/>
            </a:prstGeom>
          </p:spPr>
        </p:pic>
        <p:pic>
          <p:nvPicPr>
            <p:cNvPr id="30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572756" y="4773168"/>
              <a:ext cx="559307" cy="219456"/>
            </a:xfrm>
            <a:prstGeom prst="rect">
              <a:avLst/>
            </a:prstGeom>
          </p:spPr>
        </p:pic>
        <p:pic>
          <p:nvPicPr>
            <p:cNvPr id="31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598664" y="4799076"/>
              <a:ext cx="507492" cy="167639"/>
            </a:xfrm>
            <a:prstGeom prst="rect">
              <a:avLst/>
            </a:prstGeom>
          </p:spPr>
        </p:pic>
        <p:pic>
          <p:nvPicPr>
            <p:cNvPr id="32" name="object 2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133844" y="5024628"/>
              <a:ext cx="1309116" cy="219456"/>
            </a:xfrm>
            <a:prstGeom prst="rect">
              <a:avLst/>
            </a:prstGeom>
          </p:spPr>
        </p:pic>
        <p:pic>
          <p:nvPicPr>
            <p:cNvPr id="33" name="object 2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159752" y="5050536"/>
              <a:ext cx="1257300" cy="167639"/>
            </a:xfrm>
            <a:prstGeom prst="rect">
              <a:avLst/>
            </a:prstGeom>
          </p:spPr>
        </p:pic>
        <p:pic>
          <p:nvPicPr>
            <p:cNvPr id="34" name="object 2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446008" y="5108448"/>
              <a:ext cx="124968" cy="85343"/>
            </a:xfrm>
            <a:prstGeom prst="rect">
              <a:avLst/>
            </a:prstGeom>
          </p:spPr>
        </p:pic>
        <p:sp>
          <p:nvSpPr>
            <p:cNvPr id="35" name="object 29"/>
            <p:cNvSpPr/>
            <p:nvPr/>
          </p:nvSpPr>
          <p:spPr>
            <a:xfrm>
              <a:off x="8481060" y="5143500"/>
              <a:ext cx="55244" cy="15240"/>
            </a:xfrm>
            <a:custGeom>
              <a:avLst/>
              <a:gdLst/>
              <a:ahLst/>
              <a:cxnLst/>
              <a:rect l="l" t="t" r="r" b="b"/>
              <a:pathLst>
                <a:path w="55245" h="15239">
                  <a:moveTo>
                    <a:pt x="52070" y="0"/>
                  </a:moveTo>
                  <a:lnTo>
                    <a:pt x="2667" y="0"/>
                  </a:lnTo>
                  <a:lnTo>
                    <a:pt x="1778" y="507"/>
                  </a:lnTo>
                  <a:lnTo>
                    <a:pt x="381" y="2793"/>
                  </a:lnTo>
                  <a:lnTo>
                    <a:pt x="0" y="4699"/>
                  </a:lnTo>
                  <a:lnTo>
                    <a:pt x="0" y="10413"/>
                  </a:lnTo>
                  <a:lnTo>
                    <a:pt x="381" y="12318"/>
                  </a:lnTo>
                  <a:lnTo>
                    <a:pt x="1778" y="14605"/>
                  </a:lnTo>
                  <a:lnTo>
                    <a:pt x="2667" y="15239"/>
                  </a:lnTo>
                  <a:lnTo>
                    <a:pt x="52197" y="15239"/>
                  </a:lnTo>
                  <a:lnTo>
                    <a:pt x="53213" y="14731"/>
                  </a:lnTo>
                  <a:lnTo>
                    <a:pt x="54483" y="12445"/>
                  </a:lnTo>
                  <a:lnTo>
                    <a:pt x="54864" y="10413"/>
                  </a:lnTo>
                  <a:lnTo>
                    <a:pt x="54864" y="6095"/>
                  </a:lnTo>
                  <a:lnTo>
                    <a:pt x="520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0"/>
            <p:cNvSpPr/>
            <p:nvPr/>
          </p:nvSpPr>
          <p:spPr>
            <a:xfrm>
              <a:off x="8481060" y="5143500"/>
              <a:ext cx="55244" cy="15240"/>
            </a:xfrm>
            <a:custGeom>
              <a:avLst/>
              <a:gdLst/>
              <a:ahLst/>
              <a:cxnLst/>
              <a:rect l="l" t="t" r="r" b="b"/>
              <a:pathLst>
                <a:path w="55245" h="15239">
                  <a:moveTo>
                    <a:pt x="4064" y="0"/>
                  </a:moveTo>
                  <a:lnTo>
                    <a:pt x="50926" y="0"/>
                  </a:lnTo>
                  <a:lnTo>
                    <a:pt x="51562" y="0"/>
                  </a:lnTo>
                  <a:lnTo>
                    <a:pt x="52070" y="0"/>
                  </a:lnTo>
                  <a:lnTo>
                    <a:pt x="52578" y="254"/>
                  </a:lnTo>
                  <a:lnTo>
                    <a:pt x="54356" y="3048"/>
                  </a:lnTo>
                  <a:lnTo>
                    <a:pt x="54610" y="3937"/>
                  </a:lnTo>
                  <a:lnTo>
                    <a:pt x="54737" y="4952"/>
                  </a:lnTo>
                  <a:lnTo>
                    <a:pt x="54864" y="6095"/>
                  </a:lnTo>
                  <a:lnTo>
                    <a:pt x="54864" y="7493"/>
                  </a:lnTo>
                  <a:lnTo>
                    <a:pt x="54864" y="10413"/>
                  </a:lnTo>
                  <a:lnTo>
                    <a:pt x="54483" y="12445"/>
                  </a:lnTo>
                  <a:lnTo>
                    <a:pt x="53848" y="13588"/>
                  </a:lnTo>
                  <a:lnTo>
                    <a:pt x="53213" y="14731"/>
                  </a:lnTo>
                  <a:lnTo>
                    <a:pt x="52197" y="15239"/>
                  </a:lnTo>
                  <a:lnTo>
                    <a:pt x="50926" y="15239"/>
                  </a:lnTo>
                  <a:lnTo>
                    <a:pt x="4064" y="15239"/>
                  </a:lnTo>
                  <a:lnTo>
                    <a:pt x="2667" y="15239"/>
                  </a:lnTo>
                  <a:lnTo>
                    <a:pt x="1778" y="14605"/>
                  </a:lnTo>
                  <a:lnTo>
                    <a:pt x="1016" y="13462"/>
                  </a:lnTo>
                  <a:lnTo>
                    <a:pt x="381" y="12318"/>
                  </a:lnTo>
                  <a:lnTo>
                    <a:pt x="0" y="10413"/>
                  </a:lnTo>
                  <a:lnTo>
                    <a:pt x="0" y="7493"/>
                  </a:lnTo>
                  <a:lnTo>
                    <a:pt x="0" y="4699"/>
                  </a:lnTo>
                  <a:lnTo>
                    <a:pt x="381" y="2793"/>
                  </a:lnTo>
                  <a:lnTo>
                    <a:pt x="1016" y="1650"/>
                  </a:lnTo>
                  <a:lnTo>
                    <a:pt x="1778" y="507"/>
                  </a:lnTo>
                  <a:lnTo>
                    <a:pt x="2667" y="0"/>
                  </a:lnTo>
                  <a:lnTo>
                    <a:pt x="4064" y="0"/>
                  </a:lnTo>
                  <a:close/>
                </a:path>
              </a:pathLst>
            </a:custGeom>
            <a:ln w="182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286244" y="5276088"/>
              <a:ext cx="1018031" cy="219456"/>
            </a:xfrm>
            <a:prstGeom prst="rect">
              <a:avLst/>
            </a:prstGeom>
          </p:spPr>
        </p:pic>
        <p:pic>
          <p:nvPicPr>
            <p:cNvPr id="38" name="object 3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313676" y="5301996"/>
              <a:ext cx="964692" cy="167640"/>
            </a:xfrm>
            <a:prstGeom prst="rect">
              <a:avLst/>
            </a:prstGeom>
          </p:spPr>
        </p:pic>
        <p:pic>
          <p:nvPicPr>
            <p:cNvPr id="39" name="object 3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305800" y="5359908"/>
              <a:ext cx="124966" cy="85343"/>
            </a:xfrm>
            <a:prstGeom prst="rect">
              <a:avLst/>
            </a:prstGeom>
          </p:spPr>
        </p:pic>
        <p:sp>
          <p:nvSpPr>
            <p:cNvPr id="40" name="object 34"/>
            <p:cNvSpPr/>
            <p:nvPr/>
          </p:nvSpPr>
          <p:spPr>
            <a:xfrm>
              <a:off x="8340852" y="5394960"/>
              <a:ext cx="55244" cy="15240"/>
            </a:xfrm>
            <a:custGeom>
              <a:avLst/>
              <a:gdLst/>
              <a:ahLst/>
              <a:cxnLst/>
              <a:rect l="l" t="t" r="r" b="b"/>
              <a:pathLst>
                <a:path w="55245" h="15239">
                  <a:moveTo>
                    <a:pt x="52070" y="0"/>
                  </a:moveTo>
                  <a:lnTo>
                    <a:pt x="2667" y="0"/>
                  </a:lnTo>
                  <a:lnTo>
                    <a:pt x="1777" y="507"/>
                  </a:lnTo>
                  <a:lnTo>
                    <a:pt x="380" y="2793"/>
                  </a:lnTo>
                  <a:lnTo>
                    <a:pt x="0" y="4698"/>
                  </a:lnTo>
                  <a:lnTo>
                    <a:pt x="0" y="10413"/>
                  </a:lnTo>
                  <a:lnTo>
                    <a:pt x="380" y="12318"/>
                  </a:lnTo>
                  <a:lnTo>
                    <a:pt x="1777" y="14604"/>
                  </a:lnTo>
                  <a:lnTo>
                    <a:pt x="2667" y="15239"/>
                  </a:lnTo>
                  <a:lnTo>
                    <a:pt x="52197" y="15239"/>
                  </a:lnTo>
                  <a:lnTo>
                    <a:pt x="53213" y="14731"/>
                  </a:lnTo>
                  <a:lnTo>
                    <a:pt x="54482" y="12445"/>
                  </a:lnTo>
                  <a:lnTo>
                    <a:pt x="54864" y="10413"/>
                  </a:lnTo>
                  <a:lnTo>
                    <a:pt x="54864" y="6095"/>
                  </a:lnTo>
                  <a:lnTo>
                    <a:pt x="520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35"/>
            <p:cNvSpPr/>
            <p:nvPr/>
          </p:nvSpPr>
          <p:spPr>
            <a:xfrm>
              <a:off x="8340852" y="5394960"/>
              <a:ext cx="55244" cy="15240"/>
            </a:xfrm>
            <a:custGeom>
              <a:avLst/>
              <a:gdLst/>
              <a:ahLst/>
              <a:cxnLst/>
              <a:rect l="l" t="t" r="r" b="b"/>
              <a:pathLst>
                <a:path w="55245" h="15239">
                  <a:moveTo>
                    <a:pt x="4064" y="0"/>
                  </a:moveTo>
                  <a:lnTo>
                    <a:pt x="50926" y="0"/>
                  </a:lnTo>
                  <a:lnTo>
                    <a:pt x="51562" y="0"/>
                  </a:lnTo>
                  <a:lnTo>
                    <a:pt x="52070" y="0"/>
                  </a:lnTo>
                  <a:lnTo>
                    <a:pt x="52577" y="253"/>
                  </a:lnTo>
                  <a:lnTo>
                    <a:pt x="54355" y="3047"/>
                  </a:lnTo>
                  <a:lnTo>
                    <a:pt x="54609" y="3936"/>
                  </a:lnTo>
                  <a:lnTo>
                    <a:pt x="54737" y="4952"/>
                  </a:lnTo>
                  <a:lnTo>
                    <a:pt x="54864" y="6095"/>
                  </a:lnTo>
                  <a:lnTo>
                    <a:pt x="54864" y="7492"/>
                  </a:lnTo>
                  <a:lnTo>
                    <a:pt x="54864" y="10413"/>
                  </a:lnTo>
                  <a:lnTo>
                    <a:pt x="54482" y="12445"/>
                  </a:lnTo>
                  <a:lnTo>
                    <a:pt x="53848" y="13588"/>
                  </a:lnTo>
                  <a:lnTo>
                    <a:pt x="53213" y="14731"/>
                  </a:lnTo>
                  <a:lnTo>
                    <a:pt x="52197" y="15239"/>
                  </a:lnTo>
                  <a:lnTo>
                    <a:pt x="50926" y="15239"/>
                  </a:lnTo>
                  <a:lnTo>
                    <a:pt x="4064" y="15239"/>
                  </a:lnTo>
                  <a:lnTo>
                    <a:pt x="2667" y="15239"/>
                  </a:lnTo>
                  <a:lnTo>
                    <a:pt x="1777" y="14604"/>
                  </a:lnTo>
                  <a:lnTo>
                    <a:pt x="1016" y="13461"/>
                  </a:lnTo>
                  <a:lnTo>
                    <a:pt x="380" y="12318"/>
                  </a:lnTo>
                  <a:lnTo>
                    <a:pt x="0" y="10413"/>
                  </a:lnTo>
                  <a:lnTo>
                    <a:pt x="0" y="7492"/>
                  </a:lnTo>
                  <a:lnTo>
                    <a:pt x="0" y="4698"/>
                  </a:lnTo>
                  <a:lnTo>
                    <a:pt x="380" y="2793"/>
                  </a:lnTo>
                  <a:lnTo>
                    <a:pt x="1016" y="1650"/>
                  </a:lnTo>
                  <a:lnTo>
                    <a:pt x="1777" y="507"/>
                  </a:lnTo>
                  <a:lnTo>
                    <a:pt x="2667" y="0"/>
                  </a:lnTo>
                  <a:lnTo>
                    <a:pt x="4064" y="0"/>
                  </a:lnTo>
                  <a:close/>
                </a:path>
              </a:pathLst>
            </a:custGeom>
            <a:ln w="1828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3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165848" y="5527548"/>
              <a:ext cx="1373124" cy="219456"/>
            </a:xfrm>
            <a:prstGeom prst="rect">
              <a:avLst/>
            </a:prstGeom>
          </p:spPr>
        </p:pic>
        <p:pic>
          <p:nvPicPr>
            <p:cNvPr id="43" name="object 3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191756" y="5553456"/>
              <a:ext cx="1321307" cy="167640"/>
            </a:xfrm>
            <a:prstGeom prst="rect">
              <a:avLst/>
            </a:prstGeom>
          </p:spPr>
        </p:pic>
        <p:pic>
          <p:nvPicPr>
            <p:cNvPr id="44" name="object 3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377427" y="3643884"/>
              <a:ext cx="2011679" cy="2682240"/>
            </a:xfrm>
            <a:prstGeom prst="rect">
              <a:avLst/>
            </a:prstGeom>
          </p:spPr>
        </p:pic>
      </p:grpSp>
      <p:sp>
        <p:nvSpPr>
          <p:cNvPr id="45" name="object 39"/>
          <p:cNvSpPr/>
          <p:nvPr/>
        </p:nvSpPr>
        <p:spPr>
          <a:xfrm>
            <a:off x="5637061" y="3023788"/>
            <a:ext cx="375285" cy="463550"/>
          </a:xfrm>
          <a:custGeom>
            <a:avLst/>
            <a:gdLst/>
            <a:ahLst/>
            <a:cxnLst/>
            <a:rect l="l" t="t" r="r" b="b"/>
            <a:pathLst>
              <a:path w="375284" h="463550">
                <a:moveTo>
                  <a:pt x="183514" y="0"/>
                </a:moveTo>
                <a:lnTo>
                  <a:pt x="185800" y="92710"/>
                </a:lnTo>
                <a:lnTo>
                  <a:pt x="0" y="97282"/>
                </a:lnTo>
                <a:lnTo>
                  <a:pt x="6857" y="375031"/>
                </a:lnTo>
                <a:lnTo>
                  <a:pt x="192531" y="370459"/>
                </a:lnTo>
                <a:lnTo>
                  <a:pt x="194818" y="463169"/>
                </a:lnTo>
                <a:lnTo>
                  <a:pt x="374903" y="226949"/>
                </a:lnTo>
                <a:lnTo>
                  <a:pt x="183514" y="0"/>
                </a:lnTo>
                <a:close/>
              </a:path>
            </a:pathLst>
          </a:custGeom>
          <a:solidFill>
            <a:srgbClr val="4470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1"/>
          <p:cNvSpPr/>
          <p:nvPr/>
        </p:nvSpPr>
        <p:spPr>
          <a:xfrm>
            <a:off x="4922522" y="4812538"/>
            <a:ext cx="396240" cy="463550"/>
          </a:xfrm>
          <a:custGeom>
            <a:avLst/>
            <a:gdLst/>
            <a:ahLst/>
            <a:cxnLst/>
            <a:rect l="l" t="t" r="r" b="b"/>
            <a:pathLst>
              <a:path w="396240" h="463550">
                <a:moveTo>
                  <a:pt x="198120" y="0"/>
                </a:moveTo>
                <a:lnTo>
                  <a:pt x="0" y="231521"/>
                </a:lnTo>
                <a:lnTo>
                  <a:pt x="198120" y="463042"/>
                </a:lnTo>
                <a:lnTo>
                  <a:pt x="198120" y="370332"/>
                </a:lnTo>
                <a:lnTo>
                  <a:pt x="396240" y="370332"/>
                </a:lnTo>
                <a:lnTo>
                  <a:pt x="396240" y="92710"/>
                </a:lnTo>
                <a:lnTo>
                  <a:pt x="198120" y="92710"/>
                </a:lnTo>
                <a:lnTo>
                  <a:pt x="198120" y="0"/>
                </a:lnTo>
                <a:close/>
              </a:path>
            </a:pathLst>
          </a:custGeom>
          <a:solidFill>
            <a:srgbClr val="45B66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7" name="object 42"/>
          <p:cNvGrpSpPr/>
          <p:nvPr/>
        </p:nvGrpSpPr>
        <p:grpSpPr>
          <a:xfrm>
            <a:off x="3005093" y="4474148"/>
            <a:ext cx="1879600" cy="1132840"/>
            <a:chOff x="4300728" y="4576571"/>
            <a:chExt cx="1879600" cy="1132840"/>
          </a:xfrm>
        </p:grpSpPr>
        <p:sp>
          <p:nvSpPr>
            <p:cNvPr id="48" name="object 43"/>
            <p:cNvSpPr/>
            <p:nvPr/>
          </p:nvSpPr>
          <p:spPr>
            <a:xfrm>
              <a:off x="4306824" y="4582667"/>
              <a:ext cx="1866900" cy="1120140"/>
            </a:xfrm>
            <a:custGeom>
              <a:avLst/>
              <a:gdLst/>
              <a:ahLst/>
              <a:cxnLst/>
              <a:rect l="l" t="t" r="r" b="b"/>
              <a:pathLst>
                <a:path w="1866900" h="1120139">
                  <a:moveTo>
                    <a:pt x="1754886" y="0"/>
                  </a:moveTo>
                  <a:lnTo>
                    <a:pt x="112013" y="0"/>
                  </a:lnTo>
                  <a:lnTo>
                    <a:pt x="68452" y="8762"/>
                  </a:lnTo>
                  <a:lnTo>
                    <a:pt x="32765" y="32765"/>
                  </a:lnTo>
                  <a:lnTo>
                    <a:pt x="8762" y="68452"/>
                  </a:lnTo>
                  <a:lnTo>
                    <a:pt x="0" y="112013"/>
                  </a:lnTo>
                  <a:lnTo>
                    <a:pt x="0" y="1008125"/>
                  </a:lnTo>
                  <a:lnTo>
                    <a:pt x="8762" y="1051725"/>
                  </a:lnTo>
                  <a:lnTo>
                    <a:pt x="32765" y="1087335"/>
                  </a:lnTo>
                  <a:lnTo>
                    <a:pt x="68452" y="1111338"/>
                  </a:lnTo>
                  <a:lnTo>
                    <a:pt x="112013" y="1120139"/>
                  </a:lnTo>
                  <a:lnTo>
                    <a:pt x="1754886" y="1120139"/>
                  </a:lnTo>
                  <a:lnTo>
                    <a:pt x="1798447" y="1111338"/>
                  </a:lnTo>
                  <a:lnTo>
                    <a:pt x="1834134" y="1087335"/>
                  </a:lnTo>
                  <a:lnTo>
                    <a:pt x="1858137" y="1051725"/>
                  </a:lnTo>
                  <a:lnTo>
                    <a:pt x="1866900" y="1008125"/>
                  </a:lnTo>
                  <a:lnTo>
                    <a:pt x="1866900" y="112013"/>
                  </a:lnTo>
                  <a:lnTo>
                    <a:pt x="1858137" y="68452"/>
                  </a:lnTo>
                  <a:lnTo>
                    <a:pt x="1834134" y="32765"/>
                  </a:lnTo>
                  <a:lnTo>
                    <a:pt x="1798447" y="8762"/>
                  </a:lnTo>
                  <a:lnTo>
                    <a:pt x="1754886" y="0"/>
                  </a:lnTo>
                  <a:close/>
                </a:path>
              </a:pathLst>
            </a:custGeom>
            <a:solidFill>
              <a:srgbClr val="45B4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4"/>
            <p:cNvSpPr/>
            <p:nvPr/>
          </p:nvSpPr>
          <p:spPr>
            <a:xfrm>
              <a:off x="4306824" y="4582667"/>
              <a:ext cx="1866900" cy="1120140"/>
            </a:xfrm>
            <a:custGeom>
              <a:avLst/>
              <a:gdLst/>
              <a:ahLst/>
              <a:cxnLst/>
              <a:rect l="l" t="t" r="r" b="b"/>
              <a:pathLst>
                <a:path w="1866900" h="1120139">
                  <a:moveTo>
                    <a:pt x="0" y="112013"/>
                  </a:moveTo>
                  <a:lnTo>
                    <a:pt x="8762" y="68452"/>
                  </a:lnTo>
                  <a:lnTo>
                    <a:pt x="32765" y="32765"/>
                  </a:lnTo>
                  <a:lnTo>
                    <a:pt x="68452" y="8762"/>
                  </a:lnTo>
                  <a:lnTo>
                    <a:pt x="112013" y="0"/>
                  </a:lnTo>
                  <a:lnTo>
                    <a:pt x="1754886" y="0"/>
                  </a:lnTo>
                  <a:lnTo>
                    <a:pt x="1798447" y="8762"/>
                  </a:lnTo>
                  <a:lnTo>
                    <a:pt x="1834134" y="32765"/>
                  </a:lnTo>
                  <a:lnTo>
                    <a:pt x="1858137" y="68452"/>
                  </a:lnTo>
                  <a:lnTo>
                    <a:pt x="1866900" y="112013"/>
                  </a:lnTo>
                  <a:lnTo>
                    <a:pt x="1866900" y="1008125"/>
                  </a:lnTo>
                  <a:lnTo>
                    <a:pt x="1858137" y="1051725"/>
                  </a:lnTo>
                  <a:lnTo>
                    <a:pt x="1834134" y="1087335"/>
                  </a:lnTo>
                  <a:lnTo>
                    <a:pt x="1798447" y="1111338"/>
                  </a:lnTo>
                  <a:lnTo>
                    <a:pt x="1754886" y="1120139"/>
                  </a:lnTo>
                  <a:lnTo>
                    <a:pt x="112013" y="1120139"/>
                  </a:lnTo>
                  <a:lnTo>
                    <a:pt x="68452" y="1111338"/>
                  </a:lnTo>
                  <a:lnTo>
                    <a:pt x="32765" y="1087335"/>
                  </a:lnTo>
                  <a:lnTo>
                    <a:pt x="8762" y="1051725"/>
                  </a:lnTo>
                  <a:lnTo>
                    <a:pt x="0" y="1008125"/>
                  </a:lnTo>
                  <a:lnTo>
                    <a:pt x="0" y="112013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4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628388" y="4774691"/>
              <a:ext cx="1234439" cy="219456"/>
            </a:xfrm>
            <a:prstGeom prst="rect">
              <a:avLst/>
            </a:prstGeom>
          </p:spPr>
        </p:pic>
        <p:pic>
          <p:nvPicPr>
            <p:cNvPr id="51" name="object 4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654296" y="4800599"/>
              <a:ext cx="1182624" cy="167639"/>
            </a:xfrm>
            <a:prstGeom prst="rect">
              <a:avLst/>
            </a:prstGeom>
          </p:spPr>
        </p:pic>
        <p:pic>
          <p:nvPicPr>
            <p:cNvPr id="52" name="object 4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792980" y="5024627"/>
              <a:ext cx="902208" cy="219456"/>
            </a:xfrm>
            <a:prstGeom prst="rect">
              <a:avLst/>
            </a:prstGeom>
          </p:spPr>
        </p:pic>
        <p:pic>
          <p:nvPicPr>
            <p:cNvPr id="53" name="object 4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818888" y="5050535"/>
              <a:ext cx="850391" cy="167639"/>
            </a:xfrm>
            <a:prstGeom prst="rect">
              <a:avLst/>
            </a:prstGeom>
          </p:spPr>
        </p:pic>
        <p:pic>
          <p:nvPicPr>
            <p:cNvPr id="54" name="object 4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546092" y="5234939"/>
              <a:ext cx="1388364" cy="260603"/>
            </a:xfrm>
            <a:prstGeom prst="rect">
              <a:avLst/>
            </a:prstGeom>
          </p:spPr>
        </p:pic>
        <p:pic>
          <p:nvPicPr>
            <p:cNvPr id="55" name="object 50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572000" y="5260847"/>
              <a:ext cx="1336548" cy="208787"/>
            </a:xfrm>
            <a:prstGeom prst="rect">
              <a:avLst/>
            </a:prstGeom>
          </p:spPr>
        </p:pic>
      </p:grpSp>
      <p:sp>
        <p:nvSpPr>
          <p:cNvPr id="56" name="object 51"/>
          <p:cNvSpPr/>
          <p:nvPr/>
        </p:nvSpPr>
        <p:spPr>
          <a:xfrm>
            <a:off x="2434650" y="4869363"/>
            <a:ext cx="396240" cy="463550"/>
          </a:xfrm>
          <a:custGeom>
            <a:avLst/>
            <a:gdLst/>
            <a:ahLst/>
            <a:cxnLst/>
            <a:rect l="l" t="t" r="r" b="b"/>
            <a:pathLst>
              <a:path w="396239" h="463550">
                <a:moveTo>
                  <a:pt x="198120" y="0"/>
                </a:moveTo>
                <a:lnTo>
                  <a:pt x="0" y="231521"/>
                </a:lnTo>
                <a:lnTo>
                  <a:pt x="198120" y="463042"/>
                </a:lnTo>
                <a:lnTo>
                  <a:pt x="198120" y="370332"/>
                </a:lnTo>
                <a:lnTo>
                  <a:pt x="396240" y="370332"/>
                </a:lnTo>
                <a:lnTo>
                  <a:pt x="396240" y="92710"/>
                </a:lnTo>
                <a:lnTo>
                  <a:pt x="198120" y="92710"/>
                </a:lnTo>
                <a:lnTo>
                  <a:pt x="198120" y="0"/>
                </a:lnTo>
                <a:close/>
              </a:path>
            </a:pathLst>
          </a:custGeom>
          <a:solidFill>
            <a:srgbClr val="6E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7" name="object 52"/>
          <p:cNvGrpSpPr/>
          <p:nvPr/>
        </p:nvGrpSpPr>
        <p:grpSpPr>
          <a:xfrm>
            <a:off x="876302" y="4576317"/>
            <a:ext cx="1524000" cy="1132840"/>
            <a:chOff x="2042160" y="4576571"/>
            <a:chExt cx="1524000" cy="1132840"/>
          </a:xfrm>
        </p:grpSpPr>
        <p:sp>
          <p:nvSpPr>
            <p:cNvPr id="58" name="object 53"/>
            <p:cNvSpPr/>
            <p:nvPr/>
          </p:nvSpPr>
          <p:spPr>
            <a:xfrm>
              <a:off x="2048256" y="4582667"/>
              <a:ext cx="1511935" cy="1120140"/>
            </a:xfrm>
            <a:custGeom>
              <a:avLst/>
              <a:gdLst/>
              <a:ahLst/>
              <a:cxnLst/>
              <a:rect l="l" t="t" r="r" b="b"/>
              <a:pathLst>
                <a:path w="1511935" h="1120139">
                  <a:moveTo>
                    <a:pt x="1399667" y="0"/>
                  </a:moveTo>
                  <a:lnTo>
                    <a:pt x="112013" y="0"/>
                  </a:lnTo>
                  <a:lnTo>
                    <a:pt x="68452" y="8762"/>
                  </a:lnTo>
                  <a:lnTo>
                    <a:pt x="32766" y="32765"/>
                  </a:lnTo>
                  <a:lnTo>
                    <a:pt x="8762" y="68452"/>
                  </a:lnTo>
                  <a:lnTo>
                    <a:pt x="0" y="112013"/>
                  </a:lnTo>
                  <a:lnTo>
                    <a:pt x="0" y="1008125"/>
                  </a:lnTo>
                  <a:lnTo>
                    <a:pt x="8762" y="1051725"/>
                  </a:lnTo>
                  <a:lnTo>
                    <a:pt x="32766" y="1087335"/>
                  </a:lnTo>
                  <a:lnTo>
                    <a:pt x="68452" y="1111338"/>
                  </a:lnTo>
                  <a:lnTo>
                    <a:pt x="112013" y="1120139"/>
                  </a:lnTo>
                  <a:lnTo>
                    <a:pt x="1399667" y="1120139"/>
                  </a:lnTo>
                  <a:lnTo>
                    <a:pt x="1443228" y="1111338"/>
                  </a:lnTo>
                  <a:lnTo>
                    <a:pt x="1478915" y="1087335"/>
                  </a:lnTo>
                  <a:lnTo>
                    <a:pt x="1502918" y="1051725"/>
                  </a:lnTo>
                  <a:lnTo>
                    <a:pt x="1511681" y="1008125"/>
                  </a:lnTo>
                  <a:lnTo>
                    <a:pt x="1511681" y="112013"/>
                  </a:lnTo>
                  <a:lnTo>
                    <a:pt x="1502918" y="68452"/>
                  </a:lnTo>
                  <a:lnTo>
                    <a:pt x="1478915" y="32765"/>
                  </a:lnTo>
                  <a:lnTo>
                    <a:pt x="1443228" y="8762"/>
                  </a:lnTo>
                  <a:lnTo>
                    <a:pt x="1399667" y="0"/>
                  </a:lnTo>
                  <a:close/>
                </a:path>
              </a:pathLst>
            </a:custGeom>
            <a:solidFill>
              <a:srgbClr val="6E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4"/>
            <p:cNvSpPr/>
            <p:nvPr/>
          </p:nvSpPr>
          <p:spPr>
            <a:xfrm>
              <a:off x="2048256" y="4582667"/>
              <a:ext cx="1511935" cy="1120140"/>
            </a:xfrm>
            <a:custGeom>
              <a:avLst/>
              <a:gdLst/>
              <a:ahLst/>
              <a:cxnLst/>
              <a:rect l="l" t="t" r="r" b="b"/>
              <a:pathLst>
                <a:path w="1511935" h="1120139">
                  <a:moveTo>
                    <a:pt x="0" y="112013"/>
                  </a:moveTo>
                  <a:lnTo>
                    <a:pt x="8762" y="68452"/>
                  </a:lnTo>
                  <a:lnTo>
                    <a:pt x="32766" y="32765"/>
                  </a:lnTo>
                  <a:lnTo>
                    <a:pt x="68452" y="8762"/>
                  </a:lnTo>
                  <a:lnTo>
                    <a:pt x="112013" y="0"/>
                  </a:lnTo>
                  <a:lnTo>
                    <a:pt x="1399667" y="0"/>
                  </a:lnTo>
                  <a:lnTo>
                    <a:pt x="1443228" y="8762"/>
                  </a:lnTo>
                  <a:lnTo>
                    <a:pt x="1478915" y="32765"/>
                  </a:lnTo>
                  <a:lnTo>
                    <a:pt x="1502918" y="68452"/>
                  </a:lnTo>
                  <a:lnTo>
                    <a:pt x="1511681" y="112013"/>
                  </a:lnTo>
                  <a:lnTo>
                    <a:pt x="1511681" y="1008125"/>
                  </a:lnTo>
                  <a:lnTo>
                    <a:pt x="1502918" y="1051725"/>
                  </a:lnTo>
                  <a:lnTo>
                    <a:pt x="1478915" y="1087335"/>
                  </a:lnTo>
                  <a:lnTo>
                    <a:pt x="1443228" y="1111338"/>
                  </a:lnTo>
                  <a:lnTo>
                    <a:pt x="1399667" y="1120139"/>
                  </a:lnTo>
                  <a:lnTo>
                    <a:pt x="112013" y="1120139"/>
                  </a:lnTo>
                  <a:lnTo>
                    <a:pt x="68452" y="1111338"/>
                  </a:lnTo>
                  <a:lnTo>
                    <a:pt x="32766" y="1087335"/>
                  </a:lnTo>
                  <a:lnTo>
                    <a:pt x="8762" y="1051725"/>
                  </a:lnTo>
                  <a:lnTo>
                    <a:pt x="0" y="1008125"/>
                  </a:lnTo>
                  <a:lnTo>
                    <a:pt x="0" y="112013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5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177796" y="4901183"/>
              <a:ext cx="1271016" cy="217931"/>
            </a:xfrm>
            <a:prstGeom prst="rect">
              <a:avLst/>
            </a:prstGeom>
          </p:spPr>
        </p:pic>
        <p:pic>
          <p:nvPicPr>
            <p:cNvPr id="61" name="object 5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203704" y="4927091"/>
              <a:ext cx="1219199" cy="166116"/>
            </a:xfrm>
            <a:prstGeom prst="rect">
              <a:avLst/>
            </a:prstGeom>
          </p:spPr>
        </p:pic>
        <p:pic>
          <p:nvPicPr>
            <p:cNvPr id="62" name="object 5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385060" y="5151119"/>
              <a:ext cx="839724" cy="217932"/>
            </a:xfrm>
            <a:prstGeom prst="rect">
              <a:avLst/>
            </a:prstGeom>
          </p:spPr>
        </p:pic>
        <p:pic>
          <p:nvPicPr>
            <p:cNvPr id="63" name="object 5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410968" y="5177027"/>
              <a:ext cx="787907" cy="166116"/>
            </a:xfrm>
            <a:prstGeom prst="rect">
              <a:avLst/>
            </a:prstGeom>
          </p:spPr>
        </p:pic>
      </p:grpSp>
      <p:sp>
        <p:nvSpPr>
          <p:cNvPr id="64" name="Título 1"/>
          <p:cNvSpPr>
            <a:spLocks noGrp="1"/>
          </p:cNvSpPr>
          <p:nvPr>
            <p:ph type="title"/>
          </p:nvPr>
        </p:nvSpPr>
        <p:spPr>
          <a:xfrm>
            <a:off x="1785896" y="274587"/>
            <a:ext cx="6104238" cy="717408"/>
          </a:xfrm>
        </p:spPr>
        <p:txBody>
          <a:bodyPr>
            <a:noAutofit/>
          </a:bodyPr>
          <a:lstStyle/>
          <a:p>
            <a:pPr algn="ctr"/>
            <a:r>
              <a:rPr lang="es-E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sz="2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NOTIFICAR?</a:t>
            </a:r>
            <a:endParaRPr lang="es-ES" sz="2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27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7257"/>
            <a:ext cx="9144000" cy="1877712"/>
          </a:xfrm>
          <a:prstGeom prst="rect">
            <a:avLst/>
          </a:prstGeom>
        </p:spPr>
      </p:pic>
      <p:sp>
        <p:nvSpPr>
          <p:cNvPr id="6" name="object 3"/>
          <p:cNvSpPr/>
          <p:nvPr/>
        </p:nvSpPr>
        <p:spPr>
          <a:xfrm>
            <a:off x="1020605" y="2659466"/>
            <a:ext cx="3467100" cy="2553970"/>
          </a:xfrm>
          <a:custGeom>
            <a:avLst/>
            <a:gdLst/>
            <a:ahLst/>
            <a:cxnLst/>
            <a:rect l="l" t="t" r="r" b="b"/>
            <a:pathLst>
              <a:path w="3467100" h="2553970">
                <a:moveTo>
                  <a:pt x="0" y="2553843"/>
                </a:moveTo>
                <a:lnTo>
                  <a:pt x="3467100" y="2553843"/>
                </a:lnTo>
                <a:lnTo>
                  <a:pt x="3467100" y="0"/>
                </a:lnTo>
                <a:lnTo>
                  <a:pt x="0" y="0"/>
                </a:lnTo>
                <a:lnTo>
                  <a:pt x="0" y="2553843"/>
                </a:lnTo>
                <a:close/>
              </a:path>
            </a:pathLst>
          </a:custGeom>
          <a:ln w="12192">
            <a:solidFill>
              <a:srgbClr val="5B9B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0605" y="1299314"/>
            <a:ext cx="2680716" cy="1021080"/>
          </a:xfrm>
          <a:prstGeom prst="rect">
            <a:avLst/>
          </a:prstGeom>
        </p:spPr>
      </p:pic>
      <p:sp>
        <p:nvSpPr>
          <p:cNvPr id="9" name="object 6"/>
          <p:cNvSpPr txBox="1"/>
          <p:nvPr/>
        </p:nvSpPr>
        <p:spPr>
          <a:xfrm>
            <a:off x="1447515" y="1299314"/>
            <a:ext cx="182689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91820" marR="5080" indent="-579120">
              <a:lnSpc>
                <a:spcPct val="100000"/>
              </a:lnSpc>
              <a:spcBef>
                <a:spcPts val="105"/>
              </a:spcBef>
            </a:pPr>
            <a:r>
              <a:rPr sz="3200" b="1" spc="-20" dirty="0">
                <a:solidFill>
                  <a:srgbClr val="FFFFFF"/>
                </a:solidFill>
                <a:latin typeface="Calibri"/>
                <a:cs typeface="Calibri"/>
              </a:rPr>
              <a:t>Protocolos </a:t>
            </a:r>
            <a:r>
              <a:rPr sz="3200" b="1" spc="-25" dirty="0">
                <a:solidFill>
                  <a:srgbClr val="FFFFFF"/>
                </a:solidFill>
                <a:latin typeface="Calibri"/>
                <a:cs typeface="Calibri"/>
              </a:rPr>
              <a:t>VSP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13" name="object 4"/>
          <p:cNvSpPr txBox="1"/>
          <p:nvPr/>
        </p:nvSpPr>
        <p:spPr>
          <a:xfrm>
            <a:off x="1057032" y="2747731"/>
            <a:ext cx="3309620" cy="2465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5"/>
              </a:spcBef>
            </a:pPr>
            <a:r>
              <a:rPr sz="2000" i="1" dirty="0">
                <a:latin typeface="Calibri"/>
                <a:cs typeface="Calibri"/>
              </a:rPr>
              <a:t>“guía</a:t>
            </a:r>
            <a:r>
              <a:rPr sz="2000" i="1" spc="45" dirty="0">
                <a:latin typeface="Calibri"/>
                <a:cs typeface="Calibri"/>
              </a:rPr>
              <a:t>  </a:t>
            </a:r>
            <a:r>
              <a:rPr sz="2000" i="1" dirty="0">
                <a:latin typeface="Calibri"/>
                <a:cs typeface="Calibri"/>
              </a:rPr>
              <a:t>técnica</a:t>
            </a:r>
            <a:r>
              <a:rPr sz="2000" i="1" spc="55" dirty="0">
                <a:latin typeface="Calibri"/>
                <a:cs typeface="Calibri"/>
              </a:rPr>
              <a:t>  </a:t>
            </a:r>
            <a:r>
              <a:rPr sz="2000" i="1" dirty="0">
                <a:latin typeface="Calibri"/>
                <a:cs typeface="Calibri"/>
              </a:rPr>
              <a:t>y</a:t>
            </a:r>
            <a:r>
              <a:rPr sz="2000" i="1" spc="55" dirty="0">
                <a:latin typeface="Calibri"/>
                <a:cs typeface="Calibri"/>
              </a:rPr>
              <a:t>  </a:t>
            </a:r>
            <a:r>
              <a:rPr sz="2000" i="1" dirty="0">
                <a:latin typeface="Calibri"/>
                <a:cs typeface="Calibri"/>
              </a:rPr>
              <a:t>operativa</a:t>
            </a:r>
            <a:r>
              <a:rPr sz="2000" i="1" spc="45" dirty="0">
                <a:latin typeface="Calibri"/>
                <a:cs typeface="Calibri"/>
              </a:rPr>
              <a:t>  </a:t>
            </a:r>
            <a:r>
              <a:rPr sz="2000" i="1" spc="-25" dirty="0">
                <a:latin typeface="Calibri"/>
                <a:cs typeface="Calibri"/>
              </a:rPr>
              <a:t>que </a:t>
            </a:r>
            <a:r>
              <a:rPr sz="2000" i="1" dirty="0">
                <a:latin typeface="Calibri"/>
                <a:cs typeface="Calibri"/>
              </a:rPr>
              <a:t>estandariza</a:t>
            </a:r>
            <a:r>
              <a:rPr sz="2000" i="1" spc="440" dirty="0">
                <a:latin typeface="Calibri"/>
                <a:cs typeface="Calibri"/>
              </a:rPr>
              <a:t>    </a:t>
            </a:r>
            <a:r>
              <a:rPr sz="2000" i="1" dirty="0">
                <a:latin typeface="Calibri"/>
                <a:cs typeface="Calibri"/>
              </a:rPr>
              <a:t>los</a:t>
            </a:r>
            <a:r>
              <a:rPr sz="2000" i="1" spc="434" dirty="0">
                <a:latin typeface="Calibri"/>
                <a:cs typeface="Calibri"/>
              </a:rPr>
              <a:t>    </a:t>
            </a:r>
            <a:r>
              <a:rPr sz="2000" i="1" spc="-10" dirty="0">
                <a:latin typeface="Calibri"/>
                <a:cs typeface="Calibri"/>
              </a:rPr>
              <a:t>criterios, </a:t>
            </a:r>
            <a:r>
              <a:rPr sz="2000" i="1" dirty="0">
                <a:latin typeface="Calibri"/>
                <a:cs typeface="Calibri"/>
              </a:rPr>
              <a:t>procedimientos</a:t>
            </a:r>
            <a:r>
              <a:rPr sz="2000" i="1" spc="390" dirty="0">
                <a:latin typeface="Calibri"/>
                <a:cs typeface="Calibri"/>
              </a:rPr>
              <a:t>  </a:t>
            </a:r>
            <a:r>
              <a:rPr sz="2000" i="1" dirty="0">
                <a:latin typeface="Calibri"/>
                <a:cs typeface="Calibri"/>
              </a:rPr>
              <a:t>y</a:t>
            </a:r>
            <a:r>
              <a:rPr sz="2000" i="1" spc="390" dirty="0">
                <a:latin typeface="Calibri"/>
                <a:cs typeface="Calibri"/>
              </a:rPr>
              <a:t>  </a:t>
            </a:r>
            <a:r>
              <a:rPr sz="2000" i="1" spc="-10" dirty="0">
                <a:latin typeface="Calibri"/>
                <a:cs typeface="Calibri"/>
              </a:rPr>
              <a:t>actividades </a:t>
            </a:r>
            <a:r>
              <a:rPr sz="2000" i="1" dirty="0">
                <a:latin typeface="Calibri"/>
                <a:cs typeface="Calibri"/>
              </a:rPr>
              <a:t>que</a:t>
            </a:r>
            <a:r>
              <a:rPr sz="2000" i="1" spc="110" dirty="0">
                <a:latin typeface="Calibri"/>
                <a:cs typeface="Calibri"/>
              </a:rPr>
              <a:t>  </a:t>
            </a:r>
            <a:r>
              <a:rPr sz="2000" i="1" dirty="0">
                <a:latin typeface="Calibri"/>
                <a:cs typeface="Calibri"/>
              </a:rPr>
              <a:t>permiten</a:t>
            </a:r>
            <a:r>
              <a:rPr sz="2000" i="1" spc="120" dirty="0">
                <a:latin typeface="Calibri"/>
                <a:cs typeface="Calibri"/>
              </a:rPr>
              <a:t>  </a:t>
            </a:r>
            <a:r>
              <a:rPr sz="2000" i="1" dirty="0">
                <a:latin typeface="Calibri"/>
                <a:cs typeface="Calibri"/>
              </a:rPr>
              <a:t>sistematizar</a:t>
            </a:r>
            <a:r>
              <a:rPr sz="2000" i="1" spc="114" dirty="0">
                <a:latin typeface="Calibri"/>
                <a:cs typeface="Calibri"/>
              </a:rPr>
              <a:t>  </a:t>
            </a:r>
            <a:r>
              <a:rPr sz="2000" i="1" spc="-25" dirty="0">
                <a:latin typeface="Calibri"/>
                <a:cs typeface="Calibri"/>
              </a:rPr>
              <a:t>las </a:t>
            </a:r>
            <a:r>
              <a:rPr sz="2000" i="1" dirty="0">
                <a:latin typeface="Calibri"/>
                <a:cs typeface="Calibri"/>
              </a:rPr>
              <a:t>actividades</a:t>
            </a:r>
            <a:r>
              <a:rPr sz="2000" i="1" spc="25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de</a:t>
            </a:r>
            <a:r>
              <a:rPr sz="2000" i="1" spc="24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vigilancia</a:t>
            </a:r>
            <a:r>
              <a:rPr sz="2000" i="1" spc="254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de</a:t>
            </a:r>
            <a:r>
              <a:rPr sz="2000" i="1" spc="250" dirty="0">
                <a:latin typeface="Calibri"/>
                <a:cs typeface="Calibri"/>
              </a:rPr>
              <a:t> </a:t>
            </a:r>
            <a:r>
              <a:rPr sz="2000" i="1" spc="-25" dirty="0">
                <a:latin typeface="Calibri"/>
                <a:cs typeface="Calibri"/>
              </a:rPr>
              <a:t>los </a:t>
            </a:r>
            <a:r>
              <a:rPr sz="2000" i="1" dirty="0">
                <a:latin typeface="Calibri"/>
                <a:cs typeface="Calibri"/>
              </a:rPr>
              <a:t>eventos</a:t>
            </a:r>
            <a:r>
              <a:rPr sz="2000" i="1" spc="270" dirty="0">
                <a:latin typeface="Calibri"/>
                <a:cs typeface="Calibri"/>
              </a:rPr>
              <a:t>  </a:t>
            </a:r>
            <a:r>
              <a:rPr sz="2000" i="1" dirty="0">
                <a:latin typeface="Calibri"/>
                <a:cs typeface="Calibri"/>
              </a:rPr>
              <a:t>de</a:t>
            </a:r>
            <a:r>
              <a:rPr sz="2000" i="1" spc="280" dirty="0">
                <a:latin typeface="Calibri"/>
                <a:cs typeface="Calibri"/>
              </a:rPr>
              <a:t>  </a:t>
            </a:r>
            <a:r>
              <a:rPr sz="2000" i="1" dirty="0">
                <a:latin typeface="Calibri"/>
                <a:cs typeface="Calibri"/>
              </a:rPr>
              <a:t>interés</a:t>
            </a:r>
            <a:r>
              <a:rPr sz="2000" i="1" spc="275" dirty="0">
                <a:latin typeface="Calibri"/>
                <a:cs typeface="Calibri"/>
              </a:rPr>
              <a:t>  </a:t>
            </a:r>
            <a:r>
              <a:rPr sz="2000" i="1" dirty="0">
                <a:latin typeface="Calibri"/>
                <a:cs typeface="Calibri"/>
              </a:rPr>
              <a:t>en</a:t>
            </a:r>
            <a:r>
              <a:rPr sz="2000" i="1" spc="280" dirty="0">
                <a:latin typeface="Calibri"/>
                <a:cs typeface="Calibri"/>
              </a:rPr>
              <a:t>  </a:t>
            </a:r>
            <a:r>
              <a:rPr sz="2000" i="1" spc="-20" dirty="0">
                <a:latin typeface="Calibri"/>
                <a:cs typeface="Calibri"/>
              </a:rPr>
              <a:t>salud </a:t>
            </a:r>
            <a:r>
              <a:rPr sz="2000" i="1" dirty="0">
                <a:latin typeface="Calibri"/>
                <a:cs typeface="Calibri"/>
              </a:rPr>
              <a:t>pública”</a:t>
            </a:r>
            <a:r>
              <a:rPr sz="2000" dirty="0">
                <a:latin typeface="Calibri"/>
                <a:cs typeface="Calibri"/>
              </a:rPr>
              <a:t>.</a:t>
            </a:r>
            <a:r>
              <a:rPr sz="2000" spc="220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Decreto</a:t>
            </a:r>
            <a:r>
              <a:rPr sz="2000" spc="225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3518</a:t>
            </a:r>
            <a:r>
              <a:rPr sz="2000" spc="225" dirty="0">
                <a:latin typeface="Calibri"/>
                <a:cs typeface="Calibri"/>
              </a:rPr>
              <a:t>   </a:t>
            </a:r>
            <a:r>
              <a:rPr sz="2000" spc="-25" dirty="0">
                <a:latin typeface="Calibri"/>
                <a:cs typeface="Calibri"/>
              </a:rPr>
              <a:t>de </a:t>
            </a:r>
            <a:r>
              <a:rPr sz="2000" spc="-10" dirty="0">
                <a:latin typeface="Calibri"/>
                <a:cs typeface="Calibri"/>
              </a:rPr>
              <a:t>2006.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0558" y="143832"/>
            <a:ext cx="3510589" cy="188145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254" y="1760973"/>
            <a:ext cx="3273457" cy="1677473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307" y="2970288"/>
            <a:ext cx="3494100" cy="1465686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959" y="3980583"/>
            <a:ext cx="1588544" cy="2214975"/>
          </a:xfrm>
          <a:prstGeom prst="rect">
            <a:avLst/>
          </a:prstGeom>
        </p:spPr>
      </p:pic>
      <p:sp>
        <p:nvSpPr>
          <p:cNvPr id="16" name="Flecha abajo 15"/>
          <p:cNvSpPr/>
          <p:nvPr/>
        </p:nvSpPr>
        <p:spPr>
          <a:xfrm>
            <a:off x="6815852" y="1632921"/>
            <a:ext cx="160130" cy="27207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Flecha abajo 16"/>
          <p:cNvSpPr/>
          <p:nvPr/>
        </p:nvSpPr>
        <p:spPr>
          <a:xfrm>
            <a:off x="6815852" y="2782587"/>
            <a:ext cx="160130" cy="27207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8217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7257"/>
            <a:ext cx="9144000" cy="1877712"/>
          </a:xfrm>
          <a:prstGeom prst="rect">
            <a:avLst/>
          </a:prstGeom>
        </p:spPr>
      </p:pic>
      <p:sp>
        <p:nvSpPr>
          <p:cNvPr id="6" name="object 2"/>
          <p:cNvSpPr txBox="1"/>
          <p:nvPr/>
        </p:nvSpPr>
        <p:spPr>
          <a:xfrm>
            <a:off x="224959" y="4968782"/>
            <a:ext cx="3412490" cy="1015365"/>
          </a:xfrm>
          <a:prstGeom prst="rect">
            <a:avLst/>
          </a:prstGeom>
          <a:ln w="38100">
            <a:solidFill>
              <a:srgbClr val="5B9BD3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13664" marR="100330" indent="48260" algn="ctr">
              <a:lnSpc>
                <a:spcPct val="100600"/>
              </a:lnSpc>
              <a:spcBef>
                <a:spcPts val="305"/>
              </a:spcBef>
            </a:pPr>
            <a:r>
              <a:rPr sz="1400" b="1" dirty="0">
                <a:latin typeface="Calibri"/>
                <a:cs typeface="Calibri"/>
              </a:rPr>
              <a:t>Ficha</a:t>
            </a:r>
            <a:r>
              <a:rPr sz="1400" b="1" spc="-8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8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Datos</a:t>
            </a:r>
            <a:r>
              <a:rPr sz="1400" b="1" spc="-7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Básicos</a:t>
            </a:r>
            <a:r>
              <a:rPr sz="1400" spc="-10" dirty="0">
                <a:latin typeface="Calibri"/>
                <a:cs typeface="Calibri"/>
              </a:rPr>
              <a:t>: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allí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registran</a:t>
            </a:r>
            <a:r>
              <a:rPr sz="1400" spc="2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la </a:t>
            </a:r>
            <a:r>
              <a:rPr sz="1400" spc="-20" dirty="0">
                <a:latin typeface="Calibri"/>
                <a:cs typeface="Calibri"/>
              </a:rPr>
              <a:t>información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datos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personales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paciente,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departamento,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UPGD,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diagnóstico,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entre </a:t>
            </a:r>
            <a:r>
              <a:rPr sz="1400" dirty="0">
                <a:latin typeface="Calibri"/>
                <a:cs typeface="Calibri"/>
              </a:rPr>
              <a:t>otros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datos</a:t>
            </a:r>
            <a:r>
              <a:rPr sz="1600" spc="-10" dirty="0">
                <a:latin typeface="Calibri"/>
                <a:cs typeface="Calibri"/>
              </a:rPr>
              <a:t>.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7" name="object 6"/>
          <p:cNvSpPr txBox="1"/>
          <p:nvPr/>
        </p:nvSpPr>
        <p:spPr>
          <a:xfrm>
            <a:off x="6823346" y="1196564"/>
            <a:ext cx="2113915" cy="4279900"/>
          </a:xfrm>
          <a:prstGeom prst="rect">
            <a:avLst/>
          </a:prstGeom>
          <a:solidFill>
            <a:srgbClr val="FFFFFF"/>
          </a:solidFill>
          <a:ln w="38100">
            <a:solidFill>
              <a:srgbClr val="5B9BD3"/>
            </a:solidFill>
          </a:ln>
        </p:spPr>
        <p:txBody>
          <a:bodyPr vert="horz" wrap="square" lIns="0" tIns="20320" rIns="0" bIns="0" rtlCol="0">
            <a:spAutoFit/>
          </a:bodyPr>
          <a:lstStyle/>
          <a:p>
            <a:pPr marL="90805" marR="503555">
              <a:lnSpc>
                <a:spcPct val="100000"/>
              </a:lnSpc>
              <a:spcBef>
                <a:spcPts val="160"/>
              </a:spcBef>
            </a:pPr>
            <a:r>
              <a:rPr sz="1600" b="1" dirty="0">
                <a:latin typeface="Calibri"/>
                <a:cs typeface="Calibri"/>
              </a:rPr>
              <a:t>Ficha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de</a:t>
            </a:r>
            <a:r>
              <a:rPr sz="1600" b="1" spc="-55" dirty="0">
                <a:latin typeface="Calibri"/>
                <a:cs typeface="Calibri"/>
              </a:rPr>
              <a:t> </a:t>
            </a:r>
            <a:r>
              <a:rPr sz="1600" b="1" spc="-20" dirty="0">
                <a:latin typeface="Calibri"/>
                <a:cs typeface="Calibri"/>
              </a:rPr>
              <a:t>Datos complementarios:</a:t>
            </a:r>
            <a:endParaRPr sz="1600" dirty="0">
              <a:latin typeface="Calibri"/>
              <a:cs typeface="Calibri"/>
            </a:endParaRPr>
          </a:p>
          <a:p>
            <a:pPr marL="90805" marR="90170">
              <a:lnSpc>
                <a:spcPct val="100000"/>
              </a:lnSpc>
              <a:spcBef>
                <a:spcPts val="1900"/>
              </a:spcBef>
              <a:tabLst>
                <a:tab pos="426084" algn="l"/>
                <a:tab pos="464184" algn="l"/>
                <a:tab pos="889000" algn="l"/>
                <a:tab pos="1176020" algn="l"/>
                <a:tab pos="1197610" algn="l"/>
                <a:tab pos="1328420" algn="l"/>
                <a:tab pos="1388110" algn="l"/>
                <a:tab pos="1497330" algn="l"/>
                <a:tab pos="1572260" algn="l"/>
                <a:tab pos="1812925" algn="l"/>
              </a:tabLst>
            </a:pPr>
            <a:r>
              <a:rPr sz="1600" dirty="0">
                <a:latin typeface="Calibri"/>
                <a:cs typeface="Calibri"/>
              </a:rPr>
              <a:t>se</a:t>
            </a:r>
            <a:r>
              <a:rPr sz="1600" spc="434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registran</a:t>
            </a:r>
            <a:r>
              <a:rPr sz="1600" spc="4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los</a:t>
            </a:r>
            <a:r>
              <a:rPr sz="1600" spc="4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datos </a:t>
            </a:r>
            <a:r>
              <a:rPr sz="1600" dirty="0">
                <a:latin typeface="Calibri"/>
                <a:cs typeface="Calibri"/>
              </a:rPr>
              <a:t>específicos</a:t>
            </a:r>
            <a:r>
              <a:rPr sz="1600" spc="3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del</a:t>
            </a:r>
            <a:r>
              <a:rPr sz="1600" spc="3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evento </a:t>
            </a:r>
            <a:r>
              <a:rPr sz="1600" spc="-25" dirty="0">
                <a:latin typeface="Calibri"/>
                <a:cs typeface="Calibri"/>
              </a:rPr>
              <a:t>de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10" dirty="0">
                <a:latin typeface="Calibri"/>
                <a:cs typeface="Calibri"/>
              </a:rPr>
              <a:t>interés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25" dirty="0">
                <a:latin typeface="Calibri"/>
                <a:cs typeface="Calibri"/>
              </a:rPr>
              <a:t>en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25" dirty="0">
                <a:latin typeface="Calibri"/>
                <a:cs typeface="Calibri"/>
              </a:rPr>
              <a:t>Salud </a:t>
            </a:r>
            <a:r>
              <a:rPr sz="1600" spc="-10" dirty="0">
                <a:latin typeface="Calibri"/>
                <a:cs typeface="Calibri"/>
              </a:rPr>
              <a:t>Pública.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20" dirty="0">
                <a:latin typeface="Calibri"/>
                <a:cs typeface="Calibri"/>
              </a:rPr>
              <a:t>Este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25" dirty="0">
                <a:latin typeface="Calibri"/>
                <a:cs typeface="Calibri"/>
              </a:rPr>
              <a:t>registro </a:t>
            </a:r>
            <a:r>
              <a:rPr sz="1600" dirty="0">
                <a:latin typeface="Calibri"/>
                <a:cs typeface="Calibri"/>
              </a:rPr>
              <a:t>cambia</a:t>
            </a:r>
            <a:r>
              <a:rPr sz="1600" spc="9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según</a:t>
            </a:r>
            <a:r>
              <a:rPr sz="1600" spc="10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el</a:t>
            </a:r>
            <a:r>
              <a:rPr sz="1600" spc="100" dirty="0">
                <a:latin typeface="Calibri"/>
                <a:cs typeface="Calibri"/>
              </a:rPr>
              <a:t>  </a:t>
            </a:r>
            <a:r>
              <a:rPr sz="1600" spc="-20" dirty="0">
                <a:latin typeface="Calibri"/>
                <a:cs typeface="Calibri"/>
              </a:rPr>
              <a:t>tipo </a:t>
            </a:r>
            <a:r>
              <a:rPr sz="1600" spc="-25" dirty="0">
                <a:latin typeface="Calibri"/>
                <a:cs typeface="Calibri"/>
              </a:rPr>
              <a:t>de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evento.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25" dirty="0">
                <a:latin typeface="Calibri"/>
                <a:cs typeface="Calibri"/>
              </a:rPr>
              <a:t>Se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20" dirty="0">
                <a:latin typeface="Calibri"/>
                <a:cs typeface="Calibri"/>
              </a:rPr>
              <a:t>puede </a:t>
            </a:r>
            <a:r>
              <a:rPr sz="1600" dirty="0">
                <a:latin typeface="Calibri"/>
                <a:cs typeface="Calibri"/>
              </a:rPr>
              <a:t>observar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el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ejemplo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de </a:t>
            </a:r>
            <a:r>
              <a:rPr sz="1600" dirty="0">
                <a:latin typeface="Calibri"/>
                <a:cs typeface="Calibri"/>
              </a:rPr>
              <a:t>VIH/Sida,</a:t>
            </a:r>
            <a:r>
              <a:rPr sz="1600" spc="204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en</a:t>
            </a:r>
            <a:r>
              <a:rPr sz="1600" spc="2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donde</a:t>
            </a:r>
            <a:r>
              <a:rPr sz="1600" spc="21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se </a:t>
            </a:r>
            <a:r>
              <a:rPr sz="1600" spc="-10" dirty="0">
                <a:latin typeface="Calibri"/>
                <a:cs typeface="Calibri"/>
              </a:rPr>
              <a:t>deben</a:t>
            </a:r>
            <a:r>
              <a:rPr sz="1600" dirty="0">
                <a:latin typeface="Calibri"/>
                <a:cs typeface="Calibri"/>
              </a:rPr>
              <a:t>				</a:t>
            </a:r>
            <a:r>
              <a:rPr sz="1600" spc="-25" dirty="0">
                <a:latin typeface="Calibri"/>
                <a:cs typeface="Calibri"/>
              </a:rPr>
              <a:t>registrar </a:t>
            </a:r>
            <a:r>
              <a:rPr sz="1600" spc="-10" dirty="0">
                <a:latin typeface="Calibri"/>
                <a:cs typeface="Calibri"/>
              </a:rPr>
              <a:t>antecedentes epidemiológicos, diagnóstico</a:t>
            </a:r>
            <a:r>
              <a:rPr sz="1600" dirty="0">
                <a:latin typeface="Calibri"/>
                <a:cs typeface="Calibri"/>
              </a:rPr>
              <a:t>							</a:t>
            </a:r>
            <a:r>
              <a:rPr sz="1600" spc="-45" dirty="0">
                <a:latin typeface="Calibri"/>
                <a:cs typeface="Calibri"/>
              </a:rPr>
              <a:t>de</a:t>
            </a:r>
            <a:endParaRPr sz="1600" dirty="0">
              <a:latin typeface="Calibri"/>
              <a:cs typeface="Calibri"/>
            </a:endParaRPr>
          </a:p>
          <a:p>
            <a:pPr marL="90805" marR="85090">
              <a:lnSpc>
                <a:spcPct val="100000"/>
              </a:lnSpc>
              <a:spcBef>
                <a:spcPts val="5"/>
              </a:spcBef>
              <a:tabLst>
                <a:tab pos="1919605" algn="l"/>
              </a:tabLst>
            </a:pPr>
            <a:r>
              <a:rPr sz="1600" spc="-10" dirty="0">
                <a:latin typeface="Calibri"/>
                <a:cs typeface="Calibri"/>
              </a:rPr>
              <a:t>laboratorio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50" dirty="0">
                <a:latin typeface="Calibri"/>
                <a:cs typeface="Calibri"/>
              </a:rPr>
              <a:t>e </a:t>
            </a:r>
            <a:r>
              <a:rPr sz="1600" spc="-20" dirty="0">
                <a:latin typeface="Calibri"/>
                <a:cs typeface="Calibri"/>
              </a:rPr>
              <a:t>información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clínica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/>
          <a:srcRect l="38751" t="7778" r="24999" b="4444"/>
          <a:stretch/>
        </p:blipFill>
        <p:spPr>
          <a:xfrm>
            <a:off x="774348" y="1183927"/>
            <a:ext cx="2720837" cy="370596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5"/>
          <a:srcRect l="42501" t="10000" r="27499" b="4444"/>
          <a:stretch/>
        </p:blipFill>
        <p:spPr>
          <a:xfrm>
            <a:off x="3720143" y="959991"/>
            <a:ext cx="3103203" cy="4978054"/>
          </a:xfrm>
          <a:prstGeom prst="rect">
            <a:avLst/>
          </a:prstGeom>
        </p:spPr>
      </p:pic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2060216" y="242583"/>
            <a:ext cx="6104238" cy="717408"/>
          </a:xfrm>
        </p:spPr>
        <p:txBody>
          <a:bodyPr>
            <a:noAutofit/>
          </a:bodyPr>
          <a:lstStyle/>
          <a:p>
            <a:pPr algn="ctr"/>
            <a:r>
              <a:rPr lang="es-ES" sz="2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FICHAS DE NOTIFICACIÓN</a:t>
            </a:r>
            <a:endParaRPr lang="es-ES" sz="2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74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7257"/>
            <a:ext cx="9144000" cy="187771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36250" t="22692" r="21875" b="18361"/>
          <a:stretch/>
        </p:blipFill>
        <p:spPr>
          <a:xfrm>
            <a:off x="2625436" y="445077"/>
            <a:ext cx="6235931" cy="493777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28600" y="25908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/>
                </a:solidFill>
              </a:rPr>
              <a:t>CODIFICACIÓN DE EVENTOS </a:t>
            </a:r>
            <a:endParaRPr lang="es-CO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70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7257"/>
            <a:ext cx="9144000" cy="187771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35625" t="22223" r="22500" b="6666"/>
          <a:stretch/>
        </p:blipFill>
        <p:spPr>
          <a:xfrm>
            <a:off x="1935525" y="357447"/>
            <a:ext cx="6096758" cy="582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02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7257"/>
            <a:ext cx="9144000" cy="1877712"/>
          </a:xfrm>
          <a:prstGeom prst="rect">
            <a:avLst/>
          </a:prstGeom>
        </p:spPr>
      </p:pic>
      <p:sp>
        <p:nvSpPr>
          <p:cNvPr id="4" name="object 2"/>
          <p:cNvSpPr txBox="1"/>
          <p:nvPr/>
        </p:nvSpPr>
        <p:spPr>
          <a:xfrm>
            <a:off x="659476" y="1765069"/>
            <a:ext cx="8409940" cy="339772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241300" marR="366395" indent="-228600">
              <a:lnSpc>
                <a:spcPts val="3000"/>
              </a:lnSpc>
              <a:spcBef>
                <a:spcPts val="495"/>
              </a:spcBef>
              <a:tabLst>
                <a:tab pos="6436995" algn="l"/>
              </a:tabLst>
            </a:pPr>
            <a:endParaRPr lang="es-ES" sz="2800" dirty="0" smtClean="0">
              <a:latin typeface="Arial"/>
              <a:cs typeface="Arial"/>
            </a:endParaRPr>
          </a:p>
          <a:p>
            <a:pPr marL="527050" marR="366395" indent="-514350">
              <a:lnSpc>
                <a:spcPts val="3000"/>
              </a:lnSpc>
              <a:spcBef>
                <a:spcPts val="495"/>
              </a:spcBef>
              <a:buAutoNum type="arabicPeriod"/>
              <a:tabLst>
                <a:tab pos="6436995" algn="l"/>
              </a:tabLst>
            </a:pPr>
            <a:r>
              <a:rPr lang="es-ES" sz="2800" dirty="0" smtClean="0">
                <a:latin typeface="Arial"/>
                <a:cs typeface="Arial"/>
              </a:rPr>
              <a:t>Diríjase a la pagina publicar Asistencial de la Clínica las Lajas </a:t>
            </a:r>
            <a:r>
              <a:rPr lang="es-ES" sz="2800" u="sng" spc="-27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//172.16.1.19/</a:t>
            </a:r>
            <a:r>
              <a:rPr lang="es-ES" sz="2800" u="sng" spc="-275" dirty="0" err="1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nextcloud</a:t>
            </a:r>
            <a:r>
              <a:rPr lang="es-ES" sz="2800" u="sng" spc="-27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s-ES" sz="2800" u="sng" spc="-275" dirty="0" err="1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index.php</a:t>
            </a:r>
            <a:r>
              <a:rPr lang="es-ES" sz="2800" u="sng" spc="-27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/apps/</a:t>
            </a:r>
            <a:r>
              <a:rPr lang="es-ES" sz="2800" u="sng" spc="-275" dirty="0" err="1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dashboard</a:t>
            </a:r>
            <a:r>
              <a:rPr lang="es-ES" sz="2800" u="sng" spc="-275" dirty="0" smtClean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pPr marL="12700" marR="366395">
              <a:lnSpc>
                <a:spcPts val="3000"/>
              </a:lnSpc>
              <a:spcBef>
                <a:spcPts val="495"/>
              </a:spcBef>
              <a:tabLst>
                <a:tab pos="6436995" algn="l"/>
              </a:tabLst>
            </a:pPr>
            <a:endParaRPr lang="es-ES" sz="2800" u="sng" spc="-275" dirty="0" smtClean="0">
              <a:solidFill>
                <a:srgbClr val="0000FF"/>
              </a:solidFill>
              <a:uFill>
                <a:solidFill>
                  <a:srgbClr val="0461C1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366395">
              <a:lnSpc>
                <a:spcPts val="3000"/>
              </a:lnSpc>
              <a:spcBef>
                <a:spcPts val="495"/>
              </a:spcBef>
              <a:tabLst>
                <a:tab pos="6436995" algn="l"/>
              </a:tabLst>
            </a:pPr>
            <a:r>
              <a:rPr lang="es-ES" sz="2800" spc="-275" dirty="0" smtClean="0">
                <a:uFill>
                  <a:solidFill>
                    <a:srgbClr val="0461C1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2. S</a:t>
            </a:r>
            <a:r>
              <a:rPr lang="es-ES" sz="2800" dirty="0" smtClean="0">
                <a:latin typeface="Arial"/>
                <a:cs typeface="Arial"/>
              </a:rPr>
              <a:t>eleccione fichas INS 2025 y/o protocolos eventos </a:t>
            </a:r>
            <a:r>
              <a:rPr lang="es-ES" sz="2800" dirty="0" err="1" smtClean="0">
                <a:latin typeface="Arial"/>
                <a:cs typeface="Arial"/>
              </a:rPr>
              <a:t>SP</a:t>
            </a:r>
            <a:r>
              <a:rPr lang="es-ES" sz="2800" dirty="0" smtClean="0">
                <a:latin typeface="Arial"/>
                <a:cs typeface="Arial"/>
              </a:rPr>
              <a:t> -INS</a:t>
            </a:r>
          </a:p>
          <a:p>
            <a:pPr marL="12700" marR="366395">
              <a:lnSpc>
                <a:spcPts val="3000"/>
              </a:lnSpc>
              <a:spcBef>
                <a:spcPts val="495"/>
              </a:spcBef>
              <a:tabLst>
                <a:tab pos="6436995" algn="l"/>
              </a:tabLst>
            </a:pP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2002027" y="645122"/>
            <a:ext cx="6104238" cy="717408"/>
          </a:xfrm>
        </p:spPr>
        <p:txBody>
          <a:bodyPr>
            <a:noAutofit/>
          </a:bodyPr>
          <a:lstStyle/>
          <a:p>
            <a:pPr algn="ctr"/>
            <a:r>
              <a:rPr lang="es-ES" sz="2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DONDE ENCONTRAMOS LAS FICHAS Y PROTOCOLOS 2025 ADOPTADOS POR </a:t>
            </a:r>
            <a:r>
              <a:rPr lang="es-ES" sz="24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CLL</a:t>
            </a:r>
            <a:endParaRPr lang="es-ES" sz="2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7257"/>
            <a:ext cx="9144000" cy="1877712"/>
          </a:xfrm>
          <a:prstGeom prst="rect">
            <a:avLst/>
          </a:prstGeom>
        </p:spPr>
      </p:pic>
      <p:graphicFrame>
        <p:nvGraphicFramePr>
          <p:cNvPr id="4" name="11 Diagrama"/>
          <p:cNvGraphicFramePr/>
          <p:nvPr>
            <p:extLst>
              <p:ext uri="{D42A27DB-BD31-4B8C-83A1-F6EECF244321}">
                <p14:modId xmlns:p14="http://schemas.microsoft.com/office/powerpoint/2010/main" val="127586705"/>
              </p:ext>
            </p:extLst>
          </p:nvPr>
        </p:nvGraphicFramePr>
        <p:xfrm>
          <a:off x="2829216" y="1088212"/>
          <a:ext cx="5005973" cy="46507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255315" y="2891848"/>
            <a:ext cx="2462947" cy="717408"/>
          </a:xfrm>
        </p:spPr>
        <p:txBody>
          <a:bodyPr>
            <a:noAutofit/>
          </a:bodyPr>
          <a:lstStyle/>
          <a:p>
            <a:pPr algn="ctr"/>
            <a:r>
              <a:rPr lang="es-ES" sz="2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NOTIFICACIÓN</a:t>
            </a:r>
            <a:br>
              <a:rPr lang="es-ES" sz="2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s-ES" sz="2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800" b="1" u="sng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TODOS LOS EVENTOS SON DE NOTIFICACIÓN INMEDIATA</a:t>
            </a:r>
            <a:endParaRPr lang="es-ES" sz="1800" b="1" u="sng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51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7257"/>
            <a:ext cx="9144000" cy="1877712"/>
          </a:xfrm>
          <a:prstGeom prst="rect">
            <a:avLst/>
          </a:prstGeom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2494139" y="325713"/>
            <a:ext cx="4155721" cy="717408"/>
          </a:xfrm>
        </p:spPr>
        <p:txBody>
          <a:bodyPr>
            <a:noAutofit/>
          </a:bodyPr>
          <a:lstStyle/>
          <a:p>
            <a:pPr algn="ctr"/>
            <a:r>
              <a:rPr lang="es-E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EVENTOS </a:t>
            </a:r>
            <a:r>
              <a:rPr lang="es-ES" sz="2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INDIVIDUALES DE VIGILANCIA</a:t>
            </a:r>
            <a:endParaRPr lang="es-ES" sz="2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76" y="1369294"/>
            <a:ext cx="4448896" cy="286263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110" y="1369295"/>
            <a:ext cx="3919631" cy="432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24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7257"/>
            <a:ext cx="9144000" cy="1877712"/>
          </a:xfrm>
          <a:prstGeom prst="rect">
            <a:avLst/>
          </a:prstGeom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2494139" y="325713"/>
            <a:ext cx="4155721" cy="717408"/>
          </a:xfrm>
        </p:spPr>
        <p:txBody>
          <a:bodyPr>
            <a:noAutofit/>
          </a:bodyPr>
          <a:lstStyle/>
          <a:p>
            <a:pPr algn="ctr"/>
            <a:r>
              <a:rPr lang="es-E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EVENTOS </a:t>
            </a:r>
            <a:r>
              <a:rPr lang="es-ES" sz="2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INDIVIDUALES DE VIGILANCIA</a:t>
            </a:r>
            <a:endParaRPr lang="es-ES" sz="2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139" y="1991989"/>
            <a:ext cx="4410691" cy="275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75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7257"/>
            <a:ext cx="9144000" cy="1877712"/>
          </a:xfrm>
          <a:prstGeom prst="rect">
            <a:avLst/>
          </a:prstGeom>
        </p:spPr>
      </p:pic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114399" y="393521"/>
            <a:ext cx="4915202" cy="717408"/>
          </a:xfrm>
        </p:spPr>
        <p:txBody>
          <a:bodyPr>
            <a:noAutofit/>
          </a:bodyPr>
          <a:lstStyle/>
          <a:p>
            <a:pPr algn="ctr"/>
            <a:r>
              <a:rPr lang="es-ES" sz="2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EVENTOS COLECTIVOS DE VIGILANCIA</a:t>
            </a:r>
            <a:endParaRPr lang="es-ES" sz="2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707" y="1889780"/>
            <a:ext cx="5953956" cy="205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59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7257"/>
            <a:ext cx="9144000" cy="1877712"/>
          </a:xfrm>
          <a:prstGeom prst="rect">
            <a:avLst/>
          </a:prstGeom>
        </p:spPr>
      </p:pic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848688" y="580335"/>
            <a:ext cx="3701544" cy="717408"/>
          </a:xfrm>
        </p:spPr>
        <p:txBody>
          <a:bodyPr>
            <a:noAutofit/>
          </a:bodyPr>
          <a:lstStyle/>
          <a:p>
            <a:pPr algn="ctr"/>
            <a:r>
              <a:rPr lang="es-ES" sz="2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EVENTOS DE ESPECIAL INTERÉS</a:t>
            </a:r>
            <a:endParaRPr lang="es-ES" sz="2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IMPORTANCIA DE LA GESTIÓN DE CAMBIO EN LAS ORGANIZACION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793" y="1607127"/>
            <a:ext cx="5511335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82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55767" y="375993"/>
            <a:ext cx="5201603" cy="332303"/>
          </a:xfrm>
          <a:prstGeom prst="rect">
            <a:avLst/>
          </a:prstGeom>
        </p:spPr>
        <p:txBody>
          <a:bodyPr vert="horz" wrap="square" lIns="0" tIns="9049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1"/>
              </a:spcBef>
            </a:pPr>
            <a:r>
              <a:rPr lang="es-ES" sz="2100" b="1" dirty="0" smtClean="0">
                <a:solidFill>
                  <a:srgbClr val="13A994"/>
                </a:solidFill>
                <a:latin typeface="Calibri"/>
                <a:cs typeface="Calibri"/>
              </a:rPr>
              <a:t>FIEBRE AMARILLA (310)</a:t>
            </a:r>
            <a:endParaRPr sz="2100" dirty="0">
              <a:latin typeface="Calibri"/>
              <a:cs typeface="Calibri"/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8" y="4974811"/>
            <a:ext cx="9027822" cy="185385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3"/>
          <a:stretch/>
        </p:blipFill>
        <p:spPr>
          <a:xfrm>
            <a:off x="226393" y="1201940"/>
            <a:ext cx="8501971" cy="149772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265" y="2699664"/>
            <a:ext cx="6982691" cy="354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6920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04145"/>
            <a:ext cx="9027822" cy="1853855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84997" y="779324"/>
            <a:ext cx="5201603" cy="332303"/>
          </a:xfrm>
          <a:prstGeom prst="rect">
            <a:avLst/>
          </a:prstGeom>
        </p:spPr>
        <p:txBody>
          <a:bodyPr vert="horz" wrap="square" lIns="0" tIns="9049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1"/>
              </a:spcBef>
            </a:pPr>
            <a:r>
              <a:rPr lang="es-ES" sz="2100" b="1" dirty="0">
                <a:solidFill>
                  <a:srgbClr val="13A994"/>
                </a:solidFill>
                <a:latin typeface="Calibri"/>
                <a:cs typeface="Calibri"/>
              </a:rPr>
              <a:t>FIEBRE AMARILLA (310)</a:t>
            </a:r>
            <a:endParaRPr sz="2100" dirty="0">
              <a:latin typeface="Calibri"/>
              <a:cs typeface="Calibri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0626"/>
            <a:ext cx="9144000" cy="409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7510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04145"/>
            <a:ext cx="9027822" cy="1853855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84997" y="779324"/>
            <a:ext cx="5201603" cy="332303"/>
          </a:xfrm>
          <a:prstGeom prst="rect">
            <a:avLst/>
          </a:prstGeom>
        </p:spPr>
        <p:txBody>
          <a:bodyPr vert="horz" wrap="square" lIns="0" tIns="9049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1"/>
              </a:spcBef>
            </a:pPr>
            <a:r>
              <a:rPr lang="es-ES" sz="2100" b="1" dirty="0" smtClean="0">
                <a:solidFill>
                  <a:srgbClr val="13A994"/>
                </a:solidFill>
                <a:latin typeface="Calibri"/>
                <a:cs typeface="Calibri"/>
              </a:rPr>
              <a:t>FIEBRE </a:t>
            </a:r>
            <a:r>
              <a:rPr lang="es-ES" sz="2100" b="1" dirty="0">
                <a:solidFill>
                  <a:srgbClr val="13A994"/>
                </a:solidFill>
                <a:latin typeface="Calibri"/>
                <a:cs typeface="Calibri"/>
              </a:rPr>
              <a:t>AMARILLA (310)</a:t>
            </a:r>
            <a:endParaRPr sz="2100" dirty="0">
              <a:latin typeface="Calibri"/>
              <a:cs typeface="Calibri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12" y="1644602"/>
            <a:ext cx="7240010" cy="4554123"/>
          </a:xfrm>
          <a:prstGeom prst="rect">
            <a:avLst/>
          </a:prstGeom>
        </p:spPr>
      </p:pic>
      <p:sp>
        <p:nvSpPr>
          <p:cNvPr id="9" name="object 2"/>
          <p:cNvSpPr txBox="1">
            <a:spLocks/>
          </p:cNvSpPr>
          <p:nvPr/>
        </p:nvSpPr>
        <p:spPr>
          <a:xfrm>
            <a:off x="1884996" y="1312299"/>
            <a:ext cx="5201603" cy="332303"/>
          </a:xfrm>
          <a:prstGeom prst="rect">
            <a:avLst/>
          </a:prstGeom>
        </p:spPr>
        <p:txBody>
          <a:bodyPr vert="horz" wrap="square" lIns="0" tIns="9049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algn="ctr">
              <a:lnSpc>
                <a:spcPct val="100000"/>
              </a:lnSpc>
              <a:spcBef>
                <a:spcPts val="71"/>
              </a:spcBef>
            </a:pPr>
            <a:r>
              <a:rPr lang="es-ES" sz="2100" b="1" dirty="0" smtClean="0">
                <a:latin typeface="Calibri"/>
                <a:cs typeface="Calibri"/>
              </a:rPr>
              <a:t>Caso Confirmado</a:t>
            </a:r>
            <a:endParaRPr lang="es-ES" sz="21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85876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2" y="5004145"/>
            <a:ext cx="9027822" cy="1853855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16023" y="721486"/>
            <a:ext cx="3102172" cy="379431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>
              <a:lnSpc>
                <a:spcPct val="100000"/>
              </a:lnSpc>
              <a:spcBef>
                <a:spcPts val="79"/>
              </a:spcBef>
            </a:pPr>
            <a:r>
              <a:rPr lang="es-ES" sz="2400" b="1" dirty="0">
                <a:solidFill>
                  <a:srgbClr val="13A994"/>
                </a:solidFill>
                <a:latin typeface="Calibri"/>
                <a:cs typeface="Calibri"/>
              </a:rPr>
              <a:t>FIEBRE AMARILLA (</a:t>
            </a:r>
            <a:r>
              <a:rPr lang="es-ES" sz="2400" b="1" dirty="0" smtClean="0">
                <a:solidFill>
                  <a:srgbClr val="13A994"/>
                </a:solidFill>
                <a:latin typeface="Calibri"/>
                <a:cs typeface="Calibri"/>
              </a:rPr>
              <a:t>310)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417" y="1299865"/>
            <a:ext cx="5849166" cy="425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8922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7" y="4907772"/>
            <a:ext cx="9027822" cy="1853855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4860" y="660734"/>
            <a:ext cx="4983857" cy="379431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DENGUE (210</a:t>
            </a:r>
            <a:r>
              <a:rPr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r>
              <a:rPr lang="es-ES"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 Y 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DENGUE GRAVE </a:t>
            </a:r>
            <a:r>
              <a:rPr lang="es-ES" sz="2400" b="1" spc="-23" dirty="0">
                <a:solidFill>
                  <a:srgbClr val="13A994"/>
                </a:solidFill>
                <a:latin typeface="Calibri"/>
                <a:cs typeface="Calibri"/>
              </a:rPr>
              <a:t>(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220</a:t>
            </a:r>
            <a:r>
              <a:rPr lang="es-ES" sz="2400" b="1" spc="-15" dirty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14" y="1333984"/>
            <a:ext cx="4040822" cy="378195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961" y="1333984"/>
            <a:ext cx="4627845" cy="378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2657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7" y="4907772"/>
            <a:ext cx="9027822" cy="1853855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4860" y="660734"/>
            <a:ext cx="4983857" cy="379431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DENGUE (210</a:t>
            </a:r>
            <a:r>
              <a:rPr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r>
              <a:rPr lang="es-ES"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 Y 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DENGUE GRAVE </a:t>
            </a:r>
            <a:r>
              <a:rPr lang="es-ES" sz="2400" b="1" spc="-23" dirty="0">
                <a:solidFill>
                  <a:srgbClr val="13A994"/>
                </a:solidFill>
                <a:latin typeface="Calibri"/>
                <a:cs typeface="Calibri"/>
              </a:rPr>
              <a:t>(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220</a:t>
            </a:r>
            <a:r>
              <a:rPr lang="es-ES" sz="2400" b="1" spc="-15" dirty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31" y="1457768"/>
            <a:ext cx="8658714" cy="3990847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7685494" y="1413164"/>
            <a:ext cx="1373585" cy="241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6440630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7" y="4907772"/>
            <a:ext cx="9027822" cy="1853855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4860" y="660734"/>
            <a:ext cx="4983857" cy="379431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DENGUE (210</a:t>
            </a:r>
            <a:r>
              <a:rPr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r>
              <a:rPr lang="es-ES"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 Y 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DENGUE GRAVE </a:t>
            </a:r>
            <a:r>
              <a:rPr lang="es-ES" sz="2400" b="1" spc="-23" dirty="0">
                <a:solidFill>
                  <a:srgbClr val="13A994"/>
                </a:solidFill>
                <a:latin typeface="Calibri"/>
                <a:cs typeface="Calibri"/>
              </a:rPr>
              <a:t>(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220</a:t>
            </a:r>
            <a:r>
              <a:rPr lang="es-ES" sz="2400" b="1" spc="-15" dirty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68" y="1554902"/>
            <a:ext cx="8824811" cy="4062382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7770415" y="1433990"/>
            <a:ext cx="1373585" cy="241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3212725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7" y="4907772"/>
            <a:ext cx="9027822" cy="1853855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4860" y="660734"/>
            <a:ext cx="4983857" cy="379431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DENGUE (210</a:t>
            </a:r>
            <a:r>
              <a:rPr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r>
              <a:rPr lang="es-ES"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 Y 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DENGUE GRAVE </a:t>
            </a:r>
            <a:r>
              <a:rPr lang="es-ES" sz="2400" b="1" spc="-23" dirty="0">
                <a:solidFill>
                  <a:srgbClr val="13A994"/>
                </a:solidFill>
                <a:latin typeface="Calibri"/>
                <a:cs typeface="Calibri"/>
              </a:rPr>
              <a:t>(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220</a:t>
            </a:r>
            <a:r>
              <a:rPr lang="es-ES" sz="2400" b="1" spc="-15" dirty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7770415" y="1433990"/>
            <a:ext cx="1373585" cy="241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5" y="1450200"/>
            <a:ext cx="8777756" cy="368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5215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7" y="4907772"/>
            <a:ext cx="9027822" cy="1853855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4860" y="660734"/>
            <a:ext cx="4983857" cy="379431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DENGUE (210</a:t>
            </a:r>
            <a:r>
              <a:rPr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r>
              <a:rPr lang="es-ES"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 Y 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DENGUE GRAVE </a:t>
            </a:r>
            <a:r>
              <a:rPr lang="es-ES" sz="2400" b="1" spc="-23" dirty="0">
                <a:solidFill>
                  <a:srgbClr val="13A994"/>
                </a:solidFill>
                <a:latin typeface="Calibri"/>
                <a:cs typeface="Calibri"/>
              </a:rPr>
              <a:t>(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220</a:t>
            </a:r>
            <a:r>
              <a:rPr lang="es-ES" sz="2400" b="1" spc="-15" dirty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7770415" y="1433990"/>
            <a:ext cx="1373585" cy="241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54" y="1433990"/>
            <a:ext cx="8471425" cy="3929408"/>
          </a:xfrm>
          <a:prstGeom prst="rect">
            <a:avLst/>
          </a:prstGeom>
        </p:spPr>
      </p:pic>
      <p:sp>
        <p:nvSpPr>
          <p:cNvPr id="8" name="object 2"/>
          <p:cNvSpPr txBox="1">
            <a:spLocks/>
          </p:cNvSpPr>
          <p:nvPr/>
        </p:nvSpPr>
        <p:spPr>
          <a:xfrm>
            <a:off x="1773383" y="5493366"/>
            <a:ext cx="4983857" cy="379431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err="1" smtClean="0">
                <a:solidFill>
                  <a:srgbClr val="13A994"/>
                </a:solidFill>
                <a:latin typeface="Calibri"/>
                <a:cs typeface="Calibri"/>
              </a:rPr>
              <a:t>CLL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 CUENTA CON PRUEBAS RÁPIDAS</a:t>
            </a:r>
            <a:endParaRPr lang="es-E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58178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7" y="4907772"/>
            <a:ext cx="9027822" cy="1853855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4860" y="660734"/>
            <a:ext cx="4983857" cy="379431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DENGUE (210</a:t>
            </a:r>
            <a:r>
              <a:rPr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r>
              <a:rPr lang="es-ES"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 Y 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DENGUE GRAVE </a:t>
            </a:r>
            <a:r>
              <a:rPr lang="es-ES" sz="2400" b="1" spc="-23" dirty="0">
                <a:solidFill>
                  <a:srgbClr val="13A994"/>
                </a:solidFill>
                <a:latin typeface="Calibri"/>
                <a:cs typeface="Calibri"/>
              </a:rPr>
              <a:t>(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220</a:t>
            </a:r>
            <a:r>
              <a:rPr lang="es-ES" sz="2400" b="1" spc="-15" dirty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7770415" y="1433990"/>
            <a:ext cx="1373585" cy="241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336" y="1351688"/>
            <a:ext cx="7428903" cy="395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8383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7" y="4907772"/>
            <a:ext cx="9027822" cy="1853855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4860" y="660734"/>
            <a:ext cx="4983857" cy="379431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DENGUE (210</a:t>
            </a:r>
            <a:r>
              <a:rPr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r>
              <a:rPr lang="es-ES"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 Y 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DENGUE GRAVE </a:t>
            </a:r>
            <a:r>
              <a:rPr lang="es-ES" sz="2400" b="1" spc="-23" dirty="0">
                <a:solidFill>
                  <a:srgbClr val="13A994"/>
                </a:solidFill>
                <a:latin typeface="Calibri"/>
                <a:cs typeface="Calibri"/>
              </a:rPr>
              <a:t>(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220</a:t>
            </a:r>
            <a:r>
              <a:rPr lang="es-ES" sz="2400" b="1" spc="-15" dirty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7770415" y="1433990"/>
            <a:ext cx="1373585" cy="241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4156"/>
            <a:ext cx="9144000" cy="426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7357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8092" y="5004145"/>
            <a:ext cx="9027822" cy="1853855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sp>
        <p:nvSpPr>
          <p:cNvPr id="22" name="object 2"/>
          <p:cNvSpPr txBox="1">
            <a:spLocks noGrp="1"/>
          </p:cNvSpPr>
          <p:nvPr>
            <p:ph type="title"/>
          </p:nvPr>
        </p:nvSpPr>
        <p:spPr>
          <a:xfrm>
            <a:off x="2977247" y="595667"/>
            <a:ext cx="3189503" cy="748762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MALARIA (465)</a:t>
            </a:r>
            <a: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  <a:t/>
            </a:r>
            <a:b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</a:br>
            <a:endParaRPr sz="2400" dirty="0">
              <a:latin typeface="Calibri"/>
              <a:cs typeface="Calibri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6" y="1823720"/>
            <a:ext cx="8930658" cy="121630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6" y="3519316"/>
            <a:ext cx="8862644" cy="1350907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7965821" y="3519315"/>
            <a:ext cx="1373585" cy="241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3853284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6" y="5004145"/>
            <a:ext cx="9027822" cy="1853855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sp>
        <p:nvSpPr>
          <p:cNvPr id="22" name="object 2"/>
          <p:cNvSpPr txBox="1">
            <a:spLocks noGrp="1"/>
          </p:cNvSpPr>
          <p:nvPr>
            <p:ph type="title"/>
          </p:nvPr>
        </p:nvSpPr>
        <p:spPr>
          <a:xfrm>
            <a:off x="2977247" y="595667"/>
            <a:ext cx="3189503" cy="748762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MALARIA (465)</a:t>
            </a:r>
            <a: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  <a:t/>
            </a:r>
            <a:b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</a:br>
            <a:endParaRPr sz="2400" dirty="0">
              <a:latin typeface="Calibri"/>
              <a:cs typeface="Calibri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7731553" y="2587434"/>
            <a:ext cx="1373585" cy="241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386" y="1534957"/>
            <a:ext cx="6573167" cy="464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0191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6" y="5004145"/>
            <a:ext cx="9027822" cy="1853855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sp>
        <p:nvSpPr>
          <p:cNvPr id="22" name="object 2"/>
          <p:cNvSpPr txBox="1">
            <a:spLocks noGrp="1"/>
          </p:cNvSpPr>
          <p:nvPr>
            <p:ph type="title"/>
          </p:nvPr>
        </p:nvSpPr>
        <p:spPr>
          <a:xfrm>
            <a:off x="2977247" y="595667"/>
            <a:ext cx="3189503" cy="748762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MALARIA (465)</a:t>
            </a:r>
            <a: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  <a:t/>
            </a:r>
            <a:b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</a:br>
            <a:endParaRPr sz="2400" dirty="0">
              <a:latin typeface="Calibri"/>
              <a:cs typeface="Calibri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7731553" y="2587434"/>
            <a:ext cx="1373585" cy="241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57" y="1556747"/>
            <a:ext cx="8856539" cy="366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01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6" y="5004145"/>
            <a:ext cx="9027822" cy="1853855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sp>
        <p:nvSpPr>
          <p:cNvPr id="22" name="object 2"/>
          <p:cNvSpPr txBox="1">
            <a:spLocks noGrp="1"/>
          </p:cNvSpPr>
          <p:nvPr>
            <p:ph type="title"/>
          </p:nvPr>
        </p:nvSpPr>
        <p:spPr>
          <a:xfrm>
            <a:off x="2977247" y="595667"/>
            <a:ext cx="3189503" cy="748762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MALARIA (465)</a:t>
            </a:r>
            <a: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  <a:t/>
            </a:r>
            <a:b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</a:br>
            <a:endParaRPr sz="2400" dirty="0">
              <a:latin typeface="Calibri"/>
              <a:cs typeface="Calibri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7731553" y="2587434"/>
            <a:ext cx="1373585" cy="241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59" y="1347751"/>
            <a:ext cx="7783736" cy="365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2846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n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8618"/>
            <a:ext cx="9143999" cy="1589383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3036709" y="4346977"/>
            <a:ext cx="1613535" cy="382429"/>
          </a:xfrm>
          <a:custGeom>
            <a:avLst/>
            <a:gdLst/>
            <a:ahLst/>
            <a:cxnLst/>
            <a:rect l="l" t="t" r="r" b="b"/>
            <a:pathLst>
              <a:path w="2151379" h="509904">
                <a:moveTo>
                  <a:pt x="2150905" y="0"/>
                </a:moveTo>
                <a:lnTo>
                  <a:pt x="0" y="0"/>
                </a:lnTo>
                <a:lnTo>
                  <a:pt x="0" y="509599"/>
                </a:lnTo>
                <a:lnTo>
                  <a:pt x="2150905" y="509599"/>
                </a:lnTo>
                <a:lnTo>
                  <a:pt x="2150905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 txBox="1"/>
          <p:nvPr/>
        </p:nvSpPr>
        <p:spPr>
          <a:xfrm>
            <a:off x="1375768" y="3264388"/>
            <a:ext cx="823913" cy="103852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60972" marR="20479" indent="-127635">
              <a:lnSpc>
                <a:spcPct val="110600"/>
              </a:lnSpc>
              <a:spcBef>
                <a:spcPts val="71"/>
              </a:spcBef>
              <a:buAutoNum type="arabicPeriod"/>
              <a:tabLst>
                <a:tab pos="251460" algn="l"/>
              </a:tabLst>
            </a:pPr>
            <a:r>
              <a:rPr sz="1013" b="1" dirty="0">
                <a:latin typeface="Calibri"/>
                <a:cs typeface="Calibri"/>
              </a:rPr>
              <a:t>Cabeza</a:t>
            </a:r>
            <a:r>
              <a:rPr sz="1013" b="1" spc="-38" dirty="0">
                <a:latin typeface="Calibri"/>
                <a:cs typeface="Calibri"/>
              </a:rPr>
              <a:t> </a:t>
            </a:r>
            <a:r>
              <a:rPr sz="1013" b="1" spc="-15" dirty="0">
                <a:latin typeface="Calibri"/>
                <a:cs typeface="Calibri"/>
              </a:rPr>
              <a:t>cara 	</a:t>
            </a:r>
            <a:r>
              <a:rPr sz="1013" b="1" spc="-8" dirty="0">
                <a:latin typeface="Calibri"/>
                <a:cs typeface="Calibri"/>
              </a:rPr>
              <a:t>cuello</a:t>
            </a:r>
            <a:endParaRPr sz="1013" dirty="0">
              <a:latin typeface="Calibri"/>
              <a:cs typeface="Calibri"/>
            </a:endParaRPr>
          </a:p>
          <a:p>
            <a:pPr marL="156209" marR="93821" indent="-48101">
              <a:lnSpc>
                <a:spcPct val="110500"/>
              </a:lnSpc>
              <a:spcBef>
                <a:spcPts val="4"/>
              </a:spcBef>
            </a:pPr>
            <a:r>
              <a:rPr sz="1013" b="1" dirty="0">
                <a:latin typeface="Calibri"/>
                <a:cs typeface="Calibri"/>
              </a:rPr>
              <a:t>Manos</a:t>
            </a:r>
            <a:r>
              <a:rPr sz="1013" b="1" spc="-19" dirty="0">
                <a:latin typeface="Calibri"/>
                <a:cs typeface="Calibri"/>
              </a:rPr>
              <a:t> </a:t>
            </a:r>
            <a:r>
              <a:rPr sz="1013" b="1" spc="-15" dirty="0">
                <a:latin typeface="Calibri"/>
                <a:cs typeface="Calibri"/>
              </a:rPr>
              <a:t>pies </a:t>
            </a:r>
            <a:r>
              <a:rPr sz="1013" b="1" spc="-8" dirty="0">
                <a:latin typeface="Calibri"/>
                <a:cs typeface="Calibri"/>
              </a:rPr>
              <a:t>Genitales</a:t>
            </a:r>
            <a:endParaRPr sz="1013" dirty="0">
              <a:latin typeface="Calibri"/>
              <a:cs typeface="Calibri"/>
            </a:endParaRPr>
          </a:p>
          <a:p>
            <a:pPr marL="242888" indent="-127635">
              <a:spcBef>
                <a:spcPts val="127"/>
              </a:spcBef>
              <a:buAutoNum type="arabicPeriod" startAt="2"/>
              <a:tabLst>
                <a:tab pos="242888" algn="l"/>
              </a:tabLst>
            </a:pPr>
            <a:r>
              <a:rPr sz="1013" b="1" spc="-8" dirty="0">
                <a:latin typeface="Calibri"/>
                <a:cs typeface="Calibri"/>
              </a:rPr>
              <a:t>Múltiple</a:t>
            </a:r>
            <a:endParaRPr sz="1013" dirty="0">
              <a:latin typeface="Calibri"/>
              <a:cs typeface="Calibri"/>
            </a:endParaRPr>
          </a:p>
          <a:p>
            <a:pPr marL="147638" indent="-127635">
              <a:spcBef>
                <a:spcPts val="127"/>
              </a:spcBef>
              <a:buAutoNum type="arabicPeriod" startAt="2"/>
              <a:tabLst>
                <a:tab pos="147638" algn="l"/>
              </a:tabLst>
            </a:pPr>
            <a:r>
              <a:rPr sz="1013" b="1" spc="-8" dirty="0">
                <a:latin typeface="Calibri"/>
                <a:cs typeface="Calibri"/>
              </a:rPr>
              <a:t>Profundidad</a:t>
            </a:r>
            <a:endParaRPr sz="1013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06103" y="3241208"/>
            <a:ext cx="831056" cy="734688"/>
          </a:xfrm>
          <a:prstGeom prst="rect">
            <a:avLst/>
          </a:prstGeom>
          <a:ln w="181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13" dirty="0">
              <a:latin typeface="Times New Roman"/>
              <a:cs typeface="Times New Roman"/>
            </a:endParaRPr>
          </a:p>
          <a:p>
            <a:pPr>
              <a:spcBef>
                <a:spcPts val="614"/>
              </a:spcBef>
            </a:pPr>
            <a:endParaRPr sz="1013" dirty="0" smtClean="0">
              <a:latin typeface="Times New Roman"/>
              <a:cs typeface="Times New Roman"/>
            </a:endParaRPr>
          </a:p>
          <a:p>
            <a:pPr marL="40481" marR="39529" indent="149543">
              <a:lnSpc>
                <a:spcPct val="110500"/>
              </a:lnSpc>
            </a:pPr>
            <a:r>
              <a:rPr sz="1013" b="1" spc="-8" dirty="0" err="1" smtClean="0">
                <a:latin typeface="Calibri"/>
                <a:cs typeface="Calibri"/>
              </a:rPr>
              <a:t>Tronco</a:t>
            </a:r>
            <a:r>
              <a:rPr sz="1013" b="1" spc="-15" dirty="0" smtClean="0">
                <a:latin typeface="Calibri"/>
                <a:cs typeface="Calibri"/>
              </a:rPr>
              <a:t> </a:t>
            </a:r>
            <a:r>
              <a:rPr sz="1013" b="1" spc="-38" dirty="0">
                <a:latin typeface="Calibri"/>
                <a:cs typeface="Calibri"/>
              </a:rPr>
              <a:t>y </a:t>
            </a:r>
            <a:r>
              <a:rPr sz="1013" b="1" spc="-8" dirty="0">
                <a:latin typeface="Calibri"/>
                <a:cs typeface="Calibri"/>
              </a:rPr>
              <a:t>extremidades</a:t>
            </a:r>
            <a:endParaRPr sz="1013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06103" y="4346932"/>
            <a:ext cx="831056" cy="267446"/>
          </a:xfrm>
          <a:prstGeom prst="rect">
            <a:avLst/>
          </a:prstGeom>
          <a:solidFill>
            <a:srgbClr val="FFC000"/>
          </a:solidFill>
          <a:ln w="18125">
            <a:solidFill>
              <a:srgbClr val="000000"/>
            </a:solidFill>
          </a:ln>
        </p:spPr>
        <p:txBody>
          <a:bodyPr vert="horz" wrap="square" lIns="0" tIns="110490" rIns="0" bIns="0" rtlCol="0">
            <a:spAutoFit/>
          </a:bodyPr>
          <a:lstStyle/>
          <a:p>
            <a:pPr marL="9049" algn="ctr">
              <a:spcBef>
                <a:spcPts val="870"/>
              </a:spcBef>
            </a:pPr>
            <a:r>
              <a:rPr sz="1013" spc="-15" dirty="0">
                <a:latin typeface="Calibri"/>
                <a:cs typeface="Calibri"/>
              </a:rPr>
              <a:t>Leve</a:t>
            </a:r>
            <a:endParaRPr sz="1013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43507" y="4446847"/>
            <a:ext cx="1593056" cy="166457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435293">
              <a:spcBef>
                <a:spcPts val="83"/>
              </a:spcBef>
            </a:pPr>
            <a:r>
              <a:rPr sz="1013" dirty="0">
                <a:latin typeface="Calibri"/>
                <a:cs typeface="Calibri"/>
              </a:rPr>
              <a:t>No</a:t>
            </a:r>
            <a:r>
              <a:rPr sz="1013" spc="-41" dirty="0">
                <a:latin typeface="Calibri"/>
                <a:cs typeface="Calibri"/>
              </a:rPr>
              <a:t> </a:t>
            </a:r>
            <a:r>
              <a:rPr sz="1013" spc="-8" dirty="0">
                <a:latin typeface="Calibri"/>
                <a:cs typeface="Calibri"/>
              </a:rPr>
              <a:t>exposición</a:t>
            </a:r>
            <a:endParaRPr sz="1013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36709" y="4722368"/>
            <a:ext cx="1606391" cy="164052"/>
          </a:xfrm>
          <a:prstGeom prst="rect">
            <a:avLst/>
          </a:prstGeom>
          <a:ln w="18125">
            <a:solidFill>
              <a:srgbClr val="000000"/>
            </a:solidFill>
          </a:ln>
        </p:spPr>
        <p:txBody>
          <a:bodyPr vert="horz" wrap="square" lIns="0" tIns="8096" rIns="0" bIns="0" rtlCol="0">
            <a:spAutoFit/>
          </a:bodyPr>
          <a:lstStyle/>
          <a:p>
            <a:pPr marL="340043">
              <a:spcBef>
                <a:spcPts val="64"/>
              </a:spcBef>
            </a:pPr>
            <a:r>
              <a:rPr sz="1013" b="1" dirty="0">
                <a:latin typeface="Calibri"/>
                <a:cs typeface="Calibri"/>
              </a:rPr>
              <a:t>Animal</a:t>
            </a:r>
            <a:r>
              <a:rPr sz="1013" b="1" spc="206" dirty="0">
                <a:latin typeface="Calibri"/>
                <a:cs typeface="Calibri"/>
              </a:rPr>
              <a:t> </a:t>
            </a:r>
            <a:r>
              <a:rPr sz="1013" b="1" dirty="0">
                <a:latin typeface="Calibri"/>
                <a:cs typeface="Calibri"/>
              </a:rPr>
              <a:t>se</a:t>
            </a:r>
            <a:r>
              <a:rPr sz="1013" b="1" spc="4" dirty="0">
                <a:latin typeface="Calibri"/>
                <a:cs typeface="Calibri"/>
              </a:rPr>
              <a:t> </a:t>
            </a:r>
            <a:r>
              <a:rPr sz="1013" b="1" spc="-8" dirty="0">
                <a:latin typeface="Calibri"/>
                <a:cs typeface="Calibri"/>
              </a:rPr>
              <a:t>pierde</a:t>
            </a:r>
            <a:endParaRPr sz="1013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36709" y="4899850"/>
            <a:ext cx="1606391" cy="163571"/>
          </a:xfrm>
          <a:prstGeom prst="rect">
            <a:avLst/>
          </a:prstGeom>
          <a:ln w="18125">
            <a:solidFill>
              <a:srgbClr val="000000"/>
            </a:solidFill>
          </a:ln>
        </p:spPr>
        <p:txBody>
          <a:bodyPr vert="horz" wrap="square" lIns="0" tIns="7620" rIns="0" bIns="0" rtlCol="0">
            <a:spAutoFit/>
          </a:bodyPr>
          <a:lstStyle/>
          <a:p>
            <a:pPr marL="47149">
              <a:spcBef>
                <a:spcPts val="60"/>
              </a:spcBef>
            </a:pPr>
            <a:r>
              <a:rPr sz="1013" b="1" dirty="0">
                <a:latin typeface="Calibri"/>
                <a:cs typeface="Calibri"/>
              </a:rPr>
              <a:t>Animal:</a:t>
            </a:r>
            <a:r>
              <a:rPr sz="1013" b="1" spc="-30" dirty="0">
                <a:latin typeface="Calibri"/>
                <a:cs typeface="Calibri"/>
              </a:rPr>
              <a:t> </a:t>
            </a:r>
            <a:r>
              <a:rPr sz="1013" b="1" dirty="0">
                <a:latin typeface="Calibri"/>
                <a:cs typeface="Calibri"/>
              </a:rPr>
              <a:t>sígnología</a:t>
            </a:r>
            <a:r>
              <a:rPr sz="1013" b="1" spc="-38" dirty="0">
                <a:latin typeface="Calibri"/>
                <a:cs typeface="Calibri"/>
              </a:rPr>
              <a:t> </a:t>
            </a:r>
            <a:r>
              <a:rPr sz="1013" b="1" dirty="0">
                <a:latin typeface="Calibri"/>
                <a:cs typeface="Calibri"/>
              </a:rPr>
              <a:t>o</a:t>
            </a:r>
            <a:r>
              <a:rPr sz="1013" b="1" spc="-30" dirty="0">
                <a:latin typeface="Calibri"/>
                <a:cs typeface="Calibri"/>
              </a:rPr>
              <a:t> </a:t>
            </a:r>
            <a:r>
              <a:rPr sz="1013" b="1" spc="-8" dirty="0">
                <a:latin typeface="Calibri"/>
                <a:cs typeface="Calibri"/>
              </a:rPr>
              <a:t>muerte</a:t>
            </a:r>
            <a:endParaRPr sz="1013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235" y="3326211"/>
            <a:ext cx="667226" cy="35205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7146" marR="26194" indent="6668">
              <a:lnSpc>
                <a:spcPct val="110400"/>
              </a:lnSpc>
              <a:spcBef>
                <a:spcPts val="71"/>
              </a:spcBef>
            </a:pPr>
            <a:r>
              <a:rPr sz="1013" b="1" spc="-8" dirty="0">
                <a:latin typeface="Calibri"/>
                <a:cs typeface="Calibri"/>
              </a:rPr>
              <a:t>Producción </a:t>
            </a:r>
            <a:r>
              <a:rPr sz="1013" b="1" dirty="0">
                <a:latin typeface="Calibri"/>
                <a:cs typeface="Calibri"/>
              </a:rPr>
              <a:t>y</a:t>
            </a:r>
            <a:r>
              <a:rPr sz="1013" b="1" spc="-19" dirty="0">
                <a:latin typeface="Calibri"/>
                <a:cs typeface="Calibri"/>
              </a:rPr>
              <a:t> </a:t>
            </a:r>
            <a:r>
              <a:rPr sz="1013" b="1" spc="-8" dirty="0">
                <a:latin typeface="Calibri"/>
                <a:cs typeface="Calibri"/>
              </a:rPr>
              <a:t>silvestres</a:t>
            </a:r>
            <a:endParaRPr sz="1013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234" y="4346977"/>
            <a:ext cx="2130743" cy="260232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103346" rIns="0" bIns="0" rtlCol="0">
            <a:spAutoFit/>
          </a:bodyPr>
          <a:lstStyle/>
          <a:p>
            <a:pPr algn="ctr">
              <a:spcBef>
                <a:spcPts val="814"/>
              </a:spcBef>
            </a:pPr>
            <a:r>
              <a:rPr sz="1013" spc="-8" dirty="0">
                <a:latin typeface="Calibri"/>
                <a:cs typeface="Calibri"/>
              </a:rPr>
              <a:t>Grave</a:t>
            </a:r>
            <a:endParaRPr sz="1013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06102" y="5077332"/>
            <a:ext cx="2437448" cy="163571"/>
          </a:xfrm>
          <a:prstGeom prst="rect">
            <a:avLst/>
          </a:prstGeom>
          <a:ln w="18125">
            <a:solidFill>
              <a:srgbClr val="000000"/>
            </a:solidFill>
          </a:ln>
        </p:spPr>
        <p:txBody>
          <a:bodyPr vert="horz" wrap="square" lIns="0" tIns="7620" rIns="0" bIns="0" rtlCol="0">
            <a:spAutoFit/>
          </a:bodyPr>
          <a:lstStyle/>
          <a:p>
            <a:pPr marL="619125">
              <a:spcBef>
                <a:spcPts val="60"/>
              </a:spcBef>
            </a:pPr>
            <a:r>
              <a:rPr sz="1013" b="1" spc="-8" dirty="0">
                <a:latin typeface="Calibri"/>
                <a:cs typeface="Calibri"/>
              </a:rPr>
              <a:t>Inmunocomprometido</a:t>
            </a:r>
            <a:endParaRPr sz="1013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9567" y="2795035"/>
            <a:ext cx="3877151" cy="166457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5715" algn="ctr">
              <a:spcBef>
                <a:spcPts val="83"/>
              </a:spcBef>
            </a:pPr>
            <a:r>
              <a:rPr sz="1013" b="1" dirty="0">
                <a:latin typeface="Calibri"/>
                <a:cs typeface="Calibri"/>
              </a:rPr>
              <a:t>Perros</a:t>
            </a:r>
            <a:r>
              <a:rPr sz="1013" b="1" spc="23" dirty="0">
                <a:latin typeface="Calibri"/>
                <a:cs typeface="Calibri"/>
              </a:rPr>
              <a:t> </a:t>
            </a:r>
            <a:r>
              <a:rPr sz="1013" b="1" dirty="0">
                <a:latin typeface="Calibri"/>
                <a:cs typeface="Calibri"/>
              </a:rPr>
              <a:t>y</a:t>
            </a:r>
            <a:r>
              <a:rPr sz="1013" b="1" spc="-4" dirty="0">
                <a:latin typeface="Calibri"/>
                <a:cs typeface="Calibri"/>
              </a:rPr>
              <a:t> </a:t>
            </a:r>
            <a:r>
              <a:rPr sz="1013" b="1" spc="-15" dirty="0">
                <a:latin typeface="Calibri"/>
                <a:cs typeface="Calibri"/>
              </a:rPr>
              <a:t>gatos</a:t>
            </a:r>
            <a:endParaRPr sz="1013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6167" y="3084129"/>
            <a:ext cx="612933" cy="813621"/>
          </a:xfrm>
          <a:prstGeom prst="rect">
            <a:avLst/>
          </a:prstGeom>
          <a:ln w="181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13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13">
              <a:latin typeface="Times New Roman"/>
              <a:cs typeface="Times New Roman"/>
            </a:endParaRPr>
          </a:p>
          <a:p>
            <a:pPr>
              <a:spcBef>
                <a:spcPts val="41"/>
              </a:spcBef>
            </a:pPr>
            <a:endParaRPr sz="1013">
              <a:latin typeface="Times New Roman"/>
              <a:cs typeface="Times New Roman"/>
            </a:endParaRPr>
          </a:p>
          <a:p>
            <a:pPr marL="60960" marR="19526" indent="-27623">
              <a:lnSpc>
                <a:spcPct val="110600"/>
              </a:lnSpc>
            </a:pPr>
            <a:r>
              <a:rPr sz="1013" b="1" spc="-8" dirty="0">
                <a:latin typeface="Calibri"/>
                <a:cs typeface="Calibri"/>
              </a:rPr>
              <a:t>Signología </a:t>
            </a:r>
            <a:r>
              <a:rPr sz="1013" b="1" dirty="0">
                <a:latin typeface="Calibri"/>
                <a:cs typeface="Calibri"/>
              </a:rPr>
              <a:t>o</a:t>
            </a:r>
            <a:r>
              <a:rPr sz="1013" b="1" spc="-30" dirty="0">
                <a:latin typeface="Calibri"/>
                <a:cs typeface="Calibri"/>
              </a:rPr>
              <a:t> </a:t>
            </a:r>
            <a:r>
              <a:rPr sz="1013" b="1" spc="-8" dirty="0">
                <a:latin typeface="Calibri"/>
                <a:cs typeface="Calibri"/>
              </a:rPr>
              <a:t>muerte</a:t>
            </a:r>
            <a:endParaRPr sz="1013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68971" y="3084128"/>
            <a:ext cx="1667828" cy="153888"/>
          </a:xfrm>
          <a:prstGeom prst="rect">
            <a:avLst/>
          </a:prstGeom>
          <a:ln w="181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49104">
              <a:lnSpc>
                <a:spcPts val="1170"/>
              </a:lnSpc>
            </a:pPr>
            <a:r>
              <a:rPr sz="1013" b="1" dirty="0">
                <a:latin typeface="Calibri"/>
                <a:cs typeface="Calibri"/>
              </a:rPr>
              <a:t>No</a:t>
            </a:r>
            <a:r>
              <a:rPr sz="1013" b="1" spc="-8" dirty="0">
                <a:latin typeface="Calibri"/>
                <a:cs typeface="Calibri"/>
              </a:rPr>
              <a:t> </a:t>
            </a:r>
            <a:r>
              <a:rPr sz="1013" b="1" spc="-8" dirty="0" smtClean="0">
                <a:latin typeface="Calibri"/>
                <a:cs typeface="Calibri"/>
              </a:rPr>
              <a:t>observable</a:t>
            </a:r>
            <a:endParaRPr sz="1013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43507" y="3620896"/>
            <a:ext cx="1593056" cy="166457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489585">
              <a:spcBef>
                <a:spcPts val="83"/>
              </a:spcBef>
            </a:pPr>
            <a:r>
              <a:rPr sz="1013" b="1" spc="-8" dirty="0">
                <a:latin typeface="Calibri"/>
                <a:cs typeface="Calibri"/>
              </a:rPr>
              <a:t>Observable</a:t>
            </a:r>
            <a:endParaRPr sz="1013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572" y="2122550"/>
            <a:ext cx="9133999" cy="3878580"/>
            <a:chOff x="6096" y="1687067"/>
            <a:chExt cx="12178665" cy="5171440"/>
          </a:xfrm>
        </p:grpSpPr>
        <p:sp>
          <p:nvSpPr>
            <p:cNvPr id="17" name="object 17"/>
            <p:cNvSpPr/>
            <p:nvPr/>
          </p:nvSpPr>
          <p:spPr>
            <a:xfrm>
              <a:off x="109646" y="2441448"/>
              <a:ext cx="6090285" cy="9525"/>
            </a:xfrm>
            <a:custGeom>
              <a:avLst/>
              <a:gdLst/>
              <a:ahLst/>
              <a:cxnLst/>
              <a:rect l="l" t="t" r="r" b="b"/>
              <a:pathLst>
                <a:path w="6090285" h="9525">
                  <a:moveTo>
                    <a:pt x="0" y="9045"/>
                  </a:moveTo>
                  <a:lnTo>
                    <a:pt x="6089985" y="9045"/>
                  </a:lnTo>
                  <a:lnTo>
                    <a:pt x="6089985" y="0"/>
                  </a:lnTo>
                  <a:lnTo>
                    <a:pt x="0" y="0"/>
                  </a:lnTo>
                  <a:lnTo>
                    <a:pt x="0" y="90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8" name="object 18"/>
            <p:cNvSpPr/>
            <p:nvPr/>
          </p:nvSpPr>
          <p:spPr>
            <a:xfrm>
              <a:off x="1012906" y="2455093"/>
              <a:ext cx="0" cy="501015"/>
            </a:xfrm>
            <a:custGeom>
              <a:avLst/>
              <a:gdLst/>
              <a:ahLst/>
              <a:cxnLst/>
              <a:rect l="l" t="t" r="r" b="b"/>
              <a:pathLst>
                <a:path h="501014">
                  <a:moveTo>
                    <a:pt x="0" y="0"/>
                  </a:moveTo>
                  <a:lnTo>
                    <a:pt x="0" y="500521"/>
                  </a:lnTo>
                </a:path>
              </a:pathLst>
            </a:custGeom>
            <a:ln w="90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9" name="object 19"/>
            <p:cNvSpPr/>
            <p:nvPr/>
          </p:nvSpPr>
          <p:spPr>
            <a:xfrm>
              <a:off x="1008367" y="2450502"/>
              <a:ext cx="5191760" cy="528320"/>
            </a:xfrm>
            <a:custGeom>
              <a:avLst/>
              <a:gdLst/>
              <a:ahLst/>
              <a:cxnLst/>
              <a:rect l="l" t="t" r="r" b="b"/>
              <a:pathLst>
                <a:path w="5191760" h="528319">
                  <a:moveTo>
                    <a:pt x="9067" y="0"/>
                  </a:moveTo>
                  <a:lnTo>
                    <a:pt x="0" y="0"/>
                  </a:lnTo>
                  <a:lnTo>
                    <a:pt x="0" y="509600"/>
                  </a:lnTo>
                  <a:lnTo>
                    <a:pt x="9067" y="509600"/>
                  </a:lnTo>
                  <a:lnTo>
                    <a:pt x="9067" y="0"/>
                  </a:lnTo>
                  <a:close/>
                </a:path>
                <a:path w="5191760" h="528319">
                  <a:moveTo>
                    <a:pt x="5191531" y="509600"/>
                  </a:moveTo>
                  <a:lnTo>
                    <a:pt x="9067" y="509600"/>
                  </a:lnTo>
                  <a:lnTo>
                    <a:pt x="9067" y="527748"/>
                  </a:lnTo>
                  <a:lnTo>
                    <a:pt x="5191531" y="527748"/>
                  </a:lnTo>
                  <a:lnTo>
                    <a:pt x="5191531" y="5096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0" name="object 20"/>
            <p:cNvSpPr/>
            <p:nvPr/>
          </p:nvSpPr>
          <p:spPr>
            <a:xfrm>
              <a:off x="1838829" y="3183179"/>
              <a:ext cx="1089660" cy="0"/>
            </a:xfrm>
            <a:custGeom>
              <a:avLst/>
              <a:gdLst/>
              <a:ahLst/>
              <a:cxnLst/>
              <a:rect l="l" t="t" r="r" b="b"/>
              <a:pathLst>
                <a:path w="1089660">
                  <a:moveTo>
                    <a:pt x="0" y="0"/>
                  </a:moveTo>
                  <a:lnTo>
                    <a:pt x="1089107" y="0"/>
                  </a:lnTo>
                </a:path>
              </a:pathLst>
            </a:custGeom>
            <a:ln w="90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1" name="object 21"/>
            <p:cNvSpPr/>
            <p:nvPr/>
          </p:nvSpPr>
          <p:spPr>
            <a:xfrm>
              <a:off x="100571" y="2441460"/>
              <a:ext cx="6099810" cy="3431540"/>
            </a:xfrm>
            <a:custGeom>
              <a:avLst/>
              <a:gdLst/>
              <a:ahLst/>
              <a:cxnLst/>
              <a:rect l="l" t="t" r="r" b="b"/>
              <a:pathLst>
                <a:path w="6099810" h="3431540">
                  <a:moveTo>
                    <a:pt x="6099276" y="9105"/>
                  </a:moveTo>
                  <a:lnTo>
                    <a:pt x="6081153" y="9105"/>
                  </a:lnTo>
                  <a:lnTo>
                    <a:pt x="6081153" y="2202370"/>
                  </a:lnTo>
                  <a:lnTo>
                    <a:pt x="6081153" y="2220531"/>
                  </a:lnTo>
                  <a:lnTo>
                    <a:pt x="6081153" y="2702953"/>
                  </a:lnTo>
                  <a:lnTo>
                    <a:pt x="3957434" y="2702953"/>
                  </a:lnTo>
                  <a:lnTo>
                    <a:pt x="3957434" y="2220531"/>
                  </a:lnTo>
                  <a:lnTo>
                    <a:pt x="6081153" y="2220531"/>
                  </a:lnTo>
                  <a:lnTo>
                    <a:pt x="6081153" y="2202370"/>
                  </a:lnTo>
                  <a:lnTo>
                    <a:pt x="3957434" y="2202370"/>
                  </a:lnTo>
                  <a:lnTo>
                    <a:pt x="3957434" y="536854"/>
                  </a:lnTo>
                  <a:lnTo>
                    <a:pt x="3939311" y="536854"/>
                  </a:lnTo>
                  <a:lnTo>
                    <a:pt x="3939311" y="2202370"/>
                  </a:lnTo>
                  <a:lnTo>
                    <a:pt x="3939311" y="2220531"/>
                  </a:lnTo>
                  <a:lnTo>
                    <a:pt x="3939311" y="2702953"/>
                  </a:lnTo>
                  <a:lnTo>
                    <a:pt x="2849956" y="2702953"/>
                  </a:lnTo>
                  <a:lnTo>
                    <a:pt x="2849956" y="2220531"/>
                  </a:lnTo>
                  <a:lnTo>
                    <a:pt x="3939311" y="2220531"/>
                  </a:lnTo>
                  <a:lnTo>
                    <a:pt x="3939311" y="2202370"/>
                  </a:lnTo>
                  <a:lnTo>
                    <a:pt x="2849956" y="2202370"/>
                  </a:lnTo>
                  <a:lnTo>
                    <a:pt x="2849956" y="728103"/>
                  </a:lnTo>
                  <a:lnTo>
                    <a:pt x="2831833" y="728103"/>
                  </a:lnTo>
                  <a:lnTo>
                    <a:pt x="2831833" y="737120"/>
                  </a:lnTo>
                  <a:lnTo>
                    <a:pt x="1733778" y="737120"/>
                  </a:lnTo>
                  <a:lnTo>
                    <a:pt x="1733778" y="746201"/>
                  </a:lnTo>
                  <a:lnTo>
                    <a:pt x="2831833" y="746201"/>
                  </a:lnTo>
                  <a:lnTo>
                    <a:pt x="2831833" y="2202370"/>
                  </a:lnTo>
                  <a:lnTo>
                    <a:pt x="2831833" y="2220531"/>
                  </a:lnTo>
                  <a:lnTo>
                    <a:pt x="2831833" y="2702953"/>
                  </a:lnTo>
                  <a:lnTo>
                    <a:pt x="9067" y="2702953"/>
                  </a:lnTo>
                  <a:lnTo>
                    <a:pt x="9067" y="2220531"/>
                  </a:lnTo>
                  <a:lnTo>
                    <a:pt x="2831833" y="2220531"/>
                  </a:lnTo>
                  <a:lnTo>
                    <a:pt x="2831833" y="2202370"/>
                  </a:lnTo>
                  <a:lnTo>
                    <a:pt x="9067" y="2202370"/>
                  </a:lnTo>
                  <a:lnTo>
                    <a:pt x="9067" y="0"/>
                  </a:lnTo>
                  <a:lnTo>
                    <a:pt x="0" y="0"/>
                  </a:lnTo>
                  <a:lnTo>
                    <a:pt x="0" y="2721114"/>
                  </a:lnTo>
                  <a:lnTo>
                    <a:pt x="9067" y="2721114"/>
                  </a:lnTo>
                  <a:lnTo>
                    <a:pt x="2831833" y="2721114"/>
                  </a:lnTo>
                  <a:lnTo>
                    <a:pt x="2849956" y="2721114"/>
                  </a:lnTo>
                  <a:lnTo>
                    <a:pt x="3939311" y="2721114"/>
                  </a:lnTo>
                  <a:lnTo>
                    <a:pt x="3939311" y="3194405"/>
                  </a:lnTo>
                  <a:lnTo>
                    <a:pt x="3957434" y="3194405"/>
                  </a:lnTo>
                  <a:lnTo>
                    <a:pt x="3957434" y="2721114"/>
                  </a:lnTo>
                  <a:lnTo>
                    <a:pt x="6081153" y="2721114"/>
                  </a:lnTo>
                  <a:lnTo>
                    <a:pt x="6081153" y="3431044"/>
                  </a:lnTo>
                  <a:lnTo>
                    <a:pt x="6099276" y="3431044"/>
                  </a:lnTo>
                  <a:lnTo>
                    <a:pt x="6099276" y="2721114"/>
                  </a:lnTo>
                  <a:lnTo>
                    <a:pt x="6099276" y="2702953"/>
                  </a:lnTo>
                  <a:lnTo>
                    <a:pt x="6099276" y="2220531"/>
                  </a:lnTo>
                  <a:lnTo>
                    <a:pt x="6099276" y="2202370"/>
                  </a:lnTo>
                  <a:lnTo>
                    <a:pt x="6099276" y="91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2" name="object 22"/>
            <p:cNvSpPr/>
            <p:nvPr/>
          </p:nvSpPr>
          <p:spPr>
            <a:xfrm>
              <a:off x="543445" y="5128678"/>
              <a:ext cx="3505835" cy="590550"/>
            </a:xfrm>
            <a:custGeom>
              <a:avLst/>
              <a:gdLst/>
              <a:ahLst/>
              <a:cxnLst/>
              <a:rect l="l" t="t" r="r" b="b"/>
              <a:pathLst>
                <a:path w="3505835" h="590550">
                  <a:moveTo>
                    <a:pt x="2389200" y="572071"/>
                  </a:moveTo>
                  <a:lnTo>
                    <a:pt x="44373" y="572071"/>
                  </a:lnTo>
                  <a:lnTo>
                    <a:pt x="41808" y="96596"/>
                  </a:lnTo>
                  <a:lnTo>
                    <a:pt x="70713" y="90030"/>
                  </a:lnTo>
                  <a:lnTo>
                    <a:pt x="67589" y="86207"/>
                  </a:lnTo>
                  <a:lnTo>
                    <a:pt x="19329" y="27228"/>
                  </a:lnTo>
                  <a:lnTo>
                    <a:pt x="0" y="106083"/>
                  </a:lnTo>
                  <a:lnTo>
                    <a:pt x="23698" y="100711"/>
                  </a:lnTo>
                  <a:lnTo>
                    <a:pt x="26339" y="590232"/>
                  </a:lnTo>
                  <a:lnTo>
                    <a:pt x="2389200" y="590232"/>
                  </a:lnTo>
                  <a:lnTo>
                    <a:pt x="2389200" y="581101"/>
                  </a:lnTo>
                  <a:lnTo>
                    <a:pt x="2389200" y="572071"/>
                  </a:lnTo>
                  <a:close/>
                </a:path>
                <a:path w="3505835" h="590550">
                  <a:moveTo>
                    <a:pt x="3498481" y="154330"/>
                  </a:moveTo>
                  <a:lnTo>
                    <a:pt x="2788247" y="154330"/>
                  </a:lnTo>
                  <a:lnTo>
                    <a:pt x="2787700" y="90043"/>
                  </a:lnTo>
                  <a:lnTo>
                    <a:pt x="2815513" y="88163"/>
                  </a:lnTo>
                  <a:lnTo>
                    <a:pt x="2809811" y="78447"/>
                  </a:lnTo>
                  <a:lnTo>
                    <a:pt x="2774429" y="18161"/>
                  </a:lnTo>
                  <a:lnTo>
                    <a:pt x="2743136" y="93065"/>
                  </a:lnTo>
                  <a:lnTo>
                    <a:pt x="2769590" y="91274"/>
                  </a:lnTo>
                  <a:lnTo>
                    <a:pt x="2770251" y="165976"/>
                  </a:lnTo>
                  <a:lnTo>
                    <a:pt x="1770849" y="165976"/>
                  </a:lnTo>
                  <a:lnTo>
                    <a:pt x="1769237" y="70497"/>
                  </a:lnTo>
                  <a:lnTo>
                    <a:pt x="1797824" y="65836"/>
                  </a:lnTo>
                  <a:lnTo>
                    <a:pt x="1793303" y="59575"/>
                  </a:lnTo>
                  <a:lnTo>
                    <a:pt x="1750326" y="0"/>
                  </a:lnTo>
                  <a:lnTo>
                    <a:pt x="1726158" y="77520"/>
                  </a:lnTo>
                  <a:lnTo>
                    <a:pt x="1751177" y="73444"/>
                  </a:lnTo>
                  <a:lnTo>
                    <a:pt x="1753108" y="184137"/>
                  </a:lnTo>
                  <a:lnTo>
                    <a:pt x="3474440" y="184137"/>
                  </a:lnTo>
                  <a:lnTo>
                    <a:pt x="3474440" y="174904"/>
                  </a:lnTo>
                  <a:lnTo>
                    <a:pt x="3474440" y="172491"/>
                  </a:lnTo>
                  <a:lnTo>
                    <a:pt x="3498481" y="172491"/>
                  </a:lnTo>
                  <a:lnTo>
                    <a:pt x="3498481" y="163334"/>
                  </a:lnTo>
                  <a:lnTo>
                    <a:pt x="3498481" y="154330"/>
                  </a:lnTo>
                  <a:close/>
                </a:path>
                <a:path w="3505835" h="590550">
                  <a:moveTo>
                    <a:pt x="3505733" y="358457"/>
                  </a:moveTo>
                  <a:lnTo>
                    <a:pt x="861961" y="358457"/>
                  </a:lnTo>
                  <a:lnTo>
                    <a:pt x="859142" y="96012"/>
                  </a:lnTo>
                  <a:lnTo>
                    <a:pt x="888161" y="88531"/>
                  </a:lnTo>
                  <a:lnTo>
                    <a:pt x="885736" y="85750"/>
                  </a:lnTo>
                  <a:lnTo>
                    <a:pt x="834986" y="27228"/>
                  </a:lnTo>
                  <a:lnTo>
                    <a:pt x="817943" y="106616"/>
                  </a:lnTo>
                  <a:lnTo>
                    <a:pt x="841184" y="100634"/>
                  </a:lnTo>
                  <a:lnTo>
                    <a:pt x="844054" y="376605"/>
                  </a:lnTo>
                  <a:lnTo>
                    <a:pt x="3505733" y="376605"/>
                  </a:lnTo>
                  <a:lnTo>
                    <a:pt x="3505733" y="367436"/>
                  </a:lnTo>
                  <a:lnTo>
                    <a:pt x="3505733" y="358457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" y="5620510"/>
              <a:ext cx="12178156" cy="123291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90148" y="6097523"/>
              <a:ext cx="973836" cy="57607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20" y="6792466"/>
              <a:ext cx="12173711" cy="6553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54067" y="1687067"/>
              <a:ext cx="3483864" cy="348386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91072" y="3031235"/>
              <a:ext cx="5772912" cy="2308860"/>
            </a:xfrm>
            <a:prstGeom prst="rect">
              <a:avLst/>
            </a:prstGeom>
          </p:spPr>
        </p:pic>
      </p:grpSp>
      <p:pic>
        <p:nvPicPr>
          <p:cNvPr id="30" name="object 3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049971" y="1068990"/>
            <a:ext cx="5047107" cy="262604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54182" y="1414251"/>
            <a:ext cx="6177629" cy="260509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665952" y="1801177"/>
            <a:ext cx="3804857" cy="260794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46" y="329700"/>
            <a:ext cx="1147936" cy="56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0933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5455"/>
            <a:ext cx="9143999" cy="1662545"/>
          </a:xfrm>
          <a:prstGeom prst="rect">
            <a:avLst/>
          </a:prstGeom>
        </p:spPr>
      </p:pic>
      <p:sp>
        <p:nvSpPr>
          <p:cNvPr id="31" name="Título 1"/>
          <p:cNvSpPr txBox="1">
            <a:spLocks/>
          </p:cNvSpPr>
          <p:nvPr/>
        </p:nvSpPr>
        <p:spPr>
          <a:xfrm>
            <a:off x="392906" y="1631412"/>
            <a:ext cx="4713732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r>
              <a:rPr lang="es-ES" sz="1500" b="1" dirty="0"/>
              <a:t>RESOLUCIÓN 227/2020  TUBERCULOSIS  </a:t>
            </a:r>
            <a:r>
              <a:rPr lang="es-MX" sz="1500" dirty="0"/>
              <a:t/>
            </a:r>
            <a:br>
              <a:rPr lang="es-MX" sz="1500" dirty="0"/>
            </a:br>
            <a:endParaRPr lang="es-MX" sz="1500" dirty="0"/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 rotWithShape="1">
          <a:blip r:embed="rId3"/>
          <a:srcRect l="10833" t="14635" r="30355" b="51569"/>
          <a:stretch/>
        </p:blipFill>
        <p:spPr>
          <a:xfrm>
            <a:off x="914400" y="1938631"/>
            <a:ext cx="6915150" cy="2235200"/>
          </a:xfrm>
          <a:prstGeom prst="rect">
            <a:avLst/>
          </a:prstGeom>
        </p:spPr>
      </p:pic>
      <p:sp>
        <p:nvSpPr>
          <p:cNvPr id="33" name="Elipse 32"/>
          <p:cNvSpPr/>
          <p:nvPr/>
        </p:nvSpPr>
        <p:spPr>
          <a:xfrm>
            <a:off x="914400" y="3541762"/>
            <a:ext cx="7086600" cy="7444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46" y="329700"/>
            <a:ext cx="1147936" cy="569483"/>
          </a:xfrm>
          <a:prstGeom prst="rect">
            <a:avLst/>
          </a:prstGeom>
        </p:spPr>
      </p:pic>
      <p:sp>
        <p:nvSpPr>
          <p:cNvPr id="14" name="object 2"/>
          <p:cNvSpPr txBox="1">
            <a:spLocks noGrp="1"/>
          </p:cNvSpPr>
          <p:nvPr>
            <p:ph type="title"/>
          </p:nvPr>
        </p:nvSpPr>
        <p:spPr>
          <a:xfrm>
            <a:off x="2977247" y="595667"/>
            <a:ext cx="3189503" cy="748762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TUBERCULOSIS </a:t>
            </a:r>
            <a: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  <a:t/>
            </a:r>
            <a:b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</a:b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88584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ítulo 1"/>
          <p:cNvSpPr txBox="1">
            <a:spLocks/>
          </p:cNvSpPr>
          <p:nvPr/>
        </p:nvSpPr>
        <p:spPr>
          <a:xfrm>
            <a:off x="392905" y="1631412"/>
            <a:ext cx="5722145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r>
              <a:rPr lang="es-ES" sz="1500" b="1" dirty="0"/>
              <a:t>RESOLUCIÓN 227/2020  TUBERCULOSIS</a:t>
            </a:r>
          </a:p>
          <a:p>
            <a:pPr algn="ctr"/>
            <a:r>
              <a:rPr lang="es-ES" sz="1500" b="1" dirty="0"/>
              <a:t>                                                           Sintomático respiratorio </a:t>
            </a:r>
          </a:p>
          <a:p>
            <a:r>
              <a:rPr lang="es-ES" sz="1500" b="1" dirty="0"/>
              <a:t>  </a:t>
            </a:r>
            <a:r>
              <a:rPr lang="es-MX" sz="1500" dirty="0"/>
              <a:t/>
            </a:r>
            <a:br>
              <a:rPr lang="es-MX" sz="1500" dirty="0"/>
            </a:br>
            <a:endParaRPr lang="es-MX" sz="1500" dirty="0"/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/>
          </p:nvPr>
        </p:nvGraphicFramePr>
        <p:xfrm>
          <a:off x="721437" y="2273127"/>
          <a:ext cx="7594333" cy="2617306"/>
        </p:xfrm>
        <a:graphic>
          <a:graphicData uri="http://schemas.openxmlformats.org/drawingml/2006/table">
            <a:tbl>
              <a:tblPr firstRow="1" firstCol="1" bandRow="1">
                <a:tableStyleId>{17292A2E-F333-43FB-9621-5CBBE7FDCDCB}</a:tableStyleId>
              </a:tblPr>
              <a:tblGrid>
                <a:gridCol w="203236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0311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057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5310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6312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88900" algn="l"/>
                        </a:tabLst>
                      </a:pPr>
                      <a:r>
                        <a:rPr lang="es-ES" sz="800" b="1" dirty="0">
                          <a:solidFill>
                            <a:schemeClr val="tx1"/>
                          </a:solidFill>
                          <a:effectLst/>
                        </a:rPr>
                        <a:t>Población General</a:t>
                      </a:r>
                      <a:endParaRPr lang="es-CO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96" marR="433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9375" algn="ctr" fontAlgn="auto">
                        <a:spcAft>
                          <a:spcPts val="0"/>
                        </a:spcAft>
                        <a:tabLst>
                          <a:tab pos="192405" algn="l"/>
                          <a:tab pos="270510" algn="l"/>
                        </a:tabLst>
                      </a:pPr>
                      <a:r>
                        <a:rPr lang="es-CO" sz="800" b="1" dirty="0">
                          <a:solidFill>
                            <a:schemeClr val="tx1"/>
                          </a:solidFill>
                          <a:effectLst/>
                        </a:rPr>
                        <a:t>Personas con VIH o inmunosupresión</a:t>
                      </a:r>
                      <a:endParaRPr lang="es-CO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2870" algn="ctr" fontAlgn="auto">
                        <a:spcAft>
                          <a:spcPts val="0"/>
                        </a:spcAft>
                        <a:tabLst>
                          <a:tab pos="102870" algn="l"/>
                          <a:tab pos="192405" algn="l"/>
                          <a:tab pos="270510" algn="l"/>
                        </a:tabLst>
                      </a:pPr>
                      <a:r>
                        <a:rPr lang="es-CO" sz="800" b="1" dirty="0">
                          <a:solidFill>
                            <a:schemeClr val="tx1"/>
                          </a:solidFill>
                          <a:effectLst/>
                        </a:rPr>
                        <a:t>Poblaciones vulnerables</a:t>
                      </a:r>
                      <a:endParaRPr lang="es-CO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2870" algn="ctr" fontAlgn="auto">
                        <a:spcAft>
                          <a:spcPts val="0"/>
                        </a:spcAft>
                        <a:tabLst>
                          <a:tab pos="102870" algn="l"/>
                          <a:tab pos="192405" algn="l"/>
                          <a:tab pos="270510" algn="l"/>
                        </a:tabLst>
                      </a:pPr>
                      <a:r>
                        <a:rPr lang="es-CO" sz="800" b="1" dirty="0">
                          <a:solidFill>
                            <a:schemeClr val="tx1"/>
                          </a:solidFill>
                          <a:effectLst/>
                        </a:rPr>
                        <a:t>Niños y niñas menores de 15 años</a:t>
                      </a:r>
                      <a:endParaRPr lang="es-CO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54183">
                <a:tc>
                  <a:txBody>
                    <a:bodyPr/>
                    <a:lstStyle/>
                    <a:p>
                      <a:pPr marL="88900" indent="0" algn="just" fontAlgn="auto">
                        <a:spcAft>
                          <a:spcPts val="0"/>
                        </a:spcAft>
                        <a:tabLst>
                          <a:tab pos="192405" algn="l"/>
                          <a:tab pos="270510" algn="l"/>
                        </a:tabLst>
                      </a:pPr>
                      <a:r>
                        <a:rPr lang="es-CO" sz="800" b="0" dirty="0">
                          <a:solidFill>
                            <a:sysClr val="windowText" lastClr="000000"/>
                          </a:solidFill>
                          <a:effectLst/>
                        </a:rPr>
                        <a:t>En población general, se considerará sintomático respiratorio a toda persona que presente tos y expectoración por más de 15 días. </a:t>
                      </a:r>
                      <a:endParaRPr lang="es-CO" sz="1000" b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88900" indent="0" algn="just" fontAlgn="auto">
                        <a:spcAft>
                          <a:spcPts val="0"/>
                        </a:spcAft>
                        <a:tabLst>
                          <a:tab pos="192405" algn="l"/>
                          <a:tab pos="270510" algn="l"/>
                        </a:tabLst>
                      </a:pPr>
                      <a:r>
                        <a:rPr lang="es-CO" sz="800" b="0" dirty="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es-CO" sz="1000" b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88900" indent="0" algn="just" fontAlgn="auto">
                        <a:spcAft>
                          <a:spcPts val="0"/>
                        </a:spcAft>
                        <a:tabLst>
                          <a:tab pos="192405" algn="l"/>
                          <a:tab pos="270510" algn="l"/>
                        </a:tabLst>
                      </a:pPr>
                      <a:r>
                        <a:rPr lang="es-CO" sz="800" b="0" dirty="0">
                          <a:solidFill>
                            <a:sysClr val="windowText" lastClr="000000"/>
                          </a:solidFill>
                          <a:effectLst/>
                        </a:rPr>
                        <a:t>Las manifestaciones clínicas de la tuberculosis pueden variar según la edad, el estado inmunológico, la presencia de comorbilidades y el órgano afectado, por lo cual, el profesional de medicina podrá definir la presunción de la enfermedad frente a una tos persistente sin expectoración.</a:t>
                      </a:r>
                      <a:endParaRPr lang="es-CO" sz="10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96" marR="433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9375" algn="just" fontAlgn="auto">
                        <a:spcAft>
                          <a:spcPts val="0"/>
                        </a:spcAft>
                        <a:tabLst>
                          <a:tab pos="192405" algn="l"/>
                          <a:tab pos="270510" algn="l"/>
                        </a:tabLst>
                      </a:pPr>
                      <a:r>
                        <a:rPr lang="es-CO" sz="800" b="0" dirty="0">
                          <a:solidFill>
                            <a:sysClr val="windowText" lastClr="000000"/>
                          </a:solidFill>
                          <a:effectLst/>
                        </a:rPr>
                        <a:t>En personas que viven con el Virus de Inmunodeficiencia Humana (VIH) o que presenten patologías o tratamientos inmunosupresores, se considerará sintomático respiratorio a quien presente tos con o sin expectoración, fiebre, pérdida de peso, o sudoración nocturna, de cualquier tiempo de duración.</a:t>
                      </a:r>
                      <a:endParaRPr lang="es-CO" sz="10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algn="just">
                        <a:spcAft>
                          <a:spcPts val="0"/>
                        </a:spcAft>
                        <a:tabLst>
                          <a:tab pos="88900" algn="l"/>
                          <a:tab pos="101600" algn="l"/>
                          <a:tab pos="192088" algn="l"/>
                          <a:tab pos="1882775" algn="l"/>
                        </a:tabLst>
                      </a:pPr>
                      <a:r>
                        <a:rPr lang="es-CO" sz="800" b="0" dirty="0">
                          <a:solidFill>
                            <a:sysClr val="windowText" lastClr="000000"/>
                          </a:solidFill>
                          <a:effectLst/>
                        </a:rPr>
                        <a:t>En privados de la libertad, grupos étnicos, habitantes de calle, migrantes, trabajadores de la salud, población rural o rural dispersa el criterio será tos y expectoración por más de 15 días; sin embargo, cuando exista difícil acceso a la atención en salud, podrá tomarse un tiempo menor a 15 días cuando exista presunción de la enfermedad. </a:t>
                      </a:r>
                      <a:endParaRPr lang="es-CO" sz="1000" b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102870" algn="just">
                        <a:spcAft>
                          <a:spcPts val="0"/>
                        </a:spcAft>
                        <a:tabLst>
                          <a:tab pos="88900" algn="l"/>
                          <a:tab pos="101600" algn="l"/>
                          <a:tab pos="192088" algn="l"/>
                          <a:tab pos="1882775" algn="l"/>
                        </a:tabLst>
                      </a:pPr>
                      <a:r>
                        <a:rPr lang="es-CO" sz="800" b="0" dirty="0">
                          <a:solidFill>
                            <a:sysClr val="windowText" lastClr="000000"/>
                          </a:solidFill>
                          <a:effectLst/>
                        </a:rPr>
                        <a:t>Para contactos de personas afectadas por tuberculosis, se tomará como criterio tos y expectoración de 1 o más días de duración</a:t>
                      </a:r>
                      <a:r>
                        <a:rPr lang="es-CO" sz="800" b="0" baseline="30000" dirty="0">
                          <a:solidFill>
                            <a:sysClr val="windowText" lastClr="000000"/>
                          </a:solidFill>
                          <a:effectLst/>
                        </a:rPr>
                        <a:t>,</a:t>
                      </a:r>
                      <a:r>
                        <a:rPr lang="es-CO" sz="800" b="0" dirty="0">
                          <a:solidFill>
                            <a:sysClr val="windowText" lastClr="000000"/>
                          </a:solidFill>
                          <a:effectLst/>
                        </a:rPr>
                        <a:t>. </a:t>
                      </a:r>
                      <a:endParaRPr lang="es-CO" sz="10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algn="just" fontAlgn="auto">
                        <a:spcAft>
                          <a:spcPts val="0"/>
                        </a:spcAft>
                        <a:tabLst>
                          <a:tab pos="102870" algn="l"/>
                          <a:tab pos="192405" algn="l"/>
                          <a:tab pos="270510" algn="l"/>
                        </a:tabLst>
                      </a:pPr>
                      <a:r>
                        <a:rPr lang="es-CO" sz="800" b="0" dirty="0">
                          <a:solidFill>
                            <a:sysClr val="windowText" lastClr="000000"/>
                          </a:solidFill>
                          <a:effectLst/>
                        </a:rPr>
                        <a:t>En los niños y niñas, los síntomas clínicos más relevantes para sospechar tuberculosis son tos con o sin expectoración por más de 15 días, fiebre mayor de &gt; 8 días, pérdida o no ganancia de peso en los tres meses precedentes, disminución del nivel de actividad o juego, e historia de contacto con un adulto con tuberculosis.  </a:t>
                      </a:r>
                      <a:endParaRPr lang="es-CO" sz="10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2"/>
          <p:cNvSpPr txBox="1">
            <a:spLocks noGrp="1"/>
          </p:cNvSpPr>
          <p:nvPr>
            <p:ph type="title"/>
          </p:nvPr>
        </p:nvSpPr>
        <p:spPr>
          <a:xfrm>
            <a:off x="2925547" y="561793"/>
            <a:ext cx="3189503" cy="748762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TUBERCULOSIS </a:t>
            </a:r>
            <a: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  <a:t/>
            </a:r>
            <a:b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</a:br>
            <a:endParaRPr sz="2400" dirty="0">
              <a:latin typeface="Calibri"/>
              <a:cs typeface="Calibri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46" y="329700"/>
            <a:ext cx="1147936" cy="569483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5455"/>
            <a:ext cx="9143999" cy="166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4461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5455"/>
            <a:ext cx="9143999" cy="166254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08" y="157058"/>
            <a:ext cx="1147936" cy="56948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9" y="862776"/>
            <a:ext cx="9144000" cy="501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8177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5455"/>
            <a:ext cx="9143999" cy="166254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08" y="157058"/>
            <a:ext cx="1147936" cy="56948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2297"/>
            <a:ext cx="9144000" cy="509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165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5455"/>
            <a:ext cx="9143999" cy="1662545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361313" y="3733039"/>
            <a:ext cx="5341619" cy="322421"/>
          </a:xfrm>
          <a:custGeom>
            <a:avLst/>
            <a:gdLst/>
            <a:ahLst/>
            <a:cxnLst/>
            <a:rect l="l" t="t" r="r" b="b"/>
            <a:pathLst>
              <a:path w="7122159" h="429895">
                <a:moveTo>
                  <a:pt x="7121652" y="0"/>
                </a:moveTo>
                <a:lnTo>
                  <a:pt x="0" y="0"/>
                </a:lnTo>
                <a:lnTo>
                  <a:pt x="0" y="429768"/>
                </a:lnTo>
                <a:lnTo>
                  <a:pt x="7121652" y="429768"/>
                </a:lnTo>
                <a:lnTo>
                  <a:pt x="7121652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7" name="object 17"/>
          <p:cNvSpPr txBox="1"/>
          <p:nvPr/>
        </p:nvSpPr>
        <p:spPr>
          <a:xfrm>
            <a:off x="1364741" y="3883914"/>
            <a:ext cx="5337810" cy="128240"/>
          </a:xfrm>
          <a:prstGeom prst="rect">
            <a:avLst/>
          </a:prstGeom>
          <a:solidFill>
            <a:srgbClr val="5B9BD4"/>
          </a:solidFill>
        </p:spPr>
        <p:txBody>
          <a:bodyPr vert="horz" wrap="square" lIns="0" tIns="0" rIns="0" bIns="0" rtlCol="0">
            <a:spAutoFit/>
          </a:bodyPr>
          <a:lstStyle/>
          <a:p>
            <a:pPr marL="26194">
              <a:lnSpc>
                <a:spcPts val="1043"/>
              </a:lnSpc>
            </a:pPr>
            <a:r>
              <a:rPr sz="1388" b="1" dirty="0">
                <a:latin typeface="Arial"/>
                <a:cs typeface="Arial"/>
              </a:rPr>
              <a:t>Desnutrición</a:t>
            </a:r>
            <a:r>
              <a:rPr sz="1388" b="1" spc="4" dirty="0">
                <a:latin typeface="Arial"/>
                <a:cs typeface="Arial"/>
              </a:rPr>
              <a:t> </a:t>
            </a:r>
            <a:r>
              <a:rPr sz="1388" b="1" dirty="0">
                <a:latin typeface="Arial"/>
                <a:cs typeface="Arial"/>
              </a:rPr>
              <a:t>aguda</a:t>
            </a:r>
            <a:r>
              <a:rPr sz="1388" b="1" spc="-8" dirty="0">
                <a:latin typeface="Arial"/>
                <a:cs typeface="Arial"/>
              </a:rPr>
              <a:t> </a:t>
            </a:r>
            <a:r>
              <a:rPr sz="1388" b="1" dirty="0">
                <a:latin typeface="Arial"/>
                <a:cs typeface="Arial"/>
              </a:rPr>
              <a:t>en</a:t>
            </a:r>
            <a:r>
              <a:rPr sz="1388" b="1" spc="-4" dirty="0">
                <a:latin typeface="Arial"/>
                <a:cs typeface="Arial"/>
              </a:rPr>
              <a:t> </a:t>
            </a:r>
            <a:r>
              <a:rPr sz="1388" b="1" dirty="0">
                <a:latin typeface="Arial"/>
                <a:cs typeface="Arial"/>
              </a:rPr>
              <a:t>menores</a:t>
            </a:r>
            <a:r>
              <a:rPr sz="1388" b="1" spc="-4" dirty="0">
                <a:latin typeface="Arial"/>
                <a:cs typeface="Arial"/>
              </a:rPr>
              <a:t> </a:t>
            </a:r>
            <a:r>
              <a:rPr sz="1388" b="1" dirty="0">
                <a:latin typeface="Arial"/>
                <a:cs typeface="Arial"/>
              </a:rPr>
              <a:t>de</a:t>
            </a:r>
            <a:r>
              <a:rPr sz="1388" b="1" spc="-4" dirty="0">
                <a:latin typeface="Arial"/>
                <a:cs typeface="Arial"/>
              </a:rPr>
              <a:t> </a:t>
            </a:r>
            <a:r>
              <a:rPr sz="1388" b="1" dirty="0">
                <a:latin typeface="Arial"/>
                <a:cs typeface="Arial"/>
              </a:rPr>
              <a:t>cinco</a:t>
            </a:r>
            <a:r>
              <a:rPr sz="1388" b="1" spc="-4" dirty="0">
                <a:latin typeface="Arial"/>
                <a:cs typeface="Arial"/>
              </a:rPr>
              <a:t> </a:t>
            </a:r>
            <a:r>
              <a:rPr sz="1388" b="1" spc="-15" dirty="0">
                <a:latin typeface="Arial"/>
                <a:cs typeface="Arial"/>
              </a:rPr>
              <a:t>años</a:t>
            </a:r>
            <a:endParaRPr sz="1388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14933" y="1602485"/>
            <a:ext cx="7914323" cy="1826895"/>
            <a:chOff x="819911" y="993647"/>
            <a:chExt cx="10552430" cy="2435860"/>
          </a:xfrm>
        </p:grpSpPr>
        <p:sp>
          <p:nvSpPr>
            <p:cNvPr id="19" name="object 19"/>
            <p:cNvSpPr/>
            <p:nvPr/>
          </p:nvSpPr>
          <p:spPr>
            <a:xfrm>
              <a:off x="1316735" y="1196339"/>
              <a:ext cx="10055860" cy="2232660"/>
            </a:xfrm>
            <a:custGeom>
              <a:avLst/>
              <a:gdLst/>
              <a:ahLst/>
              <a:cxnLst/>
              <a:rect l="l" t="t" r="r" b="b"/>
              <a:pathLst>
                <a:path w="10055860" h="2232660">
                  <a:moveTo>
                    <a:pt x="10055352" y="0"/>
                  </a:moveTo>
                  <a:lnTo>
                    <a:pt x="0" y="0"/>
                  </a:lnTo>
                  <a:lnTo>
                    <a:pt x="0" y="2232660"/>
                  </a:lnTo>
                  <a:lnTo>
                    <a:pt x="10055352" y="2232660"/>
                  </a:lnTo>
                  <a:lnTo>
                    <a:pt x="10055352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0" name="object 20"/>
            <p:cNvSpPr/>
            <p:nvPr/>
          </p:nvSpPr>
          <p:spPr>
            <a:xfrm>
              <a:off x="819911" y="993647"/>
              <a:ext cx="1000125" cy="1000125"/>
            </a:xfrm>
            <a:custGeom>
              <a:avLst/>
              <a:gdLst/>
              <a:ahLst/>
              <a:cxnLst/>
              <a:rect l="l" t="t" r="r" b="b"/>
              <a:pathLst>
                <a:path w="1000125" h="1000125">
                  <a:moveTo>
                    <a:pt x="999744" y="0"/>
                  </a:moveTo>
                  <a:lnTo>
                    <a:pt x="0" y="0"/>
                  </a:lnTo>
                  <a:lnTo>
                    <a:pt x="0" y="999743"/>
                  </a:lnTo>
                  <a:lnTo>
                    <a:pt x="999744" y="999743"/>
                  </a:lnTo>
                  <a:lnTo>
                    <a:pt x="999744" y="0"/>
                  </a:lnTo>
                  <a:close/>
                </a:path>
              </a:pathLst>
            </a:custGeom>
            <a:solidFill>
              <a:srgbClr val="9BC061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1" name="object 21"/>
            <p:cNvSpPr/>
            <p:nvPr/>
          </p:nvSpPr>
          <p:spPr>
            <a:xfrm>
              <a:off x="819911" y="1993391"/>
              <a:ext cx="497205" cy="498475"/>
            </a:xfrm>
            <a:custGeom>
              <a:avLst/>
              <a:gdLst/>
              <a:ahLst/>
              <a:cxnLst/>
              <a:rect l="l" t="t" r="r" b="b"/>
              <a:pathLst>
                <a:path w="497205" h="498475">
                  <a:moveTo>
                    <a:pt x="496824" y="0"/>
                  </a:moveTo>
                  <a:lnTo>
                    <a:pt x="0" y="0"/>
                  </a:lnTo>
                  <a:lnTo>
                    <a:pt x="496824" y="498348"/>
                  </a:lnTo>
                  <a:lnTo>
                    <a:pt x="496824" y="0"/>
                  </a:lnTo>
                  <a:close/>
                </a:path>
              </a:pathLst>
            </a:custGeom>
            <a:solidFill>
              <a:srgbClr val="819957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490092" y="1942242"/>
            <a:ext cx="6808946" cy="120032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999173">
              <a:lnSpc>
                <a:spcPct val="100699"/>
              </a:lnSpc>
              <a:spcBef>
                <a:spcPts val="75"/>
              </a:spcBef>
            </a:pPr>
            <a:r>
              <a:rPr sz="1088" dirty="0">
                <a:latin typeface="Arial MT"/>
                <a:cs typeface="Arial MT"/>
              </a:rPr>
              <a:t>Fortalecer</a:t>
            </a:r>
            <a:r>
              <a:rPr sz="1088" spc="-11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el</a:t>
            </a:r>
            <a:r>
              <a:rPr sz="1088" spc="4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monitoreo</a:t>
            </a:r>
            <a:r>
              <a:rPr sz="1088" spc="-15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de</a:t>
            </a:r>
            <a:r>
              <a:rPr sz="1088" spc="-15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comportamientos inusuales</a:t>
            </a:r>
            <a:r>
              <a:rPr sz="1088" spc="-8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y</a:t>
            </a:r>
            <a:r>
              <a:rPr sz="1088" spc="4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conglomerados</a:t>
            </a:r>
            <a:r>
              <a:rPr sz="1088" spc="-8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defectos</a:t>
            </a:r>
            <a:r>
              <a:rPr sz="1088" spc="8" dirty="0">
                <a:latin typeface="Arial MT"/>
                <a:cs typeface="Arial MT"/>
              </a:rPr>
              <a:t> </a:t>
            </a:r>
            <a:r>
              <a:rPr sz="1088" spc="-8" dirty="0">
                <a:latin typeface="Arial MT"/>
                <a:cs typeface="Arial MT"/>
              </a:rPr>
              <a:t>congénitos. </a:t>
            </a:r>
            <a:r>
              <a:rPr sz="1088" spc="-19" dirty="0">
                <a:latin typeface="Arial MT"/>
                <a:cs typeface="Arial MT"/>
              </a:rPr>
              <a:t>Toma</a:t>
            </a:r>
            <a:r>
              <a:rPr sz="1088" spc="-11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de</a:t>
            </a:r>
            <a:r>
              <a:rPr sz="1088" spc="-4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muestra para</a:t>
            </a:r>
            <a:r>
              <a:rPr sz="1088" spc="-11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Zika</a:t>
            </a:r>
            <a:r>
              <a:rPr sz="1088" spc="4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a</a:t>
            </a:r>
            <a:r>
              <a:rPr sz="1088" spc="-4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casos</a:t>
            </a:r>
            <a:r>
              <a:rPr sz="1088" spc="8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con</a:t>
            </a:r>
            <a:r>
              <a:rPr sz="1088" spc="-4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los</a:t>
            </a:r>
            <a:r>
              <a:rPr sz="1088" spc="8" dirty="0">
                <a:latin typeface="Arial MT"/>
                <a:cs typeface="Arial MT"/>
              </a:rPr>
              <a:t> </a:t>
            </a:r>
            <a:r>
              <a:rPr sz="1088" dirty="0" err="1">
                <a:latin typeface="Arial MT"/>
                <a:cs typeface="Arial MT"/>
              </a:rPr>
              <a:t>siguientes</a:t>
            </a:r>
            <a:r>
              <a:rPr sz="1088" dirty="0">
                <a:latin typeface="Arial MT"/>
                <a:cs typeface="Arial MT"/>
              </a:rPr>
              <a:t> </a:t>
            </a:r>
            <a:r>
              <a:rPr lang="es-ES" sz="1088" spc="-19" dirty="0">
                <a:latin typeface="Arial MT"/>
                <a:cs typeface="Arial MT"/>
              </a:rPr>
              <a:t>definición de </a:t>
            </a:r>
            <a:r>
              <a:rPr sz="1088" spc="-19" dirty="0">
                <a:latin typeface="Arial MT"/>
                <a:cs typeface="Arial MT"/>
              </a:rPr>
              <a:t>C</a:t>
            </a:r>
            <a:r>
              <a:rPr lang="es-ES" sz="1088" spc="-19" dirty="0">
                <a:latin typeface="Arial MT"/>
                <a:cs typeface="Arial MT"/>
              </a:rPr>
              <a:t>aso</a:t>
            </a:r>
            <a:r>
              <a:rPr sz="1088" spc="-19" dirty="0">
                <a:latin typeface="Arial MT"/>
                <a:cs typeface="Arial MT"/>
              </a:rPr>
              <a:t>:</a:t>
            </a:r>
            <a:endParaRPr sz="1088" dirty="0">
              <a:latin typeface="Arial MT"/>
              <a:cs typeface="Arial MT"/>
            </a:endParaRPr>
          </a:p>
          <a:p>
            <a:pPr marL="9525">
              <a:lnSpc>
                <a:spcPts val="1279"/>
              </a:lnSpc>
            </a:pPr>
            <a:r>
              <a:rPr sz="1088" dirty="0">
                <a:latin typeface="Calibri"/>
                <a:cs typeface="Calibri"/>
              </a:rPr>
              <a:t>Microcefalia</a:t>
            </a:r>
            <a:r>
              <a:rPr sz="1088" spc="255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(Q02X)</a:t>
            </a:r>
            <a:r>
              <a:rPr sz="1088" spc="270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-</a:t>
            </a:r>
            <a:r>
              <a:rPr sz="1088" spc="255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Anomalías</a:t>
            </a:r>
            <a:r>
              <a:rPr sz="1088" spc="266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del</a:t>
            </a:r>
            <a:r>
              <a:rPr sz="1088" spc="259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cuerpo</a:t>
            </a:r>
            <a:r>
              <a:rPr sz="1088" spc="259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calloso</a:t>
            </a:r>
            <a:r>
              <a:rPr sz="1088" spc="263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(Q040)</a:t>
            </a:r>
            <a:r>
              <a:rPr sz="1088" spc="259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-</a:t>
            </a:r>
            <a:r>
              <a:rPr sz="1088" spc="255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Holoprosencefalia</a:t>
            </a:r>
            <a:r>
              <a:rPr sz="1088" spc="259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(Q042)</a:t>
            </a:r>
            <a:r>
              <a:rPr sz="1088" spc="259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-</a:t>
            </a:r>
            <a:r>
              <a:rPr sz="1088" spc="255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Secuencia</a:t>
            </a:r>
            <a:r>
              <a:rPr sz="1088" spc="263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disruptiva</a:t>
            </a:r>
            <a:r>
              <a:rPr sz="1088" spc="259" dirty="0">
                <a:latin typeface="Calibri"/>
                <a:cs typeface="Calibri"/>
              </a:rPr>
              <a:t> </a:t>
            </a:r>
            <a:r>
              <a:rPr sz="1088" spc="-19" dirty="0">
                <a:latin typeface="Calibri"/>
                <a:cs typeface="Calibri"/>
              </a:rPr>
              <a:t>del</a:t>
            </a:r>
            <a:endParaRPr sz="1088" dirty="0">
              <a:latin typeface="Calibri"/>
              <a:cs typeface="Calibri"/>
            </a:endParaRPr>
          </a:p>
          <a:p>
            <a:pPr marL="9525" marR="6191">
              <a:lnSpc>
                <a:spcPct val="100699"/>
              </a:lnSpc>
              <a:spcBef>
                <a:spcPts val="8"/>
              </a:spcBef>
            </a:pPr>
            <a:r>
              <a:rPr sz="1088" dirty="0">
                <a:latin typeface="Calibri"/>
                <a:cs typeface="Calibri"/>
              </a:rPr>
              <a:t>cerebro</a:t>
            </a:r>
            <a:r>
              <a:rPr sz="1088" spc="165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fetal</a:t>
            </a:r>
            <a:r>
              <a:rPr sz="1088" spc="158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(Q043)</a:t>
            </a:r>
            <a:r>
              <a:rPr sz="1088" spc="172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-</a:t>
            </a:r>
            <a:r>
              <a:rPr sz="1088" spc="153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Atrofia</a:t>
            </a:r>
            <a:r>
              <a:rPr sz="1088" spc="169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cerebral</a:t>
            </a:r>
            <a:r>
              <a:rPr sz="1088" spc="150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(Q043)</a:t>
            </a:r>
            <a:r>
              <a:rPr sz="1088" spc="165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-</a:t>
            </a:r>
            <a:r>
              <a:rPr sz="1088" spc="165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Anomalías</a:t>
            </a:r>
            <a:r>
              <a:rPr sz="1088" spc="176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de</a:t>
            </a:r>
            <a:r>
              <a:rPr sz="1088" spc="161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la</a:t>
            </a:r>
            <a:r>
              <a:rPr sz="1088" spc="158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migración</a:t>
            </a:r>
            <a:r>
              <a:rPr sz="1088" spc="169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celular</a:t>
            </a:r>
            <a:r>
              <a:rPr sz="1088" spc="176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(lisencefalia,</a:t>
            </a:r>
            <a:r>
              <a:rPr sz="1088" spc="165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paquigiria)</a:t>
            </a:r>
            <a:r>
              <a:rPr sz="1088" spc="169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(Q043)</a:t>
            </a:r>
            <a:r>
              <a:rPr sz="1088" spc="172" dirty="0">
                <a:latin typeface="Calibri"/>
                <a:cs typeface="Calibri"/>
              </a:rPr>
              <a:t> </a:t>
            </a:r>
            <a:r>
              <a:rPr sz="1088" spc="-38" dirty="0">
                <a:latin typeface="Calibri"/>
                <a:cs typeface="Calibri"/>
              </a:rPr>
              <a:t>- </a:t>
            </a:r>
            <a:r>
              <a:rPr sz="1088" spc="-8" dirty="0">
                <a:latin typeface="Calibri"/>
                <a:cs typeface="Calibri"/>
              </a:rPr>
              <a:t>Porencefalia</a:t>
            </a:r>
            <a:r>
              <a:rPr sz="1088" spc="26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–</a:t>
            </a:r>
            <a:r>
              <a:rPr sz="1088" spc="26" dirty="0">
                <a:latin typeface="Calibri"/>
                <a:cs typeface="Calibri"/>
              </a:rPr>
              <a:t> </a:t>
            </a:r>
            <a:r>
              <a:rPr sz="1088" spc="-8" dirty="0">
                <a:latin typeface="Calibri"/>
                <a:cs typeface="Calibri"/>
              </a:rPr>
              <a:t>Esquicenzefalia</a:t>
            </a:r>
            <a:r>
              <a:rPr sz="1088" spc="15" dirty="0">
                <a:latin typeface="Calibri"/>
                <a:cs typeface="Calibri"/>
              </a:rPr>
              <a:t> </a:t>
            </a:r>
            <a:r>
              <a:rPr sz="1088" spc="-8" dirty="0">
                <a:latin typeface="Calibri"/>
                <a:cs typeface="Calibri"/>
              </a:rPr>
              <a:t>(Q046).</a:t>
            </a:r>
            <a:endParaRPr sz="1088" dirty="0">
              <a:latin typeface="Calibri"/>
              <a:cs typeface="Calibri"/>
            </a:endParaRPr>
          </a:p>
          <a:p>
            <a:pPr marL="9525">
              <a:spcBef>
                <a:spcPts val="56"/>
              </a:spcBef>
            </a:pPr>
            <a:r>
              <a:rPr sz="1088" dirty="0">
                <a:latin typeface="Arial MT"/>
                <a:cs typeface="Arial MT"/>
              </a:rPr>
              <a:t>Ante</a:t>
            </a:r>
            <a:r>
              <a:rPr sz="1088" spc="41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el</a:t>
            </a:r>
            <a:r>
              <a:rPr sz="1088" spc="34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aumento</a:t>
            </a:r>
            <a:r>
              <a:rPr sz="1088" spc="41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inusual</a:t>
            </a:r>
            <a:r>
              <a:rPr sz="1088" spc="38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de</a:t>
            </a:r>
            <a:r>
              <a:rPr sz="1088" spc="30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defectos</a:t>
            </a:r>
            <a:r>
              <a:rPr sz="1088" spc="38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neurológicos,</a:t>
            </a:r>
            <a:r>
              <a:rPr sz="1088" spc="41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se</a:t>
            </a:r>
            <a:r>
              <a:rPr sz="1088" spc="45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deben</a:t>
            </a:r>
            <a:r>
              <a:rPr sz="1088" spc="38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generar</a:t>
            </a:r>
            <a:r>
              <a:rPr sz="1088" spc="41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alertas</a:t>
            </a:r>
            <a:r>
              <a:rPr sz="1088" spc="49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y</a:t>
            </a:r>
            <a:r>
              <a:rPr sz="1088" spc="19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análisis</a:t>
            </a:r>
            <a:r>
              <a:rPr sz="1088" spc="38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de</a:t>
            </a:r>
            <a:r>
              <a:rPr sz="1088" spc="38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posible</a:t>
            </a:r>
            <a:r>
              <a:rPr sz="1088" spc="38" dirty="0">
                <a:latin typeface="Arial MT"/>
                <a:cs typeface="Arial MT"/>
              </a:rPr>
              <a:t> </a:t>
            </a:r>
            <a:r>
              <a:rPr sz="1088" spc="-8" dirty="0">
                <a:latin typeface="Arial MT"/>
                <a:cs typeface="Arial MT"/>
              </a:rPr>
              <a:t>asociación</a:t>
            </a:r>
            <a:endParaRPr sz="1088" dirty="0">
              <a:latin typeface="Arial MT"/>
              <a:cs typeface="Arial MT"/>
            </a:endParaRPr>
          </a:p>
          <a:p>
            <a:pPr marL="9525">
              <a:spcBef>
                <a:spcPts val="19"/>
              </a:spcBef>
            </a:pPr>
            <a:r>
              <a:rPr sz="1088" dirty="0">
                <a:latin typeface="Arial MT"/>
                <a:cs typeface="Arial MT"/>
              </a:rPr>
              <a:t>a</a:t>
            </a:r>
            <a:r>
              <a:rPr sz="1088" spc="-19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síndrome</a:t>
            </a:r>
            <a:r>
              <a:rPr sz="1088" spc="-4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de</a:t>
            </a:r>
            <a:r>
              <a:rPr sz="1088" spc="-8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infección</a:t>
            </a:r>
            <a:r>
              <a:rPr sz="1088" spc="-11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congénita</a:t>
            </a:r>
            <a:r>
              <a:rPr sz="1088" spc="-8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por</a:t>
            </a:r>
            <a:r>
              <a:rPr sz="1088" spc="-15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virus</a:t>
            </a:r>
            <a:r>
              <a:rPr sz="1088" spc="4" dirty="0">
                <a:latin typeface="Arial MT"/>
                <a:cs typeface="Arial MT"/>
              </a:rPr>
              <a:t> </a:t>
            </a:r>
            <a:r>
              <a:rPr sz="1088" spc="-8" dirty="0" err="1">
                <a:latin typeface="Arial MT"/>
                <a:cs typeface="Arial MT"/>
              </a:rPr>
              <a:t>Zika</a:t>
            </a:r>
            <a:r>
              <a:rPr sz="1088" spc="-8" dirty="0">
                <a:latin typeface="Arial MT"/>
                <a:cs typeface="Arial MT"/>
              </a:rPr>
              <a:t>.</a:t>
            </a:r>
            <a:endParaRPr sz="1088" dirty="0">
              <a:latin typeface="Arial MT"/>
              <a:cs typeface="Arial MT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299592" y="1602485"/>
            <a:ext cx="5403056" cy="375285"/>
          </a:xfrm>
          <a:custGeom>
            <a:avLst/>
            <a:gdLst/>
            <a:ahLst/>
            <a:cxnLst/>
            <a:rect l="l" t="t" r="r" b="b"/>
            <a:pathLst>
              <a:path w="7204075" h="500380">
                <a:moveTo>
                  <a:pt x="7203948" y="0"/>
                </a:moveTo>
                <a:lnTo>
                  <a:pt x="0" y="0"/>
                </a:lnTo>
                <a:lnTo>
                  <a:pt x="0" y="499872"/>
                </a:lnTo>
                <a:lnTo>
                  <a:pt x="7203948" y="499872"/>
                </a:lnTo>
                <a:lnTo>
                  <a:pt x="7203948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473899" y="1644375"/>
            <a:ext cx="1765935" cy="224165"/>
          </a:xfrm>
          <a:prstGeom prst="rect">
            <a:avLst/>
          </a:prstGeom>
        </p:spPr>
        <p:txBody>
          <a:bodyPr vert="horz" wrap="square" lIns="0" tIns="10478" rIns="0" bIns="0" rtlCol="0" anchor="ctr">
            <a:spAutoFit/>
          </a:bodyPr>
          <a:lstStyle/>
          <a:p>
            <a:pPr marL="9525">
              <a:lnSpc>
                <a:spcPct val="100000"/>
              </a:lnSpc>
              <a:spcBef>
                <a:spcPts val="83"/>
              </a:spcBef>
            </a:pPr>
            <a:r>
              <a:rPr sz="1388" b="1" dirty="0">
                <a:latin typeface="Arial"/>
                <a:cs typeface="Arial"/>
              </a:rPr>
              <a:t>Defectos</a:t>
            </a:r>
            <a:r>
              <a:rPr sz="1388" b="1" spc="19" dirty="0">
                <a:latin typeface="Arial"/>
                <a:cs typeface="Arial"/>
              </a:rPr>
              <a:t> </a:t>
            </a:r>
            <a:r>
              <a:rPr sz="1388" b="1" spc="-8" dirty="0">
                <a:latin typeface="Arial"/>
                <a:cs typeface="Arial"/>
              </a:rPr>
              <a:t>congénitos</a:t>
            </a:r>
            <a:endParaRPr sz="1388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95529" y="1739645"/>
            <a:ext cx="379571" cy="2558415"/>
          </a:xfrm>
          <a:custGeom>
            <a:avLst/>
            <a:gdLst/>
            <a:ahLst/>
            <a:cxnLst/>
            <a:rect l="l" t="t" r="r" b="b"/>
            <a:pathLst>
              <a:path w="506094" h="3411220">
                <a:moveTo>
                  <a:pt x="478536" y="355854"/>
                </a:moveTo>
                <a:lnTo>
                  <a:pt x="472795" y="326390"/>
                </a:lnTo>
                <a:lnTo>
                  <a:pt x="457098" y="302425"/>
                </a:lnTo>
                <a:lnTo>
                  <a:pt x="433743" y="286321"/>
                </a:lnTo>
                <a:lnTo>
                  <a:pt x="405003" y="280416"/>
                </a:lnTo>
                <a:lnTo>
                  <a:pt x="388950" y="282270"/>
                </a:lnTo>
                <a:lnTo>
                  <a:pt x="374091" y="287502"/>
                </a:lnTo>
                <a:lnTo>
                  <a:pt x="360870" y="295643"/>
                </a:lnTo>
                <a:lnTo>
                  <a:pt x="349758" y="306197"/>
                </a:lnTo>
                <a:lnTo>
                  <a:pt x="236093" y="244983"/>
                </a:lnTo>
                <a:lnTo>
                  <a:pt x="239153" y="234975"/>
                </a:lnTo>
                <a:lnTo>
                  <a:pt x="241566" y="224510"/>
                </a:lnTo>
                <a:lnTo>
                  <a:pt x="243141" y="213804"/>
                </a:lnTo>
                <a:lnTo>
                  <a:pt x="243713" y="203073"/>
                </a:lnTo>
                <a:lnTo>
                  <a:pt x="243014" y="189903"/>
                </a:lnTo>
                <a:lnTo>
                  <a:pt x="241007" y="177380"/>
                </a:lnTo>
                <a:lnTo>
                  <a:pt x="237807" y="165455"/>
                </a:lnTo>
                <a:lnTo>
                  <a:pt x="233553" y="154051"/>
                </a:lnTo>
                <a:lnTo>
                  <a:pt x="322199" y="99314"/>
                </a:lnTo>
                <a:lnTo>
                  <a:pt x="329692" y="104597"/>
                </a:lnTo>
                <a:lnTo>
                  <a:pt x="338035" y="108635"/>
                </a:lnTo>
                <a:lnTo>
                  <a:pt x="347091" y="111226"/>
                </a:lnTo>
                <a:lnTo>
                  <a:pt x="356743" y="112141"/>
                </a:lnTo>
                <a:lnTo>
                  <a:pt x="377964" y="107734"/>
                </a:lnTo>
                <a:lnTo>
                  <a:pt x="395325" y="95719"/>
                </a:lnTo>
                <a:lnTo>
                  <a:pt x="407047" y="77914"/>
                </a:lnTo>
                <a:lnTo>
                  <a:pt x="411353" y="56134"/>
                </a:lnTo>
                <a:lnTo>
                  <a:pt x="407047" y="34290"/>
                </a:lnTo>
                <a:lnTo>
                  <a:pt x="395325" y="16446"/>
                </a:lnTo>
                <a:lnTo>
                  <a:pt x="377964" y="4419"/>
                </a:lnTo>
                <a:lnTo>
                  <a:pt x="356743" y="0"/>
                </a:lnTo>
                <a:lnTo>
                  <a:pt x="335457" y="4419"/>
                </a:lnTo>
                <a:lnTo>
                  <a:pt x="318096" y="16446"/>
                </a:lnTo>
                <a:lnTo>
                  <a:pt x="306412" y="34302"/>
                </a:lnTo>
                <a:lnTo>
                  <a:pt x="302133" y="56134"/>
                </a:lnTo>
                <a:lnTo>
                  <a:pt x="302133" y="61214"/>
                </a:lnTo>
                <a:lnTo>
                  <a:pt x="302641" y="65786"/>
                </a:lnTo>
                <a:lnTo>
                  <a:pt x="303911" y="70231"/>
                </a:lnTo>
                <a:lnTo>
                  <a:pt x="216027" y="124460"/>
                </a:lnTo>
                <a:lnTo>
                  <a:pt x="197421" y="105257"/>
                </a:lnTo>
                <a:lnTo>
                  <a:pt x="175044" y="90601"/>
                </a:lnTo>
                <a:lnTo>
                  <a:pt x="149606" y="81267"/>
                </a:lnTo>
                <a:lnTo>
                  <a:pt x="121818" y="77978"/>
                </a:lnTo>
                <a:lnTo>
                  <a:pt x="74434" y="87833"/>
                </a:lnTo>
                <a:lnTo>
                  <a:pt x="35712" y="114668"/>
                </a:lnTo>
                <a:lnTo>
                  <a:pt x="9575" y="154444"/>
                </a:lnTo>
                <a:lnTo>
                  <a:pt x="0" y="203073"/>
                </a:lnTo>
                <a:lnTo>
                  <a:pt x="9575" y="251625"/>
                </a:lnTo>
                <a:lnTo>
                  <a:pt x="35712" y="291172"/>
                </a:lnTo>
                <a:lnTo>
                  <a:pt x="74434" y="317792"/>
                </a:lnTo>
                <a:lnTo>
                  <a:pt x="121818" y="327533"/>
                </a:lnTo>
                <a:lnTo>
                  <a:pt x="151345" y="323824"/>
                </a:lnTo>
                <a:lnTo>
                  <a:pt x="178168" y="313334"/>
                </a:lnTo>
                <a:lnTo>
                  <a:pt x="201447" y="297053"/>
                </a:lnTo>
                <a:lnTo>
                  <a:pt x="220345" y="275971"/>
                </a:lnTo>
                <a:lnTo>
                  <a:pt x="334137" y="337185"/>
                </a:lnTo>
                <a:lnTo>
                  <a:pt x="332232" y="342900"/>
                </a:lnTo>
                <a:lnTo>
                  <a:pt x="331597" y="349377"/>
                </a:lnTo>
                <a:lnTo>
                  <a:pt x="331597" y="355854"/>
                </a:lnTo>
                <a:lnTo>
                  <a:pt x="337324" y="385064"/>
                </a:lnTo>
                <a:lnTo>
                  <a:pt x="353009" y="409054"/>
                </a:lnTo>
                <a:lnTo>
                  <a:pt x="376326" y="425310"/>
                </a:lnTo>
                <a:lnTo>
                  <a:pt x="405003" y="431292"/>
                </a:lnTo>
                <a:lnTo>
                  <a:pt x="433743" y="425310"/>
                </a:lnTo>
                <a:lnTo>
                  <a:pt x="457098" y="409054"/>
                </a:lnTo>
                <a:lnTo>
                  <a:pt x="472795" y="385064"/>
                </a:lnTo>
                <a:lnTo>
                  <a:pt x="478536" y="355854"/>
                </a:lnTo>
                <a:close/>
              </a:path>
              <a:path w="506094" h="3411220">
                <a:moveTo>
                  <a:pt x="505968" y="3335274"/>
                </a:moveTo>
                <a:lnTo>
                  <a:pt x="500202" y="3305810"/>
                </a:lnTo>
                <a:lnTo>
                  <a:pt x="484454" y="3281845"/>
                </a:lnTo>
                <a:lnTo>
                  <a:pt x="461010" y="3265741"/>
                </a:lnTo>
                <a:lnTo>
                  <a:pt x="432181" y="3259836"/>
                </a:lnTo>
                <a:lnTo>
                  <a:pt x="416115" y="3261690"/>
                </a:lnTo>
                <a:lnTo>
                  <a:pt x="401205" y="3266922"/>
                </a:lnTo>
                <a:lnTo>
                  <a:pt x="387934" y="3275063"/>
                </a:lnTo>
                <a:lnTo>
                  <a:pt x="376809" y="3285617"/>
                </a:lnTo>
                <a:lnTo>
                  <a:pt x="262763" y="3224403"/>
                </a:lnTo>
                <a:lnTo>
                  <a:pt x="265823" y="3214395"/>
                </a:lnTo>
                <a:lnTo>
                  <a:pt x="268236" y="3203930"/>
                </a:lnTo>
                <a:lnTo>
                  <a:pt x="269811" y="3193224"/>
                </a:lnTo>
                <a:lnTo>
                  <a:pt x="270383" y="3182493"/>
                </a:lnTo>
                <a:lnTo>
                  <a:pt x="269684" y="3169323"/>
                </a:lnTo>
                <a:lnTo>
                  <a:pt x="267677" y="3156801"/>
                </a:lnTo>
                <a:lnTo>
                  <a:pt x="264477" y="3144875"/>
                </a:lnTo>
                <a:lnTo>
                  <a:pt x="260223" y="3133471"/>
                </a:lnTo>
                <a:lnTo>
                  <a:pt x="349123" y="3078734"/>
                </a:lnTo>
                <a:lnTo>
                  <a:pt x="356616" y="3084017"/>
                </a:lnTo>
                <a:lnTo>
                  <a:pt x="364959" y="3088055"/>
                </a:lnTo>
                <a:lnTo>
                  <a:pt x="374015" y="3090646"/>
                </a:lnTo>
                <a:lnTo>
                  <a:pt x="383667" y="3091561"/>
                </a:lnTo>
                <a:lnTo>
                  <a:pt x="405041" y="3087154"/>
                </a:lnTo>
                <a:lnTo>
                  <a:pt x="422478" y="3075140"/>
                </a:lnTo>
                <a:lnTo>
                  <a:pt x="434225" y="3057334"/>
                </a:lnTo>
                <a:lnTo>
                  <a:pt x="438531" y="3035554"/>
                </a:lnTo>
                <a:lnTo>
                  <a:pt x="434225" y="3013710"/>
                </a:lnTo>
                <a:lnTo>
                  <a:pt x="422478" y="2995866"/>
                </a:lnTo>
                <a:lnTo>
                  <a:pt x="405041" y="2983839"/>
                </a:lnTo>
                <a:lnTo>
                  <a:pt x="383667" y="2979420"/>
                </a:lnTo>
                <a:lnTo>
                  <a:pt x="362356" y="2983839"/>
                </a:lnTo>
                <a:lnTo>
                  <a:pt x="344957" y="2995866"/>
                </a:lnTo>
                <a:lnTo>
                  <a:pt x="333222" y="3013710"/>
                </a:lnTo>
                <a:lnTo>
                  <a:pt x="328930" y="3035554"/>
                </a:lnTo>
                <a:lnTo>
                  <a:pt x="328930" y="3040634"/>
                </a:lnTo>
                <a:lnTo>
                  <a:pt x="329565" y="3045206"/>
                </a:lnTo>
                <a:lnTo>
                  <a:pt x="330835" y="3049651"/>
                </a:lnTo>
                <a:lnTo>
                  <a:pt x="242570" y="3103880"/>
                </a:lnTo>
                <a:lnTo>
                  <a:pt x="223939" y="3084677"/>
                </a:lnTo>
                <a:lnTo>
                  <a:pt x="201510" y="3070021"/>
                </a:lnTo>
                <a:lnTo>
                  <a:pt x="175996" y="3060687"/>
                </a:lnTo>
                <a:lnTo>
                  <a:pt x="148120" y="3057398"/>
                </a:lnTo>
                <a:lnTo>
                  <a:pt x="100584" y="3067253"/>
                </a:lnTo>
                <a:lnTo>
                  <a:pt x="61734" y="3094088"/>
                </a:lnTo>
                <a:lnTo>
                  <a:pt x="35521" y="3133864"/>
                </a:lnTo>
                <a:lnTo>
                  <a:pt x="25908" y="3182493"/>
                </a:lnTo>
                <a:lnTo>
                  <a:pt x="35521" y="3231045"/>
                </a:lnTo>
                <a:lnTo>
                  <a:pt x="61734" y="3270593"/>
                </a:lnTo>
                <a:lnTo>
                  <a:pt x="100584" y="3297212"/>
                </a:lnTo>
                <a:lnTo>
                  <a:pt x="148120" y="3306953"/>
                </a:lnTo>
                <a:lnTo>
                  <a:pt x="177736" y="3303244"/>
                </a:lnTo>
                <a:lnTo>
                  <a:pt x="204635" y="3292754"/>
                </a:lnTo>
                <a:lnTo>
                  <a:pt x="227990" y="3276473"/>
                </a:lnTo>
                <a:lnTo>
                  <a:pt x="247015" y="3255391"/>
                </a:lnTo>
                <a:lnTo>
                  <a:pt x="361061" y="3316605"/>
                </a:lnTo>
                <a:lnTo>
                  <a:pt x="359156" y="3322320"/>
                </a:lnTo>
                <a:lnTo>
                  <a:pt x="358521" y="3328797"/>
                </a:lnTo>
                <a:lnTo>
                  <a:pt x="358521" y="3335274"/>
                </a:lnTo>
                <a:lnTo>
                  <a:pt x="364274" y="3364484"/>
                </a:lnTo>
                <a:lnTo>
                  <a:pt x="380009" y="3388474"/>
                </a:lnTo>
                <a:lnTo>
                  <a:pt x="403415" y="3404730"/>
                </a:lnTo>
                <a:lnTo>
                  <a:pt x="432181" y="3410712"/>
                </a:lnTo>
                <a:lnTo>
                  <a:pt x="461010" y="3404730"/>
                </a:lnTo>
                <a:lnTo>
                  <a:pt x="484454" y="3388474"/>
                </a:lnTo>
                <a:lnTo>
                  <a:pt x="500202" y="3364484"/>
                </a:lnTo>
                <a:lnTo>
                  <a:pt x="505968" y="33352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6" name="Rectángulo 25"/>
          <p:cNvSpPr/>
          <p:nvPr/>
        </p:nvSpPr>
        <p:spPr>
          <a:xfrm>
            <a:off x="1367124" y="4122337"/>
            <a:ext cx="629097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rgbClr val="000000"/>
                </a:solidFill>
                <a:latin typeface="Roboto"/>
              </a:rPr>
              <a:t>Se deben notificar </a:t>
            </a:r>
            <a:r>
              <a:rPr lang="es-ES" sz="1200" b="1" dirty="0">
                <a:solidFill>
                  <a:srgbClr val="000000"/>
                </a:solidFill>
                <a:latin typeface="Roboto"/>
              </a:rPr>
              <a:t>inmediatamente </a:t>
            </a:r>
            <a:r>
              <a:rPr lang="es-ES" sz="1200" dirty="0">
                <a:solidFill>
                  <a:srgbClr val="000000"/>
                </a:solidFill>
                <a:latin typeface="Roboto"/>
              </a:rPr>
              <a:t>todos los casos.</a:t>
            </a:r>
          </a:p>
          <a:p>
            <a:r>
              <a:rPr lang="es-ES" sz="1200" dirty="0">
                <a:solidFill>
                  <a:srgbClr val="000000"/>
                </a:solidFill>
                <a:latin typeface="Roboto"/>
              </a:rPr>
              <a:t>Se incluye en la notificación </a:t>
            </a:r>
            <a:r>
              <a:rPr lang="es-ES" sz="1200" b="1" dirty="0">
                <a:solidFill>
                  <a:srgbClr val="000000"/>
                </a:solidFill>
                <a:latin typeface="Roboto"/>
              </a:rPr>
              <a:t>súper inmediata </a:t>
            </a:r>
            <a:r>
              <a:rPr lang="es-ES" sz="1200" dirty="0">
                <a:solidFill>
                  <a:srgbClr val="000000"/>
                </a:solidFill>
                <a:latin typeface="Roboto"/>
              </a:rPr>
              <a:t>(adicional a los casos con perímetro braquial inferior a 11,5 cm en mayores de 6 meses) los casos de desnutrición en: </a:t>
            </a:r>
          </a:p>
          <a:p>
            <a:r>
              <a:rPr lang="es-CO" sz="120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s-CO" sz="1200" dirty="0">
                <a:solidFill>
                  <a:srgbClr val="000000"/>
                </a:solidFill>
                <a:latin typeface="Roboto"/>
              </a:rPr>
              <a:t>Menores de 6 meses</a:t>
            </a:r>
          </a:p>
          <a:p>
            <a:r>
              <a:rPr lang="es-CO" sz="120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s-CO" sz="1200" dirty="0">
                <a:solidFill>
                  <a:srgbClr val="000000"/>
                </a:solidFill>
                <a:latin typeface="Roboto"/>
              </a:rPr>
              <a:t>Casos con edema </a:t>
            </a:r>
          </a:p>
          <a:p>
            <a:r>
              <a:rPr lang="es-CO" sz="120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s-CO" sz="1200" dirty="0">
                <a:solidFill>
                  <a:srgbClr val="000000"/>
                </a:solidFill>
                <a:latin typeface="Roboto"/>
              </a:rPr>
              <a:t>Casos reincidentes</a:t>
            </a:r>
          </a:p>
          <a:p>
            <a:r>
              <a:rPr lang="es-ES" sz="120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s-ES" sz="1200" dirty="0">
                <a:solidFill>
                  <a:srgbClr val="000000"/>
                </a:solidFill>
                <a:latin typeface="Roboto"/>
              </a:rPr>
              <a:t>Casos en mayores de 6 meses con prueba de apetito negativa </a:t>
            </a:r>
          </a:p>
        </p:txBody>
      </p:sp>
      <p:pic>
        <p:nvPicPr>
          <p:cNvPr id="27" name="Imagen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08" y="157058"/>
            <a:ext cx="1147936" cy="56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9351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7257"/>
            <a:ext cx="9144000" cy="1877712"/>
          </a:xfrm>
          <a:prstGeom prst="rect">
            <a:avLst/>
          </a:prstGeom>
        </p:spPr>
      </p:pic>
      <p:sp>
        <p:nvSpPr>
          <p:cNvPr id="27" name="object 15"/>
          <p:cNvSpPr txBox="1"/>
          <p:nvPr/>
        </p:nvSpPr>
        <p:spPr>
          <a:xfrm>
            <a:off x="1533716" y="3321177"/>
            <a:ext cx="6760845" cy="501580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Lesiones</a:t>
            </a:r>
            <a:r>
              <a:rPr sz="1200" b="1" spc="-2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1200" b="1" spc="-1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FFFFFF"/>
                </a:solidFill>
                <a:latin typeface="Calibri"/>
                <a:cs typeface="Calibri"/>
              </a:rPr>
              <a:t>artefactos</a:t>
            </a:r>
            <a:r>
              <a:rPr sz="12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explosivos</a:t>
            </a:r>
            <a:r>
              <a:rPr sz="1200" b="1" spc="-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(Pólvora</a:t>
            </a:r>
            <a:r>
              <a:rPr sz="1200" b="1" spc="-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200" b="1" spc="-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FFFFFF"/>
                </a:solidFill>
                <a:latin typeface="Calibri"/>
                <a:cs typeface="Calibri"/>
              </a:rPr>
              <a:t>MAP-MUSE)</a:t>
            </a:r>
            <a:endParaRPr sz="1200" dirty="0">
              <a:latin typeface="Calibri"/>
              <a:cs typeface="Calibri"/>
            </a:endParaRPr>
          </a:p>
          <a:p>
            <a:pPr marL="243840" marR="3810">
              <a:lnSpc>
                <a:spcPts val="1433"/>
              </a:lnSpc>
              <a:spcBef>
                <a:spcPts val="968"/>
              </a:spcBef>
            </a:pPr>
            <a:endParaRPr sz="1200" dirty="0">
              <a:latin typeface="Roboto"/>
              <a:cs typeface="Roboto"/>
            </a:endParaRPr>
          </a:p>
        </p:txBody>
      </p:sp>
      <p:grpSp>
        <p:nvGrpSpPr>
          <p:cNvPr id="42" name="object 2"/>
          <p:cNvGrpSpPr/>
          <p:nvPr/>
        </p:nvGrpSpPr>
        <p:grpSpPr>
          <a:xfrm>
            <a:off x="0" y="1069847"/>
            <a:ext cx="9144000" cy="4931093"/>
            <a:chOff x="0" y="283463"/>
            <a:chExt cx="12192000" cy="6574790"/>
          </a:xfrm>
        </p:grpSpPr>
        <p:sp>
          <p:nvSpPr>
            <p:cNvPr id="43" name="object 3"/>
            <p:cNvSpPr/>
            <p:nvPr/>
          </p:nvSpPr>
          <p:spPr>
            <a:xfrm>
              <a:off x="1519427" y="1397508"/>
              <a:ext cx="9752330" cy="1256030"/>
            </a:xfrm>
            <a:custGeom>
              <a:avLst/>
              <a:gdLst/>
              <a:ahLst/>
              <a:cxnLst/>
              <a:rect l="l" t="t" r="r" b="b"/>
              <a:pathLst>
                <a:path w="9752330" h="1256030">
                  <a:moveTo>
                    <a:pt x="9752076" y="0"/>
                  </a:moveTo>
                  <a:lnTo>
                    <a:pt x="0" y="0"/>
                  </a:lnTo>
                  <a:lnTo>
                    <a:pt x="0" y="1255776"/>
                  </a:lnTo>
                  <a:lnTo>
                    <a:pt x="9752076" y="1255776"/>
                  </a:lnTo>
                  <a:lnTo>
                    <a:pt x="9752076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44" name="object 4"/>
            <p:cNvSpPr/>
            <p:nvPr/>
          </p:nvSpPr>
          <p:spPr>
            <a:xfrm>
              <a:off x="1022603" y="1196339"/>
              <a:ext cx="1000125" cy="1001394"/>
            </a:xfrm>
            <a:custGeom>
              <a:avLst/>
              <a:gdLst/>
              <a:ahLst/>
              <a:cxnLst/>
              <a:rect l="l" t="t" r="r" b="b"/>
              <a:pathLst>
                <a:path w="1000125" h="1001394">
                  <a:moveTo>
                    <a:pt x="999744" y="0"/>
                  </a:moveTo>
                  <a:lnTo>
                    <a:pt x="0" y="0"/>
                  </a:lnTo>
                  <a:lnTo>
                    <a:pt x="0" y="1001267"/>
                  </a:lnTo>
                  <a:lnTo>
                    <a:pt x="999744" y="1001267"/>
                  </a:lnTo>
                  <a:lnTo>
                    <a:pt x="999744" y="0"/>
                  </a:lnTo>
                  <a:close/>
                </a:path>
              </a:pathLst>
            </a:custGeom>
            <a:solidFill>
              <a:srgbClr val="17395A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45" name="object 5"/>
            <p:cNvSpPr/>
            <p:nvPr/>
          </p:nvSpPr>
          <p:spPr>
            <a:xfrm>
              <a:off x="1022603" y="2197608"/>
              <a:ext cx="497205" cy="497205"/>
            </a:xfrm>
            <a:custGeom>
              <a:avLst/>
              <a:gdLst/>
              <a:ahLst/>
              <a:cxnLst/>
              <a:rect l="l" t="t" r="r" b="b"/>
              <a:pathLst>
                <a:path w="497205" h="497205">
                  <a:moveTo>
                    <a:pt x="496824" y="0"/>
                  </a:moveTo>
                  <a:lnTo>
                    <a:pt x="0" y="0"/>
                  </a:lnTo>
                  <a:lnTo>
                    <a:pt x="496824" y="496824"/>
                  </a:lnTo>
                  <a:lnTo>
                    <a:pt x="496824" y="0"/>
                  </a:lnTo>
                  <a:close/>
                </a:path>
              </a:pathLst>
            </a:custGeom>
            <a:solidFill>
              <a:srgbClr val="112B44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46" name="object 7"/>
          <p:cNvSpPr/>
          <p:nvPr/>
        </p:nvSpPr>
        <p:spPr>
          <a:xfrm>
            <a:off x="1516761" y="1754504"/>
            <a:ext cx="4882038" cy="337185"/>
          </a:xfrm>
          <a:custGeom>
            <a:avLst/>
            <a:gdLst/>
            <a:ahLst/>
            <a:cxnLst/>
            <a:rect l="l" t="t" r="r" b="b"/>
            <a:pathLst>
              <a:path w="6509384" h="449580">
                <a:moveTo>
                  <a:pt x="6509004" y="0"/>
                </a:moveTo>
                <a:lnTo>
                  <a:pt x="0" y="0"/>
                </a:lnTo>
                <a:lnTo>
                  <a:pt x="0" y="449579"/>
                </a:lnTo>
                <a:lnTo>
                  <a:pt x="6509004" y="449579"/>
                </a:lnTo>
                <a:lnTo>
                  <a:pt x="6509004" y="0"/>
                </a:lnTo>
                <a:close/>
              </a:path>
            </a:pathLst>
          </a:custGeom>
          <a:solidFill>
            <a:srgbClr val="17395A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7" name="object 8"/>
          <p:cNvSpPr txBox="1"/>
          <p:nvPr/>
        </p:nvSpPr>
        <p:spPr>
          <a:xfrm>
            <a:off x="1533716" y="1784985"/>
            <a:ext cx="6762750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b="1" spc="-8" dirty="0">
                <a:solidFill>
                  <a:srgbClr val="FFFFFF"/>
                </a:solidFill>
                <a:latin typeface="Calibri"/>
                <a:cs typeface="Calibri"/>
              </a:rPr>
              <a:t>Intoxicaciones</a:t>
            </a:r>
            <a:r>
              <a:rPr sz="1200" b="1" spc="-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agudas</a:t>
            </a:r>
            <a:r>
              <a:rPr sz="1200" b="1" spc="-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1200" b="1" spc="-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Calibri"/>
                <a:cs typeface="Calibri"/>
              </a:rPr>
              <a:t>sustancias</a:t>
            </a:r>
            <a:r>
              <a:rPr sz="1200" b="1" spc="-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8" dirty="0" err="1">
                <a:solidFill>
                  <a:srgbClr val="FFFFFF"/>
                </a:solidFill>
                <a:latin typeface="Calibri"/>
                <a:cs typeface="Calibri"/>
              </a:rPr>
              <a:t>quimicas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48" name="object 9"/>
          <p:cNvGrpSpPr/>
          <p:nvPr/>
        </p:nvGrpSpPr>
        <p:grpSpPr>
          <a:xfrm>
            <a:off x="766952" y="3290697"/>
            <a:ext cx="7686675" cy="1293971"/>
            <a:chOff x="1022603" y="3244595"/>
            <a:chExt cx="10248900" cy="1725295"/>
          </a:xfrm>
        </p:grpSpPr>
        <p:sp>
          <p:nvSpPr>
            <p:cNvPr id="49" name="object 10"/>
            <p:cNvSpPr/>
            <p:nvPr/>
          </p:nvSpPr>
          <p:spPr>
            <a:xfrm>
              <a:off x="1519427" y="3444239"/>
              <a:ext cx="9752330" cy="1525905"/>
            </a:xfrm>
            <a:custGeom>
              <a:avLst/>
              <a:gdLst/>
              <a:ahLst/>
              <a:cxnLst/>
              <a:rect l="l" t="t" r="r" b="b"/>
              <a:pathLst>
                <a:path w="9752330" h="1525904">
                  <a:moveTo>
                    <a:pt x="9752076" y="0"/>
                  </a:moveTo>
                  <a:lnTo>
                    <a:pt x="0" y="0"/>
                  </a:lnTo>
                  <a:lnTo>
                    <a:pt x="0" y="1525524"/>
                  </a:lnTo>
                  <a:lnTo>
                    <a:pt x="9752076" y="1525524"/>
                  </a:lnTo>
                  <a:lnTo>
                    <a:pt x="9752076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50" name="object 11"/>
            <p:cNvSpPr/>
            <p:nvPr/>
          </p:nvSpPr>
          <p:spPr>
            <a:xfrm>
              <a:off x="1022603" y="3244595"/>
              <a:ext cx="1000125" cy="1000125"/>
            </a:xfrm>
            <a:custGeom>
              <a:avLst/>
              <a:gdLst/>
              <a:ahLst/>
              <a:cxnLst/>
              <a:rect l="l" t="t" r="r" b="b"/>
              <a:pathLst>
                <a:path w="1000125" h="1000125">
                  <a:moveTo>
                    <a:pt x="999744" y="0"/>
                  </a:moveTo>
                  <a:lnTo>
                    <a:pt x="0" y="0"/>
                  </a:lnTo>
                  <a:lnTo>
                    <a:pt x="0" y="999743"/>
                  </a:lnTo>
                  <a:lnTo>
                    <a:pt x="999744" y="999743"/>
                  </a:lnTo>
                  <a:lnTo>
                    <a:pt x="999744" y="0"/>
                  </a:lnTo>
                  <a:close/>
                </a:path>
              </a:pathLst>
            </a:custGeom>
            <a:solidFill>
              <a:srgbClr val="17395A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51" name="object 12"/>
            <p:cNvSpPr/>
            <p:nvPr/>
          </p:nvSpPr>
          <p:spPr>
            <a:xfrm>
              <a:off x="1022603" y="4244339"/>
              <a:ext cx="497205" cy="498475"/>
            </a:xfrm>
            <a:custGeom>
              <a:avLst/>
              <a:gdLst/>
              <a:ahLst/>
              <a:cxnLst/>
              <a:rect l="l" t="t" r="r" b="b"/>
              <a:pathLst>
                <a:path w="497205" h="498475">
                  <a:moveTo>
                    <a:pt x="496824" y="0"/>
                  </a:moveTo>
                  <a:lnTo>
                    <a:pt x="0" y="0"/>
                  </a:lnTo>
                  <a:lnTo>
                    <a:pt x="496824" y="498348"/>
                  </a:lnTo>
                  <a:lnTo>
                    <a:pt x="496824" y="0"/>
                  </a:lnTo>
                  <a:close/>
                </a:path>
              </a:pathLst>
            </a:custGeom>
            <a:solidFill>
              <a:srgbClr val="112B44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53" name="object 16"/>
          <p:cNvSpPr/>
          <p:nvPr/>
        </p:nvSpPr>
        <p:spPr>
          <a:xfrm>
            <a:off x="893967" y="1976295"/>
            <a:ext cx="368141" cy="1881664"/>
          </a:xfrm>
          <a:custGeom>
            <a:avLst/>
            <a:gdLst/>
            <a:ahLst/>
            <a:cxnLst/>
            <a:rect l="l" t="t" r="r" b="b"/>
            <a:pathLst>
              <a:path w="490855" h="2508885">
                <a:moveTo>
                  <a:pt x="478536" y="355854"/>
                </a:moveTo>
                <a:lnTo>
                  <a:pt x="472795" y="326390"/>
                </a:lnTo>
                <a:lnTo>
                  <a:pt x="457098" y="302425"/>
                </a:lnTo>
                <a:lnTo>
                  <a:pt x="433743" y="286321"/>
                </a:lnTo>
                <a:lnTo>
                  <a:pt x="405003" y="280416"/>
                </a:lnTo>
                <a:lnTo>
                  <a:pt x="388950" y="282270"/>
                </a:lnTo>
                <a:lnTo>
                  <a:pt x="374091" y="287502"/>
                </a:lnTo>
                <a:lnTo>
                  <a:pt x="360870" y="295643"/>
                </a:lnTo>
                <a:lnTo>
                  <a:pt x="349758" y="306197"/>
                </a:lnTo>
                <a:lnTo>
                  <a:pt x="236093" y="244983"/>
                </a:lnTo>
                <a:lnTo>
                  <a:pt x="239153" y="234975"/>
                </a:lnTo>
                <a:lnTo>
                  <a:pt x="241566" y="224510"/>
                </a:lnTo>
                <a:lnTo>
                  <a:pt x="243141" y="213804"/>
                </a:lnTo>
                <a:lnTo>
                  <a:pt x="243713" y="203073"/>
                </a:lnTo>
                <a:lnTo>
                  <a:pt x="243014" y="189903"/>
                </a:lnTo>
                <a:lnTo>
                  <a:pt x="241007" y="177380"/>
                </a:lnTo>
                <a:lnTo>
                  <a:pt x="237807" y="165455"/>
                </a:lnTo>
                <a:lnTo>
                  <a:pt x="233553" y="154051"/>
                </a:lnTo>
                <a:lnTo>
                  <a:pt x="322199" y="99314"/>
                </a:lnTo>
                <a:lnTo>
                  <a:pt x="329692" y="104597"/>
                </a:lnTo>
                <a:lnTo>
                  <a:pt x="338035" y="108635"/>
                </a:lnTo>
                <a:lnTo>
                  <a:pt x="347091" y="111226"/>
                </a:lnTo>
                <a:lnTo>
                  <a:pt x="356743" y="112141"/>
                </a:lnTo>
                <a:lnTo>
                  <a:pt x="377964" y="107734"/>
                </a:lnTo>
                <a:lnTo>
                  <a:pt x="395325" y="95719"/>
                </a:lnTo>
                <a:lnTo>
                  <a:pt x="407047" y="77914"/>
                </a:lnTo>
                <a:lnTo>
                  <a:pt x="411353" y="56134"/>
                </a:lnTo>
                <a:lnTo>
                  <a:pt x="407047" y="34290"/>
                </a:lnTo>
                <a:lnTo>
                  <a:pt x="395325" y="16446"/>
                </a:lnTo>
                <a:lnTo>
                  <a:pt x="377964" y="4419"/>
                </a:lnTo>
                <a:lnTo>
                  <a:pt x="356743" y="0"/>
                </a:lnTo>
                <a:lnTo>
                  <a:pt x="335457" y="4419"/>
                </a:lnTo>
                <a:lnTo>
                  <a:pt x="318096" y="16446"/>
                </a:lnTo>
                <a:lnTo>
                  <a:pt x="306412" y="34302"/>
                </a:lnTo>
                <a:lnTo>
                  <a:pt x="302133" y="56134"/>
                </a:lnTo>
                <a:lnTo>
                  <a:pt x="302133" y="61214"/>
                </a:lnTo>
                <a:lnTo>
                  <a:pt x="302641" y="65786"/>
                </a:lnTo>
                <a:lnTo>
                  <a:pt x="303911" y="70231"/>
                </a:lnTo>
                <a:lnTo>
                  <a:pt x="216027" y="124460"/>
                </a:lnTo>
                <a:lnTo>
                  <a:pt x="197421" y="105257"/>
                </a:lnTo>
                <a:lnTo>
                  <a:pt x="175044" y="90601"/>
                </a:lnTo>
                <a:lnTo>
                  <a:pt x="149606" y="81267"/>
                </a:lnTo>
                <a:lnTo>
                  <a:pt x="121793" y="77978"/>
                </a:lnTo>
                <a:lnTo>
                  <a:pt x="74409" y="87833"/>
                </a:lnTo>
                <a:lnTo>
                  <a:pt x="35699" y="114668"/>
                </a:lnTo>
                <a:lnTo>
                  <a:pt x="9575" y="154444"/>
                </a:lnTo>
                <a:lnTo>
                  <a:pt x="0" y="203073"/>
                </a:lnTo>
                <a:lnTo>
                  <a:pt x="9575" y="251625"/>
                </a:lnTo>
                <a:lnTo>
                  <a:pt x="35699" y="291172"/>
                </a:lnTo>
                <a:lnTo>
                  <a:pt x="74409" y="317792"/>
                </a:lnTo>
                <a:lnTo>
                  <a:pt x="121793" y="327533"/>
                </a:lnTo>
                <a:lnTo>
                  <a:pt x="151345" y="323824"/>
                </a:lnTo>
                <a:lnTo>
                  <a:pt x="178155" y="313334"/>
                </a:lnTo>
                <a:lnTo>
                  <a:pt x="201422" y="297053"/>
                </a:lnTo>
                <a:lnTo>
                  <a:pt x="220345" y="275971"/>
                </a:lnTo>
                <a:lnTo>
                  <a:pt x="334137" y="337185"/>
                </a:lnTo>
                <a:lnTo>
                  <a:pt x="332232" y="342900"/>
                </a:lnTo>
                <a:lnTo>
                  <a:pt x="331597" y="349377"/>
                </a:lnTo>
                <a:lnTo>
                  <a:pt x="331597" y="355854"/>
                </a:lnTo>
                <a:lnTo>
                  <a:pt x="337324" y="385064"/>
                </a:lnTo>
                <a:lnTo>
                  <a:pt x="353009" y="409054"/>
                </a:lnTo>
                <a:lnTo>
                  <a:pt x="376326" y="425310"/>
                </a:lnTo>
                <a:lnTo>
                  <a:pt x="405003" y="431292"/>
                </a:lnTo>
                <a:lnTo>
                  <a:pt x="433743" y="425310"/>
                </a:lnTo>
                <a:lnTo>
                  <a:pt x="457098" y="409054"/>
                </a:lnTo>
                <a:lnTo>
                  <a:pt x="472795" y="385064"/>
                </a:lnTo>
                <a:lnTo>
                  <a:pt x="478536" y="355854"/>
                </a:lnTo>
                <a:close/>
              </a:path>
              <a:path w="490855" h="2508885">
                <a:moveTo>
                  <a:pt x="490728" y="2433066"/>
                </a:moveTo>
                <a:lnTo>
                  <a:pt x="484962" y="2403602"/>
                </a:lnTo>
                <a:lnTo>
                  <a:pt x="469214" y="2379637"/>
                </a:lnTo>
                <a:lnTo>
                  <a:pt x="445770" y="2363533"/>
                </a:lnTo>
                <a:lnTo>
                  <a:pt x="416941" y="2357628"/>
                </a:lnTo>
                <a:lnTo>
                  <a:pt x="400875" y="2359482"/>
                </a:lnTo>
                <a:lnTo>
                  <a:pt x="385965" y="2364714"/>
                </a:lnTo>
                <a:lnTo>
                  <a:pt x="372694" y="2372855"/>
                </a:lnTo>
                <a:lnTo>
                  <a:pt x="361569" y="2383409"/>
                </a:lnTo>
                <a:lnTo>
                  <a:pt x="247523" y="2322195"/>
                </a:lnTo>
                <a:lnTo>
                  <a:pt x="250583" y="2312187"/>
                </a:lnTo>
                <a:lnTo>
                  <a:pt x="252996" y="2301722"/>
                </a:lnTo>
                <a:lnTo>
                  <a:pt x="254571" y="2291016"/>
                </a:lnTo>
                <a:lnTo>
                  <a:pt x="255143" y="2280285"/>
                </a:lnTo>
                <a:lnTo>
                  <a:pt x="254444" y="2267115"/>
                </a:lnTo>
                <a:lnTo>
                  <a:pt x="252437" y="2254593"/>
                </a:lnTo>
                <a:lnTo>
                  <a:pt x="249237" y="2242667"/>
                </a:lnTo>
                <a:lnTo>
                  <a:pt x="244983" y="2231263"/>
                </a:lnTo>
                <a:lnTo>
                  <a:pt x="333883" y="2176526"/>
                </a:lnTo>
                <a:lnTo>
                  <a:pt x="341376" y="2181809"/>
                </a:lnTo>
                <a:lnTo>
                  <a:pt x="349719" y="2185847"/>
                </a:lnTo>
                <a:lnTo>
                  <a:pt x="358775" y="2188438"/>
                </a:lnTo>
                <a:lnTo>
                  <a:pt x="368427" y="2189353"/>
                </a:lnTo>
                <a:lnTo>
                  <a:pt x="389801" y="2184946"/>
                </a:lnTo>
                <a:lnTo>
                  <a:pt x="407238" y="2172932"/>
                </a:lnTo>
                <a:lnTo>
                  <a:pt x="418985" y="2155126"/>
                </a:lnTo>
                <a:lnTo>
                  <a:pt x="423291" y="2133358"/>
                </a:lnTo>
                <a:lnTo>
                  <a:pt x="418985" y="2111502"/>
                </a:lnTo>
                <a:lnTo>
                  <a:pt x="407238" y="2093658"/>
                </a:lnTo>
                <a:lnTo>
                  <a:pt x="389801" y="2081631"/>
                </a:lnTo>
                <a:lnTo>
                  <a:pt x="368427" y="2077212"/>
                </a:lnTo>
                <a:lnTo>
                  <a:pt x="347116" y="2081631"/>
                </a:lnTo>
                <a:lnTo>
                  <a:pt x="329717" y="2093671"/>
                </a:lnTo>
                <a:lnTo>
                  <a:pt x="317982" y="2111514"/>
                </a:lnTo>
                <a:lnTo>
                  <a:pt x="313690" y="2133358"/>
                </a:lnTo>
                <a:lnTo>
                  <a:pt x="313690" y="2138426"/>
                </a:lnTo>
                <a:lnTo>
                  <a:pt x="314325" y="2142998"/>
                </a:lnTo>
                <a:lnTo>
                  <a:pt x="315595" y="2147443"/>
                </a:lnTo>
                <a:lnTo>
                  <a:pt x="227330" y="2201672"/>
                </a:lnTo>
                <a:lnTo>
                  <a:pt x="208699" y="2182469"/>
                </a:lnTo>
                <a:lnTo>
                  <a:pt x="186270" y="2167813"/>
                </a:lnTo>
                <a:lnTo>
                  <a:pt x="160743" y="2158479"/>
                </a:lnTo>
                <a:lnTo>
                  <a:pt x="132842" y="2155190"/>
                </a:lnTo>
                <a:lnTo>
                  <a:pt x="85344" y="2165045"/>
                </a:lnTo>
                <a:lnTo>
                  <a:pt x="46507" y="2191880"/>
                </a:lnTo>
                <a:lnTo>
                  <a:pt x="20281" y="2231656"/>
                </a:lnTo>
                <a:lnTo>
                  <a:pt x="10668" y="2280285"/>
                </a:lnTo>
                <a:lnTo>
                  <a:pt x="20281" y="2328837"/>
                </a:lnTo>
                <a:lnTo>
                  <a:pt x="46507" y="2368385"/>
                </a:lnTo>
                <a:lnTo>
                  <a:pt x="85344" y="2395004"/>
                </a:lnTo>
                <a:lnTo>
                  <a:pt x="132842" y="2404745"/>
                </a:lnTo>
                <a:lnTo>
                  <a:pt x="162496" y="2401036"/>
                </a:lnTo>
                <a:lnTo>
                  <a:pt x="189395" y="2390546"/>
                </a:lnTo>
                <a:lnTo>
                  <a:pt x="212750" y="2374265"/>
                </a:lnTo>
                <a:lnTo>
                  <a:pt x="231775" y="2353183"/>
                </a:lnTo>
                <a:lnTo>
                  <a:pt x="345821" y="2414397"/>
                </a:lnTo>
                <a:lnTo>
                  <a:pt x="343916" y="2420112"/>
                </a:lnTo>
                <a:lnTo>
                  <a:pt x="343281" y="2426589"/>
                </a:lnTo>
                <a:lnTo>
                  <a:pt x="343281" y="2433066"/>
                </a:lnTo>
                <a:lnTo>
                  <a:pt x="349034" y="2462276"/>
                </a:lnTo>
                <a:lnTo>
                  <a:pt x="364769" y="2486266"/>
                </a:lnTo>
                <a:lnTo>
                  <a:pt x="388175" y="2502522"/>
                </a:lnTo>
                <a:lnTo>
                  <a:pt x="416941" y="2508504"/>
                </a:lnTo>
                <a:lnTo>
                  <a:pt x="445770" y="2502522"/>
                </a:lnTo>
                <a:lnTo>
                  <a:pt x="469214" y="2486266"/>
                </a:lnTo>
                <a:lnTo>
                  <a:pt x="484962" y="2462276"/>
                </a:lnTo>
                <a:lnTo>
                  <a:pt x="490728" y="24330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4" name="Rectángulo 53"/>
          <p:cNvSpPr/>
          <p:nvPr/>
        </p:nvSpPr>
        <p:spPr>
          <a:xfrm>
            <a:off x="1533715" y="2112013"/>
            <a:ext cx="69816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200" dirty="0">
                <a:solidFill>
                  <a:srgbClr val="000000"/>
                </a:solidFill>
                <a:latin typeface="Roboto"/>
              </a:rPr>
              <a:t>Realizar notificación </a:t>
            </a:r>
            <a:r>
              <a:rPr lang="es-CO" sz="1200" dirty="0" err="1">
                <a:solidFill>
                  <a:srgbClr val="000000"/>
                </a:solidFill>
                <a:latin typeface="Roboto"/>
              </a:rPr>
              <a:t>súperinmediata</a:t>
            </a:r>
            <a:r>
              <a:rPr lang="es-CO" sz="1200" dirty="0">
                <a:solidFill>
                  <a:srgbClr val="000000"/>
                </a:solidFill>
                <a:latin typeface="Roboto"/>
              </a:rPr>
              <a:t> de casos probables de intoxicación por licor adulterado con metanol y por fósforo blanco asociado a artefactos pirotécnicos; y de casos confirmados por clínica o por laboratorio de intoxicaciones por plaguicidas con ingrediente activo </a:t>
            </a:r>
            <a:r>
              <a:rPr lang="es-CO" sz="1200" dirty="0" err="1">
                <a:solidFill>
                  <a:srgbClr val="000000"/>
                </a:solidFill>
                <a:latin typeface="Roboto"/>
              </a:rPr>
              <a:t>clorpirifos</a:t>
            </a:r>
            <a:r>
              <a:rPr lang="es-CO" sz="1200" dirty="0">
                <a:solidFill>
                  <a:srgbClr val="000000"/>
                </a:solidFill>
                <a:latin typeface="Roboto"/>
              </a:rPr>
              <a:t>.</a:t>
            </a:r>
            <a:endParaRPr lang="es-CO" sz="1200" dirty="0"/>
          </a:p>
        </p:txBody>
      </p:sp>
      <p:sp>
        <p:nvSpPr>
          <p:cNvPr id="56" name="object 14"/>
          <p:cNvSpPr/>
          <p:nvPr/>
        </p:nvSpPr>
        <p:spPr>
          <a:xfrm>
            <a:off x="1507711" y="3286621"/>
            <a:ext cx="4882038" cy="337185"/>
          </a:xfrm>
          <a:custGeom>
            <a:avLst/>
            <a:gdLst/>
            <a:ahLst/>
            <a:cxnLst/>
            <a:rect l="l" t="t" r="r" b="b"/>
            <a:pathLst>
              <a:path w="6509384" h="449579">
                <a:moveTo>
                  <a:pt x="6509004" y="0"/>
                </a:moveTo>
                <a:lnTo>
                  <a:pt x="0" y="0"/>
                </a:lnTo>
                <a:lnTo>
                  <a:pt x="0" y="449579"/>
                </a:lnTo>
                <a:lnTo>
                  <a:pt x="6509004" y="449579"/>
                </a:lnTo>
                <a:lnTo>
                  <a:pt x="6509004" y="0"/>
                </a:lnTo>
                <a:close/>
              </a:path>
            </a:pathLst>
          </a:custGeom>
          <a:solidFill>
            <a:srgbClr val="17395A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5" name="object 15"/>
          <p:cNvSpPr txBox="1"/>
          <p:nvPr/>
        </p:nvSpPr>
        <p:spPr>
          <a:xfrm>
            <a:off x="1605009" y="3354719"/>
            <a:ext cx="6760845" cy="501580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Lesiones</a:t>
            </a:r>
            <a:r>
              <a:rPr sz="1200" b="1" spc="-2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1200" b="1" spc="-1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FFFFFF"/>
                </a:solidFill>
                <a:latin typeface="Calibri"/>
                <a:cs typeface="Calibri"/>
              </a:rPr>
              <a:t>artefactos</a:t>
            </a:r>
            <a:r>
              <a:rPr sz="12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explosivos</a:t>
            </a:r>
            <a:r>
              <a:rPr sz="1200" b="1" spc="-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(Pólvora</a:t>
            </a:r>
            <a:r>
              <a:rPr sz="1200" b="1" spc="-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200" b="1" spc="-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FFFFFF"/>
                </a:solidFill>
                <a:latin typeface="Calibri"/>
                <a:cs typeface="Calibri"/>
              </a:rPr>
              <a:t>MAP-MUSE)</a:t>
            </a:r>
            <a:endParaRPr sz="1200" dirty="0">
              <a:latin typeface="Calibri"/>
              <a:cs typeface="Calibri"/>
            </a:endParaRPr>
          </a:p>
          <a:p>
            <a:pPr marL="243840" marR="3810">
              <a:lnSpc>
                <a:spcPts val="1433"/>
              </a:lnSpc>
              <a:spcBef>
                <a:spcPts val="968"/>
              </a:spcBef>
            </a:pPr>
            <a:endParaRPr sz="1200" dirty="0">
              <a:latin typeface="Roboto"/>
              <a:cs typeface="Roboto"/>
            </a:endParaRPr>
          </a:p>
        </p:txBody>
      </p:sp>
      <p:sp>
        <p:nvSpPr>
          <p:cNvPr id="57" name="Rectángulo 56"/>
          <p:cNvSpPr/>
          <p:nvPr/>
        </p:nvSpPr>
        <p:spPr>
          <a:xfrm>
            <a:off x="1533715" y="3636548"/>
            <a:ext cx="69151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200" dirty="0">
                <a:solidFill>
                  <a:srgbClr val="000000"/>
                </a:solidFill>
                <a:latin typeface="Roboto"/>
              </a:rPr>
              <a:t>Las  ET deben intensificar la vigilancia en las festividad eso celebraciones departamentales, distritales o municipales en que se consideren necesario de acuerdo con la valoración del riesgo. </a:t>
            </a:r>
            <a:r>
              <a:rPr lang="es-CO" sz="1200" dirty="0">
                <a:solidFill>
                  <a:srgbClr val="000000"/>
                </a:solidFill>
                <a:latin typeface="Calibri" panose="020F0502020204030204" pitchFamily="34" charset="0"/>
              </a:rPr>
              <a:t>Vigilancia intensificada de lesiones por pólvora en las celebraciones de Navidad y fin de año: a partir del 1 de diciembre del </a:t>
            </a:r>
            <a:r>
              <a:rPr lang="es-CO" sz="1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2025 </a:t>
            </a:r>
            <a:r>
              <a:rPr lang="es-CO" sz="1200" dirty="0">
                <a:solidFill>
                  <a:srgbClr val="000000"/>
                </a:solidFill>
                <a:latin typeface="Calibri" panose="020F0502020204030204" pitchFamily="34" charset="0"/>
              </a:rPr>
              <a:t>hasta la segunda semana epidemiológica del </a:t>
            </a:r>
            <a:r>
              <a:rPr lang="es-CO" sz="1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2026.</a:t>
            </a:r>
            <a:endParaRPr lang="es-CO" sz="1200" dirty="0"/>
          </a:p>
        </p:txBody>
      </p:sp>
    </p:spTree>
    <p:extLst>
      <p:ext uri="{BB962C8B-B14F-4D97-AF65-F5344CB8AC3E}">
        <p14:creationId xmlns:p14="http://schemas.microsoft.com/office/powerpoint/2010/main" val="291474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n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19503"/>
            <a:ext cx="9144000" cy="1877712"/>
          </a:xfrm>
          <a:prstGeom prst="rect">
            <a:avLst/>
          </a:prstGeom>
        </p:spPr>
      </p:pic>
      <p:grpSp>
        <p:nvGrpSpPr>
          <p:cNvPr id="4" name="object 7"/>
          <p:cNvGrpSpPr/>
          <p:nvPr/>
        </p:nvGrpSpPr>
        <p:grpSpPr>
          <a:xfrm>
            <a:off x="563355" y="1454824"/>
            <a:ext cx="7922784" cy="1988178"/>
            <a:chOff x="-2792776" y="-260890"/>
            <a:chExt cx="10563712" cy="2650903"/>
          </a:xfrm>
        </p:grpSpPr>
        <p:sp>
          <p:nvSpPr>
            <p:cNvPr id="8" name="object 11"/>
            <p:cNvSpPr/>
            <p:nvPr/>
          </p:nvSpPr>
          <p:spPr>
            <a:xfrm>
              <a:off x="-2589724" y="250411"/>
              <a:ext cx="10360660" cy="1423670"/>
            </a:xfrm>
            <a:custGeom>
              <a:avLst/>
              <a:gdLst/>
              <a:ahLst/>
              <a:cxnLst/>
              <a:rect l="l" t="t" r="r" b="b"/>
              <a:pathLst>
                <a:path w="10360660" h="1423670">
                  <a:moveTo>
                    <a:pt x="10360152" y="0"/>
                  </a:moveTo>
                  <a:lnTo>
                    <a:pt x="0" y="0"/>
                  </a:lnTo>
                  <a:lnTo>
                    <a:pt x="0" y="1423415"/>
                  </a:lnTo>
                  <a:lnTo>
                    <a:pt x="10360152" y="1423415"/>
                  </a:lnTo>
                  <a:lnTo>
                    <a:pt x="10360152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9" name="object 13"/>
            <p:cNvSpPr/>
            <p:nvPr/>
          </p:nvSpPr>
          <p:spPr>
            <a:xfrm>
              <a:off x="777240" y="1892808"/>
              <a:ext cx="497205" cy="497205"/>
            </a:xfrm>
            <a:custGeom>
              <a:avLst/>
              <a:gdLst/>
              <a:ahLst/>
              <a:cxnLst/>
              <a:rect l="l" t="t" r="r" b="b"/>
              <a:pathLst>
                <a:path w="497205" h="497205">
                  <a:moveTo>
                    <a:pt x="496823" y="0"/>
                  </a:moveTo>
                  <a:lnTo>
                    <a:pt x="0" y="0"/>
                  </a:lnTo>
                  <a:lnTo>
                    <a:pt x="496823" y="496824"/>
                  </a:lnTo>
                  <a:lnTo>
                    <a:pt x="496823" y="0"/>
                  </a:lnTo>
                  <a:close/>
                </a:path>
              </a:pathLst>
            </a:custGeom>
            <a:solidFill>
              <a:srgbClr val="C9A73B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0" name="object 12"/>
            <p:cNvSpPr/>
            <p:nvPr/>
          </p:nvSpPr>
          <p:spPr>
            <a:xfrm>
              <a:off x="-2792776" y="-260890"/>
              <a:ext cx="1000125" cy="1001395"/>
            </a:xfrm>
            <a:custGeom>
              <a:avLst/>
              <a:gdLst/>
              <a:ahLst/>
              <a:cxnLst/>
              <a:rect l="l" t="t" r="r" b="b"/>
              <a:pathLst>
                <a:path w="1000125" h="1001394">
                  <a:moveTo>
                    <a:pt x="999744" y="0"/>
                  </a:moveTo>
                  <a:lnTo>
                    <a:pt x="0" y="0"/>
                  </a:lnTo>
                  <a:lnTo>
                    <a:pt x="0" y="1001267"/>
                  </a:lnTo>
                  <a:lnTo>
                    <a:pt x="999744" y="1001267"/>
                  </a:lnTo>
                  <a:lnTo>
                    <a:pt x="999744" y="0"/>
                  </a:lnTo>
                  <a:close/>
                </a:path>
              </a:pathLst>
            </a:custGeom>
            <a:solidFill>
              <a:srgbClr val="F1C951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11" name="object 14"/>
          <p:cNvSpPr txBox="1"/>
          <p:nvPr/>
        </p:nvSpPr>
        <p:spPr>
          <a:xfrm>
            <a:off x="1382254" y="1965309"/>
            <a:ext cx="6883718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lang="es-CO" sz="1200" dirty="0"/>
              <a:t>Confirmado por estudio histopatológico (biopsia)</a:t>
            </a:r>
            <a:endParaRPr sz="1200" dirty="0">
              <a:latin typeface="Arial MT"/>
              <a:cs typeface="Arial MT"/>
            </a:endParaRPr>
          </a:p>
        </p:txBody>
      </p:sp>
      <p:grpSp>
        <p:nvGrpSpPr>
          <p:cNvPr id="13" name="object 18"/>
          <p:cNvGrpSpPr/>
          <p:nvPr/>
        </p:nvGrpSpPr>
        <p:grpSpPr>
          <a:xfrm>
            <a:off x="565785" y="3007233"/>
            <a:ext cx="8177213" cy="1123950"/>
            <a:chOff x="754380" y="2866644"/>
            <a:chExt cx="10902950" cy="1498600"/>
          </a:xfrm>
        </p:grpSpPr>
        <p:sp>
          <p:nvSpPr>
            <p:cNvPr id="14" name="object 19"/>
            <p:cNvSpPr/>
            <p:nvPr/>
          </p:nvSpPr>
          <p:spPr>
            <a:xfrm>
              <a:off x="1251204" y="3066288"/>
              <a:ext cx="10406380" cy="1298575"/>
            </a:xfrm>
            <a:custGeom>
              <a:avLst/>
              <a:gdLst/>
              <a:ahLst/>
              <a:cxnLst/>
              <a:rect l="l" t="t" r="r" b="b"/>
              <a:pathLst>
                <a:path w="10406380" h="1298575">
                  <a:moveTo>
                    <a:pt x="10405872" y="0"/>
                  </a:moveTo>
                  <a:lnTo>
                    <a:pt x="0" y="0"/>
                  </a:lnTo>
                  <a:lnTo>
                    <a:pt x="0" y="1298448"/>
                  </a:lnTo>
                  <a:lnTo>
                    <a:pt x="10405872" y="1298448"/>
                  </a:lnTo>
                  <a:lnTo>
                    <a:pt x="10405872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5" name="object 20"/>
            <p:cNvSpPr/>
            <p:nvPr/>
          </p:nvSpPr>
          <p:spPr>
            <a:xfrm>
              <a:off x="754380" y="2866644"/>
              <a:ext cx="1000125" cy="1000125"/>
            </a:xfrm>
            <a:custGeom>
              <a:avLst/>
              <a:gdLst/>
              <a:ahLst/>
              <a:cxnLst/>
              <a:rect l="l" t="t" r="r" b="b"/>
              <a:pathLst>
                <a:path w="1000125" h="1000125">
                  <a:moveTo>
                    <a:pt x="999744" y="0"/>
                  </a:moveTo>
                  <a:lnTo>
                    <a:pt x="0" y="0"/>
                  </a:lnTo>
                  <a:lnTo>
                    <a:pt x="0" y="999743"/>
                  </a:lnTo>
                  <a:lnTo>
                    <a:pt x="999744" y="999743"/>
                  </a:lnTo>
                  <a:lnTo>
                    <a:pt x="999744" y="0"/>
                  </a:lnTo>
                  <a:close/>
                </a:path>
              </a:pathLst>
            </a:custGeom>
            <a:solidFill>
              <a:srgbClr val="F1C951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6" name="object 21"/>
            <p:cNvSpPr/>
            <p:nvPr/>
          </p:nvSpPr>
          <p:spPr>
            <a:xfrm>
              <a:off x="754380" y="3866388"/>
              <a:ext cx="497205" cy="498475"/>
            </a:xfrm>
            <a:custGeom>
              <a:avLst/>
              <a:gdLst/>
              <a:ahLst/>
              <a:cxnLst/>
              <a:rect l="l" t="t" r="r" b="b"/>
              <a:pathLst>
                <a:path w="497205" h="498475">
                  <a:moveTo>
                    <a:pt x="496823" y="0"/>
                  </a:moveTo>
                  <a:lnTo>
                    <a:pt x="0" y="0"/>
                  </a:lnTo>
                  <a:lnTo>
                    <a:pt x="496823" y="498348"/>
                  </a:lnTo>
                  <a:lnTo>
                    <a:pt x="496823" y="0"/>
                  </a:lnTo>
                  <a:close/>
                </a:path>
              </a:pathLst>
            </a:custGeom>
            <a:solidFill>
              <a:srgbClr val="C9A73B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17" name="object 22"/>
          <p:cNvSpPr txBox="1"/>
          <p:nvPr/>
        </p:nvSpPr>
        <p:spPr>
          <a:xfrm>
            <a:off x="1491234" y="3406426"/>
            <a:ext cx="7094696" cy="368210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lnSpc>
                <a:spcPts val="1436"/>
              </a:lnSpc>
              <a:spcBef>
                <a:spcPts val="71"/>
              </a:spcBef>
            </a:pPr>
            <a:r>
              <a:rPr sz="1200" dirty="0">
                <a:latin typeface="Arial MT"/>
                <a:cs typeface="Arial MT"/>
              </a:rPr>
              <a:t>Los</a:t>
            </a:r>
            <a:r>
              <a:rPr sz="1200" spc="7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indicadores</a:t>
            </a:r>
            <a:r>
              <a:rPr sz="1200" spc="83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que</a:t>
            </a:r>
            <a:r>
              <a:rPr sz="1200" spc="7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evalúan</a:t>
            </a:r>
            <a:r>
              <a:rPr sz="1200" spc="7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el</a:t>
            </a:r>
            <a:r>
              <a:rPr sz="1200" spc="83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tiempo</a:t>
            </a:r>
            <a:r>
              <a:rPr sz="1200" spc="83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</a:t>
            </a:r>
            <a:r>
              <a:rPr sz="1200" spc="7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la</a:t>
            </a:r>
            <a:r>
              <a:rPr sz="1200" spc="7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oportunidad</a:t>
            </a:r>
            <a:r>
              <a:rPr sz="1200" spc="7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en</a:t>
            </a:r>
            <a:r>
              <a:rPr sz="1200" spc="7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la</a:t>
            </a:r>
            <a:r>
              <a:rPr sz="1200" spc="7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presunción</a:t>
            </a:r>
            <a:r>
              <a:rPr sz="1200" spc="83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diagnostica,</a:t>
            </a:r>
            <a:r>
              <a:rPr sz="1200" spc="71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la</a:t>
            </a:r>
            <a:r>
              <a:rPr sz="1200" spc="79" dirty="0">
                <a:latin typeface="Arial MT"/>
                <a:cs typeface="Arial MT"/>
              </a:rPr>
              <a:t> </a:t>
            </a:r>
            <a:r>
              <a:rPr sz="1200" spc="-8" dirty="0">
                <a:latin typeface="Arial MT"/>
                <a:cs typeface="Arial MT"/>
              </a:rPr>
              <a:t>confirmación</a:t>
            </a:r>
            <a:endParaRPr sz="1200" dirty="0">
              <a:latin typeface="Arial MT"/>
              <a:cs typeface="Arial MT"/>
            </a:endParaRPr>
          </a:p>
          <a:p>
            <a:pPr marL="9525">
              <a:lnSpc>
                <a:spcPts val="1436"/>
              </a:lnSpc>
            </a:pPr>
            <a:r>
              <a:rPr sz="1200" dirty="0">
                <a:latin typeface="Arial MT"/>
                <a:cs typeface="Arial MT"/>
              </a:rPr>
              <a:t>diagnóstica</a:t>
            </a:r>
            <a:r>
              <a:rPr sz="1200" spc="56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y</a:t>
            </a:r>
            <a:r>
              <a:rPr sz="1200" spc="4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el</a:t>
            </a:r>
            <a:r>
              <a:rPr sz="1200" spc="56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inicio</a:t>
            </a:r>
            <a:r>
              <a:rPr sz="1200" spc="6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</a:t>
            </a:r>
            <a:r>
              <a:rPr sz="1200" spc="53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tratamiento</a:t>
            </a:r>
            <a:r>
              <a:rPr sz="1200" spc="53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se</a:t>
            </a:r>
            <a:r>
              <a:rPr sz="1200" spc="6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tendrán</a:t>
            </a:r>
            <a:r>
              <a:rPr sz="1200" spc="56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en</a:t>
            </a:r>
            <a:r>
              <a:rPr sz="1200" spc="53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cuenta</a:t>
            </a:r>
            <a:r>
              <a:rPr sz="1200" spc="4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únicamente</a:t>
            </a:r>
            <a:r>
              <a:rPr sz="1200" spc="53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para</a:t>
            </a:r>
            <a:r>
              <a:rPr sz="1200" spc="56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los</a:t>
            </a:r>
            <a:r>
              <a:rPr sz="1200" spc="56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casos</a:t>
            </a:r>
            <a:r>
              <a:rPr sz="1200" spc="6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confirmados</a:t>
            </a:r>
            <a:r>
              <a:rPr sz="1200" spc="45" dirty="0">
                <a:latin typeface="Arial MT"/>
                <a:cs typeface="Arial MT"/>
              </a:rPr>
              <a:t> </a:t>
            </a:r>
            <a:r>
              <a:rPr sz="1200" spc="-19" dirty="0">
                <a:latin typeface="Arial MT"/>
                <a:cs typeface="Arial MT"/>
              </a:rPr>
              <a:t>por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18" name="object 23"/>
          <p:cNvSpPr txBox="1"/>
          <p:nvPr/>
        </p:nvSpPr>
        <p:spPr>
          <a:xfrm>
            <a:off x="938402" y="3757041"/>
            <a:ext cx="7804785" cy="208230"/>
          </a:xfrm>
          <a:prstGeom prst="rect">
            <a:avLst/>
          </a:prstGeom>
          <a:solidFill>
            <a:srgbClr val="EDEDED"/>
          </a:solidFill>
        </p:spPr>
        <p:txBody>
          <a:bodyPr vert="horz" wrap="square" lIns="0" tIns="23336" rIns="0" bIns="0" rtlCol="0">
            <a:spAutoFit/>
          </a:bodyPr>
          <a:lstStyle/>
          <a:p>
            <a:pPr marL="561975">
              <a:spcBef>
                <a:spcPts val="184"/>
              </a:spcBef>
            </a:pPr>
            <a:r>
              <a:rPr sz="1200" spc="-8" dirty="0">
                <a:latin typeface="Arial MT"/>
                <a:cs typeface="Arial MT"/>
              </a:rPr>
              <a:t>leucemias.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9" name="object 24"/>
          <p:cNvSpPr/>
          <p:nvPr/>
        </p:nvSpPr>
        <p:spPr>
          <a:xfrm>
            <a:off x="1315592" y="3007233"/>
            <a:ext cx="4958715" cy="337185"/>
          </a:xfrm>
          <a:custGeom>
            <a:avLst/>
            <a:gdLst/>
            <a:ahLst/>
            <a:cxnLst/>
            <a:rect l="l" t="t" r="r" b="b"/>
            <a:pathLst>
              <a:path w="6611620" h="449579">
                <a:moveTo>
                  <a:pt x="6611111" y="0"/>
                </a:moveTo>
                <a:lnTo>
                  <a:pt x="0" y="0"/>
                </a:lnTo>
                <a:lnTo>
                  <a:pt x="0" y="449579"/>
                </a:lnTo>
                <a:lnTo>
                  <a:pt x="6611111" y="449579"/>
                </a:lnTo>
                <a:lnTo>
                  <a:pt x="6611111" y="0"/>
                </a:lnTo>
                <a:close/>
              </a:path>
            </a:pathLst>
          </a:custGeom>
          <a:solidFill>
            <a:srgbClr val="F1C951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grpSp>
        <p:nvGrpSpPr>
          <p:cNvPr id="20" name="object 26"/>
          <p:cNvGrpSpPr/>
          <p:nvPr/>
        </p:nvGrpSpPr>
        <p:grpSpPr>
          <a:xfrm>
            <a:off x="582930" y="4331969"/>
            <a:ext cx="8142923" cy="1123950"/>
            <a:chOff x="777240" y="4632959"/>
            <a:chExt cx="10857230" cy="1498600"/>
          </a:xfrm>
        </p:grpSpPr>
        <p:sp>
          <p:nvSpPr>
            <p:cNvPr id="21" name="object 27"/>
            <p:cNvSpPr/>
            <p:nvPr/>
          </p:nvSpPr>
          <p:spPr>
            <a:xfrm>
              <a:off x="1274063" y="4832603"/>
              <a:ext cx="10360660" cy="1298575"/>
            </a:xfrm>
            <a:custGeom>
              <a:avLst/>
              <a:gdLst/>
              <a:ahLst/>
              <a:cxnLst/>
              <a:rect l="l" t="t" r="r" b="b"/>
              <a:pathLst>
                <a:path w="10360660" h="1298575">
                  <a:moveTo>
                    <a:pt x="10360152" y="0"/>
                  </a:moveTo>
                  <a:lnTo>
                    <a:pt x="0" y="0"/>
                  </a:lnTo>
                  <a:lnTo>
                    <a:pt x="0" y="1298448"/>
                  </a:lnTo>
                  <a:lnTo>
                    <a:pt x="10360152" y="1298448"/>
                  </a:lnTo>
                  <a:lnTo>
                    <a:pt x="10360152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2" name="object 28"/>
            <p:cNvSpPr/>
            <p:nvPr/>
          </p:nvSpPr>
          <p:spPr>
            <a:xfrm>
              <a:off x="777240" y="4632959"/>
              <a:ext cx="1000125" cy="1000125"/>
            </a:xfrm>
            <a:custGeom>
              <a:avLst/>
              <a:gdLst/>
              <a:ahLst/>
              <a:cxnLst/>
              <a:rect l="l" t="t" r="r" b="b"/>
              <a:pathLst>
                <a:path w="1000125" h="1000125">
                  <a:moveTo>
                    <a:pt x="999744" y="0"/>
                  </a:moveTo>
                  <a:lnTo>
                    <a:pt x="0" y="0"/>
                  </a:lnTo>
                  <a:lnTo>
                    <a:pt x="0" y="999743"/>
                  </a:lnTo>
                  <a:lnTo>
                    <a:pt x="999744" y="999743"/>
                  </a:lnTo>
                  <a:lnTo>
                    <a:pt x="999744" y="0"/>
                  </a:lnTo>
                  <a:close/>
                </a:path>
              </a:pathLst>
            </a:custGeom>
            <a:solidFill>
              <a:srgbClr val="F1C951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3" name="object 29"/>
            <p:cNvSpPr/>
            <p:nvPr/>
          </p:nvSpPr>
          <p:spPr>
            <a:xfrm>
              <a:off x="777240" y="5632703"/>
              <a:ext cx="497205" cy="498475"/>
            </a:xfrm>
            <a:custGeom>
              <a:avLst/>
              <a:gdLst/>
              <a:ahLst/>
              <a:cxnLst/>
              <a:rect l="l" t="t" r="r" b="b"/>
              <a:pathLst>
                <a:path w="497205" h="498475">
                  <a:moveTo>
                    <a:pt x="496823" y="0"/>
                  </a:moveTo>
                  <a:lnTo>
                    <a:pt x="0" y="0"/>
                  </a:lnTo>
                  <a:lnTo>
                    <a:pt x="496823" y="498348"/>
                  </a:lnTo>
                  <a:lnTo>
                    <a:pt x="496823" y="0"/>
                  </a:lnTo>
                  <a:close/>
                </a:path>
              </a:pathLst>
            </a:custGeom>
            <a:solidFill>
              <a:srgbClr val="C9A73B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24" name="object 30"/>
          <p:cNvSpPr txBox="1"/>
          <p:nvPr/>
        </p:nvSpPr>
        <p:spPr>
          <a:xfrm>
            <a:off x="1508379" y="4822602"/>
            <a:ext cx="6814185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dirty="0">
                <a:latin typeface="Arial MT"/>
                <a:cs typeface="Arial MT"/>
              </a:rPr>
              <a:t>Actualización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</a:t>
            </a:r>
            <a:r>
              <a:rPr sz="1200" spc="-1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la</a:t>
            </a:r>
            <a:r>
              <a:rPr sz="1200" spc="-11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Resolución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023</a:t>
            </a:r>
            <a:r>
              <a:rPr sz="1200" spc="-11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</a:t>
            </a:r>
            <a:r>
              <a:rPr sz="1200" spc="-1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2023</a:t>
            </a:r>
            <a:r>
              <a:rPr sz="1200" spc="-4" dirty="0">
                <a:latin typeface="Arial MT"/>
                <a:cs typeface="Arial MT"/>
              </a:rPr>
              <a:t> </a:t>
            </a:r>
            <a:r>
              <a:rPr sz="1200" spc="-8" dirty="0">
                <a:latin typeface="Arial MT"/>
                <a:cs typeface="Arial MT"/>
              </a:rPr>
              <a:t>(Actualización</a:t>
            </a:r>
            <a:r>
              <a:rPr sz="1200" spc="-34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del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listado</a:t>
            </a:r>
            <a:r>
              <a:rPr sz="1200" spc="-23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enfermedades –</a:t>
            </a:r>
            <a:r>
              <a:rPr sz="1200" spc="-19" dirty="0">
                <a:latin typeface="Arial MT"/>
                <a:cs typeface="Arial MT"/>
              </a:rPr>
              <a:t> </a:t>
            </a:r>
            <a:r>
              <a:rPr sz="1200" spc="-8" dirty="0">
                <a:latin typeface="Arial MT"/>
                <a:cs typeface="Arial MT"/>
              </a:rPr>
              <a:t>MinSalud).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25" name="object 31"/>
          <p:cNvSpPr txBox="1"/>
          <p:nvPr/>
        </p:nvSpPr>
        <p:spPr>
          <a:xfrm>
            <a:off x="955547" y="5081777"/>
            <a:ext cx="7770495" cy="115416"/>
          </a:xfrm>
          <a:prstGeom prst="rect">
            <a:avLst/>
          </a:prstGeom>
          <a:solidFill>
            <a:srgbClr val="EDEDED"/>
          </a:solidFill>
        </p:spPr>
        <p:txBody>
          <a:bodyPr vert="horz" wrap="square" lIns="0" tIns="0" rIns="0" bIns="0" rtlCol="0">
            <a:spAutoFit/>
          </a:bodyPr>
          <a:lstStyle/>
          <a:p>
            <a:pPr marL="561975">
              <a:lnSpc>
                <a:spcPts val="874"/>
              </a:lnSpc>
            </a:pPr>
            <a:r>
              <a:rPr sz="1200" dirty="0">
                <a:latin typeface="Calibri"/>
                <a:cs typeface="Calibri"/>
              </a:rPr>
              <a:t>Alerta</a:t>
            </a:r>
            <a:r>
              <a:rPr sz="1200" spc="-23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internacional</a:t>
            </a:r>
            <a:r>
              <a:rPr sz="1200" spc="-53" dirty="0">
                <a:latin typeface="Calibri"/>
                <a:cs typeface="Calibri"/>
              </a:rPr>
              <a:t> </a:t>
            </a:r>
            <a:r>
              <a:rPr sz="1200" spc="-8" dirty="0">
                <a:latin typeface="Calibri"/>
                <a:cs typeface="Calibri"/>
              </a:rPr>
              <a:t>“</a:t>
            </a:r>
            <a:r>
              <a:rPr sz="1200" i="1" spc="-8" dirty="0">
                <a:latin typeface="Calibri"/>
                <a:cs typeface="Calibri"/>
              </a:rPr>
              <a:t>Incremento</a:t>
            </a:r>
            <a:r>
              <a:rPr sz="1200" i="1" spc="-3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de</a:t>
            </a:r>
            <a:r>
              <a:rPr sz="1200" i="1" spc="-26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casos</a:t>
            </a:r>
            <a:r>
              <a:rPr sz="1200" i="1" spc="-8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de</a:t>
            </a:r>
            <a:r>
              <a:rPr sz="1200" i="1" spc="-26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Síndrome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de</a:t>
            </a:r>
            <a:r>
              <a:rPr sz="1200" i="1" spc="-26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Guillain</a:t>
            </a:r>
            <a:r>
              <a:rPr sz="1200" i="1" spc="-26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Barré</a:t>
            </a:r>
            <a:r>
              <a:rPr sz="1200" i="1" spc="-23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en</a:t>
            </a:r>
            <a:r>
              <a:rPr sz="1200" i="1" spc="-23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el</a:t>
            </a:r>
            <a:r>
              <a:rPr sz="1200" i="1" spc="-34" dirty="0">
                <a:latin typeface="Calibri"/>
                <a:cs typeface="Calibri"/>
              </a:rPr>
              <a:t> </a:t>
            </a:r>
            <a:r>
              <a:rPr sz="1200" i="1" spc="-8" dirty="0">
                <a:latin typeface="Calibri"/>
                <a:cs typeface="Calibri"/>
              </a:rPr>
              <a:t>Perú</a:t>
            </a:r>
            <a:r>
              <a:rPr sz="1200" spc="-8" dirty="0">
                <a:latin typeface="Calibri"/>
                <a:cs typeface="Calibri"/>
              </a:rPr>
              <a:t>”.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26" name="object 32"/>
          <p:cNvSpPr/>
          <p:nvPr/>
        </p:nvSpPr>
        <p:spPr>
          <a:xfrm>
            <a:off x="1332737" y="4331969"/>
            <a:ext cx="4958715" cy="337185"/>
          </a:xfrm>
          <a:custGeom>
            <a:avLst/>
            <a:gdLst/>
            <a:ahLst/>
            <a:cxnLst/>
            <a:rect l="l" t="t" r="r" b="b"/>
            <a:pathLst>
              <a:path w="6611620" h="449579">
                <a:moveTo>
                  <a:pt x="6611111" y="0"/>
                </a:moveTo>
                <a:lnTo>
                  <a:pt x="0" y="0"/>
                </a:lnTo>
                <a:lnTo>
                  <a:pt x="0" y="449580"/>
                </a:lnTo>
                <a:lnTo>
                  <a:pt x="6611111" y="449580"/>
                </a:lnTo>
                <a:lnTo>
                  <a:pt x="6611111" y="0"/>
                </a:lnTo>
                <a:close/>
              </a:path>
            </a:pathLst>
          </a:custGeom>
          <a:solidFill>
            <a:srgbClr val="F1C951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7" name="object 34"/>
          <p:cNvSpPr/>
          <p:nvPr/>
        </p:nvSpPr>
        <p:spPr>
          <a:xfrm>
            <a:off x="778383" y="1739646"/>
            <a:ext cx="376238" cy="3128486"/>
          </a:xfrm>
          <a:custGeom>
            <a:avLst/>
            <a:gdLst/>
            <a:ahLst/>
            <a:cxnLst/>
            <a:rect l="l" t="t" r="r" b="b"/>
            <a:pathLst>
              <a:path w="501650" h="4171315">
                <a:moveTo>
                  <a:pt x="478536" y="4095750"/>
                </a:moveTo>
                <a:lnTo>
                  <a:pt x="472795" y="4066286"/>
                </a:lnTo>
                <a:lnTo>
                  <a:pt x="457098" y="4042321"/>
                </a:lnTo>
                <a:lnTo>
                  <a:pt x="433743" y="4026217"/>
                </a:lnTo>
                <a:lnTo>
                  <a:pt x="405003" y="4020312"/>
                </a:lnTo>
                <a:lnTo>
                  <a:pt x="388950" y="4022166"/>
                </a:lnTo>
                <a:lnTo>
                  <a:pt x="374091" y="4027398"/>
                </a:lnTo>
                <a:lnTo>
                  <a:pt x="360870" y="4035539"/>
                </a:lnTo>
                <a:lnTo>
                  <a:pt x="349758" y="4046093"/>
                </a:lnTo>
                <a:lnTo>
                  <a:pt x="236093" y="3984879"/>
                </a:lnTo>
                <a:lnTo>
                  <a:pt x="239153" y="3974871"/>
                </a:lnTo>
                <a:lnTo>
                  <a:pt x="241566" y="3964406"/>
                </a:lnTo>
                <a:lnTo>
                  <a:pt x="243141" y="3953700"/>
                </a:lnTo>
                <a:lnTo>
                  <a:pt x="243713" y="3942969"/>
                </a:lnTo>
                <a:lnTo>
                  <a:pt x="243014" y="3929799"/>
                </a:lnTo>
                <a:lnTo>
                  <a:pt x="241007" y="3917277"/>
                </a:lnTo>
                <a:lnTo>
                  <a:pt x="237807" y="3905351"/>
                </a:lnTo>
                <a:lnTo>
                  <a:pt x="233553" y="3893947"/>
                </a:lnTo>
                <a:lnTo>
                  <a:pt x="322199" y="3839210"/>
                </a:lnTo>
                <a:lnTo>
                  <a:pt x="329692" y="3844493"/>
                </a:lnTo>
                <a:lnTo>
                  <a:pt x="338035" y="3848531"/>
                </a:lnTo>
                <a:lnTo>
                  <a:pt x="347091" y="3851122"/>
                </a:lnTo>
                <a:lnTo>
                  <a:pt x="356743" y="3852037"/>
                </a:lnTo>
                <a:lnTo>
                  <a:pt x="377964" y="3847630"/>
                </a:lnTo>
                <a:lnTo>
                  <a:pt x="395325" y="3835616"/>
                </a:lnTo>
                <a:lnTo>
                  <a:pt x="407047" y="3817810"/>
                </a:lnTo>
                <a:lnTo>
                  <a:pt x="411353" y="3796030"/>
                </a:lnTo>
                <a:lnTo>
                  <a:pt x="407047" y="3774186"/>
                </a:lnTo>
                <a:lnTo>
                  <a:pt x="395325" y="3756342"/>
                </a:lnTo>
                <a:lnTo>
                  <a:pt x="377964" y="3744315"/>
                </a:lnTo>
                <a:lnTo>
                  <a:pt x="356743" y="3739896"/>
                </a:lnTo>
                <a:lnTo>
                  <a:pt x="335457" y="3744315"/>
                </a:lnTo>
                <a:lnTo>
                  <a:pt x="318096" y="3756342"/>
                </a:lnTo>
                <a:lnTo>
                  <a:pt x="306412" y="3774186"/>
                </a:lnTo>
                <a:lnTo>
                  <a:pt x="302133" y="3796030"/>
                </a:lnTo>
                <a:lnTo>
                  <a:pt x="302133" y="3801110"/>
                </a:lnTo>
                <a:lnTo>
                  <a:pt x="302641" y="3805682"/>
                </a:lnTo>
                <a:lnTo>
                  <a:pt x="303911" y="3810127"/>
                </a:lnTo>
                <a:lnTo>
                  <a:pt x="216014" y="3864356"/>
                </a:lnTo>
                <a:lnTo>
                  <a:pt x="197408" y="3845153"/>
                </a:lnTo>
                <a:lnTo>
                  <a:pt x="175044" y="3830497"/>
                </a:lnTo>
                <a:lnTo>
                  <a:pt x="149606" y="3821163"/>
                </a:lnTo>
                <a:lnTo>
                  <a:pt x="121818" y="3817874"/>
                </a:lnTo>
                <a:lnTo>
                  <a:pt x="74434" y="3827729"/>
                </a:lnTo>
                <a:lnTo>
                  <a:pt x="35712" y="3854564"/>
                </a:lnTo>
                <a:lnTo>
                  <a:pt x="9575" y="3894340"/>
                </a:lnTo>
                <a:lnTo>
                  <a:pt x="0" y="3942969"/>
                </a:lnTo>
                <a:lnTo>
                  <a:pt x="9575" y="3991521"/>
                </a:lnTo>
                <a:lnTo>
                  <a:pt x="35712" y="4031069"/>
                </a:lnTo>
                <a:lnTo>
                  <a:pt x="74434" y="4057688"/>
                </a:lnTo>
                <a:lnTo>
                  <a:pt x="121818" y="4067429"/>
                </a:lnTo>
                <a:lnTo>
                  <a:pt x="151345" y="4063720"/>
                </a:lnTo>
                <a:lnTo>
                  <a:pt x="178181" y="4053230"/>
                </a:lnTo>
                <a:lnTo>
                  <a:pt x="201472" y="4036949"/>
                </a:lnTo>
                <a:lnTo>
                  <a:pt x="220408" y="4015867"/>
                </a:lnTo>
                <a:lnTo>
                  <a:pt x="334137" y="4077081"/>
                </a:lnTo>
                <a:lnTo>
                  <a:pt x="332232" y="4082796"/>
                </a:lnTo>
                <a:lnTo>
                  <a:pt x="331597" y="4089273"/>
                </a:lnTo>
                <a:lnTo>
                  <a:pt x="331597" y="4095750"/>
                </a:lnTo>
                <a:lnTo>
                  <a:pt x="337324" y="4124960"/>
                </a:lnTo>
                <a:lnTo>
                  <a:pt x="353009" y="4148950"/>
                </a:lnTo>
                <a:lnTo>
                  <a:pt x="376326" y="4165206"/>
                </a:lnTo>
                <a:lnTo>
                  <a:pt x="405003" y="4171188"/>
                </a:lnTo>
                <a:lnTo>
                  <a:pt x="433743" y="4165206"/>
                </a:lnTo>
                <a:lnTo>
                  <a:pt x="457098" y="4148950"/>
                </a:lnTo>
                <a:lnTo>
                  <a:pt x="472795" y="4124960"/>
                </a:lnTo>
                <a:lnTo>
                  <a:pt x="478536" y="4095750"/>
                </a:lnTo>
                <a:close/>
              </a:path>
              <a:path w="501650" h="4171315">
                <a:moveTo>
                  <a:pt x="501396" y="2399538"/>
                </a:moveTo>
                <a:lnTo>
                  <a:pt x="495655" y="2370074"/>
                </a:lnTo>
                <a:lnTo>
                  <a:pt x="479958" y="2346109"/>
                </a:lnTo>
                <a:lnTo>
                  <a:pt x="456603" y="2330005"/>
                </a:lnTo>
                <a:lnTo>
                  <a:pt x="427863" y="2324100"/>
                </a:lnTo>
                <a:lnTo>
                  <a:pt x="411810" y="2325954"/>
                </a:lnTo>
                <a:lnTo>
                  <a:pt x="396951" y="2331186"/>
                </a:lnTo>
                <a:lnTo>
                  <a:pt x="383730" y="2339327"/>
                </a:lnTo>
                <a:lnTo>
                  <a:pt x="372618" y="2349881"/>
                </a:lnTo>
                <a:lnTo>
                  <a:pt x="258953" y="2288667"/>
                </a:lnTo>
                <a:lnTo>
                  <a:pt x="262013" y="2278659"/>
                </a:lnTo>
                <a:lnTo>
                  <a:pt x="264426" y="2268194"/>
                </a:lnTo>
                <a:lnTo>
                  <a:pt x="266001" y="2257488"/>
                </a:lnTo>
                <a:lnTo>
                  <a:pt x="266573" y="2246757"/>
                </a:lnTo>
                <a:lnTo>
                  <a:pt x="265874" y="2233587"/>
                </a:lnTo>
                <a:lnTo>
                  <a:pt x="263867" y="2221065"/>
                </a:lnTo>
                <a:lnTo>
                  <a:pt x="260667" y="2209139"/>
                </a:lnTo>
                <a:lnTo>
                  <a:pt x="256413" y="2197735"/>
                </a:lnTo>
                <a:lnTo>
                  <a:pt x="345059" y="2142998"/>
                </a:lnTo>
                <a:lnTo>
                  <a:pt x="352552" y="2148281"/>
                </a:lnTo>
                <a:lnTo>
                  <a:pt x="360895" y="2152319"/>
                </a:lnTo>
                <a:lnTo>
                  <a:pt x="369951" y="2154910"/>
                </a:lnTo>
                <a:lnTo>
                  <a:pt x="379603" y="2155825"/>
                </a:lnTo>
                <a:lnTo>
                  <a:pt x="400824" y="2151418"/>
                </a:lnTo>
                <a:lnTo>
                  <a:pt x="418185" y="2139404"/>
                </a:lnTo>
                <a:lnTo>
                  <a:pt x="429907" y="2121598"/>
                </a:lnTo>
                <a:lnTo>
                  <a:pt x="434213" y="2099818"/>
                </a:lnTo>
                <a:lnTo>
                  <a:pt x="429907" y="2077974"/>
                </a:lnTo>
                <a:lnTo>
                  <a:pt x="418185" y="2060130"/>
                </a:lnTo>
                <a:lnTo>
                  <a:pt x="400824" y="2048103"/>
                </a:lnTo>
                <a:lnTo>
                  <a:pt x="379603" y="2043684"/>
                </a:lnTo>
                <a:lnTo>
                  <a:pt x="358317" y="2048103"/>
                </a:lnTo>
                <a:lnTo>
                  <a:pt x="340956" y="2060130"/>
                </a:lnTo>
                <a:lnTo>
                  <a:pt x="329272" y="2077986"/>
                </a:lnTo>
                <a:lnTo>
                  <a:pt x="324993" y="2099818"/>
                </a:lnTo>
                <a:lnTo>
                  <a:pt x="324993" y="2104898"/>
                </a:lnTo>
                <a:lnTo>
                  <a:pt x="325501" y="2109470"/>
                </a:lnTo>
                <a:lnTo>
                  <a:pt x="326771" y="2113915"/>
                </a:lnTo>
                <a:lnTo>
                  <a:pt x="238887" y="2168144"/>
                </a:lnTo>
                <a:lnTo>
                  <a:pt x="220281" y="2148941"/>
                </a:lnTo>
                <a:lnTo>
                  <a:pt x="197904" y="2134285"/>
                </a:lnTo>
                <a:lnTo>
                  <a:pt x="172466" y="2124951"/>
                </a:lnTo>
                <a:lnTo>
                  <a:pt x="144678" y="2121662"/>
                </a:lnTo>
                <a:lnTo>
                  <a:pt x="97294" y="2131517"/>
                </a:lnTo>
                <a:lnTo>
                  <a:pt x="58572" y="2158352"/>
                </a:lnTo>
                <a:lnTo>
                  <a:pt x="32435" y="2198128"/>
                </a:lnTo>
                <a:lnTo>
                  <a:pt x="22860" y="2246757"/>
                </a:lnTo>
                <a:lnTo>
                  <a:pt x="32435" y="2295309"/>
                </a:lnTo>
                <a:lnTo>
                  <a:pt x="58572" y="2334857"/>
                </a:lnTo>
                <a:lnTo>
                  <a:pt x="97294" y="2361476"/>
                </a:lnTo>
                <a:lnTo>
                  <a:pt x="144678" y="2371229"/>
                </a:lnTo>
                <a:lnTo>
                  <a:pt x="174205" y="2367508"/>
                </a:lnTo>
                <a:lnTo>
                  <a:pt x="201028" y="2357018"/>
                </a:lnTo>
                <a:lnTo>
                  <a:pt x="224307" y="2340737"/>
                </a:lnTo>
                <a:lnTo>
                  <a:pt x="243205" y="2319655"/>
                </a:lnTo>
                <a:lnTo>
                  <a:pt x="356997" y="2380869"/>
                </a:lnTo>
                <a:lnTo>
                  <a:pt x="355092" y="2386584"/>
                </a:lnTo>
                <a:lnTo>
                  <a:pt x="354457" y="2393061"/>
                </a:lnTo>
                <a:lnTo>
                  <a:pt x="354457" y="2399538"/>
                </a:lnTo>
                <a:lnTo>
                  <a:pt x="360184" y="2428748"/>
                </a:lnTo>
                <a:lnTo>
                  <a:pt x="375869" y="2452738"/>
                </a:lnTo>
                <a:lnTo>
                  <a:pt x="399186" y="2468994"/>
                </a:lnTo>
                <a:lnTo>
                  <a:pt x="427863" y="2474976"/>
                </a:lnTo>
                <a:lnTo>
                  <a:pt x="456603" y="2468994"/>
                </a:lnTo>
                <a:lnTo>
                  <a:pt x="479958" y="2452738"/>
                </a:lnTo>
                <a:lnTo>
                  <a:pt x="495655" y="2428748"/>
                </a:lnTo>
                <a:lnTo>
                  <a:pt x="501396" y="2399538"/>
                </a:lnTo>
                <a:close/>
              </a:path>
              <a:path w="501650" h="4171315">
                <a:moveTo>
                  <a:pt x="501396" y="355854"/>
                </a:moveTo>
                <a:lnTo>
                  <a:pt x="495655" y="326390"/>
                </a:lnTo>
                <a:lnTo>
                  <a:pt x="479958" y="302425"/>
                </a:lnTo>
                <a:lnTo>
                  <a:pt x="456603" y="286321"/>
                </a:lnTo>
                <a:lnTo>
                  <a:pt x="427863" y="280416"/>
                </a:lnTo>
                <a:lnTo>
                  <a:pt x="411810" y="282270"/>
                </a:lnTo>
                <a:lnTo>
                  <a:pt x="396951" y="287502"/>
                </a:lnTo>
                <a:lnTo>
                  <a:pt x="383730" y="295643"/>
                </a:lnTo>
                <a:lnTo>
                  <a:pt x="372618" y="306197"/>
                </a:lnTo>
                <a:lnTo>
                  <a:pt x="258953" y="244983"/>
                </a:lnTo>
                <a:lnTo>
                  <a:pt x="262013" y="234975"/>
                </a:lnTo>
                <a:lnTo>
                  <a:pt x="264426" y="224510"/>
                </a:lnTo>
                <a:lnTo>
                  <a:pt x="266001" y="213804"/>
                </a:lnTo>
                <a:lnTo>
                  <a:pt x="266573" y="203073"/>
                </a:lnTo>
                <a:lnTo>
                  <a:pt x="265874" y="189903"/>
                </a:lnTo>
                <a:lnTo>
                  <a:pt x="263867" y="177380"/>
                </a:lnTo>
                <a:lnTo>
                  <a:pt x="260667" y="165455"/>
                </a:lnTo>
                <a:lnTo>
                  <a:pt x="256413" y="154051"/>
                </a:lnTo>
                <a:lnTo>
                  <a:pt x="345059" y="99314"/>
                </a:lnTo>
                <a:lnTo>
                  <a:pt x="352552" y="104597"/>
                </a:lnTo>
                <a:lnTo>
                  <a:pt x="360895" y="108635"/>
                </a:lnTo>
                <a:lnTo>
                  <a:pt x="369951" y="111226"/>
                </a:lnTo>
                <a:lnTo>
                  <a:pt x="379603" y="112141"/>
                </a:lnTo>
                <a:lnTo>
                  <a:pt x="400824" y="107734"/>
                </a:lnTo>
                <a:lnTo>
                  <a:pt x="418185" y="95719"/>
                </a:lnTo>
                <a:lnTo>
                  <a:pt x="429907" y="77914"/>
                </a:lnTo>
                <a:lnTo>
                  <a:pt x="434213" y="56134"/>
                </a:lnTo>
                <a:lnTo>
                  <a:pt x="429907" y="34290"/>
                </a:lnTo>
                <a:lnTo>
                  <a:pt x="418185" y="16446"/>
                </a:lnTo>
                <a:lnTo>
                  <a:pt x="400824" y="4419"/>
                </a:lnTo>
                <a:lnTo>
                  <a:pt x="379603" y="0"/>
                </a:lnTo>
                <a:lnTo>
                  <a:pt x="358317" y="4419"/>
                </a:lnTo>
                <a:lnTo>
                  <a:pt x="340956" y="16446"/>
                </a:lnTo>
                <a:lnTo>
                  <a:pt x="329272" y="34302"/>
                </a:lnTo>
                <a:lnTo>
                  <a:pt x="324993" y="56134"/>
                </a:lnTo>
                <a:lnTo>
                  <a:pt x="324993" y="61214"/>
                </a:lnTo>
                <a:lnTo>
                  <a:pt x="325501" y="65786"/>
                </a:lnTo>
                <a:lnTo>
                  <a:pt x="326771" y="70231"/>
                </a:lnTo>
                <a:lnTo>
                  <a:pt x="238887" y="124460"/>
                </a:lnTo>
                <a:lnTo>
                  <a:pt x="220281" y="105257"/>
                </a:lnTo>
                <a:lnTo>
                  <a:pt x="197904" y="90601"/>
                </a:lnTo>
                <a:lnTo>
                  <a:pt x="172466" y="81267"/>
                </a:lnTo>
                <a:lnTo>
                  <a:pt x="144678" y="77978"/>
                </a:lnTo>
                <a:lnTo>
                  <a:pt x="97294" y="87833"/>
                </a:lnTo>
                <a:lnTo>
                  <a:pt x="58572" y="114668"/>
                </a:lnTo>
                <a:lnTo>
                  <a:pt x="32435" y="154444"/>
                </a:lnTo>
                <a:lnTo>
                  <a:pt x="22860" y="203073"/>
                </a:lnTo>
                <a:lnTo>
                  <a:pt x="32435" y="251625"/>
                </a:lnTo>
                <a:lnTo>
                  <a:pt x="58572" y="291172"/>
                </a:lnTo>
                <a:lnTo>
                  <a:pt x="97294" y="317792"/>
                </a:lnTo>
                <a:lnTo>
                  <a:pt x="144678" y="327533"/>
                </a:lnTo>
                <a:lnTo>
                  <a:pt x="174205" y="323824"/>
                </a:lnTo>
                <a:lnTo>
                  <a:pt x="201028" y="313334"/>
                </a:lnTo>
                <a:lnTo>
                  <a:pt x="224307" y="297053"/>
                </a:lnTo>
                <a:lnTo>
                  <a:pt x="243205" y="275971"/>
                </a:lnTo>
                <a:lnTo>
                  <a:pt x="356997" y="337185"/>
                </a:lnTo>
                <a:lnTo>
                  <a:pt x="355092" y="342900"/>
                </a:lnTo>
                <a:lnTo>
                  <a:pt x="354457" y="349377"/>
                </a:lnTo>
                <a:lnTo>
                  <a:pt x="354457" y="355854"/>
                </a:lnTo>
                <a:lnTo>
                  <a:pt x="360184" y="385064"/>
                </a:lnTo>
                <a:lnTo>
                  <a:pt x="375869" y="409054"/>
                </a:lnTo>
                <a:lnTo>
                  <a:pt x="399186" y="425310"/>
                </a:lnTo>
                <a:lnTo>
                  <a:pt x="427863" y="431292"/>
                </a:lnTo>
                <a:lnTo>
                  <a:pt x="456603" y="425310"/>
                </a:lnTo>
                <a:lnTo>
                  <a:pt x="479958" y="409054"/>
                </a:lnTo>
                <a:lnTo>
                  <a:pt x="495655" y="385064"/>
                </a:lnTo>
                <a:lnTo>
                  <a:pt x="501396" y="3558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2" name="object 16"/>
          <p:cNvSpPr/>
          <p:nvPr/>
        </p:nvSpPr>
        <p:spPr>
          <a:xfrm>
            <a:off x="1332737" y="1525904"/>
            <a:ext cx="4958715" cy="337185"/>
          </a:xfrm>
          <a:custGeom>
            <a:avLst/>
            <a:gdLst/>
            <a:ahLst/>
            <a:cxnLst/>
            <a:rect l="l" t="t" r="r" b="b"/>
            <a:pathLst>
              <a:path w="6611620" h="449580">
                <a:moveTo>
                  <a:pt x="6611111" y="0"/>
                </a:moveTo>
                <a:lnTo>
                  <a:pt x="0" y="0"/>
                </a:lnTo>
                <a:lnTo>
                  <a:pt x="0" y="449579"/>
                </a:lnTo>
                <a:lnTo>
                  <a:pt x="6611111" y="449579"/>
                </a:lnTo>
                <a:lnTo>
                  <a:pt x="6611111" y="0"/>
                </a:lnTo>
                <a:close/>
              </a:path>
            </a:pathLst>
          </a:custGeom>
          <a:solidFill>
            <a:srgbClr val="F1C951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9" name="object 17"/>
          <p:cNvSpPr txBox="1">
            <a:spLocks noGrp="1"/>
          </p:cNvSpPr>
          <p:nvPr>
            <p:ph type="title"/>
          </p:nvPr>
        </p:nvSpPr>
        <p:spPr>
          <a:xfrm>
            <a:off x="1332737" y="1712418"/>
            <a:ext cx="4958715" cy="115416"/>
          </a:xfrm>
          <a:prstGeom prst="rect">
            <a:avLst/>
          </a:prstGeom>
          <a:solidFill>
            <a:srgbClr val="F1C951"/>
          </a:solidFill>
        </p:spPr>
        <p:txBody>
          <a:bodyPr vert="horz" wrap="square" lIns="0" tIns="0" rIns="0" bIns="0" rtlCol="0" anchor="ctr">
            <a:spAutoFit/>
          </a:bodyPr>
          <a:lstStyle/>
          <a:p>
            <a:pPr marL="260985">
              <a:lnSpc>
                <a:spcPts val="863"/>
              </a:lnSpc>
            </a:pPr>
            <a:r>
              <a:rPr sz="1388" b="1" dirty="0">
                <a:latin typeface="Arial"/>
                <a:cs typeface="Arial"/>
              </a:rPr>
              <a:t>Cáncer</a:t>
            </a:r>
            <a:r>
              <a:rPr sz="1388" b="1" spc="4" dirty="0">
                <a:latin typeface="Arial"/>
                <a:cs typeface="Arial"/>
              </a:rPr>
              <a:t> </a:t>
            </a:r>
            <a:r>
              <a:rPr sz="1388" b="1" dirty="0">
                <a:latin typeface="Arial"/>
                <a:cs typeface="Arial"/>
              </a:rPr>
              <a:t>de</a:t>
            </a:r>
            <a:r>
              <a:rPr sz="1388" b="1" spc="-8" dirty="0">
                <a:latin typeface="Arial"/>
                <a:cs typeface="Arial"/>
              </a:rPr>
              <a:t> </a:t>
            </a:r>
            <a:r>
              <a:rPr sz="1388" b="1" dirty="0">
                <a:latin typeface="Arial"/>
                <a:cs typeface="Arial"/>
              </a:rPr>
              <a:t>mama y cuello</a:t>
            </a:r>
            <a:r>
              <a:rPr sz="1388" b="1" spc="-11" dirty="0">
                <a:latin typeface="Arial"/>
                <a:cs typeface="Arial"/>
              </a:rPr>
              <a:t> </a:t>
            </a:r>
            <a:r>
              <a:rPr sz="1388" b="1" spc="-8" dirty="0">
                <a:latin typeface="Arial"/>
                <a:cs typeface="Arial"/>
              </a:rPr>
              <a:t>uterino</a:t>
            </a:r>
            <a:endParaRPr sz="1388" dirty="0">
              <a:latin typeface="Arial"/>
              <a:cs typeface="Arial"/>
            </a:endParaRPr>
          </a:p>
        </p:txBody>
      </p:sp>
      <p:sp>
        <p:nvSpPr>
          <p:cNvPr id="30" name="object 25"/>
          <p:cNvSpPr txBox="1"/>
          <p:nvPr/>
        </p:nvSpPr>
        <p:spPr>
          <a:xfrm>
            <a:off x="1315592" y="3156966"/>
            <a:ext cx="4958715" cy="115416"/>
          </a:xfrm>
          <a:prstGeom prst="rect">
            <a:avLst/>
          </a:prstGeom>
          <a:solidFill>
            <a:srgbClr val="F1C951"/>
          </a:solidFill>
        </p:spPr>
        <p:txBody>
          <a:bodyPr vert="horz" wrap="square" lIns="0" tIns="0" rIns="0" bIns="0" rtlCol="0">
            <a:spAutoFit/>
          </a:bodyPr>
          <a:lstStyle/>
          <a:p>
            <a:pPr marL="260985">
              <a:lnSpc>
                <a:spcPts val="866"/>
              </a:lnSpc>
            </a:pPr>
            <a:r>
              <a:rPr sz="1388" b="1" dirty="0">
                <a:latin typeface="Arial"/>
                <a:cs typeface="Arial"/>
              </a:rPr>
              <a:t>Cáncer</a:t>
            </a:r>
            <a:r>
              <a:rPr sz="1388" b="1" spc="4" dirty="0">
                <a:latin typeface="Arial"/>
                <a:cs typeface="Arial"/>
              </a:rPr>
              <a:t> </a:t>
            </a:r>
            <a:r>
              <a:rPr sz="1388" b="1" dirty="0">
                <a:latin typeface="Arial"/>
                <a:cs typeface="Arial"/>
              </a:rPr>
              <a:t>en</a:t>
            </a:r>
            <a:r>
              <a:rPr sz="1388" b="1" spc="-8" dirty="0">
                <a:latin typeface="Arial"/>
                <a:cs typeface="Arial"/>
              </a:rPr>
              <a:t> </a:t>
            </a:r>
            <a:r>
              <a:rPr sz="1388" b="1" dirty="0">
                <a:latin typeface="Arial"/>
                <a:cs typeface="Arial"/>
              </a:rPr>
              <a:t>menores</a:t>
            </a:r>
            <a:r>
              <a:rPr sz="1388" b="1" spc="4" dirty="0">
                <a:latin typeface="Arial"/>
                <a:cs typeface="Arial"/>
              </a:rPr>
              <a:t> </a:t>
            </a:r>
            <a:r>
              <a:rPr sz="1388" b="1" dirty="0">
                <a:latin typeface="Arial"/>
                <a:cs typeface="Arial"/>
              </a:rPr>
              <a:t>de</a:t>
            </a:r>
            <a:r>
              <a:rPr sz="1388" b="1" spc="-8" dirty="0">
                <a:latin typeface="Arial"/>
                <a:cs typeface="Arial"/>
              </a:rPr>
              <a:t> </a:t>
            </a:r>
            <a:r>
              <a:rPr sz="1388" b="1" dirty="0">
                <a:latin typeface="Arial"/>
                <a:cs typeface="Arial"/>
              </a:rPr>
              <a:t>18 </a:t>
            </a:r>
            <a:r>
              <a:rPr sz="1388" b="1" spc="-15" dirty="0">
                <a:latin typeface="Arial"/>
                <a:cs typeface="Arial"/>
              </a:rPr>
              <a:t>años</a:t>
            </a:r>
            <a:endParaRPr sz="1388" dirty="0">
              <a:latin typeface="Arial"/>
              <a:cs typeface="Arial"/>
            </a:endParaRPr>
          </a:p>
        </p:txBody>
      </p:sp>
      <p:sp>
        <p:nvSpPr>
          <p:cNvPr id="31" name="object 33"/>
          <p:cNvSpPr txBox="1"/>
          <p:nvPr/>
        </p:nvSpPr>
        <p:spPr>
          <a:xfrm>
            <a:off x="1332737" y="4481702"/>
            <a:ext cx="4958715" cy="115416"/>
          </a:xfrm>
          <a:prstGeom prst="rect">
            <a:avLst/>
          </a:prstGeom>
          <a:solidFill>
            <a:srgbClr val="F1C951"/>
          </a:solidFill>
        </p:spPr>
        <p:txBody>
          <a:bodyPr vert="horz" wrap="square" lIns="0" tIns="0" rIns="0" bIns="0" rtlCol="0">
            <a:spAutoFit/>
          </a:bodyPr>
          <a:lstStyle/>
          <a:p>
            <a:pPr marL="260985">
              <a:lnSpc>
                <a:spcPts val="870"/>
              </a:lnSpc>
            </a:pPr>
            <a:r>
              <a:rPr sz="1388" b="1" dirty="0">
                <a:latin typeface="Arial"/>
                <a:cs typeface="Arial"/>
              </a:rPr>
              <a:t>Enfermedades</a:t>
            </a:r>
            <a:r>
              <a:rPr sz="1388" b="1" spc="4" dirty="0">
                <a:latin typeface="Arial"/>
                <a:cs typeface="Arial"/>
              </a:rPr>
              <a:t> </a:t>
            </a:r>
            <a:r>
              <a:rPr sz="1388" b="1" dirty="0">
                <a:latin typeface="Arial"/>
                <a:cs typeface="Arial"/>
              </a:rPr>
              <a:t>huérfanas</a:t>
            </a:r>
            <a:r>
              <a:rPr sz="1388" b="1" spc="-15" dirty="0">
                <a:latin typeface="Arial"/>
                <a:cs typeface="Arial"/>
              </a:rPr>
              <a:t> </a:t>
            </a:r>
            <a:r>
              <a:rPr sz="1388" b="1" dirty="0">
                <a:latin typeface="Arial"/>
                <a:cs typeface="Arial"/>
              </a:rPr>
              <a:t>/</a:t>
            </a:r>
            <a:r>
              <a:rPr sz="1388" b="1" spc="-26" dirty="0">
                <a:latin typeface="Arial"/>
                <a:cs typeface="Arial"/>
              </a:rPr>
              <a:t> </a:t>
            </a:r>
            <a:r>
              <a:rPr sz="1388" b="1" spc="-8" dirty="0">
                <a:latin typeface="Arial"/>
                <a:cs typeface="Arial"/>
              </a:rPr>
              <a:t>raras</a:t>
            </a:r>
            <a:endParaRPr sz="1388" dirty="0">
              <a:latin typeface="Arial"/>
              <a:cs typeface="Arial"/>
            </a:endParaRPr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7745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n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19503"/>
            <a:ext cx="9144000" cy="1877712"/>
          </a:xfrm>
          <a:prstGeom prst="rect">
            <a:avLst/>
          </a:prstGeom>
        </p:spPr>
      </p:pic>
      <p:sp>
        <p:nvSpPr>
          <p:cNvPr id="27" name="object 34"/>
          <p:cNvSpPr/>
          <p:nvPr/>
        </p:nvSpPr>
        <p:spPr>
          <a:xfrm>
            <a:off x="778383" y="1739646"/>
            <a:ext cx="376238" cy="3128486"/>
          </a:xfrm>
          <a:custGeom>
            <a:avLst/>
            <a:gdLst/>
            <a:ahLst/>
            <a:cxnLst/>
            <a:rect l="l" t="t" r="r" b="b"/>
            <a:pathLst>
              <a:path w="501650" h="4171315">
                <a:moveTo>
                  <a:pt x="478536" y="4095750"/>
                </a:moveTo>
                <a:lnTo>
                  <a:pt x="472795" y="4066286"/>
                </a:lnTo>
                <a:lnTo>
                  <a:pt x="457098" y="4042321"/>
                </a:lnTo>
                <a:lnTo>
                  <a:pt x="433743" y="4026217"/>
                </a:lnTo>
                <a:lnTo>
                  <a:pt x="405003" y="4020312"/>
                </a:lnTo>
                <a:lnTo>
                  <a:pt x="388950" y="4022166"/>
                </a:lnTo>
                <a:lnTo>
                  <a:pt x="374091" y="4027398"/>
                </a:lnTo>
                <a:lnTo>
                  <a:pt x="360870" y="4035539"/>
                </a:lnTo>
                <a:lnTo>
                  <a:pt x="349758" y="4046093"/>
                </a:lnTo>
                <a:lnTo>
                  <a:pt x="236093" y="3984879"/>
                </a:lnTo>
                <a:lnTo>
                  <a:pt x="239153" y="3974871"/>
                </a:lnTo>
                <a:lnTo>
                  <a:pt x="241566" y="3964406"/>
                </a:lnTo>
                <a:lnTo>
                  <a:pt x="243141" y="3953700"/>
                </a:lnTo>
                <a:lnTo>
                  <a:pt x="243713" y="3942969"/>
                </a:lnTo>
                <a:lnTo>
                  <a:pt x="243014" y="3929799"/>
                </a:lnTo>
                <a:lnTo>
                  <a:pt x="241007" y="3917277"/>
                </a:lnTo>
                <a:lnTo>
                  <a:pt x="237807" y="3905351"/>
                </a:lnTo>
                <a:lnTo>
                  <a:pt x="233553" y="3893947"/>
                </a:lnTo>
                <a:lnTo>
                  <a:pt x="322199" y="3839210"/>
                </a:lnTo>
                <a:lnTo>
                  <a:pt x="329692" y="3844493"/>
                </a:lnTo>
                <a:lnTo>
                  <a:pt x="338035" y="3848531"/>
                </a:lnTo>
                <a:lnTo>
                  <a:pt x="347091" y="3851122"/>
                </a:lnTo>
                <a:lnTo>
                  <a:pt x="356743" y="3852037"/>
                </a:lnTo>
                <a:lnTo>
                  <a:pt x="377964" y="3847630"/>
                </a:lnTo>
                <a:lnTo>
                  <a:pt x="395325" y="3835616"/>
                </a:lnTo>
                <a:lnTo>
                  <a:pt x="407047" y="3817810"/>
                </a:lnTo>
                <a:lnTo>
                  <a:pt x="411353" y="3796030"/>
                </a:lnTo>
                <a:lnTo>
                  <a:pt x="407047" y="3774186"/>
                </a:lnTo>
                <a:lnTo>
                  <a:pt x="395325" y="3756342"/>
                </a:lnTo>
                <a:lnTo>
                  <a:pt x="377964" y="3744315"/>
                </a:lnTo>
                <a:lnTo>
                  <a:pt x="356743" y="3739896"/>
                </a:lnTo>
                <a:lnTo>
                  <a:pt x="335457" y="3744315"/>
                </a:lnTo>
                <a:lnTo>
                  <a:pt x="318096" y="3756342"/>
                </a:lnTo>
                <a:lnTo>
                  <a:pt x="306412" y="3774186"/>
                </a:lnTo>
                <a:lnTo>
                  <a:pt x="302133" y="3796030"/>
                </a:lnTo>
                <a:lnTo>
                  <a:pt x="302133" y="3801110"/>
                </a:lnTo>
                <a:lnTo>
                  <a:pt x="302641" y="3805682"/>
                </a:lnTo>
                <a:lnTo>
                  <a:pt x="303911" y="3810127"/>
                </a:lnTo>
                <a:lnTo>
                  <a:pt x="216014" y="3864356"/>
                </a:lnTo>
                <a:lnTo>
                  <a:pt x="197408" y="3845153"/>
                </a:lnTo>
                <a:lnTo>
                  <a:pt x="175044" y="3830497"/>
                </a:lnTo>
                <a:lnTo>
                  <a:pt x="149606" y="3821163"/>
                </a:lnTo>
                <a:lnTo>
                  <a:pt x="121818" y="3817874"/>
                </a:lnTo>
                <a:lnTo>
                  <a:pt x="74434" y="3827729"/>
                </a:lnTo>
                <a:lnTo>
                  <a:pt x="35712" y="3854564"/>
                </a:lnTo>
                <a:lnTo>
                  <a:pt x="9575" y="3894340"/>
                </a:lnTo>
                <a:lnTo>
                  <a:pt x="0" y="3942969"/>
                </a:lnTo>
                <a:lnTo>
                  <a:pt x="9575" y="3991521"/>
                </a:lnTo>
                <a:lnTo>
                  <a:pt x="35712" y="4031069"/>
                </a:lnTo>
                <a:lnTo>
                  <a:pt x="74434" y="4057688"/>
                </a:lnTo>
                <a:lnTo>
                  <a:pt x="121818" y="4067429"/>
                </a:lnTo>
                <a:lnTo>
                  <a:pt x="151345" y="4063720"/>
                </a:lnTo>
                <a:lnTo>
                  <a:pt x="178181" y="4053230"/>
                </a:lnTo>
                <a:lnTo>
                  <a:pt x="201472" y="4036949"/>
                </a:lnTo>
                <a:lnTo>
                  <a:pt x="220408" y="4015867"/>
                </a:lnTo>
                <a:lnTo>
                  <a:pt x="334137" y="4077081"/>
                </a:lnTo>
                <a:lnTo>
                  <a:pt x="332232" y="4082796"/>
                </a:lnTo>
                <a:lnTo>
                  <a:pt x="331597" y="4089273"/>
                </a:lnTo>
                <a:lnTo>
                  <a:pt x="331597" y="4095750"/>
                </a:lnTo>
                <a:lnTo>
                  <a:pt x="337324" y="4124960"/>
                </a:lnTo>
                <a:lnTo>
                  <a:pt x="353009" y="4148950"/>
                </a:lnTo>
                <a:lnTo>
                  <a:pt x="376326" y="4165206"/>
                </a:lnTo>
                <a:lnTo>
                  <a:pt x="405003" y="4171188"/>
                </a:lnTo>
                <a:lnTo>
                  <a:pt x="433743" y="4165206"/>
                </a:lnTo>
                <a:lnTo>
                  <a:pt x="457098" y="4148950"/>
                </a:lnTo>
                <a:lnTo>
                  <a:pt x="472795" y="4124960"/>
                </a:lnTo>
                <a:lnTo>
                  <a:pt x="478536" y="4095750"/>
                </a:lnTo>
                <a:close/>
              </a:path>
              <a:path w="501650" h="4171315">
                <a:moveTo>
                  <a:pt x="501396" y="2399538"/>
                </a:moveTo>
                <a:lnTo>
                  <a:pt x="495655" y="2370074"/>
                </a:lnTo>
                <a:lnTo>
                  <a:pt x="479958" y="2346109"/>
                </a:lnTo>
                <a:lnTo>
                  <a:pt x="456603" y="2330005"/>
                </a:lnTo>
                <a:lnTo>
                  <a:pt x="427863" y="2324100"/>
                </a:lnTo>
                <a:lnTo>
                  <a:pt x="411810" y="2325954"/>
                </a:lnTo>
                <a:lnTo>
                  <a:pt x="396951" y="2331186"/>
                </a:lnTo>
                <a:lnTo>
                  <a:pt x="383730" y="2339327"/>
                </a:lnTo>
                <a:lnTo>
                  <a:pt x="372618" y="2349881"/>
                </a:lnTo>
                <a:lnTo>
                  <a:pt x="258953" y="2288667"/>
                </a:lnTo>
                <a:lnTo>
                  <a:pt x="262013" y="2278659"/>
                </a:lnTo>
                <a:lnTo>
                  <a:pt x="264426" y="2268194"/>
                </a:lnTo>
                <a:lnTo>
                  <a:pt x="266001" y="2257488"/>
                </a:lnTo>
                <a:lnTo>
                  <a:pt x="266573" y="2246757"/>
                </a:lnTo>
                <a:lnTo>
                  <a:pt x="265874" y="2233587"/>
                </a:lnTo>
                <a:lnTo>
                  <a:pt x="263867" y="2221065"/>
                </a:lnTo>
                <a:lnTo>
                  <a:pt x="260667" y="2209139"/>
                </a:lnTo>
                <a:lnTo>
                  <a:pt x="256413" y="2197735"/>
                </a:lnTo>
                <a:lnTo>
                  <a:pt x="345059" y="2142998"/>
                </a:lnTo>
                <a:lnTo>
                  <a:pt x="352552" y="2148281"/>
                </a:lnTo>
                <a:lnTo>
                  <a:pt x="360895" y="2152319"/>
                </a:lnTo>
                <a:lnTo>
                  <a:pt x="369951" y="2154910"/>
                </a:lnTo>
                <a:lnTo>
                  <a:pt x="379603" y="2155825"/>
                </a:lnTo>
                <a:lnTo>
                  <a:pt x="400824" y="2151418"/>
                </a:lnTo>
                <a:lnTo>
                  <a:pt x="418185" y="2139404"/>
                </a:lnTo>
                <a:lnTo>
                  <a:pt x="429907" y="2121598"/>
                </a:lnTo>
                <a:lnTo>
                  <a:pt x="434213" y="2099818"/>
                </a:lnTo>
                <a:lnTo>
                  <a:pt x="429907" y="2077974"/>
                </a:lnTo>
                <a:lnTo>
                  <a:pt x="418185" y="2060130"/>
                </a:lnTo>
                <a:lnTo>
                  <a:pt x="400824" y="2048103"/>
                </a:lnTo>
                <a:lnTo>
                  <a:pt x="379603" y="2043684"/>
                </a:lnTo>
                <a:lnTo>
                  <a:pt x="358317" y="2048103"/>
                </a:lnTo>
                <a:lnTo>
                  <a:pt x="340956" y="2060130"/>
                </a:lnTo>
                <a:lnTo>
                  <a:pt x="329272" y="2077986"/>
                </a:lnTo>
                <a:lnTo>
                  <a:pt x="324993" y="2099818"/>
                </a:lnTo>
                <a:lnTo>
                  <a:pt x="324993" y="2104898"/>
                </a:lnTo>
                <a:lnTo>
                  <a:pt x="325501" y="2109470"/>
                </a:lnTo>
                <a:lnTo>
                  <a:pt x="326771" y="2113915"/>
                </a:lnTo>
                <a:lnTo>
                  <a:pt x="238887" y="2168144"/>
                </a:lnTo>
                <a:lnTo>
                  <a:pt x="220281" y="2148941"/>
                </a:lnTo>
                <a:lnTo>
                  <a:pt x="197904" y="2134285"/>
                </a:lnTo>
                <a:lnTo>
                  <a:pt x="172466" y="2124951"/>
                </a:lnTo>
                <a:lnTo>
                  <a:pt x="144678" y="2121662"/>
                </a:lnTo>
                <a:lnTo>
                  <a:pt x="97294" y="2131517"/>
                </a:lnTo>
                <a:lnTo>
                  <a:pt x="58572" y="2158352"/>
                </a:lnTo>
                <a:lnTo>
                  <a:pt x="32435" y="2198128"/>
                </a:lnTo>
                <a:lnTo>
                  <a:pt x="22860" y="2246757"/>
                </a:lnTo>
                <a:lnTo>
                  <a:pt x="32435" y="2295309"/>
                </a:lnTo>
                <a:lnTo>
                  <a:pt x="58572" y="2334857"/>
                </a:lnTo>
                <a:lnTo>
                  <a:pt x="97294" y="2361476"/>
                </a:lnTo>
                <a:lnTo>
                  <a:pt x="144678" y="2371229"/>
                </a:lnTo>
                <a:lnTo>
                  <a:pt x="174205" y="2367508"/>
                </a:lnTo>
                <a:lnTo>
                  <a:pt x="201028" y="2357018"/>
                </a:lnTo>
                <a:lnTo>
                  <a:pt x="224307" y="2340737"/>
                </a:lnTo>
                <a:lnTo>
                  <a:pt x="243205" y="2319655"/>
                </a:lnTo>
                <a:lnTo>
                  <a:pt x="356997" y="2380869"/>
                </a:lnTo>
                <a:lnTo>
                  <a:pt x="355092" y="2386584"/>
                </a:lnTo>
                <a:lnTo>
                  <a:pt x="354457" y="2393061"/>
                </a:lnTo>
                <a:lnTo>
                  <a:pt x="354457" y="2399538"/>
                </a:lnTo>
                <a:lnTo>
                  <a:pt x="360184" y="2428748"/>
                </a:lnTo>
                <a:lnTo>
                  <a:pt x="375869" y="2452738"/>
                </a:lnTo>
                <a:lnTo>
                  <a:pt x="399186" y="2468994"/>
                </a:lnTo>
                <a:lnTo>
                  <a:pt x="427863" y="2474976"/>
                </a:lnTo>
                <a:lnTo>
                  <a:pt x="456603" y="2468994"/>
                </a:lnTo>
                <a:lnTo>
                  <a:pt x="479958" y="2452738"/>
                </a:lnTo>
                <a:lnTo>
                  <a:pt x="495655" y="2428748"/>
                </a:lnTo>
                <a:lnTo>
                  <a:pt x="501396" y="2399538"/>
                </a:lnTo>
                <a:close/>
              </a:path>
              <a:path w="501650" h="4171315">
                <a:moveTo>
                  <a:pt x="501396" y="355854"/>
                </a:moveTo>
                <a:lnTo>
                  <a:pt x="495655" y="326390"/>
                </a:lnTo>
                <a:lnTo>
                  <a:pt x="479958" y="302425"/>
                </a:lnTo>
                <a:lnTo>
                  <a:pt x="456603" y="286321"/>
                </a:lnTo>
                <a:lnTo>
                  <a:pt x="427863" y="280416"/>
                </a:lnTo>
                <a:lnTo>
                  <a:pt x="411810" y="282270"/>
                </a:lnTo>
                <a:lnTo>
                  <a:pt x="396951" y="287502"/>
                </a:lnTo>
                <a:lnTo>
                  <a:pt x="383730" y="295643"/>
                </a:lnTo>
                <a:lnTo>
                  <a:pt x="372618" y="306197"/>
                </a:lnTo>
                <a:lnTo>
                  <a:pt x="258953" y="244983"/>
                </a:lnTo>
                <a:lnTo>
                  <a:pt x="262013" y="234975"/>
                </a:lnTo>
                <a:lnTo>
                  <a:pt x="264426" y="224510"/>
                </a:lnTo>
                <a:lnTo>
                  <a:pt x="266001" y="213804"/>
                </a:lnTo>
                <a:lnTo>
                  <a:pt x="266573" y="203073"/>
                </a:lnTo>
                <a:lnTo>
                  <a:pt x="265874" y="189903"/>
                </a:lnTo>
                <a:lnTo>
                  <a:pt x="263867" y="177380"/>
                </a:lnTo>
                <a:lnTo>
                  <a:pt x="260667" y="165455"/>
                </a:lnTo>
                <a:lnTo>
                  <a:pt x="256413" y="154051"/>
                </a:lnTo>
                <a:lnTo>
                  <a:pt x="345059" y="99314"/>
                </a:lnTo>
                <a:lnTo>
                  <a:pt x="352552" y="104597"/>
                </a:lnTo>
                <a:lnTo>
                  <a:pt x="360895" y="108635"/>
                </a:lnTo>
                <a:lnTo>
                  <a:pt x="369951" y="111226"/>
                </a:lnTo>
                <a:lnTo>
                  <a:pt x="379603" y="112141"/>
                </a:lnTo>
                <a:lnTo>
                  <a:pt x="400824" y="107734"/>
                </a:lnTo>
                <a:lnTo>
                  <a:pt x="418185" y="95719"/>
                </a:lnTo>
                <a:lnTo>
                  <a:pt x="429907" y="77914"/>
                </a:lnTo>
                <a:lnTo>
                  <a:pt x="434213" y="56134"/>
                </a:lnTo>
                <a:lnTo>
                  <a:pt x="429907" y="34290"/>
                </a:lnTo>
                <a:lnTo>
                  <a:pt x="418185" y="16446"/>
                </a:lnTo>
                <a:lnTo>
                  <a:pt x="400824" y="4419"/>
                </a:lnTo>
                <a:lnTo>
                  <a:pt x="379603" y="0"/>
                </a:lnTo>
                <a:lnTo>
                  <a:pt x="358317" y="4419"/>
                </a:lnTo>
                <a:lnTo>
                  <a:pt x="340956" y="16446"/>
                </a:lnTo>
                <a:lnTo>
                  <a:pt x="329272" y="34302"/>
                </a:lnTo>
                <a:lnTo>
                  <a:pt x="324993" y="56134"/>
                </a:lnTo>
                <a:lnTo>
                  <a:pt x="324993" y="61214"/>
                </a:lnTo>
                <a:lnTo>
                  <a:pt x="325501" y="65786"/>
                </a:lnTo>
                <a:lnTo>
                  <a:pt x="326771" y="70231"/>
                </a:lnTo>
                <a:lnTo>
                  <a:pt x="238887" y="124460"/>
                </a:lnTo>
                <a:lnTo>
                  <a:pt x="220281" y="105257"/>
                </a:lnTo>
                <a:lnTo>
                  <a:pt x="197904" y="90601"/>
                </a:lnTo>
                <a:lnTo>
                  <a:pt x="172466" y="81267"/>
                </a:lnTo>
                <a:lnTo>
                  <a:pt x="144678" y="77978"/>
                </a:lnTo>
                <a:lnTo>
                  <a:pt x="97294" y="87833"/>
                </a:lnTo>
                <a:lnTo>
                  <a:pt x="58572" y="114668"/>
                </a:lnTo>
                <a:lnTo>
                  <a:pt x="32435" y="154444"/>
                </a:lnTo>
                <a:lnTo>
                  <a:pt x="22860" y="203073"/>
                </a:lnTo>
                <a:lnTo>
                  <a:pt x="32435" y="251625"/>
                </a:lnTo>
                <a:lnTo>
                  <a:pt x="58572" y="291172"/>
                </a:lnTo>
                <a:lnTo>
                  <a:pt x="97294" y="317792"/>
                </a:lnTo>
                <a:lnTo>
                  <a:pt x="144678" y="327533"/>
                </a:lnTo>
                <a:lnTo>
                  <a:pt x="174205" y="323824"/>
                </a:lnTo>
                <a:lnTo>
                  <a:pt x="201028" y="313334"/>
                </a:lnTo>
                <a:lnTo>
                  <a:pt x="224307" y="297053"/>
                </a:lnTo>
                <a:lnTo>
                  <a:pt x="243205" y="275971"/>
                </a:lnTo>
                <a:lnTo>
                  <a:pt x="356997" y="337185"/>
                </a:lnTo>
                <a:lnTo>
                  <a:pt x="355092" y="342900"/>
                </a:lnTo>
                <a:lnTo>
                  <a:pt x="354457" y="349377"/>
                </a:lnTo>
                <a:lnTo>
                  <a:pt x="354457" y="355854"/>
                </a:lnTo>
                <a:lnTo>
                  <a:pt x="360184" y="385064"/>
                </a:lnTo>
                <a:lnTo>
                  <a:pt x="375869" y="409054"/>
                </a:lnTo>
                <a:lnTo>
                  <a:pt x="399186" y="425310"/>
                </a:lnTo>
                <a:lnTo>
                  <a:pt x="427863" y="431292"/>
                </a:lnTo>
                <a:lnTo>
                  <a:pt x="456603" y="425310"/>
                </a:lnTo>
                <a:lnTo>
                  <a:pt x="479958" y="409054"/>
                </a:lnTo>
                <a:lnTo>
                  <a:pt x="495655" y="385064"/>
                </a:lnTo>
                <a:lnTo>
                  <a:pt x="501396" y="3558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sp>
        <p:nvSpPr>
          <p:cNvPr id="34" name="object 2"/>
          <p:cNvSpPr txBox="1">
            <a:spLocks noGrp="1"/>
          </p:cNvSpPr>
          <p:nvPr>
            <p:ph type="title"/>
          </p:nvPr>
        </p:nvSpPr>
        <p:spPr>
          <a:xfrm>
            <a:off x="2977247" y="595667"/>
            <a:ext cx="3189503" cy="748762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ESTADÍSTICAS VITALES</a:t>
            </a:r>
            <a: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  <a:t/>
            </a:r>
            <a:b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</a:br>
            <a:endParaRPr sz="2400" dirty="0">
              <a:latin typeface="Calibri"/>
              <a:cs typeface="Calibri"/>
            </a:endParaRPr>
          </a:p>
        </p:txBody>
      </p:sp>
      <p:sp>
        <p:nvSpPr>
          <p:cNvPr id="35" name="object 2"/>
          <p:cNvSpPr txBox="1">
            <a:spLocks/>
          </p:cNvSpPr>
          <p:nvPr/>
        </p:nvSpPr>
        <p:spPr>
          <a:xfrm>
            <a:off x="333548" y="1340811"/>
            <a:ext cx="3189503" cy="379431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latin typeface="Calibri"/>
                <a:cs typeface="Calibri"/>
              </a:rPr>
              <a:t>Definiciones</a:t>
            </a:r>
            <a:endParaRPr lang="es-ES" sz="2400" dirty="0">
              <a:latin typeface="Calibri"/>
              <a:cs typeface="Calibri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18" y="1877193"/>
            <a:ext cx="6382641" cy="44773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97" y="2279238"/>
            <a:ext cx="6535062" cy="147658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61" y="3662818"/>
            <a:ext cx="6258798" cy="136226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96" y="4893654"/>
            <a:ext cx="6506483" cy="5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3526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n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19503"/>
            <a:ext cx="9144000" cy="1877712"/>
          </a:xfrm>
          <a:prstGeom prst="rect">
            <a:avLst/>
          </a:prstGeom>
        </p:spPr>
      </p:pic>
      <p:sp>
        <p:nvSpPr>
          <p:cNvPr id="27" name="object 34"/>
          <p:cNvSpPr/>
          <p:nvPr/>
        </p:nvSpPr>
        <p:spPr>
          <a:xfrm>
            <a:off x="778383" y="1739646"/>
            <a:ext cx="376238" cy="3128486"/>
          </a:xfrm>
          <a:custGeom>
            <a:avLst/>
            <a:gdLst/>
            <a:ahLst/>
            <a:cxnLst/>
            <a:rect l="l" t="t" r="r" b="b"/>
            <a:pathLst>
              <a:path w="501650" h="4171315">
                <a:moveTo>
                  <a:pt x="478536" y="4095750"/>
                </a:moveTo>
                <a:lnTo>
                  <a:pt x="472795" y="4066286"/>
                </a:lnTo>
                <a:lnTo>
                  <a:pt x="457098" y="4042321"/>
                </a:lnTo>
                <a:lnTo>
                  <a:pt x="433743" y="4026217"/>
                </a:lnTo>
                <a:lnTo>
                  <a:pt x="405003" y="4020312"/>
                </a:lnTo>
                <a:lnTo>
                  <a:pt x="388950" y="4022166"/>
                </a:lnTo>
                <a:lnTo>
                  <a:pt x="374091" y="4027398"/>
                </a:lnTo>
                <a:lnTo>
                  <a:pt x="360870" y="4035539"/>
                </a:lnTo>
                <a:lnTo>
                  <a:pt x="349758" y="4046093"/>
                </a:lnTo>
                <a:lnTo>
                  <a:pt x="236093" y="3984879"/>
                </a:lnTo>
                <a:lnTo>
                  <a:pt x="239153" y="3974871"/>
                </a:lnTo>
                <a:lnTo>
                  <a:pt x="241566" y="3964406"/>
                </a:lnTo>
                <a:lnTo>
                  <a:pt x="243141" y="3953700"/>
                </a:lnTo>
                <a:lnTo>
                  <a:pt x="243713" y="3942969"/>
                </a:lnTo>
                <a:lnTo>
                  <a:pt x="243014" y="3929799"/>
                </a:lnTo>
                <a:lnTo>
                  <a:pt x="241007" y="3917277"/>
                </a:lnTo>
                <a:lnTo>
                  <a:pt x="237807" y="3905351"/>
                </a:lnTo>
                <a:lnTo>
                  <a:pt x="233553" y="3893947"/>
                </a:lnTo>
                <a:lnTo>
                  <a:pt x="322199" y="3839210"/>
                </a:lnTo>
                <a:lnTo>
                  <a:pt x="329692" y="3844493"/>
                </a:lnTo>
                <a:lnTo>
                  <a:pt x="338035" y="3848531"/>
                </a:lnTo>
                <a:lnTo>
                  <a:pt x="347091" y="3851122"/>
                </a:lnTo>
                <a:lnTo>
                  <a:pt x="356743" y="3852037"/>
                </a:lnTo>
                <a:lnTo>
                  <a:pt x="377964" y="3847630"/>
                </a:lnTo>
                <a:lnTo>
                  <a:pt x="395325" y="3835616"/>
                </a:lnTo>
                <a:lnTo>
                  <a:pt x="407047" y="3817810"/>
                </a:lnTo>
                <a:lnTo>
                  <a:pt x="411353" y="3796030"/>
                </a:lnTo>
                <a:lnTo>
                  <a:pt x="407047" y="3774186"/>
                </a:lnTo>
                <a:lnTo>
                  <a:pt x="395325" y="3756342"/>
                </a:lnTo>
                <a:lnTo>
                  <a:pt x="377964" y="3744315"/>
                </a:lnTo>
                <a:lnTo>
                  <a:pt x="356743" y="3739896"/>
                </a:lnTo>
                <a:lnTo>
                  <a:pt x="335457" y="3744315"/>
                </a:lnTo>
                <a:lnTo>
                  <a:pt x="318096" y="3756342"/>
                </a:lnTo>
                <a:lnTo>
                  <a:pt x="306412" y="3774186"/>
                </a:lnTo>
                <a:lnTo>
                  <a:pt x="302133" y="3796030"/>
                </a:lnTo>
                <a:lnTo>
                  <a:pt x="302133" y="3801110"/>
                </a:lnTo>
                <a:lnTo>
                  <a:pt x="302641" y="3805682"/>
                </a:lnTo>
                <a:lnTo>
                  <a:pt x="303911" y="3810127"/>
                </a:lnTo>
                <a:lnTo>
                  <a:pt x="216014" y="3864356"/>
                </a:lnTo>
                <a:lnTo>
                  <a:pt x="197408" y="3845153"/>
                </a:lnTo>
                <a:lnTo>
                  <a:pt x="175044" y="3830497"/>
                </a:lnTo>
                <a:lnTo>
                  <a:pt x="149606" y="3821163"/>
                </a:lnTo>
                <a:lnTo>
                  <a:pt x="121818" y="3817874"/>
                </a:lnTo>
                <a:lnTo>
                  <a:pt x="74434" y="3827729"/>
                </a:lnTo>
                <a:lnTo>
                  <a:pt x="35712" y="3854564"/>
                </a:lnTo>
                <a:lnTo>
                  <a:pt x="9575" y="3894340"/>
                </a:lnTo>
                <a:lnTo>
                  <a:pt x="0" y="3942969"/>
                </a:lnTo>
                <a:lnTo>
                  <a:pt x="9575" y="3991521"/>
                </a:lnTo>
                <a:lnTo>
                  <a:pt x="35712" y="4031069"/>
                </a:lnTo>
                <a:lnTo>
                  <a:pt x="74434" y="4057688"/>
                </a:lnTo>
                <a:lnTo>
                  <a:pt x="121818" y="4067429"/>
                </a:lnTo>
                <a:lnTo>
                  <a:pt x="151345" y="4063720"/>
                </a:lnTo>
                <a:lnTo>
                  <a:pt x="178181" y="4053230"/>
                </a:lnTo>
                <a:lnTo>
                  <a:pt x="201472" y="4036949"/>
                </a:lnTo>
                <a:lnTo>
                  <a:pt x="220408" y="4015867"/>
                </a:lnTo>
                <a:lnTo>
                  <a:pt x="334137" y="4077081"/>
                </a:lnTo>
                <a:lnTo>
                  <a:pt x="332232" y="4082796"/>
                </a:lnTo>
                <a:lnTo>
                  <a:pt x="331597" y="4089273"/>
                </a:lnTo>
                <a:lnTo>
                  <a:pt x="331597" y="4095750"/>
                </a:lnTo>
                <a:lnTo>
                  <a:pt x="337324" y="4124960"/>
                </a:lnTo>
                <a:lnTo>
                  <a:pt x="353009" y="4148950"/>
                </a:lnTo>
                <a:lnTo>
                  <a:pt x="376326" y="4165206"/>
                </a:lnTo>
                <a:lnTo>
                  <a:pt x="405003" y="4171188"/>
                </a:lnTo>
                <a:lnTo>
                  <a:pt x="433743" y="4165206"/>
                </a:lnTo>
                <a:lnTo>
                  <a:pt x="457098" y="4148950"/>
                </a:lnTo>
                <a:lnTo>
                  <a:pt x="472795" y="4124960"/>
                </a:lnTo>
                <a:lnTo>
                  <a:pt x="478536" y="4095750"/>
                </a:lnTo>
                <a:close/>
              </a:path>
              <a:path w="501650" h="4171315">
                <a:moveTo>
                  <a:pt x="501396" y="2399538"/>
                </a:moveTo>
                <a:lnTo>
                  <a:pt x="495655" y="2370074"/>
                </a:lnTo>
                <a:lnTo>
                  <a:pt x="479958" y="2346109"/>
                </a:lnTo>
                <a:lnTo>
                  <a:pt x="456603" y="2330005"/>
                </a:lnTo>
                <a:lnTo>
                  <a:pt x="427863" y="2324100"/>
                </a:lnTo>
                <a:lnTo>
                  <a:pt x="411810" y="2325954"/>
                </a:lnTo>
                <a:lnTo>
                  <a:pt x="396951" y="2331186"/>
                </a:lnTo>
                <a:lnTo>
                  <a:pt x="383730" y="2339327"/>
                </a:lnTo>
                <a:lnTo>
                  <a:pt x="372618" y="2349881"/>
                </a:lnTo>
                <a:lnTo>
                  <a:pt x="258953" y="2288667"/>
                </a:lnTo>
                <a:lnTo>
                  <a:pt x="262013" y="2278659"/>
                </a:lnTo>
                <a:lnTo>
                  <a:pt x="264426" y="2268194"/>
                </a:lnTo>
                <a:lnTo>
                  <a:pt x="266001" y="2257488"/>
                </a:lnTo>
                <a:lnTo>
                  <a:pt x="266573" y="2246757"/>
                </a:lnTo>
                <a:lnTo>
                  <a:pt x="265874" y="2233587"/>
                </a:lnTo>
                <a:lnTo>
                  <a:pt x="263867" y="2221065"/>
                </a:lnTo>
                <a:lnTo>
                  <a:pt x="260667" y="2209139"/>
                </a:lnTo>
                <a:lnTo>
                  <a:pt x="256413" y="2197735"/>
                </a:lnTo>
                <a:lnTo>
                  <a:pt x="345059" y="2142998"/>
                </a:lnTo>
                <a:lnTo>
                  <a:pt x="352552" y="2148281"/>
                </a:lnTo>
                <a:lnTo>
                  <a:pt x="360895" y="2152319"/>
                </a:lnTo>
                <a:lnTo>
                  <a:pt x="369951" y="2154910"/>
                </a:lnTo>
                <a:lnTo>
                  <a:pt x="379603" y="2155825"/>
                </a:lnTo>
                <a:lnTo>
                  <a:pt x="400824" y="2151418"/>
                </a:lnTo>
                <a:lnTo>
                  <a:pt x="418185" y="2139404"/>
                </a:lnTo>
                <a:lnTo>
                  <a:pt x="429907" y="2121598"/>
                </a:lnTo>
                <a:lnTo>
                  <a:pt x="434213" y="2099818"/>
                </a:lnTo>
                <a:lnTo>
                  <a:pt x="429907" y="2077974"/>
                </a:lnTo>
                <a:lnTo>
                  <a:pt x="418185" y="2060130"/>
                </a:lnTo>
                <a:lnTo>
                  <a:pt x="400824" y="2048103"/>
                </a:lnTo>
                <a:lnTo>
                  <a:pt x="379603" y="2043684"/>
                </a:lnTo>
                <a:lnTo>
                  <a:pt x="358317" y="2048103"/>
                </a:lnTo>
                <a:lnTo>
                  <a:pt x="340956" y="2060130"/>
                </a:lnTo>
                <a:lnTo>
                  <a:pt x="329272" y="2077986"/>
                </a:lnTo>
                <a:lnTo>
                  <a:pt x="324993" y="2099818"/>
                </a:lnTo>
                <a:lnTo>
                  <a:pt x="324993" y="2104898"/>
                </a:lnTo>
                <a:lnTo>
                  <a:pt x="325501" y="2109470"/>
                </a:lnTo>
                <a:lnTo>
                  <a:pt x="326771" y="2113915"/>
                </a:lnTo>
                <a:lnTo>
                  <a:pt x="238887" y="2168144"/>
                </a:lnTo>
                <a:lnTo>
                  <a:pt x="220281" y="2148941"/>
                </a:lnTo>
                <a:lnTo>
                  <a:pt x="197904" y="2134285"/>
                </a:lnTo>
                <a:lnTo>
                  <a:pt x="172466" y="2124951"/>
                </a:lnTo>
                <a:lnTo>
                  <a:pt x="144678" y="2121662"/>
                </a:lnTo>
                <a:lnTo>
                  <a:pt x="97294" y="2131517"/>
                </a:lnTo>
                <a:lnTo>
                  <a:pt x="58572" y="2158352"/>
                </a:lnTo>
                <a:lnTo>
                  <a:pt x="32435" y="2198128"/>
                </a:lnTo>
                <a:lnTo>
                  <a:pt x="22860" y="2246757"/>
                </a:lnTo>
                <a:lnTo>
                  <a:pt x="32435" y="2295309"/>
                </a:lnTo>
                <a:lnTo>
                  <a:pt x="58572" y="2334857"/>
                </a:lnTo>
                <a:lnTo>
                  <a:pt x="97294" y="2361476"/>
                </a:lnTo>
                <a:lnTo>
                  <a:pt x="144678" y="2371229"/>
                </a:lnTo>
                <a:lnTo>
                  <a:pt x="174205" y="2367508"/>
                </a:lnTo>
                <a:lnTo>
                  <a:pt x="201028" y="2357018"/>
                </a:lnTo>
                <a:lnTo>
                  <a:pt x="224307" y="2340737"/>
                </a:lnTo>
                <a:lnTo>
                  <a:pt x="243205" y="2319655"/>
                </a:lnTo>
                <a:lnTo>
                  <a:pt x="356997" y="2380869"/>
                </a:lnTo>
                <a:lnTo>
                  <a:pt x="355092" y="2386584"/>
                </a:lnTo>
                <a:lnTo>
                  <a:pt x="354457" y="2393061"/>
                </a:lnTo>
                <a:lnTo>
                  <a:pt x="354457" y="2399538"/>
                </a:lnTo>
                <a:lnTo>
                  <a:pt x="360184" y="2428748"/>
                </a:lnTo>
                <a:lnTo>
                  <a:pt x="375869" y="2452738"/>
                </a:lnTo>
                <a:lnTo>
                  <a:pt x="399186" y="2468994"/>
                </a:lnTo>
                <a:lnTo>
                  <a:pt x="427863" y="2474976"/>
                </a:lnTo>
                <a:lnTo>
                  <a:pt x="456603" y="2468994"/>
                </a:lnTo>
                <a:lnTo>
                  <a:pt x="479958" y="2452738"/>
                </a:lnTo>
                <a:lnTo>
                  <a:pt x="495655" y="2428748"/>
                </a:lnTo>
                <a:lnTo>
                  <a:pt x="501396" y="2399538"/>
                </a:lnTo>
                <a:close/>
              </a:path>
              <a:path w="501650" h="4171315">
                <a:moveTo>
                  <a:pt x="501396" y="355854"/>
                </a:moveTo>
                <a:lnTo>
                  <a:pt x="495655" y="326390"/>
                </a:lnTo>
                <a:lnTo>
                  <a:pt x="479958" y="302425"/>
                </a:lnTo>
                <a:lnTo>
                  <a:pt x="456603" y="286321"/>
                </a:lnTo>
                <a:lnTo>
                  <a:pt x="427863" y="280416"/>
                </a:lnTo>
                <a:lnTo>
                  <a:pt x="411810" y="282270"/>
                </a:lnTo>
                <a:lnTo>
                  <a:pt x="396951" y="287502"/>
                </a:lnTo>
                <a:lnTo>
                  <a:pt x="383730" y="295643"/>
                </a:lnTo>
                <a:lnTo>
                  <a:pt x="372618" y="306197"/>
                </a:lnTo>
                <a:lnTo>
                  <a:pt x="258953" y="244983"/>
                </a:lnTo>
                <a:lnTo>
                  <a:pt x="262013" y="234975"/>
                </a:lnTo>
                <a:lnTo>
                  <a:pt x="264426" y="224510"/>
                </a:lnTo>
                <a:lnTo>
                  <a:pt x="266001" y="213804"/>
                </a:lnTo>
                <a:lnTo>
                  <a:pt x="266573" y="203073"/>
                </a:lnTo>
                <a:lnTo>
                  <a:pt x="265874" y="189903"/>
                </a:lnTo>
                <a:lnTo>
                  <a:pt x="263867" y="177380"/>
                </a:lnTo>
                <a:lnTo>
                  <a:pt x="260667" y="165455"/>
                </a:lnTo>
                <a:lnTo>
                  <a:pt x="256413" y="154051"/>
                </a:lnTo>
                <a:lnTo>
                  <a:pt x="345059" y="99314"/>
                </a:lnTo>
                <a:lnTo>
                  <a:pt x="352552" y="104597"/>
                </a:lnTo>
                <a:lnTo>
                  <a:pt x="360895" y="108635"/>
                </a:lnTo>
                <a:lnTo>
                  <a:pt x="369951" y="111226"/>
                </a:lnTo>
                <a:lnTo>
                  <a:pt x="379603" y="112141"/>
                </a:lnTo>
                <a:lnTo>
                  <a:pt x="400824" y="107734"/>
                </a:lnTo>
                <a:lnTo>
                  <a:pt x="418185" y="95719"/>
                </a:lnTo>
                <a:lnTo>
                  <a:pt x="429907" y="77914"/>
                </a:lnTo>
                <a:lnTo>
                  <a:pt x="434213" y="56134"/>
                </a:lnTo>
                <a:lnTo>
                  <a:pt x="429907" y="34290"/>
                </a:lnTo>
                <a:lnTo>
                  <a:pt x="418185" y="16446"/>
                </a:lnTo>
                <a:lnTo>
                  <a:pt x="400824" y="4419"/>
                </a:lnTo>
                <a:lnTo>
                  <a:pt x="379603" y="0"/>
                </a:lnTo>
                <a:lnTo>
                  <a:pt x="358317" y="4419"/>
                </a:lnTo>
                <a:lnTo>
                  <a:pt x="340956" y="16446"/>
                </a:lnTo>
                <a:lnTo>
                  <a:pt x="329272" y="34302"/>
                </a:lnTo>
                <a:lnTo>
                  <a:pt x="324993" y="56134"/>
                </a:lnTo>
                <a:lnTo>
                  <a:pt x="324993" y="61214"/>
                </a:lnTo>
                <a:lnTo>
                  <a:pt x="325501" y="65786"/>
                </a:lnTo>
                <a:lnTo>
                  <a:pt x="326771" y="70231"/>
                </a:lnTo>
                <a:lnTo>
                  <a:pt x="238887" y="124460"/>
                </a:lnTo>
                <a:lnTo>
                  <a:pt x="220281" y="105257"/>
                </a:lnTo>
                <a:lnTo>
                  <a:pt x="197904" y="90601"/>
                </a:lnTo>
                <a:lnTo>
                  <a:pt x="172466" y="81267"/>
                </a:lnTo>
                <a:lnTo>
                  <a:pt x="144678" y="77978"/>
                </a:lnTo>
                <a:lnTo>
                  <a:pt x="97294" y="87833"/>
                </a:lnTo>
                <a:lnTo>
                  <a:pt x="58572" y="114668"/>
                </a:lnTo>
                <a:lnTo>
                  <a:pt x="32435" y="154444"/>
                </a:lnTo>
                <a:lnTo>
                  <a:pt x="22860" y="203073"/>
                </a:lnTo>
                <a:lnTo>
                  <a:pt x="32435" y="251625"/>
                </a:lnTo>
                <a:lnTo>
                  <a:pt x="58572" y="291172"/>
                </a:lnTo>
                <a:lnTo>
                  <a:pt x="97294" y="317792"/>
                </a:lnTo>
                <a:lnTo>
                  <a:pt x="144678" y="327533"/>
                </a:lnTo>
                <a:lnTo>
                  <a:pt x="174205" y="323824"/>
                </a:lnTo>
                <a:lnTo>
                  <a:pt x="201028" y="313334"/>
                </a:lnTo>
                <a:lnTo>
                  <a:pt x="224307" y="297053"/>
                </a:lnTo>
                <a:lnTo>
                  <a:pt x="243205" y="275971"/>
                </a:lnTo>
                <a:lnTo>
                  <a:pt x="356997" y="337185"/>
                </a:lnTo>
                <a:lnTo>
                  <a:pt x="355092" y="342900"/>
                </a:lnTo>
                <a:lnTo>
                  <a:pt x="354457" y="349377"/>
                </a:lnTo>
                <a:lnTo>
                  <a:pt x="354457" y="355854"/>
                </a:lnTo>
                <a:lnTo>
                  <a:pt x="360184" y="385064"/>
                </a:lnTo>
                <a:lnTo>
                  <a:pt x="375869" y="409054"/>
                </a:lnTo>
                <a:lnTo>
                  <a:pt x="399186" y="425310"/>
                </a:lnTo>
                <a:lnTo>
                  <a:pt x="427863" y="431292"/>
                </a:lnTo>
                <a:lnTo>
                  <a:pt x="456603" y="425310"/>
                </a:lnTo>
                <a:lnTo>
                  <a:pt x="479958" y="409054"/>
                </a:lnTo>
                <a:lnTo>
                  <a:pt x="495655" y="385064"/>
                </a:lnTo>
                <a:lnTo>
                  <a:pt x="501396" y="3558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sp>
        <p:nvSpPr>
          <p:cNvPr id="34" name="object 2"/>
          <p:cNvSpPr txBox="1">
            <a:spLocks noGrp="1"/>
          </p:cNvSpPr>
          <p:nvPr>
            <p:ph type="title"/>
          </p:nvPr>
        </p:nvSpPr>
        <p:spPr>
          <a:xfrm>
            <a:off x="2977247" y="595667"/>
            <a:ext cx="3189503" cy="748762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ESTADÍSTICAS VITALES</a:t>
            </a:r>
            <a: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  <a:t/>
            </a:r>
            <a:b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</a:br>
            <a:endParaRPr sz="2400" dirty="0">
              <a:latin typeface="Calibri"/>
              <a:cs typeface="Calibri"/>
            </a:endParaRPr>
          </a:p>
        </p:txBody>
      </p:sp>
      <p:sp>
        <p:nvSpPr>
          <p:cNvPr id="35" name="object 2"/>
          <p:cNvSpPr txBox="1">
            <a:spLocks/>
          </p:cNvSpPr>
          <p:nvPr/>
        </p:nvSpPr>
        <p:spPr>
          <a:xfrm>
            <a:off x="582929" y="1363902"/>
            <a:ext cx="7140350" cy="3028874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latin typeface="Calibri"/>
                <a:cs typeface="Calibri"/>
              </a:rPr>
              <a:t>Errores comunes al diligenciar certificados de nacimiento.</a:t>
            </a:r>
          </a:p>
          <a:p>
            <a:pPr marL="9525">
              <a:lnSpc>
                <a:spcPct val="100000"/>
              </a:lnSpc>
              <a:spcBef>
                <a:spcPts val="79"/>
              </a:spcBef>
            </a:pPr>
            <a:endParaRPr lang="es-ES" sz="2400" dirty="0" smtClean="0">
              <a:latin typeface="Calibri"/>
              <a:cs typeface="Calibri"/>
            </a:endParaRPr>
          </a:p>
          <a:p>
            <a:pPr marL="466725" indent="-457200">
              <a:lnSpc>
                <a:spcPct val="100000"/>
              </a:lnSpc>
              <a:spcBef>
                <a:spcPts val="79"/>
              </a:spcBef>
              <a:buFont typeface="+mj-lt"/>
              <a:buAutoNum type="arabicPeriod"/>
            </a:pPr>
            <a:r>
              <a:rPr lang="es-ES" sz="2400" dirty="0" smtClean="0">
                <a:latin typeface="Calibri"/>
                <a:cs typeface="Calibri"/>
              </a:rPr>
              <a:t>No verificar el pueblo indígena al que pertenece la madre.</a:t>
            </a:r>
          </a:p>
          <a:p>
            <a:pPr marL="466725" indent="-457200">
              <a:lnSpc>
                <a:spcPct val="100000"/>
              </a:lnSpc>
              <a:spcBef>
                <a:spcPts val="79"/>
              </a:spcBef>
              <a:buFont typeface="+mj-lt"/>
              <a:buAutoNum type="arabicPeriod"/>
            </a:pPr>
            <a:r>
              <a:rPr lang="es-ES" sz="2400" dirty="0" smtClean="0">
                <a:latin typeface="Calibri"/>
                <a:cs typeface="Calibri"/>
              </a:rPr>
              <a:t>No verificar la dirección de la madre.</a:t>
            </a:r>
          </a:p>
          <a:p>
            <a:pPr marL="466725" indent="-457200">
              <a:lnSpc>
                <a:spcPct val="100000"/>
              </a:lnSpc>
              <a:spcBef>
                <a:spcPts val="79"/>
              </a:spcBef>
              <a:buFont typeface="+mj-lt"/>
              <a:buAutoNum type="arabicPeriod"/>
            </a:pPr>
            <a:r>
              <a:rPr lang="es-ES" sz="2400" dirty="0" smtClean="0">
                <a:latin typeface="Calibri"/>
                <a:cs typeface="Calibri"/>
              </a:rPr>
              <a:t>No verificar el tipo de documento de la madre.</a:t>
            </a:r>
          </a:p>
          <a:p>
            <a:pPr marL="466725" indent="-457200">
              <a:lnSpc>
                <a:spcPct val="100000"/>
              </a:lnSpc>
              <a:spcBef>
                <a:spcPts val="79"/>
              </a:spcBef>
              <a:buFont typeface="+mj-lt"/>
              <a:buAutoNum type="arabicPeriod"/>
            </a:pPr>
            <a:r>
              <a:rPr lang="es-ES" sz="2400" dirty="0" smtClean="0">
                <a:latin typeface="Calibri"/>
                <a:cs typeface="Calibri"/>
              </a:rPr>
              <a:t>No verificar el tipo de nacimiento y colocar espontaneo en vez de cesare y viceversa. </a:t>
            </a:r>
            <a:endParaRPr lang="es-E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07591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n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19503"/>
            <a:ext cx="9144000" cy="1877712"/>
          </a:xfrm>
          <a:prstGeom prst="rect">
            <a:avLst/>
          </a:prstGeom>
        </p:spPr>
      </p:pic>
      <p:sp>
        <p:nvSpPr>
          <p:cNvPr id="27" name="object 34"/>
          <p:cNvSpPr/>
          <p:nvPr/>
        </p:nvSpPr>
        <p:spPr>
          <a:xfrm>
            <a:off x="778383" y="1739646"/>
            <a:ext cx="376238" cy="3128486"/>
          </a:xfrm>
          <a:custGeom>
            <a:avLst/>
            <a:gdLst/>
            <a:ahLst/>
            <a:cxnLst/>
            <a:rect l="l" t="t" r="r" b="b"/>
            <a:pathLst>
              <a:path w="501650" h="4171315">
                <a:moveTo>
                  <a:pt x="478536" y="4095750"/>
                </a:moveTo>
                <a:lnTo>
                  <a:pt x="472795" y="4066286"/>
                </a:lnTo>
                <a:lnTo>
                  <a:pt x="457098" y="4042321"/>
                </a:lnTo>
                <a:lnTo>
                  <a:pt x="433743" y="4026217"/>
                </a:lnTo>
                <a:lnTo>
                  <a:pt x="405003" y="4020312"/>
                </a:lnTo>
                <a:lnTo>
                  <a:pt x="388950" y="4022166"/>
                </a:lnTo>
                <a:lnTo>
                  <a:pt x="374091" y="4027398"/>
                </a:lnTo>
                <a:lnTo>
                  <a:pt x="360870" y="4035539"/>
                </a:lnTo>
                <a:lnTo>
                  <a:pt x="349758" y="4046093"/>
                </a:lnTo>
                <a:lnTo>
                  <a:pt x="236093" y="3984879"/>
                </a:lnTo>
                <a:lnTo>
                  <a:pt x="239153" y="3974871"/>
                </a:lnTo>
                <a:lnTo>
                  <a:pt x="241566" y="3964406"/>
                </a:lnTo>
                <a:lnTo>
                  <a:pt x="243141" y="3953700"/>
                </a:lnTo>
                <a:lnTo>
                  <a:pt x="243713" y="3942969"/>
                </a:lnTo>
                <a:lnTo>
                  <a:pt x="243014" y="3929799"/>
                </a:lnTo>
                <a:lnTo>
                  <a:pt x="241007" y="3917277"/>
                </a:lnTo>
                <a:lnTo>
                  <a:pt x="237807" y="3905351"/>
                </a:lnTo>
                <a:lnTo>
                  <a:pt x="233553" y="3893947"/>
                </a:lnTo>
                <a:lnTo>
                  <a:pt x="322199" y="3839210"/>
                </a:lnTo>
                <a:lnTo>
                  <a:pt x="329692" y="3844493"/>
                </a:lnTo>
                <a:lnTo>
                  <a:pt x="338035" y="3848531"/>
                </a:lnTo>
                <a:lnTo>
                  <a:pt x="347091" y="3851122"/>
                </a:lnTo>
                <a:lnTo>
                  <a:pt x="356743" y="3852037"/>
                </a:lnTo>
                <a:lnTo>
                  <a:pt x="377964" y="3847630"/>
                </a:lnTo>
                <a:lnTo>
                  <a:pt x="395325" y="3835616"/>
                </a:lnTo>
                <a:lnTo>
                  <a:pt x="407047" y="3817810"/>
                </a:lnTo>
                <a:lnTo>
                  <a:pt x="411353" y="3796030"/>
                </a:lnTo>
                <a:lnTo>
                  <a:pt x="407047" y="3774186"/>
                </a:lnTo>
                <a:lnTo>
                  <a:pt x="395325" y="3756342"/>
                </a:lnTo>
                <a:lnTo>
                  <a:pt x="377964" y="3744315"/>
                </a:lnTo>
                <a:lnTo>
                  <a:pt x="356743" y="3739896"/>
                </a:lnTo>
                <a:lnTo>
                  <a:pt x="335457" y="3744315"/>
                </a:lnTo>
                <a:lnTo>
                  <a:pt x="318096" y="3756342"/>
                </a:lnTo>
                <a:lnTo>
                  <a:pt x="306412" y="3774186"/>
                </a:lnTo>
                <a:lnTo>
                  <a:pt x="302133" y="3796030"/>
                </a:lnTo>
                <a:lnTo>
                  <a:pt x="302133" y="3801110"/>
                </a:lnTo>
                <a:lnTo>
                  <a:pt x="302641" y="3805682"/>
                </a:lnTo>
                <a:lnTo>
                  <a:pt x="303911" y="3810127"/>
                </a:lnTo>
                <a:lnTo>
                  <a:pt x="216014" y="3864356"/>
                </a:lnTo>
                <a:lnTo>
                  <a:pt x="197408" y="3845153"/>
                </a:lnTo>
                <a:lnTo>
                  <a:pt x="175044" y="3830497"/>
                </a:lnTo>
                <a:lnTo>
                  <a:pt x="149606" y="3821163"/>
                </a:lnTo>
                <a:lnTo>
                  <a:pt x="121818" y="3817874"/>
                </a:lnTo>
                <a:lnTo>
                  <a:pt x="74434" y="3827729"/>
                </a:lnTo>
                <a:lnTo>
                  <a:pt x="35712" y="3854564"/>
                </a:lnTo>
                <a:lnTo>
                  <a:pt x="9575" y="3894340"/>
                </a:lnTo>
                <a:lnTo>
                  <a:pt x="0" y="3942969"/>
                </a:lnTo>
                <a:lnTo>
                  <a:pt x="9575" y="3991521"/>
                </a:lnTo>
                <a:lnTo>
                  <a:pt x="35712" y="4031069"/>
                </a:lnTo>
                <a:lnTo>
                  <a:pt x="74434" y="4057688"/>
                </a:lnTo>
                <a:lnTo>
                  <a:pt x="121818" y="4067429"/>
                </a:lnTo>
                <a:lnTo>
                  <a:pt x="151345" y="4063720"/>
                </a:lnTo>
                <a:lnTo>
                  <a:pt x="178181" y="4053230"/>
                </a:lnTo>
                <a:lnTo>
                  <a:pt x="201472" y="4036949"/>
                </a:lnTo>
                <a:lnTo>
                  <a:pt x="220408" y="4015867"/>
                </a:lnTo>
                <a:lnTo>
                  <a:pt x="334137" y="4077081"/>
                </a:lnTo>
                <a:lnTo>
                  <a:pt x="332232" y="4082796"/>
                </a:lnTo>
                <a:lnTo>
                  <a:pt x="331597" y="4089273"/>
                </a:lnTo>
                <a:lnTo>
                  <a:pt x="331597" y="4095750"/>
                </a:lnTo>
                <a:lnTo>
                  <a:pt x="337324" y="4124960"/>
                </a:lnTo>
                <a:lnTo>
                  <a:pt x="353009" y="4148950"/>
                </a:lnTo>
                <a:lnTo>
                  <a:pt x="376326" y="4165206"/>
                </a:lnTo>
                <a:lnTo>
                  <a:pt x="405003" y="4171188"/>
                </a:lnTo>
                <a:lnTo>
                  <a:pt x="433743" y="4165206"/>
                </a:lnTo>
                <a:lnTo>
                  <a:pt x="457098" y="4148950"/>
                </a:lnTo>
                <a:lnTo>
                  <a:pt x="472795" y="4124960"/>
                </a:lnTo>
                <a:lnTo>
                  <a:pt x="478536" y="4095750"/>
                </a:lnTo>
                <a:close/>
              </a:path>
              <a:path w="501650" h="4171315">
                <a:moveTo>
                  <a:pt x="501396" y="2399538"/>
                </a:moveTo>
                <a:lnTo>
                  <a:pt x="495655" y="2370074"/>
                </a:lnTo>
                <a:lnTo>
                  <a:pt x="479958" y="2346109"/>
                </a:lnTo>
                <a:lnTo>
                  <a:pt x="456603" y="2330005"/>
                </a:lnTo>
                <a:lnTo>
                  <a:pt x="427863" y="2324100"/>
                </a:lnTo>
                <a:lnTo>
                  <a:pt x="411810" y="2325954"/>
                </a:lnTo>
                <a:lnTo>
                  <a:pt x="396951" y="2331186"/>
                </a:lnTo>
                <a:lnTo>
                  <a:pt x="383730" y="2339327"/>
                </a:lnTo>
                <a:lnTo>
                  <a:pt x="372618" y="2349881"/>
                </a:lnTo>
                <a:lnTo>
                  <a:pt x="258953" y="2288667"/>
                </a:lnTo>
                <a:lnTo>
                  <a:pt x="262013" y="2278659"/>
                </a:lnTo>
                <a:lnTo>
                  <a:pt x="264426" y="2268194"/>
                </a:lnTo>
                <a:lnTo>
                  <a:pt x="266001" y="2257488"/>
                </a:lnTo>
                <a:lnTo>
                  <a:pt x="266573" y="2246757"/>
                </a:lnTo>
                <a:lnTo>
                  <a:pt x="265874" y="2233587"/>
                </a:lnTo>
                <a:lnTo>
                  <a:pt x="263867" y="2221065"/>
                </a:lnTo>
                <a:lnTo>
                  <a:pt x="260667" y="2209139"/>
                </a:lnTo>
                <a:lnTo>
                  <a:pt x="256413" y="2197735"/>
                </a:lnTo>
                <a:lnTo>
                  <a:pt x="345059" y="2142998"/>
                </a:lnTo>
                <a:lnTo>
                  <a:pt x="352552" y="2148281"/>
                </a:lnTo>
                <a:lnTo>
                  <a:pt x="360895" y="2152319"/>
                </a:lnTo>
                <a:lnTo>
                  <a:pt x="369951" y="2154910"/>
                </a:lnTo>
                <a:lnTo>
                  <a:pt x="379603" y="2155825"/>
                </a:lnTo>
                <a:lnTo>
                  <a:pt x="400824" y="2151418"/>
                </a:lnTo>
                <a:lnTo>
                  <a:pt x="418185" y="2139404"/>
                </a:lnTo>
                <a:lnTo>
                  <a:pt x="429907" y="2121598"/>
                </a:lnTo>
                <a:lnTo>
                  <a:pt x="434213" y="2099818"/>
                </a:lnTo>
                <a:lnTo>
                  <a:pt x="429907" y="2077974"/>
                </a:lnTo>
                <a:lnTo>
                  <a:pt x="418185" y="2060130"/>
                </a:lnTo>
                <a:lnTo>
                  <a:pt x="400824" y="2048103"/>
                </a:lnTo>
                <a:lnTo>
                  <a:pt x="379603" y="2043684"/>
                </a:lnTo>
                <a:lnTo>
                  <a:pt x="358317" y="2048103"/>
                </a:lnTo>
                <a:lnTo>
                  <a:pt x="340956" y="2060130"/>
                </a:lnTo>
                <a:lnTo>
                  <a:pt x="329272" y="2077986"/>
                </a:lnTo>
                <a:lnTo>
                  <a:pt x="324993" y="2099818"/>
                </a:lnTo>
                <a:lnTo>
                  <a:pt x="324993" y="2104898"/>
                </a:lnTo>
                <a:lnTo>
                  <a:pt x="325501" y="2109470"/>
                </a:lnTo>
                <a:lnTo>
                  <a:pt x="326771" y="2113915"/>
                </a:lnTo>
                <a:lnTo>
                  <a:pt x="238887" y="2168144"/>
                </a:lnTo>
                <a:lnTo>
                  <a:pt x="220281" y="2148941"/>
                </a:lnTo>
                <a:lnTo>
                  <a:pt x="197904" y="2134285"/>
                </a:lnTo>
                <a:lnTo>
                  <a:pt x="172466" y="2124951"/>
                </a:lnTo>
                <a:lnTo>
                  <a:pt x="144678" y="2121662"/>
                </a:lnTo>
                <a:lnTo>
                  <a:pt x="97294" y="2131517"/>
                </a:lnTo>
                <a:lnTo>
                  <a:pt x="58572" y="2158352"/>
                </a:lnTo>
                <a:lnTo>
                  <a:pt x="32435" y="2198128"/>
                </a:lnTo>
                <a:lnTo>
                  <a:pt x="22860" y="2246757"/>
                </a:lnTo>
                <a:lnTo>
                  <a:pt x="32435" y="2295309"/>
                </a:lnTo>
                <a:lnTo>
                  <a:pt x="58572" y="2334857"/>
                </a:lnTo>
                <a:lnTo>
                  <a:pt x="97294" y="2361476"/>
                </a:lnTo>
                <a:lnTo>
                  <a:pt x="144678" y="2371229"/>
                </a:lnTo>
                <a:lnTo>
                  <a:pt x="174205" y="2367508"/>
                </a:lnTo>
                <a:lnTo>
                  <a:pt x="201028" y="2357018"/>
                </a:lnTo>
                <a:lnTo>
                  <a:pt x="224307" y="2340737"/>
                </a:lnTo>
                <a:lnTo>
                  <a:pt x="243205" y="2319655"/>
                </a:lnTo>
                <a:lnTo>
                  <a:pt x="356997" y="2380869"/>
                </a:lnTo>
                <a:lnTo>
                  <a:pt x="355092" y="2386584"/>
                </a:lnTo>
                <a:lnTo>
                  <a:pt x="354457" y="2393061"/>
                </a:lnTo>
                <a:lnTo>
                  <a:pt x="354457" y="2399538"/>
                </a:lnTo>
                <a:lnTo>
                  <a:pt x="360184" y="2428748"/>
                </a:lnTo>
                <a:lnTo>
                  <a:pt x="375869" y="2452738"/>
                </a:lnTo>
                <a:lnTo>
                  <a:pt x="399186" y="2468994"/>
                </a:lnTo>
                <a:lnTo>
                  <a:pt x="427863" y="2474976"/>
                </a:lnTo>
                <a:lnTo>
                  <a:pt x="456603" y="2468994"/>
                </a:lnTo>
                <a:lnTo>
                  <a:pt x="479958" y="2452738"/>
                </a:lnTo>
                <a:lnTo>
                  <a:pt x="495655" y="2428748"/>
                </a:lnTo>
                <a:lnTo>
                  <a:pt x="501396" y="2399538"/>
                </a:lnTo>
                <a:close/>
              </a:path>
              <a:path w="501650" h="4171315">
                <a:moveTo>
                  <a:pt x="501396" y="355854"/>
                </a:moveTo>
                <a:lnTo>
                  <a:pt x="495655" y="326390"/>
                </a:lnTo>
                <a:lnTo>
                  <a:pt x="479958" y="302425"/>
                </a:lnTo>
                <a:lnTo>
                  <a:pt x="456603" y="286321"/>
                </a:lnTo>
                <a:lnTo>
                  <a:pt x="427863" y="280416"/>
                </a:lnTo>
                <a:lnTo>
                  <a:pt x="411810" y="282270"/>
                </a:lnTo>
                <a:lnTo>
                  <a:pt x="396951" y="287502"/>
                </a:lnTo>
                <a:lnTo>
                  <a:pt x="383730" y="295643"/>
                </a:lnTo>
                <a:lnTo>
                  <a:pt x="372618" y="306197"/>
                </a:lnTo>
                <a:lnTo>
                  <a:pt x="258953" y="244983"/>
                </a:lnTo>
                <a:lnTo>
                  <a:pt x="262013" y="234975"/>
                </a:lnTo>
                <a:lnTo>
                  <a:pt x="264426" y="224510"/>
                </a:lnTo>
                <a:lnTo>
                  <a:pt x="266001" y="213804"/>
                </a:lnTo>
                <a:lnTo>
                  <a:pt x="266573" y="203073"/>
                </a:lnTo>
                <a:lnTo>
                  <a:pt x="265874" y="189903"/>
                </a:lnTo>
                <a:lnTo>
                  <a:pt x="263867" y="177380"/>
                </a:lnTo>
                <a:lnTo>
                  <a:pt x="260667" y="165455"/>
                </a:lnTo>
                <a:lnTo>
                  <a:pt x="256413" y="154051"/>
                </a:lnTo>
                <a:lnTo>
                  <a:pt x="345059" y="99314"/>
                </a:lnTo>
                <a:lnTo>
                  <a:pt x="352552" y="104597"/>
                </a:lnTo>
                <a:lnTo>
                  <a:pt x="360895" y="108635"/>
                </a:lnTo>
                <a:lnTo>
                  <a:pt x="369951" y="111226"/>
                </a:lnTo>
                <a:lnTo>
                  <a:pt x="379603" y="112141"/>
                </a:lnTo>
                <a:lnTo>
                  <a:pt x="400824" y="107734"/>
                </a:lnTo>
                <a:lnTo>
                  <a:pt x="418185" y="95719"/>
                </a:lnTo>
                <a:lnTo>
                  <a:pt x="429907" y="77914"/>
                </a:lnTo>
                <a:lnTo>
                  <a:pt x="434213" y="56134"/>
                </a:lnTo>
                <a:lnTo>
                  <a:pt x="429907" y="34290"/>
                </a:lnTo>
                <a:lnTo>
                  <a:pt x="418185" y="16446"/>
                </a:lnTo>
                <a:lnTo>
                  <a:pt x="400824" y="4419"/>
                </a:lnTo>
                <a:lnTo>
                  <a:pt x="379603" y="0"/>
                </a:lnTo>
                <a:lnTo>
                  <a:pt x="358317" y="4419"/>
                </a:lnTo>
                <a:lnTo>
                  <a:pt x="340956" y="16446"/>
                </a:lnTo>
                <a:lnTo>
                  <a:pt x="329272" y="34302"/>
                </a:lnTo>
                <a:lnTo>
                  <a:pt x="324993" y="56134"/>
                </a:lnTo>
                <a:lnTo>
                  <a:pt x="324993" y="61214"/>
                </a:lnTo>
                <a:lnTo>
                  <a:pt x="325501" y="65786"/>
                </a:lnTo>
                <a:lnTo>
                  <a:pt x="326771" y="70231"/>
                </a:lnTo>
                <a:lnTo>
                  <a:pt x="238887" y="124460"/>
                </a:lnTo>
                <a:lnTo>
                  <a:pt x="220281" y="105257"/>
                </a:lnTo>
                <a:lnTo>
                  <a:pt x="197904" y="90601"/>
                </a:lnTo>
                <a:lnTo>
                  <a:pt x="172466" y="81267"/>
                </a:lnTo>
                <a:lnTo>
                  <a:pt x="144678" y="77978"/>
                </a:lnTo>
                <a:lnTo>
                  <a:pt x="97294" y="87833"/>
                </a:lnTo>
                <a:lnTo>
                  <a:pt x="58572" y="114668"/>
                </a:lnTo>
                <a:lnTo>
                  <a:pt x="32435" y="154444"/>
                </a:lnTo>
                <a:lnTo>
                  <a:pt x="22860" y="203073"/>
                </a:lnTo>
                <a:lnTo>
                  <a:pt x="32435" y="251625"/>
                </a:lnTo>
                <a:lnTo>
                  <a:pt x="58572" y="291172"/>
                </a:lnTo>
                <a:lnTo>
                  <a:pt x="97294" y="317792"/>
                </a:lnTo>
                <a:lnTo>
                  <a:pt x="144678" y="327533"/>
                </a:lnTo>
                <a:lnTo>
                  <a:pt x="174205" y="323824"/>
                </a:lnTo>
                <a:lnTo>
                  <a:pt x="201028" y="313334"/>
                </a:lnTo>
                <a:lnTo>
                  <a:pt x="224307" y="297053"/>
                </a:lnTo>
                <a:lnTo>
                  <a:pt x="243205" y="275971"/>
                </a:lnTo>
                <a:lnTo>
                  <a:pt x="356997" y="337185"/>
                </a:lnTo>
                <a:lnTo>
                  <a:pt x="355092" y="342900"/>
                </a:lnTo>
                <a:lnTo>
                  <a:pt x="354457" y="349377"/>
                </a:lnTo>
                <a:lnTo>
                  <a:pt x="354457" y="355854"/>
                </a:lnTo>
                <a:lnTo>
                  <a:pt x="360184" y="385064"/>
                </a:lnTo>
                <a:lnTo>
                  <a:pt x="375869" y="409054"/>
                </a:lnTo>
                <a:lnTo>
                  <a:pt x="399186" y="425310"/>
                </a:lnTo>
                <a:lnTo>
                  <a:pt x="427863" y="431292"/>
                </a:lnTo>
                <a:lnTo>
                  <a:pt x="456603" y="425310"/>
                </a:lnTo>
                <a:lnTo>
                  <a:pt x="479958" y="409054"/>
                </a:lnTo>
                <a:lnTo>
                  <a:pt x="495655" y="385064"/>
                </a:lnTo>
                <a:lnTo>
                  <a:pt x="501396" y="3558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sp>
        <p:nvSpPr>
          <p:cNvPr id="34" name="object 2"/>
          <p:cNvSpPr txBox="1">
            <a:spLocks noGrp="1"/>
          </p:cNvSpPr>
          <p:nvPr>
            <p:ph type="title"/>
          </p:nvPr>
        </p:nvSpPr>
        <p:spPr>
          <a:xfrm>
            <a:off x="2977247" y="595667"/>
            <a:ext cx="3189503" cy="748762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ESTADÍSTICAS VITALES</a:t>
            </a:r>
            <a: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  <a:t/>
            </a:r>
            <a:b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</a:br>
            <a:endParaRPr sz="2400" dirty="0">
              <a:latin typeface="Calibri"/>
              <a:cs typeface="Calibri"/>
            </a:endParaRPr>
          </a:p>
        </p:txBody>
      </p:sp>
      <p:sp>
        <p:nvSpPr>
          <p:cNvPr id="35" name="object 2"/>
          <p:cNvSpPr txBox="1">
            <a:spLocks/>
          </p:cNvSpPr>
          <p:nvPr/>
        </p:nvSpPr>
        <p:spPr>
          <a:xfrm>
            <a:off x="424231" y="851920"/>
            <a:ext cx="8326803" cy="5703965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algn="ctr">
              <a:lnSpc>
                <a:spcPct val="100000"/>
              </a:lnSpc>
              <a:spcBef>
                <a:spcPts val="79"/>
              </a:spcBef>
            </a:pPr>
            <a:endParaRPr lang="es-ES" sz="2400" b="1" spc="-23" dirty="0" smtClean="0">
              <a:latin typeface="Calibri"/>
              <a:cs typeface="Calibri"/>
            </a:endParaRPr>
          </a:p>
          <a:p>
            <a:pPr marL="9525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latin typeface="Calibri"/>
                <a:cs typeface="Calibri"/>
              </a:rPr>
              <a:t>Errores comunes al diligenciar certificados de Defunción.</a:t>
            </a:r>
          </a:p>
          <a:p>
            <a:pPr marL="352425" indent="-342900">
              <a:lnSpc>
                <a:spcPct val="100000"/>
              </a:lnSpc>
              <a:spcBef>
                <a:spcPts val="79"/>
              </a:spcBef>
              <a:buFontTx/>
              <a:buChar char="-"/>
            </a:pPr>
            <a:r>
              <a:rPr lang="es-ES" sz="2400" spc="-23" dirty="0" smtClean="0">
                <a:latin typeface="Calibri"/>
                <a:cs typeface="Calibri"/>
              </a:rPr>
              <a:t>No tener en cuenta la cascada fisiopatológica.</a:t>
            </a:r>
          </a:p>
          <a:p>
            <a:pPr marL="352425" indent="-342900">
              <a:lnSpc>
                <a:spcPct val="100000"/>
              </a:lnSpc>
              <a:spcBef>
                <a:spcPts val="79"/>
              </a:spcBef>
              <a:buFontTx/>
              <a:buChar char="-"/>
            </a:pPr>
            <a:r>
              <a:rPr lang="es-ES" sz="2400" spc="-23" dirty="0" smtClean="0">
                <a:latin typeface="Calibri"/>
                <a:cs typeface="Calibri"/>
              </a:rPr>
              <a:t>No tener en cuenta los tiempos de los diagnósticos que llevan a la defunción.</a:t>
            </a:r>
          </a:p>
          <a:p>
            <a:pPr marL="352425" indent="-342900">
              <a:lnSpc>
                <a:spcPct val="100000"/>
              </a:lnSpc>
              <a:spcBef>
                <a:spcPts val="79"/>
              </a:spcBef>
              <a:buFontTx/>
              <a:buChar char="-"/>
            </a:pPr>
            <a:r>
              <a:rPr lang="es-ES" sz="2400" spc="-23" dirty="0" smtClean="0">
                <a:latin typeface="Calibri"/>
                <a:cs typeface="Calibri"/>
              </a:rPr>
              <a:t>No contar el aborto como un hijo nacido muerto.</a:t>
            </a:r>
          </a:p>
          <a:p>
            <a:pPr marL="9525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latin typeface="Calibri"/>
                <a:cs typeface="Calibri"/>
              </a:rPr>
              <a:t>Errores graves.</a:t>
            </a:r>
          </a:p>
          <a:p>
            <a:pPr marL="352425" indent="-342900">
              <a:lnSpc>
                <a:spcPct val="100000"/>
              </a:lnSpc>
              <a:spcBef>
                <a:spcPts val="79"/>
              </a:spcBef>
              <a:buFontTx/>
              <a:buChar char="-"/>
            </a:pPr>
            <a:r>
              <a:rPr lang="es-ES" sz="2400" spc="-23" dirty="0" smtClean="0">
                <a:latin typeface="Calibri"/>
                <a:cs typeface="Calibri"/>
              </a:rPr>
              <a:t>No certificar una defunción fetal.</a:t>
            </a:r>
          </a:p>
          <a:p>
            <a:pPr marL="352425" indent="-342900">
              <a:lnSpc>
                <a:spcPct val="100000"/>
              </a:lnSpc>
              <a:spcBef>
                <a:spcPts val="79"/>
              </a:spcBef>
              <a:buFontTx/>
              <a:buChar char="-"/>
            </a:pPr>
            <a:r>
              <a:rPr lang="es-ES" sz="2400" spc="-23" dirty="0" smtClean="0">
                <a:latin typeface="Calibri"/>
                <a:cs typeface="Calibri"/>
              </a:rPr>
              <a:t>Certificar un </a:t>
            </a:r>
            <a:r>
              <a:rPr lang="es-ES" sz="2400" spc="-23" dirty="0" err="1" smtClean="0">
                <a:latin typeface="Calibri"/>
                <a:cs typeface="Calibri"/>
              </a:rPr>
              <a:t>IVE</a:t>
            </a:r>
            <a:r>
              <a:rPr lang="es-ES" sz="2400" spc="-23" dirty="0" smtClean="0">
                <a:latin typeface="Calibri"/>
                <a:cs typeface="Calibri"/>
              </a:rPr>
              <a:t> o un embarazo ectópico.</a:t>
            </a:r>
          </a:p>
          <a:p>
            <a:pPr marL="352425" indent="-342900">
              <a:lnSpc>
                <a:spcPct val="100000"/>
              </a:lnSpc>
              <a:spcBef>
                <a:spcPts val="79"/>
              </a:spcBef>
              <a:buFontTx/>
              <a:buChar char="-"/>
            </a:pPr>
            <a:r>
              <a:rPr lang="es-ES" sz="2400" spc="-23" dirty="0" smtClean="0">
                <a:latin typeface="Calibri"/>
                <a:cs typeface="Calibri"/>
              </a:rPr>
              <a:t>Certificar la defunción en un plazo mayor a 24 horas.</a:t>
            </a:r>
          </a:p>
          <a:p>
            <a:pPr marL="352425" indent="-342900">
              <a:lnSpc>
                <a:spcPct val="100000"/>
              </a:lnSpc>
              <a:spcBef>
                <a:spcPts val="79"/>
              </a:spcBef>
              <a:buFontTx/>
              <a:buChar char="-"/>
            </a:pPr>
            <a:r>
              <a:rPr lang="es-ES" sz="2400" spc="-23" dirty="0" smtClean="0">
                <a:latin typeface="Calibri"/>
                <a:cs typeface="Calibri"/>
              </a:rPr>
              <a:t>Certificar con el usuario de otra institución.</a:t>
            </a:r>
          </a:p>
          <a:p>
            <a:pPr marL="9525">
              <a:lnSpc>
                <a:spcPct val="100000"/>
              </a:lnSpc>
              <a:spcBef>
                <a:spcPts val="79"/>
              </a:spcBef>
            </a:pPr>
            <a:endParaRPr lang="es-ES" sz="2400" b="1" spc="-23" dirty="0">
              <a:latin typeface="Calibri"/>
              <a:cs typeface="Calibri"/>
            </a:endParaRPr>
          </a:p>
          <a:p>
            <a:pPr marL="9525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latin typeface="Calibri"/>
                <a:cs typeface="Calibri"/>
              </a:rPr>
              <a:t>Los errores graves tienen consecuencias para la Institución y el personal de salud. </a:t>
            </a:r>
          </a:p>
          <a:p>
            <a:pPr marL="9525" algn="ctr">
              <a:lnSpc>
                <a:spcPct val="100000"/>
              </a:lnSpc>
              <a:spcBef>
                <a:spcPts val="79"/>
              </a:spcBef>
            </a:pPr>
            <a:endParaRPr lang="es-E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00733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n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19503"/>
            <a:ext cx="9144000" cy="1877712"/>
          </a:xfrm>
          <a:prstGeom prst="rect">
            <a:avLst/>
          </a:prstGeom>
        </p:spPr>
      </p:pic>
      <p:sp>
        <p:nvSpPr>
          <p:cNvPr id="27" name="object 34"/>
          <p:cNvSpPr/>
          <p:nvPr/>
        </p:nvSpPr>
        <p:spPr>
          <a:xfrm>
            <a:off x="778383" y="1739646"/>
            <a:ext cx="376238" cy="3128486"/>
          </a:xfrm>
          <a:custGeom>
            <a:avLst/>
            <a:gdLst/>
            <a:ahLst/>
            <a:cxnLst/>
            <a:rect l="l" t="t" r="r" b="b"/>
            <a:pathLst>
              <a:path w="501650" h="4171315">
                <a:moveTo>
                  <a:pt x="478536" y="4095750"/>
                </a:moveTo>
                <a:lnTo>
                  <a:pt x="472795" y="4066286"/>
                </a:lnTo>
                <a:lnTo>
                  <a:pt x="457098" y="4042321"/>
                </a:lnTo>
                <a:lnTo>
                  <a:pt x="433743" y="4026217"/>
                </a:lnTo>
                <a:lnTo>
                  <a:pt x="405003" y="4020312"/>
                </a:lnTo>
                <a:lnTo>
                  <a:pt x="388950" y="4022166"/>
                </a:lnTo>
                <a:lnTo>
                  <a:pt x="374091" y="4027398"/>
                </a:lnTo>
                <a:lnTo>
                  <a:pt x="360870" y="4035539"/>
                </a:lnTo>
                <a:lnTo>
                  <a:pt x="349758" y="4046093"/>
                </a:lnTo>
                <a:lnTo>
                  <a:pt x="236093" y="3984879"/>
                </a:lnTo>
                <a:lnTo>
                  <a:pt x="239153" y="3974871"/>
                </a:lnTo>
                <a:lnTo>
                  <a:pt x="241566" y="3964406"/>
                </a:lnTo>
                <a:lnTo>
                  <a:pt x="243141" y="3953700"/>
                </a:lnTo>
                <a:lnTo>
                  <a:pt x="243713" y="3942969"/>
                </a:lnTo>
                <a:lnTo>
                  <a:pt x="243014" y="3929799"/>
                </a:lnTo>
                <a:lnTo>
                  <a:pt x="241007" y="3917277"/>
                </a:lnTo>
                <a:lnTo>
                  <a:pt x="237807" y="3905351"/>
                </a:lnTo>
                <a:lnTo>
                  <a:pt x="233553" y="3893947"/>
                </a:lnTo>
                <a:lnTo>
                  <a:pt x="322199" y="3839210"/>
                </a:lnTo>
                <a:lnTo>
                  <a:pt x="329692" y="3844493"/>
                </a:lnTo>
                <a:lnTo>
                  <a:pt x="338035" y="3848531"/>
                </a:lnTo>
                <a:lnTo>
                  <a:pt x="347091" y="3851122"/>
                </a:lnTo>
                <a:lnTo>
                  <a:pt x="356743" y="3852037"/>
                </a:lnTo>
                <a:lnTo>
                  <a:pt x="377964" y="3847630"/>
                </a:lnTo>
                <a:lnTo>
                  <a:pt x="395325" y="3835616"/>
                </a:lnTo>
                <a:lnTo>
                  <a:pt x="407047" y="3817810"/>
                </a:lnTo>
                <a:lnTo>
                  <a:pt x="411353" y="3796030"/>
                </a:lnTo>
                <a:lnTo>
                  <a:pt x="407047" y="3774186"/>
                </a:lnTo>
                <a:lnTo>
                  <a:pt x="395325" y="3756342"/>
                </a:lnTo>
                <a:lnTo>
                  <a:pt x="377964" y="3744315"/>
                </a:lnTo>
                <a:lnTo>
                  <a:pt x="356743" y="3739896"/>
                </a:lnTo>
                <a:lnTo>
                  <a:pt x="335457" y="3744315"/>
                </a:lnTo>
                <a:lnTo>
                  <a:pt x="318096" y="3756342"/>
                </a:lnTo>
                <a:lnTo>
                  <a:pt x="306412" y="3774186"/>
                </a:lnTo>
                <a:lnTo>
                  <a:pt x="302133" y="3796030"/>
                </a:lnTo>
                <a:lnTo>
                  <a:pt x="302133" y="3801110"/>
                </a:lnTo>
                <a:lnTo>
                  <a:pt x="302641" y="3805682"/>
                </a:lnTo>
                <a:lnTo>
                  <a:pt x="303911" y="3810127"/>
                </a:lnTo>
                <a:lnTo>
                  <a:pt x="216014" y="3864356"/>
                </a:lnTo>
                <a:lnTo>
                  <a:pt x="197408" y="3845153"/>
                </a:lnTo>
                <a:lnTo>
                  <a:pt x="175044" y="3830497"/>
                </a:lnTo>
                <a:lnTo>
                  <a:pt x="149606" y="3821163"/>
                </a:lnTo>
                <a:lnTo>
                  <a:pt x="121818" y="3817874"/>
                </a:lnTo>
                <a:lnTo>
                  <a:pt x="74434" y="3827729"/>
                </a:lnTo>
                <a:lnTo>
                  <a:pt x="35712" y="3854564"/>
                </a:lnTo>
                <a:lnTo>
                  <a:pt x="9575" y="3894340"/>
                </a:lnTo>
                <a:lnTo>
                  <a:pt x="0" y="3942969"/>
                </a:lnTo>
                <a:lnTo>
                  <a:pt x="9575" y="3991521"/>
                </a:lnTo>
                <a:lnTo>
                  <a:pt x="35712" y="4031069"/>
                </a:lnTo>
                <a:lnTo>
                  <a:pt x="74434" y="4057688"/>
                </a:lnTo>
                <a:lnTo>
                  <a:pt x="121818" y="4067429"/>
                </a:lnTo>
                <a:lnTo>
                  <a:pt x="151345" y="4063720"/>
                </a:lnTo>
                <a:lnTo>
                  <a:pt x="178181" y="4053230"/>
                </a:lnTo>
                <a:lnTo>
                  <a:pt x="201472" y="4036949"/>
                </a:lnTo>
                <a:lnTo>
                  <a:pt x="220408" y="4015867"/>
                </a:lnTo>
                <a:lnTo>
                  <a:pt x="334137" y="4077081"/>
                </a:lnTo>
                <a:lnTo>
                  <a:pt x="332232" y="4082796"/>
                </a:lnTo>
                <a:lnTo>
                  <a:pt x="331597" y="4089273"/>
                </a:lnTo>
                <a:lnTo>
                  <a:pt x="331597" y="4095750"/>
                </a:lnTo>
                <a:lnTo>
                  <a:pt x="337324" y="4124960"/>
                </a:lnTo>
                <a:lnTo>
                  <a:pt x="353009" y="4148950"/>
                </a:lnTo>
                <a:lnTo>
                  <a:pt x="376326" y="4165206"/>
                </a:lnTo>
                <a:lnTo>
                  <a:pt x="405003" y="4171188"/>
                </a:lnTo>
                <a:lnTo>
                  <a:pt x="433743" y="4165206"/>
                </a:lnTo>
                <a:lnTo>
                  <a:pt x="457098" y="4148950"/>
                </a:lnTo>
                <a:lnTo>
                  <a:pt x="472795" y="4124960"/>
                </a:lnTo>
                <a:lnTo>
                  <a:pt x="478536" y="4095750"/>
                </a:lnTo>
                <a:close/>
              </a:path>
              <a:path w="501650" h="4171315">
                <a:moveTo>
                  <a:pt x="501396" y="2399538"/>
                </a:moveTo>
                <a:lnTo>
                  <a:pt x="495655" y="2370074"/>
                </a:lnTo>
                <a:lnTo>
                  <a:pt x="479958" y="2346109"/>
                </a:lnTo>
                <a:lnTo>
                  <a:pt x="456603" y="2330005"/>
                </a:lnTo>
                <a:lnTo>
                  <a:pt x="427863" y="2324100"/>
                </a:lnTo>
                <a:lnTo>
                  <a:pt x="411810" y="2325954"/>
                </a:lnTo>
                <a:lnTo>
                  <a:pt x="396951" y="2331186"/>
                </a:lnTo>
                <a:lnTo>
                  <a:pt x="383730" y="2339327"/>
                </a:lnTo>
                <a:lnTo>
                  <a:pt x="372618" y="2349881"/>
                </a:lnTo>
                <a:lnTo>
                  <a:pt x="258953" y="2288667"/>
                </a:lnTo>
                <a:lnTo>
                  <a:pt x="262013" y="2278659"/>
                </a:lnTo>
                <a:lnTo>
                  <a:pt x="264426" y="2268194"/>
                </a:lnTo>
                <a:lnTo>
                  <a:pt x="266001" y="2257488"/>
                </a:lnTo>
                <a:lnTo>
                  <a:pt x="266573" y="2246757"/>
                </a:lnTo>
                <a:lnTo>
                  <a:pt x="265874" y="2233587"/>
                </a:lnTo>
                <a:lnTo>
                  <a:pt x="263867" y="2221065"/>
                </a:lnTo>
                <a:lnTo>
                  <a:pt x="260667" y="2209139"/>
                </a:lnTo>
                <a:lnTo>
                  <a:pt x="256413" y="2197735"/>
                </a:lnTo>
                <a:lnTo>
                  <a:pt x="345059" y="2142998"/>
                </a:lnTo>
                <a:lnTo>
                  <a:pt x="352552" y="2148281"/>
                </a:lnTo>
                <a:lnTo>
                  <a:pt x="360895" y="2152319"/>
                </a:lnTo>
                <a:lnTo>
                  <a:pt x="369951" y="2154910"/>
                </a:lnTo>
                <a:lnTo>
                  <a:pt x="379603" y="2155825"/>
                </a:lnTo>
                <a:lnTo>
                  <a:pt x="400824" y="2151418"/>
                </a:lnTo>
                <a:lnTo>
                  <a:pt x="418185" y="2139404"/>
                </a:lnTo>
                <a:lnTo>
                  <a:pt x="429907" y="2121598"/>
                </a:lnTo>
                <a:lnTo>
                  <a:pt x="434213" y="2099818"/>
                </a:lnTo>
                <a:lnTo>
                  <a:pt x="429907" y="2077974"/>
                </a:lnTo>
                <a:lnTo>
                  <a:pt x="418185" y="2060130"/>
                </a:lnTo>
                <a:lnTo>
                  <a:pt x="400824" y="2048103"/>
                </a:lnTo>
                <a:lnTo>
                  <a:pt x="379603" y="2043684"/>
                </a:lnTo>
                <a:lnTo>
                  <a:pt x="358317" y="2048103"/>
                </a:lnTo>
                <a:lnTo>
                  <a:pt x="340956" y="2060130"/>
                </a:lnTo>
                <a:lnTo>
                  <a:pt x="329272" y="2077986"/>
                </a:lnTo>
                <a:lnTo>
                  <a:pt x="324993" y="2099818"/>
                </a:lnTo>
                <a:lnTo>
                  <a:pt x="324993" y="2104898"/>
                </a:lnTo>
                <a:lnTo>
                  <a:pt x="325501" y="2109470"/>
                </a:lnTo>
                <a:lnTo>
                  <a:pt x="326771" y="2113915"/>
                </a:lnTo>
                <a:lnTo>
                  <a:pt x="238887" y="2168144"/>
                </a:lnTo>
                <a:lnTo>
                  <a:pt x="220281" y="2148941"/>
                </a:lnTo>
                <a:lnTo>
                  <a:pt x="197904" y="2134285"/>
                </a:lnTo>
                <a:lnTo>
                  <a:pt x="172466" y="2124951"/>
                </a:lnTo>
                <a:lnTo>
                  <a:pt x="144678" y="2121662"/>
                </a:lnTo>
                <a:lnTo>
                  <a:pt x="97294" y="2131517"/>
                </a:lnTo>
                <a:lnTo>
                  <a:pt x="58572" y="2158352"/>
                </a:lnTo>
                <a:lnTo>
                  <a:pt x="32435" y="2198128"/>
                </a:lnTo>
                <a:lnTo>
                  <a:pt x="22860" y="2246757"/>
                </a:lnTo>
                <a:lnTo>
                  <a:pt x="32435" y="2295309"/>
                </a:lnTo>
                <a:lnTo>
                  <a:pt x="58572" y="2334857"/>
                </a:lnTo>
                <a:lnTo>
                  <a:pt x="97294" y="2361476"/>
                </a:lnTo>
                <a:lnTo>
                  <a:pt x="144678" y="2371229"/>
                </a:lnTo>
                <a:lnTo>
                  <a:pt x="174205" y="2367508"/>
                </a:lnTo>
                <a:lnTo>
                  <a:pt x="201028" y="2357018"/>
                </a:lnTo>
                <a:lnTo>
                  <a:pt x="224307" y="2340737"/>
                </a:lnTo>
                <a:lnTo>
                  <a:pt x="243205" y="2319655"/>
                </a:lnTo>
                <a:lnTo>
                  <a:pt x="356997" y="2380869"/>
                </a:lnTo>
                <a:lnTo>
                  <a:pt x="355092" y="2386584"/>
                </a:lnTo>
                <a:lnTo>
                  <a:pt x="354457" y="2393061"/>
                </a:lnTo>
                <a:lnTo>
                  <a:pt x="354457" y="2399538"/>
                </a:lnTo>
                <a:lnTo>
                  <a:pt x="360184" y="2428748"/>
                </a:lnTo>
                <a:lnTo>
                  <a:pt x="375869" y="2452738"/>
                </a:lnTo>
                <a:lnTo>
                  <a:pt x="399186" y="2468994"/>
                </a:lnTo>
                <a:lnTo>
                  <a:pt x="427863" y="2474976"/>
                </a:lnTo>
                <a:lnTo>
                  <a:pt x="456603" y="2468994"/>
                </a:lnTo>
                <a:lnTo>
                  <a:pt x="479958" y="2452738"/>
                </a:lnTo>
                <a:lnTo>
                  <a:pt x="495655" y="2428748"/>
                </a:lnTo>
                <a:lnTo>
                  <a:pt x="501396" y="2399538"/>
                </a:lnTo>
                <a:close/>
              </a:path>
              <a:path w="501650" h="4171315">
                <a:moveTo>
                  <a:pt x="501396" y="355854"/>
                </a:moveTo>
                <a:lnTo>
                  <a:pt x="495655" y="326390"/>
                </a:lnTo>
                <a:lnTo>
                  <a:pt x="479958" y="302425"/>
                </a:lnTo>
                <a:lnTo>
                  <a:pt x="456603" y="286321"/>
                </a:lnTo>
                <a:lnTo>
                  <a:pt x="427863" y="280416"/>
                </a:lnTo>
                <a:lnTo>
                  <a:pt x="411810" y="282270"/>
                </a:lnTo>
                <a:lnTo>
                  <a:pt x="396951" y="287502"/>
                </a:lnTo>
                <a:lnTo>
                  <a:pt x="383730" y="295643"/>
                </a:lnTo>
                <a:lnTo>
                  <a:pt x="372618" y="306197"/>
                </a:lnTo>
                <a:lnTo>
                  <a:pt x="258953" y="244983"/>
                </a:lnTo>
                <a:lnTo>
                  <a:pt x="262013" y="234975"/>
                </a:lnTo>
                <a:lnTo>
                  <a:pt x="264426" y="224510"/>
                </a:lnTo>
                <a:lnTo>
                  <a:pt x="266001" y="213804"/>
                </a:lnTo>
                <a:lnTo>
                  <a:pt x="266573" y="203073"/>
                </a:lnTo>
                <a:lnTo>
                  <a:pt x="265874" y="189903"/>
                </a:lnTo>
                <a:lnTo>
                  <a:pt x="263867" y="177380"/>
                </a:lnTo>
                <a:lnTo>
                  <a:pt x="260667" y="165455"/>
                </a:lnTo>
                <a:lnTo>
                  <a:pt x="256413" y="154051"/>
                </a:lnTo>
                <a:lnTo>
                  <a:pt x="345059" y="99314"/>
                </a:lnTo>
                <a:lnTo>
                  <a:pt x="352552" y="104597"/>
                </a:lnTo>
                <a:lnTo>
                  <a:pt x="360895" y="108635"/>
                </a:lnTo>
                <a:lnTo>
                  <a:pt x="369951" y="111226"/>
                </a:lnTo>
                <a:lnTo>
                  <a:pt x="379603" y="112141"/>
                </a:lnTo>
                <a:lnTo>
                  <a:pt x="400824" y="107734"/>
                </a:lnTo>
                <a:lnTo>
                  <a:pt x="418185" y="95719"/>
                </a:lnTo>
                <a:lnTo>
                  <a:pt x="429907" y="77914"/>
                </a:lnTo>
                <a:lnTo>
                  <a:pt x="434213" y="56134"/>
                </a:lnTo>
                <a:lnTo>
                  <a:pt x="429907" y="34290"/>
                </a:lnTo>
                <a:lnTo>
                  <a:pt x="418185" y="16446"/>
                </a:lnTo>
                <a:lnTo>
                  <a:pt x="400824" y="4419"/>
                </a:lnTo>
                <a:lnTo>
                  <a:pt x="379603" y="0"/>
                </a:lnTo>
                <a:lnTo>
                  <a:pt x="358317" y="4419"/>
                </a:lnTo>
                <a:lnTo>
                  <a:pt x="340956" y="16446"/>
                </a:lnTo>
                <a:lnTo>
                  <a:pt x="329272" y="34302"/>
                </a:lnTo>
                <a:lnTo>
                  <a:pt x="324993" y="56134"/>
                </a:lnTo>
                <a:lnTo>
                  <a:pt x="324993" y="61214"/>
                </a:lnTo>
                <a:lnTo>
                  <a:pt x="325501" y="65786"/>
                </a:lnTo>
                <a:lnTo>
                  <a:pt x="326771" y="70231"/>
                </a:lnTo>
                <a:lnTo>
                  <a:pt x="238887" y="124460"/>
                </a:lnTo>
                <a:lnTo>
                  <a:pt x="220281" y="105257"/>
                </a:lnTo>
                <a:lnTo>
                  <a:pt x="197904" y="90601"/>
                </a:lnTo>
                <a:lnTo>
                  <a:pt x="172466" y="81267"/>
                </a:lnTo>
                <a:lnTo>
                  <a:pt x="144678" y="77978"/>
                </a:lnTo>
                <a:lnTo>
                  <a:pt x="97294" y="87833"/>
                </a:lnTo>
                <a:lnTo>
                  <a:pt x="58572" y="114668"/>
                </a:lnTo>
                <a:lnTo>
                  <a:pt x="32435" y="154444"/>
                </a:lnTo>
                <a:lnTo>
                  <a:pt x="22860" y="203073"/>
                </a:lnTo>
                <a:lnTo>
                  <a:pt x="32435" y="251625"/>
                </a:lnTo>
                <a:lnTo>
                  <a:pt x="58572" y="291172"/>
                </a:lnTo>
                <a:lnTo>
                  <a:pt x="97294" y="317792"/>
                </a:lnTo>
                <a:lnTo>
                  <a:pt x="144678" y="327533"/>
                </a:lnTo>
                <a:lnTo>
                  <a:pt x="174205" y="323824"/>
                </a:lnTo>
                <a:lnTo>
                  <a:pt x="201028" y="313334"/>
                </a:lnTo>
                <a:lnTo>
                  <a:pt x="224307" y="297053"/>
                </a:lnTo>
                <a:lnTo>
                  <a:pt x="243205" y="275971"/>
                </a:lnTo>
                <a:lnTo>
                  <a:pt x="356997" y="337185"/>
                </a:lnTo>
                <a:lnTo>
                  <a:pt x="355092" y="342900"/>
                </a:lnTo>
                <a:lnTo>
                  <a:pt x="354457" y="349377"/>
                </a:lnTo>
                <a:lnTo>
                  <a:pt x="354457" y="355854"/>
                </a:lnTo>
                <a:lnTo>
                  <a:pt x="360184" y="385064"/>
                </a:lnTo>
                <a:lnTo>
                  <a:pt x="375869" y="409054"/>
                </a:lnTo>
                <a:lnTo>
                  <a:pt x="399186" y="425310"/>
                </a:lnTo>
                <a:lnTo>
                  <a:pt x="427863" y="431292"/>
                </a:lnTo>
                <a:lnTo>
                  <a:pt x="456603" y="425310"/>
                </a:lnTo>
                <a:lnTo>
                  <a:pt x="479958" y="409054"/>
                </a:lnTo>
                <a:lnTo>
                  <a:pt x="495655" y="385064"/>
                </a:lnTo>
                <a:lnTo>
                  <a:pt x="501396" y="3558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sp>
        <p:nvSpPr>
          <p:cNvPr id="34" name="object 2"/>
          <p:cNvSpPr txBox="1">
            <a:spLocks noGrp="1"/>
          </p:cNvSpPr>
          <p:nvPr>
            <p:ph type="title"/>
          </p:nvPr>
        </p:nvSpPr>
        <p:spPr>
          <a:xfrm>
            <a:off x="2977247" y="595667"/>
            <a:ext cx="3189503" cy="748762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ESTADÍSTICAS VITALES</a:t>
            </a:r>
            <a: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  <a:t/>
            </a:r>
            <a:b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</a:br>
            <a:endParaRPr sz="2400" dirty="0">
              <a:latin typeface="Calibri"/>
              <a:cs typeface="Calibri"/>
            </a:endParaRPr>
          </a:p>
        </p:txBody>
      </p:sp>
      <p:sp>
        <p:nvSpPr>
          <p:cNvPr id="35" name="object 2"/>
          <p:cNvSpPr txBox="1">
            <a:spLocks/>
          </p:cNvSpPr>
          <p:nvPr/>
        </p:nvSpPr>
        <p:spPr>
          <a:xfrm>
            <a:off x="408596" y="1688275"/>
            <a:ext cx="8326803" cy="1882406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algn="ctr">
              <a:lnSpc>
                <a:spcPct val="100000"/>
              </a:lnSpc>
              <a:spcBef>
                <a:spcPts val="79"/>
              </a:spcBef>
            </a:pPr>
            <a:endParaRPr lang="es-ES" sz="2400" b="1" spc="-23" dirty="0" smtClean="0">
              <a:latin typeface="Calibri"/>
              <a:cs typeface="Calibri"/>
            </a:endParaRPr>
          </a:p>
          <a:p>
            <a:pPr marL="9525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latin typeface="Calibri"/>
                <a:cs typeface="Calibri"/>
              </a:rPr>
              <a:t>La recomendación es revisar varias veces cada uno de los apartados del certificado de nacimiento o defunción para evitar errores. </a:t>
            </a:r>
          </a:p>
          <a:p>
            <a:pPr marL="9525" algn="ctr">
              <a:lnSpc>
                <a:spcPct val="100000"/>
              </a:lnSpc>
              <a:spcBef>
                <a:spcPts val="79"/>
              </a:spcBef>
            </a:pPr>
            <a:endParaRPr lang="es-E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29997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13" name="Marcador de texto 2"/>
          <p:cNvSpPr>
            <a:spLocks noGrp="1"/>
          </p:cNvSpPr>
          <p:nvPr>
            <p:ph type="body" idx="1"/>
          </p:nvPr>
        </p:nvSpPr>
        <p:spPr>
          <a:xfrm>
            <a:off x="1485900" y="1943101"/>
            <a:ext cx="4343400" cy="290848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s-ES" sz="6000" b="1" dirty="0"/>
              <a:t>Se deberá ordenar necropsia clínica en todas las muertes asociadas a eventos de interés en salud </a:t>
            </a:r>
            <a:r>
              <a:rPr lang="es-ES" sz="6000" b="1" smtClean="0"/>
              <a:t>pública. DECRETO </a:t>
            </a:r>
            <a:r>
              <a:rPr lang="es-ES" sz="6000" b="1" dirty="0" smtClean="0"/>
              <a:t>786/1990</a:t>
            </a:r>
          </a:p>
          <a:p>
            <a:endParaRPr lang="es-ES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ES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REQUISITOS  :</a:t>
            </a:r>
          </a:p>
          <a:p>
            <a:pPr marL="257175" indent="-257175">
              <a:buAutoNum type="arabicPeriod"/>
            </a:pPr>
            <a:r>
              <a:rPr lang="es-E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Orden Medica </a:t>
            </a:r>
          </a:p>
          <a:p>
            <a:pPr marL="257175" indent="-257175">
              <a:buAutoNum type="arabicPeriod"/>
            </a:pPr>
            <a:r>
              <a:rPr lang="es-E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Autorización de la EPS </a:t>
            </a:r>
          </a:p>
          <a:p>
            <a:pPr marL="257175" indent="-257175">
              <a:buAutoNum type="arabicPeriod"/>
            </a:pPr>
            <a:r>
              <a:rPr lang="es-E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Traslado por parte de la Funeraria / Fetos Personal de Clínica las Lajas </a:t>
            </a:r>
          </a:p>
          <a:p>
            <a:pPr marL="257175" indent="-257175">
              <a:buAutoNum type="arabicPeriod"/>
            </a:pPr>
            <a:r>
              <a:rPr lang="es-E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Certificado de defunción 3 copias  original y copia patología una copia en historia clínica </a:t>
            </a:r>
          </a:p>
          <a:p>
            <a:pPr marL="257175" indent="-257175">
              <a:buAutoNum type="arabicPeriod"/>
            </a:pPr>
            <a:r>
              <a:rPr lang="es-E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Consentimiento informado o nota de autorización </a:t>
            </a:r>
          </a:p>
          <a:p>
            <a:pPr marL="257175" indent="-257175">
              <a:buAutoNum type="arabicPeriod"/>
            </a:pPr>
            <a:r>
              <a:rPr lang="es-E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Copia de la Historia Clínica </a:t>
            </a:r>
          </a:p>
          <a:p>
            <a:pPr marL="257175" indent="-257175">
              <a:buAutoNum type="arabicPeriod"/>
            </a:pPr>
            <a:r>
              <a:rPr lang="es-E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Copia del documento</a:t>
            </a:r>
          </a:p>
          <a:p>
            <a:pPr marL="257175" indent="-257175">
              <a:buAutoNum type="arabicPeriod"/>
            </a:pPr>
            <a:r>
              <a:rPr lang="es-E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Lista de chequeo verificación de envió de Patologías y Necropsias</a:t>
            </a:r>
            <a:endParaRPr lang="es-MX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 descr="3ª parte): Revisión – Ideas para la cl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466" y="2608119"/>
            <a:ext cx="1770845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sp>
        <p:nvSpPr>
          <p:cNvPr id="17" name="object 2"/>
          <p:cNvSpPr txBox="1">
            <a:spLocks/>
          </p:cNvSpPr>
          <p:nvPr/>
        </p:nvSpPr>
        <p:spPr>
          <a:xfrm>
            <a:off x="2817481" y="735926"/>
            <a:ext cx="3189503" cy="748762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NECROPSIAS CLÍNICAS  </a:t>
            </a:r>
            <a: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  <a:t/>
            </a:r>
            <a:b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</a:br>
            <a:endParaRPr lang="es-E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28667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1771650" y="1958652"/>
            <a:ext cx="600075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AutoNum type="arabicPeriod"/>
              <a:defRPr/>
            </a:pPr>
            <a:r>
              <a:rPr lang="es-CO" sz="1600" dirty="0">
                <a:latin typeface="Arial" panose="020B0604020202020204" pitchFamily="34" charset="0"/>
                <a:cs typeface="Arial" pitchFamily="34" charset="0"/>
              </a:rPr>
              <a:t>Información continua de los eventos – Notificación inmediata – comunicación.</a:t>
            </a:r>
          </a:p>
          <a:p>
            <a:pPr marL="342900" indent="-342900" algn="just">
              <a:buFont typeface="Arial" panose="020B0604020202020204" pitchFamily="34" charset="0"/>
              <a:buAutoNum type="arabicPeriod"/>
              <a:defRPr/>
            </a:pPr>
            <a:r>
              <a:rPr lang="es-CO" sz="1600" dirty="0">
                <a:latin typeface="Arial" panose="020B0604020202020204" pitchFamily="34" charset="0"/>
                <a:cs typeface="Arial" pitchFamily="34" charset="0"/>
              </a:rPr>
              <a:t>Diligenciar las fichas correctamente y cumpliendo los protocolos</a:t>
            </a:r>
          </a:p>
          <a:p>
            <a:pPr marL="342900" indent="-342900" algn="just">
              <a:buFont typeface="Arial" panose="020B0604020202020204" pitchFamily="34" charset="0"/>
              <a:buAutoNum type="arabicPeriod"/>
              <a:defRPr/>
            </a:pPr>
            <a:r>
              <a:rPr lang="es-CO" sz="1600" dirty="0">
                <a:latin typeface="Arial" panose="020B0604020202020204" pitchFamily="34" charset="0"/>
                <a:cs typeface="Arial" pitchFamily="34" charset="0"/>
              </a:rPr>
              <a:t>Llamar oportunamente en caso de dudas.</a:t>
            </a:r>
          </a:p>
          <a:p>
            <a:pPr marL="342900" indent="-342900" algn="just">
              <a:buFont typeface="Arial" panose="020B0604020202020204" pitchFamily="34" charset="0"/>
              <a:buAutoNum type="arabicPeriod"/>
              <a:defRPr/>
            </a:pPr>
            <a:r>
              <a:rPr lang="es-CO" sz="16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LEER Y LEER Y LEER </a:t>
            </a:r>
            <a:r>
              <a:rPr lang="es-CO" sz="1600" dirty="0">
                <a:latin typeface="Arial" pitchFamily="34" charset="0"/>
                <a:cs typeface="Arial" pitchFamily="34" charset="0"/>
              </a:rPr>
              <a:t>los protocolos de los eventos.</a:t>
            </a:r>
          </a:p>
          <a:p>
            <a:pPr algn="just">
              <a:defRPr/>
            </a:pPr>
            <a:endParaRPr lang="es-CO" b="1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Arial" panose="020B0604020202020204" pitchFamily="34" charset="0"/>
              <a:buAutoNum type="arabicPeriod"/>
              <a:defRPr/>
            </a:pPr>
            <a:endParaRPr lang="es-CO" sz="1350" b="1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Arial" panose="020B0604020202020204" pitchFamily="34" charset="0"/>
              <a:buAutoNum type="arabicPeriod"/>
              <a:defRPr/>
            </a:pPr>
            <a:endParaRPr lang="es-CO" sz="1350" b="1" dirty="0"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CO" sz="27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2" descr="http://virutas.files.wordpress.com/2007/03/leer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6153" y="3605213"/>
            <a:ext cx="2289572" cy="1725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" descr="http://www.lamarihuana.com/wp-content/uploads/2012/07/leer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69231" y="3990975"/>
            <a:ext cx="1787129" cy="1339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6" descr="https://bibliotecamanuelbelgrano.files.wordpress.com/2008/06/sospechoso_de_leer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97981" y="3714751"/>
            <a:ext cx="2971800" cy="1774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object 2"/>
          <p:cNvSpPr txBox="1">
            <a:spLocks/>
          </p:cNvSpPr>
          <p:nvPr/>
        </p:nvSpPr>
        <p:spPr>
          <a:xfrm>
            <a:off x="2817481" y="551260"/>
            <a:ext cx="3189503" cy="1118094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RECOMENDACIONES GENERALES</a:t>
            </a:r>
            <a: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  <a:t/>
            </a:r>
            <a:b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</a:br>
            <a:endParaRPr lang="es-ES" sz="2400" dirty="0">
              <a:latin typeface="Calibri"/>
              <a:cs typeface="Calibri"/>
            </a:endParaRP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551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57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1415</TotalTime>
  <Words>1505</Words>
  <Application>Microsoft Office PowerPoint</Application>
  <PresentationFormat>Presentación en pantalla (4:3)</PresentationFormat>
  <Paragraphs>159</Paragraphs>
  <Slides>46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46</vt:i4>
      </vt:variant>
    </vt:vector>
  </HeadingPairs>
  <TitlesOfParts>
    <vt:vector size="53" baseType="lpstr">
      <vt:lpstr>Arial</vt:lpstr>
      <vt:lpstr>Arial MT</vt:lpstr>
      <vt:lpstr>Calibri</vt:lpstr>
      <vt:lpstr>Calibri Light</vt:lpstr>
      <vt:lpstr>Roboto</vt:lpstr>
      <vt:lpstr>Times New Roman</vt:lpstr>
      <vt:lpstr>Tema de Office</vt:lpstr>
      <vt:lpstr>Presentación de PowerPoint</vt:lpstr>
      <vt:lpstr>                                                                                 LINEAMIENTOS VIGILANCIA EPIDEMIOLÓGICA Y ESTADÍSTICAS VITALES 2025</vt:lpstr>
      <vt:lpstr>                                                                                 Lineamientos de vigilancia epidemiológica, definición de caso, diligenciamiento de fichas epidemiológica y notificación de estadísticas vitales: Diligenciamiento adecuado de certificados de defunción, de nacimiento y enfermedades transmitidas por vectores.</vt:lpstr>
      <vt:lpstr>RESPONSABILIDADES </vt:lpstr>
      <vt:lpstr>Presentación de PowerPoint</vt:lpstr>
      <vt:lpstr>¿COMO NOTIFICAR?</vt:lpstr>
      <vt:lpstr>Presentación de PowerPoint</vt:lpstr>
      <vt:lpstr>FICHAS DE NOTIFICACIÓN</vt:lpstr>
      <vt:lpstr>Presentación de PowerPoint</vt:lpstr>
      <vt:lpstr>Presentación de PowerPoint</vt:lpstr>
      <vt:lpstr>DONDE ENCONTRAMOS LAS FICHAS Y PROTOCOLOS 2025 ADOPTADOS POR CLL</vt:lpstr>
      <vt:lpstr>NOTIFICACIÓN   TODOS LOS EVENTOS SON DE NOTIFICACIÓN INMEDIATA</vt:lpstr>
      <vt:lpstr>EVENTOS INDIVIDUALES DE VIGILANCIA</vt:lpstr>
      <vt:lpstr>EVENTOS INDIVIDUALES DE VIGILANCIA</vt:lpstr>
      <vt:lpstr>EVENTOS COLECTIVOS DE VIGILANCIA</vt:lpstr>
      <vt:lpstr>EVENTOS DE ESPECIAL INTERÉS</vt:lpstr>
      <vt:lpstr>FIEBRE AMARILLA (310)</vt:lpstr>
      <vt:lpstr>FIEBRE AMARILLA (310)</vt:lpstr>
      <vt:lpstr>FIEBRE AMARILLA (310)</vt:lpstr>
      <vt:lpstr>FIEBRE AMARILLA (310)</vt:lpstr>
      <vt:lpstr>DENGUE (210) Y DENGUE GRAVE (220)</vt:lpstr>
      <vt:lpstr>DENGUE (210) Y DENGUE GRAVE (220)</vt:lpstr>
      <vt:lpstr>DENGUE (210) Y DENGUE GRAVE (220)</vt:lpstr>
      <vt:lpstr>DENGUE (210) Y DENGUE GRAVE (220)</vt:lpstr>
      <vt:lpstr>DENGUE (210) Y DENGUE GRAVE (220)</vt:lpstr>
      <vt:lpstr>DENGUE (210) Y DENGUE GRAVE (220)</vt:lpstr>
      <vt:lpstr>DENGUE (210) Y DENGUE GRAVE (220)</vt:lpstr>
      <vt:lpstr>MALARIA (465) </vt:lpstr>
      <vt:lpstr>MALARIA (465) </vt:lpstr>
      <vt:lpstr>MALARIA (465) </vt:lpstr>
      <vt:lpstr>MALARIA (465) </vt:lpstr>
      <vt:lpstr>Presentación de PowerPoint</vt:lpstr>
      <vt:lpstr>TUBERCULOSIS  </vt:lpstr>
      <vt:lpstr>TUBERCULOSIS  </vt:lpstr>
      <vt:lpstr>Presentación de PowerPoint</vt:lpstr>
      <vt:lpstr>Presentación de PowerPoint</vt:lpstr>
      <vt:lpstr>Defectos congénitos</vt:lpstr>
      <vt:lpstr>Presentación de PowerPoint</vt:lpstr>
      <vt:lpstr>Cáncer de mama y cuello uterino</vt:lpstr>
      <vt:lpstr>ESTADÍSTICAS VITALES </vt:lpstr>
      <vt:lpstr>ESTADÍSTICAS VITALES </vt:lpstr>
      <vt:lpstr>ESTADÍSTICAS VITALES </vt:lpstr>
      <vt:lpstr>ESTADÍSTICAS VITALES 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ETCLINLAJAS2</dc:creator>
  <cp:lastModifiedBy>LAJAS</cp:lastModifiedBy>
  <cp:revision>96</cp:revision>
  <dcterms:created xsi:type="dcterms:W3CDTF">2018-01-25T14:07:46Z</dcterms:created>
  <dcterms:modified xsi:type="dcterms:W3CDTF">2025-05-14T13:16:16Z</dcterms:modified>
</cp:coreProperties>
</file>