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72" r:id="rId1"/>
  </p:sldMasterIdLst>
  <p:sldIdLst>
    <p:sldId id="261" r:id="rId2"/>
    <p:sldId id="260" r:id="rId3"/>
    <p:sldId id="267" r:id="rId4"/>
    <p:sldId id="470" r:id="rId5"/>
    <p:sldId id="480" r:id="rId6"/>
    <p:sldId id="472" r:id="rId7"/>
    <p:sldId id="262" r:id="rId8"/>
    <p:sldId id="471" r:id="rId9"/>
    <p:sldId id="473" r:id="rId10"/>
    <p:sldId id="474" r:id="rId11"/>
    <p:sldId id="475" r:id="rId12"/>
    <p:sldId id="481" r:id="rId13"/>
    <p:sldId id="476" r:id="rId14"/>
    <p:sldId id="477" r:id="rId15"/>
    <p:sldId id="478" r:id="rId16"/>
    <p:sldId id="276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4291" autoAdjust="0"/>
  </p:normalViewPr>
  <p:slideViewPr>
    <p:cSldViewPr snapToGrid="0">
      <p:cViewPr varScale="1">
        <p:scale>
          <a:sx n="111" d="100"/>
          <a:sy n="111" d="100"/>
        </p:scale>
        <p:origin x="12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4/04/2025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06510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4/04/2025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61946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4/04/2025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780994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4/04/2025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945238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4/04/2025</a:t>
            </a:fld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6403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4/04/2025</a:t>
            </a:fld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08865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4/04/2025</a:t>
            </a:fld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22858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4/04/2025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04091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4/04/2025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89021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4/04/2025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9168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4/04/2025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61160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512A09-E8F9-4E6A-B8F3-4C5544DFC5F0}" type="datetimeFigureOut">
              <a:rPr lang="es-CO" smtClean="0"/>
              <a:t>4/04/2025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591C16-AC2D-464C-95DE-277259B57AE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90952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82BB3066-7012-DADB-DF72-69658DD134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6610" y="1419726"/>
            <a:ext cx="8895347" cy="2603584"/>
          </a:xfrm>
        </p:spPr>
        <p:txBody>
          <a:bodyPr>
            <a:noAutofit/>
          </a:bodyPr>
          <a:lstStyle/>
          <a:p>
            <a:r>
              <a:rPr lang="es-MX" sz="4000" dirty="0">
                <a:solidFill>
                  <a:srgbClr val="0D0D0D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PLAN HOSPITALARIO DE EMERGENCIA PHE</a:t>
            </a:r>
            <a:endParaRPr lang="es-CO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77069015-7160-0B10-436A-D263CA367F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8852" y="4740442"/>
            <a:ext cx="8494295" cy="697832"/>
          </a:xfrm>
        </p:spPr>
        <p:txBody>
          <a:bodyPr>
            <a:normAutofit fontScale="70000" lnSpcReduction="20000"/>
          </a:bodyPr>
          <a:lstStyle/>
          <a:p>
            <a:r>
              <a:rPr lang="es-CO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Blanca </a:t>
            </a:r>
            <a:r>
              <a:rPr lang="es-CO" sz="3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Nuvia</a:t>
            </a:r>
            <a:r>
              <a:rPr lang="es-CO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Acosta </a:t>
            </a:r>
          </a:p>
          <a:p>
            <a:r>
              <a:rPr lang="es-CO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Subgerente Científica – Coord. PHE 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23325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F70D763-6570-D3C6-7081-F72349380F0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 HOSPITALARIO DE EMERGENCIAS – PHE</a:t>
            </a:r>
          </a:p>
          <a:p>
            <a:endParaRPr lang="es-CO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71E6759-86FA-5E50-153C-55311DB00F24}"/>
              </a:ext>
            </a:extLst>
          </p:cNvPr>
          <p:cNvSpPr txBox="1"/>
          <p:nvPr/>
        </p:nvSpPr>
        <p:spPr>
          <a:xfrm>
            <a:off x="1396693" y="1622045"/>
            <a:ext cx="469930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 un documento en el cual se identifican las principales amenazas internas y externas que pueden dar origen a una emergencia, así mismo establece las actividades, la organización y preparación para dar respuesta ante la situación presentada. </a:t>
            </a:r>
            <a:endParaRPr lang="es-CO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16E3BD4-EC1F-A21E-8973-7E44BA38C1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4337" y="2001885"/>
            <a:ext cx="3096164" cy="285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252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F70D763-6570-D3C6-7081-F72349380F07}"/>
              </a:ext>
            </a:extLst>
          </p:cNvPr>
          <p:cNvSpPr txBox="1">
            <a:spLocks/>
          </p:cNvSpPr>
          <p:nvPr/>
        </p:nvSpPr>
        <p:spPr>
          <a:xfrm>
            <a:off x="838200" y="457200"/>
            <a:ext cx="10515600" cy="8083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OBJETIVO</a:t>
            </a:r>
            <a:endParaRPr lang="es-CO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61471EB-3FC6-2233-9698-E9033F1BB2D8}"/>
              </a:ext>
            </a:extLst>
          </p:cNvPr>
          <p:cNvSpPr txBox="1"/>
          <p:nvPr/>
        </p:nvSpPr>
        <p:spPr>
          <a:xfrm>
            <a:off x="1351722" y="1452505"/>
            <a:ext cx="100020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Minimizar las consecuencias que pudiera ocasionar una emergencia interna y/o externa en la Institución, garantizando la protección de la vida humana, de los bienes en general y una atención en forma oportuna, eficaz a las víctimas que resulten afectadas.</a:t>
            </a:r>
            <a:endParaRPr lang="es-CO" sz="24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FF6539D-AFC8-A64E-B6E3-20EAFBA4AF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924" y="3169270"/>
            <a:ext cx="2825003" cy="211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970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F70D763-6570-D3C6-7081-F72349380F07}"/>
              </a:ext>
            </a:extLst>
          </p:cNvPr>
          <p:cNvSpPr txBox="1">
            <a:spLocks/>
          </p:cNvSpPr>
          <p:nvPr/>
        </p:nvSpPr>
        <p:spPr>
          <a:xfrm>
            <a:off x="838200" y="457200"/>
            <a:ext cx="10515600" cy="8083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5749E8C9-8CF2-1223-23CB-86D92E644496}"/>
              </a:ext>
            </a:extLst>
          </p:cNvPr>
          <p:cNvSpPr txBox="1">
            <a:spLocks/>
          </p:cNvSpPr>
          <p:nvPr/>
        </p:nvSpPr>
        <p:spPr>
          <a:xfrm>
            <a:off x="933174" y="184247"/>
            <a:ext cx="10515600" cy="8083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PRINCIPALES AMENAZAS</a:t>
            </a:r>
            <a:endParaRPr lang="es-CO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7494"/>
          </a:xfrm>
        </p:spPr>
        <p:txBody>
          <a:bodyPr>
            <a:normAutofit fontScale="90000"/>
          </a:bodyPr>
          <a:lstStyle/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sz="half" idx="1"/>
          </p:nvPr>
        </p:nvSpPr>
        <p:spPr>
          <a:xfrm>
            <a:off x="838200" y="1265572"/>
            <a:ext cx="4675494" cy="4016113"/>
          </a:xfrm>
        </p:spPr>
        <p:txBody>
          <a:bodyPr/>
          <a:lstStyle/>
          <a:p>
            <a:pPr marL="0" indent="0" algn="ctr" fontAlgn="t">
              <a:buNone/>
            </a:pPr>
            <a:r>
              <a:rPr lang="es-MX" b="1" dirty="0"/>
              <a:t>EXTERNOS</a:t>
            </a:r>
            <a:endParaRPr lang="es-CO" dirty="0"/>
          </a:p>
          <a:p>
            <a:pPr fontAlgn="t"/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SISMOS</a:t>
            </a:r>
            <a:endParaRPr lang="es-CO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/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ACCIDENTES DE TRANSITO</a:t>
            </a:r>
            <a:endParaRPr lang="es-CO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/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REMISIÓN EN MASA</a:t>
            </a:r>
            <a:endParaRPr lang="es-CO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/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ATENTADO TERRORISTA</a:t>
            </a:r>
            <a:endParaRPr lang="es-CO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/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ACCIDENTE AÉREO</a:t>
            </a:r>
            <a:endParaRPr lang="es-CO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/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ALTERACIONES DE ORDEN PUBLICO</a:t>
            </a:r>
            <a:endParaRPr lang="es-CO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INCENDIOS </a:t>
            </a:r>
          </a:p>
        </p:txBody>
      </p:sp>
      <p:pic>
        <p:nvPicPr>
          <p:cNvPr id="8" name="Marcador de contenido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202304" y="1265573"/>
            <a:ext cx="3151496" cy="194165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2304" y="3480179"/>
            <a:ext cx="3151496" cy="194837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3694" y="1265571"/>
            <a:ext cx="2579427" cy="416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722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F70D763-6570-D3C6-7081-F72349380F07}"/>
              </a:ext>
            </a:extLst>
          </p:cNvPr>
          <p:cNvSpPr txBox="1">
            <a:spLocks/>
          </p:cNvSpPr>
          <p:nvPr/>
        </p:nvSpPr>
        <p:spPr>
          <a:xfrm>
            <a:off x="838200" y="457200"/>
            <a:ext cx="10515600" cy="8083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5749E8C9-8CF2-1223-23CB-86D92E644496}"/>
              </a:ext>
            </a:extLst>
          </p:cNvPr>
          <p:cNvSpPr txBox="1">
            <a:spLocks/>
          </p:cNvSpPr>
          <p:nvPr/>
        </p:nvSpPr>
        <p:spPr>
          <a:xfrm>
            <a:off x="933174" y="184247"/>
            <a:ext cx="10515600" cy="8083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PRINCIPALES AMENAZAS</a:t>
            </a:r>
            <a:endParaRPr lang="es-CO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7493"/>
          </a:xfrm>
        </p:spPr>
        <p:txBody>
          <a:bodyPr>
            <a:normAutofit fontScale="90000"/>
          </a:bodyPr>
          <a:lstStyle/>
          <a:p>
            <a:endParaRPr lang="es-CO" dirty="0"/>
          </a:p>
        </p:txBody>
      </p:sp>
      <p:pic>
        <p:nvPicPr>
          <p:cNvPr id="8" name="Marcador de contenido 7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736980" y="1323835"/>
            <a:ext cx="3207223" cy="2115402"/>
          </a:xfrm>
          <a:prstGeom prst="rect">
            <a:avLst/>
          </a:prstGeom>
        </p:spPr>
      </p:pic>
      <p:sp>
        <p:nvSpPr>
          <p:cNvPr id="7" name="Marcador de contenido 6"/>
          <p:cNvSpPr>
            <a:spLocks noGrp="1"/>
          </p:cNvSpPr>
          <p:nvPr>
            <p:ph sz="half" idx="2"/>
          </p:nvPr>
        </p:nvSpPr>
        <p:spPr>
          <a:xfrm>
            <a:off x="6523630" y="1323834"/>
            <a:ext cx="4830170" cy="408067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sz="2600" b="1" dirty="0">
                <a:latin typeface="Arial" panose="020B0604020202020204" pitchFamily="34" charset="0"/>
                <a:cs typeface="Arial" panose="020B0604020202020204" pitchFamily="34" charset="0"/>
              </a:rPr>
              <a:t>INTERNAS</a:t>
            </a:r>
          </a:p>
          <a:p>
            <a:pPr fontAlgn="t"/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INCENDIO ESTRUCTURAL</a:t>
            </a: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/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INCENDIO ELÉCTRICO</a:t>
            </a: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/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EXPLOSIÓN</a:t>
            </a: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 POR 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FUGA DE GASES </a:t>
            </a: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/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PERDIDA DE SERVICIOS PÚBLICOS</a:t>
            </a: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/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INCIDENTES DE AGRESIÓN FÍSICA Y ARMA DE FUEGO</a:t>
            </a:r>
          </a:p>
          <a:p>
            <a:pPr fontAlgn="t"/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ATENCIÓN MASIVA DE PACIENTES EN EL SERVICIO DE URGENCIAS POR BROTES POR PATOLOGÍAS DE  INTERÉS EN SALUD PUBLICA.</a:t>
            </a:r>
          </a:p>
          <a:p>
            <a:pPr marL="0" indent="0" fontAlgn="t">
              <a:buNone/>
            </a:pP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/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979" y="3635352"/>
            <a:ext cx="3207223" cy="213765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6215" y="1357647"/>
            <a:ext cx="1995984" cy="441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703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F70D763-6570-D3C6-7081-F72349380F07}"/>
              </a:ext>
            </a:extLst>
          </p:cNvPr>
          <p:cNvSpPr txBox="1">
            <a:spLocks/>
          </p:cNvSpPr>
          <p:nvPr/>
        </p:nvSpPr>
        <p:spPr>
          <a:xfrm>
            <a:off x="1498386" y="536713"/>
            <a:ext cx="9182421" cy="80837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COMITÉ HOSPITALARIO DE EMERGENCIA </a:t>
            </a:r>
          </a:p>
          <a:p>
            <a:r>
              <a:rPr lang="es-MX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</a:t>
            </a:r>
            <a:endParaRPr lang="es-CO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61471EB-3FC6-2233-9698-E9033F1BB2D8}"/>
              </a:ext>
            </a:extLst>
          </p:cNvPr>
          <p:cNvSpPr txBox="1"/>
          <p:nvPr/>
        </p:nvSpPr>
        <p:spPr>
          <a:xfrm>
            <a:off x="5265979" y="1792217"/>
            <a:ext cx="45111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lang="es-E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 el responsable de planear, dirigir, asesorar y coordinar las actividades hospitalarias relacionadas con la gestión del riesgo de desastres que se hayan formulado en la institución, promoviendo la participación de todos los colaboradores.</a:t>
            </a:r>
            <a:endParaRPr lang="es-CO" sz="24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D8F7BFC-5490-595E-F2D1-29357BF7D3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4021" y="1569493"/>
            <a:ext cx="2757285" cy="2603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878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F70D763-6570-D3C6-7081-F72349380F07}"/>
              </a:ext>
            </a:extLst>
          </p:cNvPr>
          <p:cNvSpPr txBox="1">
            <a:spLocks/>
          </p:cNvSpPr>
          <p:nvPr/>
        </p:nvSpPr>
        <p:spPr>
          <a:xfrm>
            <a:off x="838200" y="111866"/>
            <a:ext cx="10515600" cy="7117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COMITÉ HOSPITALARIO DE EMERGENCIAS</a:t>
            </a:r>
            <a:endParaRPr lang="es-CO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FEC0B849-19A6-62F3-2FBA-0F8C5D0D199B}"/>
              </a:ext>
            </a:extLst>
          </p:cNvPr>
          <p:cNvSpPr/>
          <p:nvPr/>
        </p:nvSpPr>
        <p:spPr>
          <a:xfrm>
            <a:off x="2193757" y="5419384"/>
            <a:ext cx="2879558" cy="433137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25CAC101-3660-8046-C684-1BB69CED09F6}"/>
              </a:ext>
            </a:extLst>
          </p:cNvPr>
          <p:cNvSpPr/>
          <p:nvPr/>
        </p:nvSpPr>
        <p:spPr>
          <a:xfrm>
            <a:off x="2350168" y="5487563"/>
            <a:ext cx="1403685" cy="296778"/>
          </a:xfrm>
          <a:prstGeom prst="ellipse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s-MX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EPS Y AFP</a:t>
            </a:r>
            <a:endParaRPr lang="es-CO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22F1427F-B030-34CF-3D20-CCA22EA99073}"/>
              </a:ext>
            </a:extLst>
          </p:cNvPr>
          <p:cNvSpPr/>
          <p:nvPr/>
        </p:nvSpPr>
        <p:spPr>
          <a:xfrm>
            <a:off x="4007489" y="5486635"/>
            <a:ext cx="878304" cy="296778"/>
          </a:xfrm>
          <a:prstGeom prst="ellipse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s-MX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ARL</a:t>
            </a:r>
            <a:endParaRPr lang="es-CO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99ABCD93-085D-3C0C-0D48-AF8350095E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417276"/>
              </p:ext>
            </p:extLst>
          </p:nvPr>
        </p:nvGraphicFramePr>
        <p:xfrm>
          <a:off x="968990" y="892684"/>
          <a:ext cx="10577015" cy="49769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582">
                  <a:extLst>
                    <a:ext uri="{9D8B030D-6E8A-4147-A177-3AD203B41FA5}">
                      <a16:colId xmlns:a16="http://schemas.microsoft.com/office/drawing/2014/main" val="2125839587"/>
                    </a:ext>
                  </a:extLst>
                </a:gridCol>
                <a:gridCol w="3178701">
                  <a:extLst>
                    <a:ext uri="{9D8B030D-6E8A-4147-A177-3AD203B41FA5}">
                      <a16:colId xmlns:a16="http://schemas.microsoft.com/office/drawing/2014/main" val="4174585814"/>
                    </a:ext>
                  </a:extLst>
                </a:gridCol>
                <a:gridCol w="4342732">
                  <a:extLst>
                    <a:ext uri="{9D8B030D-6E8A-4147-A177-3AD203B41FA5}">
                      <a16:colId xmlns:a16="http://schemas.microsoft.com/office/drawing/2014/main" val="2282884228"/>
                    </a:ext>
                  </a:extLst>
                </a:gridCol>
              </a:tblGrid>
              <a:tr h="348633">
                <a:tc>
                  <a:txBody>
                    <a:bodyPr/>
                    <a:lstStyle/>
                    <a:p>
                      <a:r>
                        <a:rPr lang="es-MX" dirty="0"/>
                        <a:t>NOMBRE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CARGO EN EL CHE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PRINCIPAL FUNCIÓN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684620"/>
                  </a:ext>
                </a:extLst>
              </a:tr>
              <a:tr h="849464">
                <a:tc>
                  <a:txBody>
                    <a:bodyPr/>
                    <a:lstStyle/>
                    <a:p>
                      <a:r>
                        <a:rPr lang="es-MX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Blanca Nubia Acosta</a:t>
                      </a:r>
                    </a:p>
                    <a:p>
                      <a:r>
                        <a:rPr lang="es-MX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Subgerente Científica 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Comandante del Incidente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Coordinar y activar el PHE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659060"/>
                  </a:ext>
                </a:extLst>
              </a:tr>
              <a:tr h="962788">
                <a:tc>
                  <a:txBody>
                    <a:bodyPr/>
                    <a:lstStyle/>
                    <a:p>
                      <a:r>
                        <a:rPr lang="es-MX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Carlos Julio Guerrero C</a:t>
                      </a:r>
                    </a:p>
                    <a:p>
                      <a:r>
                        <a:rPr lang="es-MX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Gerente y/o suplente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Oficial de Información pública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Conocer el estado del evento y manejar todas las solicitudes de información.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51740"/>
                  </a:ext>
                </a:extLst>
              </a:tr>
              <a:tr h="1184969">
                <a:tc>
                  <a:txBody>
                    <a:bodyPr/>
                    <a:lstStyle/>
                    <a:p>
                      <a:r>
                        <a:rPr lang="es-MX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Erika Guerrero </a:t>
                      </a:r>
                    </a:p>
                    <a:p>
                      <a:r>
                        <a:rPr lang="es-MX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Líder de Ambiente Físico 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Oficial de seguridad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Vigilar las condiciones de seguridad e implementar medidas para garantizar la seguridad de todo el personal 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802206"/>
                  </a:ext>
                </a:extLst>
              </a:tr>
              <a:tr h="1613983">
                <a:tc>
                  <a:txBody>
                    <a:bodyPr/>
                    <a:lstStyle/>
                    <a:p>
                      <a:r>
                        <a:rPr lang="es-MX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Nora Ramirez A. </a:t>
                      </a:r>
                    </a:p>
                    <a:p>
                      <a:r>
                        <a:rPr lang="es-MX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Coord. Seguridad y salud en el trabajo.  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Oficial de enlace 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Garantizar comunicación con los representantes de todas las instituciones que apoyen la emergencia y gestionar los incidentes y accidentes del personal. 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2841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2703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F70D763-6570-D3C6-7081-F72349380F07}"/>
              </a:ext>
            </a:extLst>
          </p:cNvPr>
          <p:cNvSpPr txBox="1">
            <a:spLocks/>
          </p:cNvSpPr>
          <p:nvPr/>
        </p:nvSpPr>
        <p:spPr>
          <a:xfrm>
            <a:off x="838200" y="116297"/>
            <a:ext cx="10515600" cy="9573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COMITÉ HOSPITALARIO DE EMERGENCIAS</a:t>
            </a:r>
            <a:endParaRPr lang="es-CO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FEC0B849-19A6-62F3-2FBA-0F8C5D0D199B}"/>
              </a:ext>
            </a:extLst>
          </p:cNvPr>
          <p:cNvSpPr/>
          <p:nvPr/>
        </p:nvSpPr>
        <p:spPr>
          <a:xfrm>
            <a:off x="2193757" y="5419384"/>
            <a:ext cx="2879558" cy="433137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25CAC101-3660-8046-C684-1BB69CED09F6}"/>
              </a:ext>
            </a:extLst>
          </p:cNvPr>
          <p:cNvSpPr/>
          <p:nvPr/>
        </p:nvSpPr>
        <p:spPr>
          <a:xfrm>
            <a:off x="2350168" y="5487563"/>
            <a:ext cx="1403685" cy="296778"/>
          </a:xfrm>
          <a:prstGeom prst="ellipse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s-MX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EPS Y AFP</a:t>
            </a:r>
            <a:endParaRPr lang="es-CO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22F1427F-B030-34CF-3D20-CCA22EA99073}"/>
              </a:ext>
            </a:extLst>
          </p:cNvPr>
          <p:cNvSpPr/>
          <p:nvPr/>
        </p:nvSpPr>
        <p:spPr>
          <a:xfrm>
            <a:off x="4007489" y="5486635"/>
            <a:ext cx="878304" cy="296778"/>
          </a:xfrm>
          <a:prstGeom prst="ellipse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s-MX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ARL</a:t>
            </a:r>
            <a:endParaRPr lang="es-CO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99ABCD93-085D-3C0C-0D48-AF8350095E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2315417"/>
              </p:ext>
            </p:extLst>
          </p:nvPr>
        </p:nvGraphicFramePr>
        <p:xfrm>
          <a:off x="1009934" y="1079012"/>
          <a:ext cx="10343866" cy="489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8228">
                  <a:extLst>
                    <a:ext uri="{9D8B030D-6E8A-4147-A177-3AD203B41FA5}">
                      <a16:colId xmlns:a16="http://schemas.microsoft.com/office/drawing/2014/main" val="2125839587"/>
                    </a:ext>
                  </a:extLst>
                </a:gridCol>
                <a:gridCol w="3108633">
                  <a:extLst>
                    <a:ext uri="{9D8B030D-6E8A-4147-A177-3AD203B41FA5}">
                      <a16:colId xmlns:a16="http://schemas.microsoft.com/office/drawing/2014/main" val="4174585814"/>
                    </a:ext>
                  </a:extLst>
                </a:gridCol>
                <a:gridCol w="4247005">
                  <a:extLst>
                    <a:ext uri="{9D8B030D-6E8A-4147-A177-3AD203B41FA5}">
                      <a16:colId xmlns:a16="http://schemas.microsoft.com/office/drawing/2014/main" val="2282884228"/>
                    </a:ext>
                  </a:extLst>
                </a:gridCol>
              </a:tblGrid>
              <a:tr h="375071">
                <a:tc>
                  <a:txBody>
                    <a:bodyPr/>
                    <a:lstStyle/>
                    <a:p>
                      <a:r>
                        <a:rPr lang="es-MX" dirty="0"/>
                        <a:t>NOMBRE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CARGO EN EL CHE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PRINCIPAL FUNCIÓN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684620"/>
                  </a:ext>
                </a:extLst>
              </a:tr>
              <a:tr h="1289087">
                <a:tc>
                  <a:txBody>
                    <a:bodyPr/>
                    <a:lstStyle/>
                    <a:p>
                      <a:r>
                        <a:rPr lang="es-MX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Carol Arteaga </a:t>
                      </a:r>
                    </a:p>
                    <a:p>
                      <a:r>
                        <a:rPr lang="es-MX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Líder Gestión de Calidad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Jefe de Planificación 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Elaborar el Plan de Acción del Incidente (PAI), el cual define las actividades de respuesta y el uso de los recursos durante un Período Operacional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659060"/>
                  </a:ext>
                </a:extLst>
              </a:tr>
              <a:tr h="656375">
                <a:tc>
                  <a:txBody>
                    <a:bodyPr/>
                    <a:lstStyle/>
                    <a:p>
                      <a:r>
                        <a:rPr lang="es-MX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Mercedes Villareal </a:t>
                      </a:r>
                    </a:p>
                    <a:p>
                      <a:r>
                        <a:rPr lang="es-MX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Líder de Urgencias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Jefe de operaciones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Desarrollar las actividades del Plan de Acción del Incidente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51740"/>
                  </a:ext>
                </a:extLst>
              </a:tr>
              <a:tr h="1530791">
                <a:tc>
                  <a:txBody>
                    <a:bodyPr/>
                    <a:lstStyle/>
                    <a:p>
                      <a:r>
                        <a:rPr lang="es-MX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Martha Lucia Guerrero</a:t>
                      </a:r>
                    </a:p>
                    <a:p>
                      <a:r>
                        <a:rPr lang="es-MX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Subgerente Administrativo</a:t>
                      </a:r>
                    </a:p>
                    <a:p>
                      <a:r>
                        <a:rPr lang="es-MX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(Almacén, Talento Humano)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Jefe de Logística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Proveer instalaciones, servicios y materiales, incluyendo el personal que operará los equipamientos solicitados para atender el incidente.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802206"/>
                  </a:ext>
                </a:extLst>
              </a:tr>
              <a:tr h="1047383">
                <a:tc>
                  <a:txBody>
                    <a:bodyPr/>
                    <a:lstStyle/>
                    <a:p>
                      <a:r>
                        <a:rPr lang="es-MX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Martha Lucia Guerrero</a:t>
                      </a:r>
                    </a:p>
                    <a:p>
                      <a:r>
                        <a:rPr lang="es-MX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Subgerente Administrativo</a:t>
                      </a:r>
                    </a:p>
                    <a:p>
                      <a:r>
                        <a:rPr lang="es-MX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(Contabilidad)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Jefe de Administración y finanzas 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Controlar y registrar todos los gastos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2841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637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F70D763-6570-D3C6-7081-F72349380F07}"/>
              </a:ext>
            </a:extLst>
          </p:cNvPr>
          <p:cNvSpPr txBox="1">
            <a:spLocks/>
          </p:cNvSpPr>
          <p:nvPr/>
        </p:nvSpPr>
        <p:spPr>
          <a:xfrm>
            <a:off x="838200" y="536713"/>
            <a:ext cx="10515600" cy="8083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BRIGADA DE EMERGENCIAS</a:t>
            </a:r>
            <a:endParaRPr lang="es-CO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61471EB-3FC6-2233-9698-E9033F1BB2D8}"/>
              </a:ext>
            </a:extLst>
          </p:cNvPr>
          <p:cNvSpPr txBox="1"/>
          <p:nvPr/>
        </p:nvSpPr>
        <p:spPr>
          <a:xfrm>
            <a:off x="1351722" y="1683026"/>
            <a:ext cx="1000207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635" algn="just"/>
            <a:r>
              <a:rPr lang="es-E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La Brigada de emergencia apoyara al </a:t>
            </a:r>
            <a:r>
              <a:rPr lang="es-ES" dirty="0">
                <a:latin typeface="Arial" panose="020B0604020202020204" pitchFamily="34" charset="0"/>
                <a:ea typeface="Times New Roman" panose="02020603050405020304" pitchFamily="18" charset="0"/>
              </a:rPr>
              <a:t>C</a:t>
            </a:r>
            <a:r>
              <a:rPr lang="es-E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HE en caso de eventos internos para establecer el retorno a la normalidad, informar de daños que requieren pronta solución, hacer inventario de recursos de la brigada que deban reponerse y hacer planes de mejora con base a la evaluación de la respuesta para estar preparados en eventos posteriores y está conformado en tres grupos:</a:t>
            </a:r>
          </a:p>
          <a:p>
            <a:pPr indent="-635" algn="just"/>
            <a:endParaRPr lang="es-ES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115" indent="-285750" algn="just">
              <a:buFont typeface="Arial" panose="020B0604020202020204" pitchFamily="34" charset="0"/>
              <a:buChar char="•"/>
            </a:pPr>
            <a:r>
              <a:rPr lang="es-E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Contraincendios</a:t>
            </a:r>
          </a:p>
          <a:p>
            <a:pPr marL="285115" indent="-285750" algn="just">
              <a:buFont typeface="Arial" panose="020B0604020202020204" pitchFamily="34" charset="0"/>
              <a:buChar char="•"/>
            </a:pPr>
            <a:r>
              <a:rPr lang="es-E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Primeros Auxilios</a:t>
            </a:r>
          </a:p>
          <a:p>
            <a:pPr marL="285115" indent="-285750" algn="just">
              <a:buFont typeface="Arial" panose="020B0604020202020204" pitchFamily="34" charset="0"/>
              <a:buChar char="•"/>
            </a:pPr>
            <a:r>
              <a:rPr lang="es-E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Evacuación y Rescate.</a:t>
            </a:r>
          </a:p>
          <a:p>
            <a:pPr marL="285115" indent="-285750" algn="just">
              <a:buFont typeface="Arial" panose="020B0604020202020204" pitchFamily="34" charset="0"/>
              <a:buChar char="•"/>
            </a:pPr>
            <a:endParaRPr lang="es-ES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/>
            <a:endParaRPr lang="es-ES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/>
            <a:endParaRPr lang="es-ES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/>
            <a:endParaRPr lang="es-ES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es-E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</a:t>
            </a:r>
            <a:r>
              <a:rPr lang="es-ES" dirty="0">
                <a:latin typeface="Arial" panose="020B0604020202020204" pitchFamily="34" charset="0"/>
                <a:ea typeface="Times New Roman" panose="02020603050405020304" pitchFamily="18" charset="0"/>
              </a:rPr>
              <a:t>er conformación en material de inducción de Seguridad y salud en el trabajo.</a:t>
            </a:r>
            <a:endParaRPr lang="es-C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651" y="3057100"/>
            <a:ext cx="4940489" cy="1718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224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F70D763-6570-D3C6-7081-F72349380F07}"/>
              </a:ext>
            </a:extLst>
          </p:cNvPr>
          <p:cNvSpPr txBox="1">
            <a:spLocks/>
          </p:cNvSpPr>
          <p:nvPr/>
        </p:nvSpPr>
        <p:spPr>
          <a:xfrm>
            <a:off x="838200" y="814698"/>
            <a:ext cx="10515600" cy="12830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CLASIFICACION DE LAS ÁREAS DE TRATAMIENTO Y EXPANSIÓN</a:t>
            </a:r>
            <a:endParaRPr lang="es-CO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61471EB-3FC6-2233-9698-E9033F1BB2D8}"/>
              </a:ext>
            </a:extLst>
          </p:cNvPr>
          <p:cNvSpPr txBox="1"/>
          <p:nvPr/>
        </p:nvSpPr>
        <p:spPr>
          <a:xfrm>
            <a:off x="1821115" y="2097740"/>
            <a:ext cx="875211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635" algn="just"/>
            <a:endParaRPr lang="es-ES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indent="-635" algn="just"/>
            <a:endParaRPr lang="es-ES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indent="-635" algn="just"/>
            <a:endParaRPr lang="es-ES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indent="-635" algn="just"/>
            <a:r>
              <a:rPr lang="es-ES" dirty="0">
                <a:latin typeface="Arial" panose="020B0604020202020204" pitchFamily="34" charset="0"/>
                <a:ea typeface="Times New Roman" panose="02020603050405020304" pitchFamily="18" charset="0"/>
              </a:rPr>
              <a:t>Sociedad Las Lajas SAS. En una situación de emergencia que amerite la atención masiva de pacientes ha establecido conforme a la normatividad vigente las siguientes áreas y funciones que permitan dar una respuesta efectiva y una atención oportuna.</a:t>
            </a:r>
          </a:p>
          <a:p>
            <a:pPr indent="-635" algn="just"/>
            <a:endParaRPr lang="es-ES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indent="-635" algn="just"/>
            <a:endParaRPr lang="es-ES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indent="-635" algn="just"/>
            <a:endParaRPr lang="es-ES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indent="-635" algn="just"/>
            <a:endParaRPr lang="es-ES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indent="-635" algn="just"/>
            <a:endParaRPr lang="es-C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121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1EA9A56C-491E-BFAB-03A2-E77528FD10AB}"/>
              </a:ext>
            </a:extLst>
          </p:cNvPr>
          <p:cNvSpPr/>
          <p:nvPr/>
        </p:nvSpPr>
        <p:spPr>
          <a:xfrm>
            <a:off x="5681663" y="8820150"/>
            <a:ext cx="1238250" cy="419100"/>
          </a:xfrm>
          <a:prstGeom prst="roundRect">
            <a:avLst/>
          </a:prstGeom>
          <a:solidFill>
            <a:srgbClr val="00CC00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1270" algn="ctr"/>
            <a:r>
              <a:rPr lang="es-ES" sz="12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Área Verde</a:t>
            </a:r>
            <a:endParaRPr lang="es-CO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D2123C5C-5C45-9D20-A97D-1BE208663098}"/>
              </a:ext>
            </a:extLst>
          </p:cNvPr>
          <p:cNvSpPr/>
          <p:nvPr/>
        </p:nvSpPr>
        <p:spPr>
          <a:xfrm>
            <a:off x="5727700" y="9750425"/>
            <a:ext cx="1238250" cy="419100"/>
          </a:xfrm>
          <a:prstGeom prst="roundRect">
            <a:avLst/>
          </a:prstGeom>
          <a:solidFill>
            <a:srgbClr val="2B2B00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1270" algn="ctr"/>
            <a:r>
              <a:rPr lang="es-ES" sz="12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Área Negra</a:t>
            </a:r>
            <a:endParaRPr lang="es-CO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B963E80A-D68D-0A34-5A7F-A8AC3133F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0375" y="194627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5837DDA3-D268-1C4A-B9D3-452A237AA7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0375" y="194627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1059F244-591F-09EE-C729-B430E31DC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0375" y="194627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982C60B4-A71A-3F37-1089-3BCF447B6B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0375" y="194627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7B7CD0ED-6A99-DB86-A9C6-C333BFDE0C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0375" y="194627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343A8432-ADEF-6A4A-7C81-CB7A463E2B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0375" y="19462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DA14C93-6607-0286-38B8-B95A0B3E1D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899" y="627796"/>
            <a:ext cx="11081982" cy="5186150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838200" y="218364"/>
            <a:ext cx="9356678" cy="409432"/>
          </a:xfrm>
        </p:spPr>
        <p:txBody>
          <a:bodyPr>
            <a:normAutofit/>
          </a:bodyPr>
          <a:lstStyle/>
          <a:p>
            <a:pPr algn="ctr"/>
            <a:r>
              <a:rPr lang="es-MX" sz="1800" b="1" dirty="0">
                <a:latin typeface="Arial" panose="020B0604020202020204" pitchFamily="34" charset="0"/>
                <a:cs typeface="Arial" panose="020B0604020202020204" pitchFamily="34" charset="0"/>
              </a:rPr>
              <a:t>CLASIFICACION DE LAS AREAS </a:t>
            </a:r>
            <a:endParaRPr lang="es-CO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385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1EA9A56C-491E-BFAB-03A2-E77528FD10AB}"/>
              </a:ext>
            </a:extLst>
          </p:cNvPr>
          <p:cNvSpPr/>
          <p:nvPr/>
        </p:nvSpPr>
        <p:spPr>
          <a:xfrm>
            <a:off x="5681663" y="8820150"/>
            <a:ext cx="1238250" cy="419100"/>
          </a:xfrm>
          <a:prstGeom prst="roundRect">
            <a:avLst/>
          </a:prstGeom>
          <a:solidFill>
            <a:srgbClr val="00CC00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1270" algn="ctr"/>
            <a:r>
              <a:rPr lang="es-ES" sz="12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Área Verde</a:t>
            </a:r>
            <a:endParaRPr lang="es-CO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D2123C5C-5C45-9D20-A97D-1BE208663098}"/>
              </a:ext>
            </a:extLst>
          </p:cNvPr>
          <p:cNvSpPr/>
          <p:nvPr/>
        </p:nvSpPr>
        <p:spPr>
          <a:xfrm>
            <a:off x="5727700" y="9750425"/>
            <a:ext cx="1238250" cy="419100"/>
          </a:xfrm>
          <a:prstGeom prst="roundRect">
            <a:avLst/>
          </a:prstGeom>
          <a:solidFill>
            <a:srgbClr val="2B2B00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1270" algn="ctr"/>
            <a:r>
              <a:rPr lang="es-ES" sz="12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Área Negra</a:t>
            </a:r>
            <a:endParaRPr lang="es-CO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B963E80A-D68D-0A34-5A7F-A8AC3133F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0375" y="194627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5837DDA3-D268-1C4A-B9D3-452A237AA7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0375" y="194627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1059F244-591F-09EE-C729-B430E31DC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0375" y="194627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982C60B4-A71A-3F37-1089-3BCF447B6B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0375" y="194627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7B7CD0ED-6A99-DB86-A9C6-C333BFDE0C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0375" y="194627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343A8432-ADEF-6A4A-7C81-CB7A463E2B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0375" y="19462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8B62D5A5-1C29-C07C-2347-2FB53E2406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304" t="34021" r="12188" b="13390"/>
          <a:stretch/>
        </p:blipFill>
        <p:spPr>
          <a:xfrm>
            <a:off x="313899" y="723331"/>
            <a:ext cx="11081982" cy="521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6214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8191A5-986D-E34B-E11A-CBBEA9AC7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45F1D8B-EA18-ADC1-DA7B-13836F79FD78}"/>
              </a:ext>
            </a:extLst>
          </p:cNvPr>
          <p:cNvSpPr txBox="1">
            <a:spLocks/>
          </p:cNvSpPr>
          <p:nvPr/>
        </p:nvSpPr>
        <p:spPr>
          <a:xfrm>
            <a:off x="1014933" y="260514"/>
            <a:ext cx="10515600" cy="8083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ACTIVACIÓN DE PHE</a:t>
            </a:r>
            <a:endParaRPr lang="es-CO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Flecha: a la derecha 1">
            <a:extLst>
              <a:ext uri="{FF2B5EF4-FFF2-40B4-BE49-F238E27FC236}">
                <a16:creationId xmlns:a16="http://schemas.microsoft.com/office/drawing/2014/main" id="{62D6734C-27E0-BD45-4EC1-1651DB80E912}"/>
              </a:ext>
            </a:extLst>
          </p:cNvPr>
          <p:cNvSpPr/>
          <p:nvPr/>
        </p:nvSpPr>
        <p:spPr>
          <a:xfrm>
            <a:off x="840440" y="1430827"/>
            <a:ext cx="537882" cy="46104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1</a:t>
            </a:r>
            <a:endParaRPr lang="es-CO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FBEB4F9-A33F-191D-8EA8-086727F93FB8}"/>
              </a:ext>
            </a:extLst>
          </p:cNvPr>
          <p:cNvSpPr txBox="1"/>
          <p:nvPr/>
        </p:nvSpPr>
        <p:spPr>
          <a:xfrm>
            <a:off x="1490704" y="1383753"/>
            <a:ext cx="2576328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600" dirty="0"/>
              <a:t>Recepción de la información </a:t>
            </a:r>
            <a:endParaRPr lang="es-CO" sz="16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BA2809A-9DB8-741E-63F1-3C1A4C540A2F}"/>
              </a:ext>
            </a:extLst>
          </p:cNvPr>
          <p:cNvSpPr txBox="1"/>
          <p:nvPr/>
        </p:nvSpPr>
        <p:spPr>
          <a:xfrm>
            <a:off x="4188691" y="1317394"/>
            <a:ext cx="3208395" cy="83099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/>
              <a:t>Durante el día: Aux. de Referencia y/o Líder de Urgencias. </a:t>
            </a:r>
            <a:endParaRPr lang="es-CO" sz="16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C04CE18-B8DC-8B4B-EB6B-5CECD01232D2}"/>
              </a:ext>
            </a:extLst>
          </p:cNvPr>
          <p:cNvSpPr txBox="1"/>
          <p:nvPr/>
        </p:nvSpPr>
        <p:spPr>
          <a:xfrm>
            <a:off x="7809216" y="1337983"/>
            <a:ext cx="2636270" cy="58477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/>
              <a:t>Durante la Noche: Servicio de Urgencias</a:t>
            </a:r>
            <a:endParaRPr lang="es-CO" sz="1600" dirty="0"/>
          </a:p>
        </p:txBody>
      </p:sp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4CA9B5A0-9818-0030-F3F9-B8CCEDE7F472}"/>
              </a:ext>
            </a:extLst>
          </p:cNvPr>
          <p:cNvSpPr/>
          <p:nvPr/>
        </p:nvSpPr>
        <p:spPr>
          <a:xfrm>
            <a:off x="802970" y="2147015"/>
            <a:ext cx="537882" cy="46104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2</a:t>
            </a:r>
            <a:endParaRPr lang="es-CO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1132C89-3056-E250-3DFE-A665747EE5D8}"/>
              </a:ext>
            </a:extLst>
          </p:cNvPr>
          <p:cNvSpPr txBox="1"/>
          <p:nvPr/>
        </p:nvSpPr>
        <p:spPr>
          <a:xfrm>
            <a:off x="1490704" y="2181599"/>
            <a:ext cx="2576328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600" dirty="0"/>
              <a:t>A quien la transmite:</a:t>
            </a:r>
            <a:endParaRPr lang="es-CO" sz="16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DB42BE6-70A1-A2D7-DEAC-733BAA64EB56}"/>
              </a:ext>
            </a:extLst>
          </p:cNvPr>
          <p:cNvSpPr txBox="1"/>
          <p:nvPr/>
        </p:nvSpPr>
        <p:spPr>
          <a:xfrm>
            <a:off x="1490704" y="2754907"/>
            <a:ext cx="2576328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600" dirty="0"/>
              <a:t>Quién y cuándo se define la </a:t>
            </a:r>
            <a:r>
              <a:rPr lang="es-MX" sz="1600" b="1" dirty="0"/>
              <a:t>alerta</a:t>
            </a:r>
            <a:r>
              <a:rPr lang="es-MX" sz="1600" dirty="0"/>
              <a:t> interna</a:t>
            </a:r>
            <a:endParaRPr lang="es-CO" sz="1600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8540B863-2EA4-576F-22F2-A627F513191F}"/>
              </a:ext>
            </a:extLst>
          </p:cNvPr>
          <p:cNvSpPr txBox="1"/>
          <p:nvPr/>
        </p:nvSpPr>
        <p:spPr>
          <a:xfrm>
            <a:off x="1490704" y="3676785"/>
            <a:ext cx="2576328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1400" dirty="0"/>
              <a:t>Quién y cuándo se activa </a:t>
            </a:r>
            <a:r>
              <a:rPr lang="es-MX" sz="1400" b="1" dirty="0">
                <a:solidFill>
                  <a:srgbClr val="FF0000"/>
                </a:solidFill>
              </a:rPr>
              <a:t>alarma</a:t>
            </a:r>
            <a:r>
              <a:rPr lang="es-MX" sz="1400" b="1" dirty="0"/>
              <a:t> </a:t>
            </a:r>
            <a:r>
              <a:rPr lang="es-MX" sz="1400" dirty="0"/>
              <a:t>interna</a:t>
            </a:r>
            <a:endParaRPr lang="es-CO" sz="140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A244FD8F-E6B3-FEBC-7E60-2366F9C99187}"/>
              </a:ext>
            </a:extLst>
          </p:cNvPr>
          <p:cNvSpPr txBox="1"/>
          <p:nvPr/>
        </p:nvSpPr>
        <p:spPr>
          <a:xfrm>
            <a:off x="4188692" y="2163496"/>
            <a:ext cx="61153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dk1"/>
                </a:solidFill>
              </a:rPr>
              <a:t>Gerente y Subgerente Científica</a:t>
            </a:r>
            <a:r>
              <a:rPr lang="es-MX" sz="1600" dirty="0"/>
              <a:t> (Coord. PHE)</a:t>
            </a:r>
            <a:r>
              <a:rPr lang="es-MX" sz="1600" dirty="0">
                <a:solidFill>
                  <a:schemeClr val="dk1"/>
                </a:solidFill>
              </a:rPr>
              <a:t> </a:t>
            </a:r>
            <a:endParaRPr lang="es-CO" sz="1600" dirty="0">
              <a:solidFill>
                <a:schemeClr val="dk1"/>
              </a:solidFill>
            </a:endParaRPr>
          </a:p>
        </p:txBody>
      </p:sp>
      <p:sp>
        <p:nvSpPr>
          <p:cNvPr id="21" name="Flecha: a la derecha 20">
            <a:extLst>
              <a:ext uri="{FF2B5EF4-FFF2-40B4-BE49-F238E27FC236}">
                <a16:creationId xmlns:a16="http://schemas.microsoft.com/office/drawing/2014/main" id="{E63BDE72-CA82-E2A4-84EE-EF020BEC539D}"/>
              </a:ext>
            </a:extLst>
          </p:cNvPr>
          <p:cNvSpPr/>
          <p:nvPr/>
        </p:nvSpPr>
        <p:spPr>
          <a:xfrm>
            <a:off x="919837" y="2799532"/>
            <a:ext cx="537882" cy="46104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3</a:t>
            </a:r>
            <a:endParaRPr lang="es-CO" dirty="0"/>
          </a:p>
        </p:txBody>
      </p:sp>
      <p:sp>
        <p:nvSpPr>
          <p:cNvPr id="22" name="Flecha: a la derecha 21">
            <a:extLst>
              <a:ext uri="{FF2B5EF4-FFF2-40B4-BE49-F238E27FC236}">
                <a16:creationId xmlns:a16="http://schemas.microsoft.com/office/drawing/2014/main" id="{30756971-5684-2297-12F9-5E75D0962685}"/>
              </a:ext>
            </a:extLst>
          </p:cNvPr>
          <p:cNvSpPr/>
          <p:nvPr/>
        </p:nvSpPr>
        <p:spPr>
          <a:xfrm>
            <a:off x="858364" y="3651047"/>
            <a:ext cx="537882" cy="46104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4</a:t>
            </a:r>
            <a:endParaRPr lang="es-CO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31E1E552-0E71-382C-E33F-0D7BAD351986}"/>
              </a:ext>
            </a:extLst>
          </p:cNvPr>
          <p:cNvSpPr txBox="1"/>
          <p:nvPr/>
        </p:nvSpPr>
        <p:spPr>
          <a:xfrm>
            <a:off x="4144328" y="2786190"/>
            <a:ext cx="3596294" cy="58477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/>
              <a:t>En el Día el Gerente y/o Subgerente Científica (Coord. PHE)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10BC1F23-97F9-4D5D-3CEB-9D0CC207FF63}"/>
              </a:ext>
            </a:extLst>
          </p:cNvPr>
          <p:cNvSpPr txBox="1"/>
          <p:nvPr/>
        </p:nvSpPr>
        <p:spPr>
          <a:xfrm>
            <a:off x="7809216" y="2719192"/>
            <a:ext cx="2636270" cy="58477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/>
              <a:t>Durante la Noche: Médico de Urgencias</a:t>
            </a:r>
            <a:endParaRPr lang="es-CO" sz="16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0A8053BA-E848-AEDB-6749-44D73EA6746A}"/>
              </a:ext>
            </a:extLst>
          </p:cNvPr>
          <p:cNvSpPr txBox="1"/>
          <p:nvPr/>
        </p:nvSpPr>
        <p:spPr>
          <a:xfrm>
            <a:off x="4188692" y="3626260"/>
            <a:ext cx="6256794" cy="83099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/>
              <a:t>El Gerente y/o Subgerente Científica (Coord. PHE) – en casos que así lo amerite el médico de urgencias. </a:t>
            </a:r>
          </a:p>
        </p:txBody>
      </p:sp>
      <p:sp>
        <p:nvSpPr>
          <p:cNvPr id="26" name="Flecha: a la derecha 25">
            <a:extLst>
              <a:ext uri="{FF2B5EF4-FFF2-40B4-BE49-F238E27FC236}">
                <a16:creationId xmlns:a16="http://schemas.microsoft.com/office/drawing/2014/main" id="{CDDF944F-EEE0-2FC1-5267-BF9250CCC0D3}"/>
              </a:ext>
            </a:extLst>
          </p:cNvPr>
          <p:cNvSpPr/>
          <p:nvPr/>
        </p:nvSpPr>
        <p:spPr>
          <a:xfrm>
            <a:off x="858364" y="4398758"/>
            <a:ext cx="537882" cy="46104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5</a:t>
            </a:r>
            <a:endParaRPr lang="es-CO" dirty="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C1BD10B-C9C5-668F-B613-B4E92F9D06A9}"/>
              </a:ext>
            </a:extLst>
          </p:cNvPr>
          <p:cNvSpPr txBox="1"/>
          <p:nvPr/>
        </p:nvSpPr>
        <p:spPr>
          <a:xfrm>
            <a:off x="1517906" y="4398758"/>
            <a:ext cx="2549127" cy="86177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Quién</a:t>
            </a:r>
            <a:r>
              <a:rPr lang="es-E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ES" sz="1600" dirty="0"/>
              <a:t>y cuándo se da la Notificación externa</a:t>
            </a:r>
            <a:endParaRPr lang="es-CO" sz="1600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65284F23-C9F0-2942-FC27-66274C72FDE7}"/>
              </a:ext>
            </a:extLst>
          </p:cNvPr>
          <p:cNvSpPr txBox="1"/>
          <p:nvPr/>
        </p:nvSpPr>
        <p:spPr>
          <a:xfrm>
            <a:off x="4339988" y="4531305"/>
            <a:ext cx="6105498" cy="58477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/>
              <a:t>El Gerente además de ser el único autorizado para dar información. 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E36541C2-7B7D-0D22-D300-FC5EAF4FFD18}"/>
              </a:ext>
            </a:extLst>
          </p:cNvPr>
          <p:cNvSpPr txBox="1"/>
          <p:nvPr/>
        </p:nvSpPr>
        <p:spPr>
          <a:xfrm>
            <a:off x="1510863" y="5196603"/>
            <a:ext cx="2556169" cy="86177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Quién</a:t>
            </a:r>
            <a:r>
              <a:rPr lang="es-E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ES" sz="1600" dirty="0"/>
              <a:t>ordena el retorno a la normalidad</a:t>
            </a:r>
            <a:endParaRPr lang="es-CO" sz="1600" dirty="0"/>
          </a:p>
        </p:txBody>
      </p:sp>
      <p:sp>
        <p:nvSpPr>
          <p:cNvPr id="30" name="Flecha: a la derecha 29">
            <a:extLst>
              <a:ext uri="{FF2B5EF4-FFF2-40B4-BE49-F238E27FC236}">
                <a16:creationId xmlns:a16="http://schemas.microsoft.com/office/drawing/2014/main" id="{1B84B7CF-7F3A-FC3B-5C61-207EB4FEC769}"/>
              </a:ext>
            </a:extLst>
          </p:cNvPr>
          <p:cNvSpPr/>
          <p:nvPr/>
        </p:nvSpPr>
        <p:spPr>
          <a:xfrm>
            <a:off x="851321" y="5351875"/>
            <a:ext cx="537882" cy="46104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6</a:t>
            </a:r>
            <a:endParaRPr lang="es-CO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0C0CAAF-68C9-72B0-EA4E-40D3900911B1}"/>
              </a:ext>
            </a:extLst>
          </p:cNvPr>
          <p:cNvSpPr txBox="1"/>
          <p:nvPr/>
        </p:nvSpPr>
        <p:spPr>
          <a:xfrm>
            <a:off x="4339988" y="5413119"/>
            <a:ext cx="62643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dk1"/>
                </a:solidFill>
              </a:rPr>
              <a:t>Gerente y Subgerente Científica (Coord. PHE)</a:t>
            </a:r>
            <a:endParaRPr lang="es-CO" sz="16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6500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09464C-DEE4-8137-4983-8C767B874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F93D8E37-5695-D108-E5C3-3A49BB028CC1}"/>
              </a:ext>
            </a:extLst>
          </p:cNvPr>
          <p:cNvSpPr/>
          <p:nvPr/>
        </p:nvSpPr>
        <p:spPr>
          <a:xfrm>
            <a:off x="5681663" y="8820150"/>
            <a:ext cx="1238250" cy="419100"/>
          </a:xfrm>
          <a:prstGeom prst="roundRect">
            <a:avLst/>
          </a:prstGeom>
          <a:solidFill>
            <a:srgbClr val="00CC00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1270" algn="ctr"/>
            <a:r>
              <a:rPr lang="es-ES" sz="12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Área Verde</a:t>
            </a:r>
            <a:endParaRPr lang="es-CO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DD58AE90-ADE3-0AB4-85B7-11E5A88E7584}"/>
              </a:ext>
            </a:extLst>
          </p:cNvPr>
          <p:cNvSpPr/>
          <p:nvPr/>
        </p:nvSpPr>
        <p:spPr>
          <a:xfrm>
            <a:off x="5727700" y="9750425"/>
            <a:ext cx="1238250" cy="419100"/>
          </a:xfrm>
          <a:prstGeom prst="roundRect">
            <a:avLst/>
          </a:prstGeom>
          <a:solidFill>
            <a:srgbClr val="2B2B00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1270" algn="ctr"/>
            <a:r>
              <a:rPr lang="es-ES" sz="12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Área Negra</a:t>
            </a:r>
            <a:endParaRPr lang="es-CO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9919239B-59E9-8C28-268F-392737F674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0375" y="194627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F36C78EB-3B92-56ED-532D-B9240A166A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0375" y="194627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C28021CE-8D80-D0CE-E9EE-92C688FA1E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0375" y="194627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4CD58245-52FC-1F9C-6253-2A772323BA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0375" y="194627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CF30EDFA-8CBC-3F78-61DC-5D1C3140E4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0375" y="194627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9EED0E5E-52DD-496E-F770-D78DDB1D6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0375" y="19462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 dirty="0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CD469B4A-21AE-2ADB-6E44-AD2B69A6311C}"/>
              </a:ext>
            </a:extLst>
          </p:cNvPr>
          <p:cNvSpPr txBox="1">
            <a:spLocks/>
          </p:cNvSpPr>
          <p:nvPr/>
        </p:nvSpPr>
        <p:spPr>
          <a:xfrm>
            <a:off x="1907931" y="626728"/>
            <a:ext cx="8376138" cy="80837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ALERTAS PARA INDICAR LA CONDICION DE EMERGENCIA</a:t>
            </a:r>
            <a:endParaRPr lang="es-CO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57C3FBC-BADF-8A9B-9F2E-CEE83B4B8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2478" y="1790608"/>
            <a:ext cx="6887536" cy="30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975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C5914-751C-E1C0-E921-2CAAF8419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FF833B4C-1E19-9EA5-C6B9-20F08DA0F0F6}"/>
              </a:ext>
            </a:extLst>
          </p:cNvPr>
          <p:cNvSpPr txBox="1">
            <a:spLocks/>
          </p:cNvSpPr>
          <p:nvPr/>
        </p:nvSpPr>
        <p:spPr>
          <a:xfrm>
            <a:off x="838200" y="536713"/>
            <a:ext cx="10515600" cy="8083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CADENA DE LLAMADO</a:t>
            </a:r>
            <a:endParaRPr lang="es-CO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502457A-578E-38AF-E2C5-360CB59CBBD4}"/>
              </a:ext>
            </a:extLst>
          </p:cNvPr>
          <p:cNvSpPr txBox="1"/>
          <p:nvPr/>
        </p:nvSpPr>
        <p:spPr>
          <a:xfrm>
            <a:off x="1776612" y="1709375"/>
            <a:ext cx="863877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Arial" panose="020B0604020202020204" pitchFamily="34" charset="0"/>
              </a:rPr>
              <a:t>Es un mecanismo de comunicación inmediata para asegurar que los equipos y las personas involucradas se activen para la respuesta correspondiente de acuerdo a la alarma establecida</a:t>
            </a:r>
            <a:r>
              <a:rPr lang="es-MX" b="0" i="0" dirty="0">
                <a:solidFill>
                  <a:srgbClr val="1F1F1F"/>
                </a:solidFill>
                <a:effectLst/>
                <a:latin typeface="Google Sans"/>
              </a:rPr>
              <a:t>.</a:t>
            </a:r>
          </a:p>
          <a:p>
            <a:pPr algn="just"/>
            <a:endParaRPr lang="es-MX" dirty="0">
              <a:solidFill>
                <a:srgbClr val="1F1F1F"/>
              </a:solidFill>
              <a:latin typeface="Google Sans"/>
            </a:endParaRPr>
          </a:p>
          <a:p>
            <a:pPr algn="just"/>
            <a:r>
              <a:rPr lang="es-E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 la activación de la alarma se debe activar la cadena de llamadas, tanto de los integrantes del CHE, como de cada uno de los servicios y departamentos</a:t>
            </a:r>
          </a:p>
          <a:p>
            <a:pPr algn="just"/>
            <a:endParaRPr lang="es-ES" dirty="0">
              <a:latin typeface="Arial" panose="020B0604020202020204" pitchFamily="34" charset="0"/>
            </a:endParaRPr>
          </a:p>
          <a:p>
            <a:pPr algn="just"/>
            <a:r>
              <a:rPr lang="es-E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Cada jefe de servicio o área es el responsable de mantener actualizada y ejecutar la cadena de llamadas de su servicio.</a:t>
            </a:r>
          </a:p>
          <a:p>
            <a:pPr algn="just"/>
            <a:endParaRPr lang="es-ES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/>
            <a:endParaRPr lang="es-C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269829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1DC6C29-0BF9-8475-6D8F-BC02DDD57111}"/>
              </a:ext>
            </a:extLst>
          </p:cNvPr>
          <p:cNvSpPr txBox="1"/>
          <p:nvPr/>
        </p:nvSpPr>
        <p:spPr>
          <a:xfrm>
            <a:off x="3489158" y="2518157"/>
            <a:ext cx="5759116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40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Gracias por su atención.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33706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97E0A228-C590-4D20-B05F-A6BF04A0544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2580</TotalTime>
  <Words>843</Words>
  <Application>Microsoft Office PowerPoint</Application>
  <PresentationFormat>Panorámica</PresentationFormat>
  <Paragraphs>130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Google Sans</vt:lpstr>
      <vt:lpstr>Times New Roman</vt:lpstr>
      <vt:lpstr>Office Theme</vt:lpstr>
      <vt:lpstr>PLAN HOSPITALARIO DE EMERGENCIA PHE</vt:lpstr>
      <vt:lpstr>Presentación de PowerPoint</vt:lpstr>
      <vt:lpstr>Presentación de PowerPoint</vt:lpstr>
      <vt:lpstr>                   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CLASIFICACION DE LAS AREAS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Título: Monserrat alternatives médium tamaño 44-48 puntos</dc:title>
  <dc:creator>CESAR ALBERTO GUISAO MONTENEGRO</dc:creator>
  <cp:lastModifiedBy>LAJAS</cp:lastModifiedBy>
  <cp:revision>42</cp:revision>
  <dcterms:created xsi:type="dcterms:W3CDTF">2024-05-15T13:17:42Z</dcterms:created>
  <dcterms:modified xsi:type="dcterms:W3CDTF">2025-04-04T13:08:16Z</dcterms:modified>
</cp:coreProperties>
</file>