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60" r:id="rId3"/>
    <p:sldId id="271" r:id="rId4"/>
    <p:sldId id="322" r:id="rId5"/>
    <p:sldId id="323" r:id="rId6"/>
    <p:sldId id="324" r:id="rId7"/>
    <p:sldId id="333" r:id="rId8"/>
    <p:sldId id="329" r:id="rId9"/>
    <p:sldId id="328" r:id="rId10"/>
    <p:sldId id="327" r:id="rId11"/>
    <p:sldId id="326" r:id="rId12"/>
    <p:sldId id="282" r:id="rId13"/>
    <p:sldId id="280" r:id="rId14"/>
    <p:sldId id="279" r:id="rId15"/>
    <p:sldId id="277" r:id="rId16"/>
    <p:sldId id="278" r:id="rId17"/>
    <p:sldId id="276" r:id="rId18"/>
    <p:sldId id="275" r:id="rId19"/>
    <p:sldId id="334" r:id="rId20"/>
    <p:sldId id="261" r:id="rId21"/>
    <p:sldId id="303" r:id="rId22"/>
    <p:sldId id="302" r:id="rId23"/>
    <p:sldId id="301" r:id="rId24"/>
    <p:sldId id="300" r:id="rId25"/>
    <p:sldId id="298" r:id="rId26"/>
    <p:sldId id="335" r:id="rId27"/>
    <p:sldId id="336" r:id="rId28"/>
    <p:sldId id="337" r:id="rId29"/>
    <p:sldId id="338" r:id="rId30"/>
    <p:sldId id="339" r:id="rId31"/>
    <p:sldId id="340" r:id="rId32"/>
    <p:sldId id="274" r:id="rId33"/>
    <p:sldId id="273" r:id="rId34"/>
    <p:sldId id="296" r:id="rId35"/>
    <p:sldId id="305" r:id="rId36"/>
    <p:sldId id="269" r:id="rId37"/>
    <p:sldId id="306" r:id="rId38"/>
    <p:sldId id="307" r:id="rId39"/>
    <p:sldId id="308" r:id="rId40"/>
    <p:sldId id="294" r:id="rId41"/>
    <p:sldId id="309" r:id="rId42"/>
    <p:sldId id="310" r:id="rId43"/>
    <p:sldId id="311" r:id="rId44"/>
    <p:sldId id="318" r:id="rId45"/>
    <p:sldId id="317" r:id="rId46"/>
    <p:sldId id="316" r:id="rId47"/>
    <p:sldId id="315" r:id="rId48"/>
    <p:sldId id="314" r:id="rId49"/>
    <p:sldId id="321" r:id="rId50"/>
    <p:sldId id="312"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5" d="100"/>
          <a:sy n="85" d="100"/>
        </p:scale>
        <p:origin x="7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image" Target="../media/image84.png"/></Relationships>
</file>

<file path=ppt/diagrams/_rels/data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image" Target="../media/image8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image" Target="../media/image84.png"/></Relationships>
</file>

<file path=ppt/diagrams/_rels/drawing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image" Target="../media/image8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DE12D0-EAE7-4690-A8ED-C14FE9531593}"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s-CO"/>
        </a:p>
      </dgm:t>
    </dgm:pt>
    <dgm:pt modelId="{FB345813-41B9-493D-927F-CA2429939100}">
      <dgm:prSet phldrT="[Texto]" custT="1"/>
      <dgm:spPr>
        <a:gradFill flip="none" rotWithShape="0">
          <a:gsLst>
            <a:gs pos="0">
              <a:srgbClr val="FF00FF">
                <a:shade val="30000"/>
                <a:satMod val="115000"/>
              </a:srgbClr>
            </a:gs>
            <a:gs pos="50000">
              <a:srgbClr val="FF00FF">
                <a:shade val="67500"/>
                <a:satMod val="115000"/>
              </a:srgbClr>
            </a:gs>
            <a:gs pos="100000">
              <a:srgbClr val="FF00FF">
                <a:shade val="100000"/>
                <a:satMod val="115000"/>
              </a:srgbClr>
            </a:gs>
          </a:gsLst>
          <a:path path="circle">
            <a:fillToRect l="100000" b="100000"/>
          </a:path>
          <a:tileRect t="-100000" r="-100000"/>
        </a:gradFill>
      </dgm:spPr>
      <dgm:t>
        <a:bodyPr/>
        <a:lstStyle/>
        <a:p>
          <a:r>
            <a:rPr lang="es-HN" sz="2000" dirty="0">
              <a:solidFill>
                <a:schemeClr val="tx1"/>
              </a:solidFill>
            </a:rPr>
            <a:t>Normativa</a:t>
          </a:r>
        </a:p>
      </dgm:t>
    </dgm:pt>
    <dgm:pt modelId="{FFDEA373-249B-4D3F-8BB2-1CA40B034F70}" type="parTrans" cxnId="{043418FB-1CCB-4215-9034-45FF90D35F7F}">
      <dgm:prSet/>
      <dgm:spPr/>
      <dgm:t>
        <a:bodyPr/>
        <a:lstStyle/>
        <a:p>
          <a:endParaRPr lang="es-HN"/>
        </a:p>
      </dgm:t>
    </dgm:pt>
    <dgm:pt modelId="{83193E4E-D646-4ADD-8515-1F21ECE15326}" type="sibTrans" cxnId="{043418FB-1CCB-4215-9034-45FF90D35F7F}">
      <dgm:prSet/>
      <dgm:spPr/>
      <dgm:t>
        <a:bodyPr/>
        <a:lstStyle/>
        <a:p>
          <a:endParaRPr lang="es-HN"/>
        </a:p>
      </dgm:t>
    </dgm:pt>
    <dgm:pt modelId="{EC98DB41-32EC-4DEF-AD98-60836E319B10}">
      <dgm:prSet phldrT="[Texto]" custT="1"/>
      <dgm:spPr>
        <a:gradFill flip="none" rotWithShape="0">
          <a:gsLst>
            <a:gs pos="0">
              <a:srgbClr val="33CC33">
                <a:shade val="30000"/>
                <a:satMod val="115000"/>
              </a:srgbClr>
            </a:gs>
            <a:gs pos="50000">
              <a:srgbClr val="33CC33">
                <a:shade val="67500"/>
                <a:satMod val="115000"/>
              </a:srgbClr>
            </a:gs>
            <a:gs pos="100000">
              <a:srgbClr val="33CC33">
                <a:shade val="100000"/>
                <a:satMod val="115000"/>
              </a:srgbClr>
            </a:gs>
          </a:gsLst>
          <a:lin ang="13500000" scaled="1"/>
          <a:tileRect/>
        </a:gra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HN" sz="1600" b="1" dirty="0">
              <a:solidFill>
                <a:schemeClr val="tx1"/>
              </a:solidFill>
            </a:rPr>
            <a:t>Planificación: cálculo de cantidades de desechos</a:t>
          </a:r>
          <a:endParaRPr lang="es-HN" sz="1800" b="1" dirty="0">
            <a:solidFill>
              <a:schemeClr val="tx1"/>
            </a:solidFill>
          </a:endParaRPr>
        </a:p>
      </dgm:t>
    </dgm:pt>
    <dgm:pt modelId="{F2BB9DCE-1EF3-4C19-8967-CC22797DC402}" type="parTrans" cxnId="{B2943247-ABB9-4874-A40A-4AD580BAC90E}">
      <dgm:prSet/>
      <dgm:spPr/>
      <dgm:t>
        <a:bodyPr/>
        <a:lstStyle/>
        <a:p>
          <a:endParaRPr lang="es-HN"/>
        </a:p>
      </dgm:t>
    </dgm:pt>
    <dgm:pt modelId="{A8E9544F-5E09-4164-990E-842741E01048}" type="sibTrans" cxnId="{B2943247-ABB9-4874-A40A-4AD580BAC90E}">
      <dgm:prSet/>
      <dgm:spPr/>
      <dgm:t>
        <a:bodyPr/>
        <a:lstStyle/>
        <a:p>
          <a:endParaRPr lang="es-HN"/>
        </a:p>
      </dgm:t>
    </dgm:pt>
    <dgm:pt modelId="{7983D790-62C3-46BE-B1AD-A91AE71A4A90}">
      <dgm:prSet phldrT="[Texto]"/>
      <dgm:spPr>
        <a:gradFill flip="none" rotWithShape="0">
          <a:gsLst>
            <a:gs pos="0">
              <a:srgbClr val="FF6600">
                <a:shade val="30000"/>
                <a:satMod val="115000"/>
              </a:srgbClr>
            </a:gs>
            <a:gs pos="50000">
              <a:srgbClr val="FF6600">
                <a:shade val="67500"/>
                <a:satMod val="115000"/>
              </a:srgbClr>
            </a:gs>
            <a:gs pos="100000">
              <a:srgbClr val="FF6600">
                <a:shade val="100000"/>
                <a:satMod val="115000"/>
              </a:srgbClr>
            </a:gs>
          </a:gsLst>
          <a:path path="circle">
            <a:fillToRect r="100000" b="100000"/>
          </a:path>
          <a:tileRect l="-100000" t="-100000"/>
        </a:gra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HN" dirty="0">
              <a:solidFill>
                <a:schemeClr val="tx1"/>
              </a:solidFill>
            </a:rPr>
            <a:t>Transporte: tipo, ruta, periodicidad</a:t>
          </a:r>
        </a:p>
      </dgm:t>
    </dgm:pt>
    <dgm:pt modelId="{4FE1A533-6964-44D2-9AA5-54ED74D342D7}" type="parTrans" cxnId="{C3F00650-340D-4BDD-A286-86F74E4DDB55}">
      <dgm:prSet/>
      <dgm:spPr/>
      <dgm:t>
        <a:bodyPr/>
        <a:lstStyle/>
        <a:p>
          <a:endParaRPr lang="es-HN"/>
        </a:p>
      </dgm:t>
    </dgm:pt>
    <dgm:pt modelId="{7F767FC6-B1D7-4EE5-AE21-76F6736F9B73}" type="sibTrans" cxnId="{C3F00650-340D-4BDD-A286-86F74E4DDB55}">
      <dgm:prSet/>
      <dgm:spPr/>
      <dgm:t>
        <a:bodyPr/>
        <a:lstStyle/>
        <a:p>
          <a:endParaRPr lang="es-HN"/>
        </a:p>
      </dgm:t>
    </dgm:pt>
    <dgm:pt modelId="{E8A069FF-079E-40AA-8F12-16AAF44B19F6}">
      <dgm:prSet phldrT="[Texto]" custT="1"/>
      <dgm:spPr>
        <a:gradFill flip="none" rotWithShape="0">
          <a:gsLst>
            <a:gs pos="0">
              <a:srgbClr val="FFFF00">
                <a:shade val="30000"/>
                <a:satMod val="115000"/>
              </a:srgbClr>
            </a:gs>
            <a:gs pos="50000">
              <a:srgbClr val="FFFF00">
                <a:shade val="67500"/>
                <a:satMod val="115000"/>
              </a:srgbClr>
            </a:gs>
            <a:gs pos="100000">
              <a:srgbClr val="FFFF00">
                <a:shade val="100000"/>
                <a:satMod val="115000"/>
              </a:srgbClr>
            </a:gs>
          </a:gsLst>
          <a:lin ang="8100000" scaled="1"/>
          <a:tileRect/>
        </a:gra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HN" sz="1800" dirty="0">
              <a:solidFill>
                <a:schemeClr val="tx1"/>
              </a:solidFill>
            </a:rPr>
            <a:t>Almacena</a:t>
          </a:r>
        </a:p>
        <a:p>
          <a:pPr marL="0" marR="0" indent="0" defTabSz="914400" eaLnBrk="1" fontAlgn="auto" latinLnBrk="0" hangingPunct="1">
            <a:lnSpc>
              <a:spcPct val="100000"/>
            </a:lnSpc>
            <a:spcBef>
              <a:spcPts val="0"/>
            </a:spcBef>
            <a:spcAft>
              <a:spcPts val="0"/>
            </a:spcAft>
            <a:buClrTx/>
            <a:buSzTx/>
            <a:buFontTx/>
            <a:buNone/>
            <a:tabLst/>
            <a:defRPr/>
          </a:pPr>
          <a:r>
            <a:rPr lang="es-HN" sz="1800" dirty="0">
              <a:solidFill>
                <a:schemeClr val="tx1"/>
              </a:solidFill>
            </a:rPr>
            <a:t>miento temporal</a:t>
          </a:r>
        </a:p>
        <a:p>
          <a:pPr defTabSz="1244600">
            <a:lnSpc>
              <a:spcPct val="90000"/>
            </a:lnSpc>
            <a:spcBef>
              <a:spcPct val="0"/>
            </a:spcBef>
            <a:spcAft>
              <a:spcPct val="35000"/>
            </a:spcAft>
          </a:pPr>
          <a:endParaRPr lang="es-HN" sz="2000" dirty="0">
            <a:solidFill>
              <a:schemeClr val="bg2">
                <a:lumMod val="50000"/>
              </a:schemeClr>
            </a:solidFill>
          </a:endParaRPr>
        </a:p>
      </dgm:t>
    </dgm:pt>
    <dgm:pt modelId="{FEF587BD-F85D-46A3-B8C3-C05869693774}" type="parTrans" cxnId="{FAC2CD95-7F85-48C3-A6B0-2027D5AA8F46}">
      <dgm:prSet/>
      <dgm:spPr/>
      <dgm:t>
        <a:bodyPr/>
        <a:lstStyle/>
        <a:p>
          <a:endParaRPr lang="es-HN"/>
        </a:p>
      </dgm:t>
    </dgm:pt>
    <dgm:pt modelId="{3CF98B32-7F47-41E5-963A-613A5E103EEA}" type="sibTrans" cxnId="{FAC2CD95-7F85-48C3-A6B0-2027D5AA8F46}">
      <dgm:prSet/>
      <dgm:spPr/>
      <dgm:t>
        <a:bodyPr/>
        <a:lstStyle/>
        <a:p>
          <a:endParaRPr lang="es-HN"/>
        </a:p>
      </dgm:t>
    </dgm:pt>
    <dgm:pt modelId="{B68501DB-1394-49B1-943B-6CEC624B6D19}">
      <dgm:prSet phldrT="[Texto]"/>
      <dgm:spPr>
        <a:gradFill flip="none" rotWithShape="0">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path path="circle">
            <a:fillToRect l="50000" t="50000" r="50000" b="50000"/>
          </a:path>
          <a:tileRect/>
        </a:gra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HN" dirty="0">
              <a:solidFill>
                <a:schemeClr val="tx1"/>
              </a:solidFill>
            </a:rPr>
            <a:t>Disposición final</a:t>
          </a:r>
        </a:p>
        <a:p>
          <a:pPr defTabSz="1422400">
            <a:lnSpc>
              <a:spcPct val="90000"/>
            </a:lnSpc>
            <a:spcBef>
              <a:spcPct val="0"/>
            </a:spcBef>
            <a:spcAft>
              <a:spcPct val="35000"/>
            </a:spcAft>
          </a:pPr>
          <a:endParaRPr lang="es-HN" dirty="0">
            <a:solidFill>
              <a:schemeClr val="tx1"/>
            </a:solidFill>
          </a:endParaRPr>
        </a:p>
      </dgm:t>
    </dgm:pt>
    <dgm:pt modelId="{388ACF95-8889-4CCD-B882-D252E68F6DDA}" type="parTrans" cxnId="{049886F4-ADA3-485B-BA5B-0E950A69047C}">
      <dgm:prSet/>
      <dgm:spPr/>
      <dgm:t>
        <a:bodyPr/>
        <a:lstStyle/>
        <a:p>
          <a:endParaRPr lang="es-HN"/>
        </a:p>
      </dgm:t>
    </dgm:pt>
    <dgm:pt modelId="{7EFC73B5-6717-45F8-8422-39076CF1A2AA}" type="sibTrans" cxnId="{049886F4-ADA3-485B-BA5B-0E950A69047C}">
      <dgm:prSet/>
      <dgm:spPr/>
      <dgm:t>
        <a:bodyPr/>
        <a:lstStyle/>
        <a:p>
          <a:endParaRPr lang="es-HN"/>
        </a:p>
      </dgm:t>
    </dgm:pt>
    <dgm:pt modelId="{72406087-07B0-43C4-8601-44874474EF28}" type="pres">
      <dgm:prSet presAssocID="{68DE12D0-EAE7-4690-A8ED-C14FE9531593}" presName="CompostProcess" presStyleCnt="0">
        <dgm:presLayoutVars>
          <dgm:dir/>
          <dgm:resizeHandles val="exact"/>
        </dgm:presLayoutVars>
      </dgm:prSet>
      <dgm:spPr/>
    </dgm:pt>
    <dgm:pt modelId="{D4F094B9-94FE-4B79-9731-7B87B3C2DE2D}" type="pres">
      <dgm:prSet presAssocID="{68DE12D0-EAE7-4690-A8ED-C14FE9531593}" presName="arrow" presStyleLbl="bgShp" presStyleIdx="0" presStyleCnt="1" custScaleX="117647"/>
      <dgm:spPr>
        <a:solidFill>
          <a:srgbClr val="FFCC99"/>
        </a:solidFill>
      </dgm:spPr>
    </dgm:pt>
    <dgm:pt modelId="{3D0314DD-0A74-4BBF-8180-8639BEDD92C3}" type="pres">
      <dgm:prSet presAssocID="{68DE12D0-EAE7-4690-A8ED-C14FE9531593}" presName="linearProcess" presStyleCnt="0"/>
      <dgm:spPr/>
    </dgm:pt>
    <dgm:pt modelId="{9F0B563A-362C-4FDC-A137-0DD2AA6408D6}" type="pres">
      <dgm:prSet presAssocID="{FB345813-41B9-493D-927F-CA2429939100}" presName="textNode" presStyleLbl="node1" presStyleIdx="0" presStyleCnt="5" custScaleX="94069" custLinFactNeighborX="1256" custLinFactNeighborY="-58">
        <dgm:presLayoutVars>
          <dgm:bulletEnabled val="1"/>
        </dgm:presLayoutVars>
      </dgm:prSet>
      <dgm:spPr/>
    </dgm:pt>
    <dgm:pt modelId="{7622F85F-DA7E-4892-A522-F809D903C73C}" type="pres">
      <dgm:prSet presAssocID="{83193E4E-D646-4ADD-8515-1F21ECE15326}" presName="sibTrans" presStyleCnt="0"/>
      <dgm:spPr/>
    </dgm:pt>
    <dgm:pt modelId="{818E8B25-EBE0-4BE5-A813-9208215EDCD1}" type="pres">
      <dgm:prSet presAssocID="{EC98DB41-32EC-4DEF-AD98-60836E319B10}" presName="textNode" presStyleLbl="node1" presStyleIdx="1" presStyleCnt="5">
        <dgm:presLayoutVars>
          <dgm:bulletEnabled val="1"/>
        </dgm:presLayoutVars>
      </dgm:prSet>
      <dgm:spPr/>
    </dgm:pt>
    <dgm:pt modelId="{9D3DBAA5-C712-498C-BB2A-A13721EE9289}" type="pres">
      <dgm:prSet presAssocID="{A8E9544F-5E09-4164-990E-842741E01048}" presName="sibTrans" presStyleCnt="0"/>
      <dgm:spPr/>
    </dgm:pt>
    <dgm:pt modelId="{11DFFA08-144C-4A75-922C-099781759A91}" type="pres">
      <dgm:prSet presAssocID="{E8A069FF-079E-40AA-8F12-16AAF44B19F6}" presName="textNode" presStyleLbl="node1" presStyleIdx="2" presStyleCnt="5" custScaleX="107855">
        <dgm:presLayoutVars>
          <dgm:bulletEnabled val="1"/>
        </dgm:presLayoutVars>
      </dgm:prSet>
      <dgm:spPr/>
    </dgm:pt>
    <dgm:pt modelId="{2EFF7D99-3754-4E3D-A744-87C91E88049A}" type="pres">
      <dgm:prSet presAssocID="{3CF98B32-7F47-41E5-963A-613A5E103EEA}" presName="sibTrans" presStyleCnt="0"/>
      <dgm:spPr/>
    </dgm:pt>
    <dgm:pt modelId="{472096E3-A82F-4A04-BE5F-C406BE54C547}" type="pres">
      <dgm:prSet presAssocID="{7983D790-62C3-46BE-B1AD-A91AE71A4A90}" presName="textNode" presStyleLbl="node1" presStyleIdx="3" presStyleCnt="5">
        <dgm:presLayoutVars>
          <dgm:bulletEnabled val="1"/>
        </dgm:presLayoutVars>
      </dgm:prSet>
      <dgm:spPr/>
    </dgm:pt>
    <dgm:pt modelId="{37A74654-27BB-4D77-B727-CE3E3DFD89D5}" type="pres">
      <dgm:prSet presAssocID="{7F767FC6-B1D7-4EE5-AE21-76F6736F9B73}" presName="sibTrans" presStyleCnt="0"/>
      <dgm:spPr/>
    </dgm:pt>
    <dgm:pt modelId="{80E09AE2-F376-4D51-BA39-F87FB47158B4}" type="pres">
      <dgm:prSet presAssocID="{B68501DB-1394-49B1-943B-6CEC624B6D19}" presName="textNode" presStyleLbl="node1" presStyleIdx="4" presStyleCnt="5">
        <dgm:presLayoutVars>
          <dgm:bulletEnabled val="1"/>
        </dgm:presLayoutVars>
      </dgm:prSet>
      <dgm:spPr/>
    </dgm:pt>
  </dgm:ptLst>
  <dgm:cxnLst>
    <dgm:cxn modelId="{B4D0E541-FDC7-4328-BDE7-D1761BB40DC0}" type="presOf" srcId="{68DE12D0-EAE7-4690-A8ED-C14FE9531593}" destId="{72406087-07B0-43C4-8601-44874474EF28}" srcOrd="0" destOrd="0" presId="urn:microsoft.com/office/officeart/2005/8/layout/hProcess9"/>
    <dgm:cxn modelId="{362B5346-42E2-4E96-8C7A-373596BCC93C}" type="presOf" srcId="{E8A069FF-079E-40AA-8F12-16AAF44B19F6}" destId="{11DFFA08-144C-4A75-922C-099781759A91}" srcOrd="0" destOrd="0" presId="urn:microsoft.com/office/officeart/2005/8/layout/hProcess9"/>
    <dgm:cxn modelId="{B2943247-ABB9-4874-A40A-4AD580BAC90E}" srcId="{68DE12D0-EAE7-4690-A8ED-C14FE9531593}" destId="{EC98DB41-32EC-4DEF-AD98-60836E319B10}" srcOrd="1" destOrd="0" parTransId="{F2BB9DCE-1EF3-4C19-8967-CC22797DC402}" sibTransId="{A8E9544F-5E09-4164-990E-842741E01048}"/>
    <dgm:cxn modelId="{C3F00650-340D-4BDD-A286-86F74E4DDB55}" srcId="{68DE12D0-EAE7-4690-A8ED-C14FE9531593}" destId="{7983D790-62C3-46BE-B1AD-A91AE71A4A90}" srcOrd="3" destOrd="0" parTransId="{4FE1A533-6964-44D2-9AA5-54ED74D342D7}" sibTransId="{7F767FC6-B1D7-4EE5-AE21-76F6736F9B73}"/>
    <dgm:cxn modelId="{FAC2CD95-7F85-48C3-A6B0-2027D5AA8F46}" srcId="{68DE12D0-EAE7-4690-A8ED-C14FE9531593}" destId="{E8A069FF-079E-40AA-8F12-16AAF44B19F6}" srcOrd="2" destOrd="0" parTransId="{FEF587BD-F85D-46A3-B8C3-C05869693774}" sibTransId="{3CF98B32-7F47-41E5-963A-613A5E103EEA}"/>
    <dgm:cxn modelId="{B17F729E-4ABC-4261-A008-2DC3096A2941}" type="presOf" srcId="{B68501DB-1394-49B1-943B-6CEC624B6D19}" destId="{80E09AE2-F376-4D51-BA39-F87FB47158B4}" srcOrd="0" destOrd="0" presId="urn:microsoft.com/office/officeart/2005/8/layout/hProcess9"/>
    <dgm:cxn modelId="{FE32AAAF-F7F2-412B-963D-3F9E28C0310C}" type="presOf" srcId="{EC98DB41-32EC-4DEF-AD98-60836E319B10}" destId="{818E8B25-EBE0-4BE5-A813-9208215EDCD1}" srcOrd="0" destOrd="0" presId="urn:microsoft.com/office/officeart/2005/8/layout/hProcess9"/>
    <dgm:cxn modelId="{4F1736F2-8816-4C7D-A349-6468E68181AD}" type="presOf" srcId="{FB345813-41B9-493D-927F-CA2429939100}" destId="{9F0B563A-362C-4FDC-A137-0DD2AA6408D6}" srcOrd="0" destOrd="0" presId="urn:microsoft.com/office/officeart/2005/8/layout/hProcess9"/>
    <dgm:cxn modelId="{049886F4-ADA3-485B-BA5B-0E950A69047C}" srcId="{68DE12D0-EAE7-4690-A8ED-C14FE9531593}" destId="{B68501DB-1394-49B1-943B-6CEC624B6D19}" srcOrd="4" destOrd="0" parTransId="{388ACF95-8889-4CCD-B882-D252E68F6DDA}" sibTransId="{7EFC73B5-6717-45F8-8422-39076CF1A2AA}"/>
    <dgm:cxn modelId="{4239C8F6-9693-4272-98C3-03A50601238F}" type="presOf" srcId="{7983D790-62C3-46BE-B1AD-A91AE71A4A90}" destId="{472096E3-A82F-4A04-BE5F-C406BE54C547}" srcOrd="0" destOrd="0" presId="urn:microsoft.com/office/officeart/2005/8/layout/hProcess9"/>
    <dgm:cxn modelId="{043418FB-1CCB-4215-9034-45FF90D35F7F}" srcId="{68DE12D0-EAE7-4690-A8ED-C14FE9531593}" destId="{FB345813-41B9-493D-927F-CA2429939100}" srcOrd="0" destOrd="0" parTransId="{FFDEA373-249B-4D3F-8BB2-1CA40B034F70}" sibTransId="{83193E4E-D646-4ADD-8515-1F21ECE15326}"/>
    <dgm:cxn modelId="{FDD45F2E-37A9-475D-9ED5-0DE1EEADB1CB}" type="presParOf" srcId="{72406087-07B0-43C4-8601-44874474EF28}" destId="{D4F094B9-94FE-4B79-9731-7B87B3C2DE2D}" srcOrd="0" destOrd="0" presId="urn:microsoft.com/office/officeart/2005/8/layout/hProcess9"/>
    <dgm:cxn modelId="{C0AC7C24-DEB2-488A-A05B-B16333D11ACC}" type="presParOf" srcId="{72406087-07B0-43C4-8601-44874474EF28}" destId="{3D0314DD-0A74-4BBF-8180-8639BEDD92C3}" srcOrd="1" destOrd="0" presId="urn:microsoft.com/office/officeart/2005/8/layout/hProcess9"/>
    <dgm:cxn modelId="{7B9A7088-FA9E-4355-A466-99FFFDF65669}" type="presParOf" srcId="{3D0314DD-0A74-4BBF-8180-8639BEDD92C3}" destId="{9F0B563A-362C-4FDC-A137-0DD2AA6408D6}" srcOrd="0" destOrd="0" presId="urn:microsoft.com/office/officeart/2005/8/layout/hProcess9"/>
    <dgm:cxn modelId="{56FA5005-D6C3-44EC-A0A0-2BB938C1DD90}" type="presParOf" srcId="{3D0314DD-0A74-4BBF-8180-8639BEDD92C3}" destId="{7622F85F-DA7E-4892-A522-F809D903C73C}" srcOrd="1" destOrd="0" presId="urn:microsoft.com/office/officeart/2005/8/layout/hProcess9"/>
    <dgm:cxn modelId="{EE201204-E76C-48A8-801D-66936E3FA480}" type="presParOf" srcId="{3D0314DD-0A74-4BBF-8180-8639BEDD92C3}" destId="{818E8B25-EBE0-4BE5-A813-9208215EDCD1}" srcOrd="2" destOrd="0" presId="urn:microsoft.com/office/officeart/2005/8/layout/hProcess9"/>
    <dgm:cxn modelId="{6620ED7C-74BE-40FD-A391-0353ED64D7F5}" type="presParOf" srcId="{3D0314DD-0A74-4BBF-8180-8639BEDD92C3}" destId="{9D3DBAA5-C712-498C-BB2A-A13721EE9289}" srcOrd="3" destOrd="0" presId="urn:microsoft.com/office/officeart/2005/8/layout/hProcess9"/>
    <dgm:cxn modelId="{76055F17-07B8-41E1-B753-C0B8279A942B}" type="presParOf" srcId="{3D0314DD-0A74-4BBF-8180-8639BEDD92C3}" destId="{11DFFA08-144C-4A75-922C-099781759A91}" srcOrd="4" destOrd="0" presId="urn:microsoft.com/office/officeart/2005/8/layout/hProcess9"/>
    <dgm:cxn modelId="{C64C9DD1-AE7D-4243-AE52-08CC68EAA185}" type="presParOf" srcId="{3D0314DD-0A74-4BBF-8180-8639BEDD92C3}" destId="{2EFF7D99-3754-4E3D-A744-87C91E88049A}" srcOrd="5" destOrd="0" presId="urn:microsoft.com/office/officeart/2005/8/layout/hProcess9"/>
    <dgm:cxn modelId="{9B8B89BA-2B8C-488E-A1B8-798483D6BD41}" type="presParOf" srcId="{3D0314DD-0A74-4BBF-8180-8639BEDD92C3}" destId="{472096E3-A82F-4A04-BE5F-C406BE54C547}" srcOrd="6" destOrd="0" presId="urn:microsoft.com/office/officeart/2005/8/layout/hProcess9"/>
    <dgm:cxn modelId="{BEBF7AD5-9200-4B1B-B1F0-B320B14FFAFE}" type="presParOf" srcId="{3D0314DD-0A74-4BBF-8180-8639BEDD92C3}" destId="{37A74654-27BB-4D77-B727-CE3E3DFD89D5}" srcOrd="7" destOrd="0" presId="urn:microsoft.com/office/officeart/2005/8/layout/hProcess9"/>
    <dgm:cxn modelId="{5E66E690-FE51-4F4B-8531-5D6CD2178B82}" type="presParOf" srcId="{3D0314DD-0A74-4BBF-8180-8639BEDD92C3}" destId="{80E09AE2-F376-4D51-BA39-F87FB47158B4}" srcOrd="8"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22CA67-8295-4DDC-8748-E380DDF5AA13}"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s-MX"/>
        </a:p>
      </dgm:t>
    </dgm:pt>
    <dgm:pt modelId="{10E488BB-5FE3-48A6-AB86-768F937071E8}">
      <dgm:prSet phldrT="[Texto]"/>
      <dgm:spPr/>
      <dgm:t>
        <a:bodyPr/>
        <a:lstStyle/>
        <a:p>
          <a:r>
            <a:rPr lang="es-MX" b="0" i="0" dirty="0"/>
            <a:t>Vacuna antituberculosa (BCG)</a:t>
          </a:r>
        </a:p>
        <a:p>
          <a:r>
            <a:rPr lang="es-MX" b="0" i="0" dirty="0"/>
            <a:t>Previene enfermedad de tuberculosis. Su transmisión es directa, de persona a persona, no tiene toxinas conocidas, lo que le permite mantenerse en bacteriostasis (detención del crecimiento y producción) por largos  períodos en el interior de las células; es aerobio, de </a:t>
          </a:r>
          <a:br>
            <a:rPr lang="es-MX" dirty="0"/>
          </a:br>
          <a:r>
            <a:rPr lang="es-MX" b="0" i="0" dirty="0"/>
            <a:t>multiplicación lenta y con numerosos antígenos capaces de despertar una gran variedad de respuestas inmunológicas en el huésped</a:t>
          </a:r>
          <a:endParaRPr lang="es-MX" dirty="0"/>
        </a:p>
      </dgm:t>
    </dgm:pt>
    <dgm:pt modelId="{FAA67B79-7943-4334-989D-0AA2A4EB3D9D}" type="parTrans" cxnId="{C887197E-53D4-4A96-812C-2F12F0C80F94}">
      <dgm:prSet/>
      <dgm:spPr/>
      <dgm:t>
        <a:bodyPr/>
        <a:lstStyle/>
        <a:p>
          <a:endParaRPr lang="es-MX"/>
        </a:p>
      </dgm:t>
    </dgm:pt>
    <dgm:pt modelId="{465EDE28-601B-4BB2-9653-64BC92A9CDC6}" type="sibTrans" cxnId="{C887197E-53D4-4A96-812C-2F12F0C80F94}">
      <dgm:prSet/>
      <dgm:spPr/>
      <dgm:t>
        <a:bodyPr/>
        <a:lstStyle/>
        <a:p>
          <a:endParaRPr lang="es-MX"/>
        </a:p>
      </dgm:t>
    </dgm:pt>
    <dgm:pt modelId="{370946F2-755E-4DA3-BB20-2A3420E2F626}">
      <dgm:prSet phldrT="[Texto]"/>
      <dgm:spPr/>
      <dgm:t>
        <a:bodyPr/>
        <a:lstStyle/>
        <a:p>
          <a:r>
            <a:rPr lang="es-MX" b="0" i="0" dirty="0"/>
            <a:t>Estudios recientes han demostrado que la vacuna de BCG da protección cruzada contra la lepra10, por lo que se recomienda su administración a los contactos de personas con lepra</a:t>
          </a:r>
        </a:p>
        <a:p>
          <a:r>
            <a:rPr lang="es-MX" b="0" i="0" dirty="0"/>
            <a:t>Indicación: se utiliza para prevenir las formas graves </a:t>
          </a:r>
          <a:br>
            <a:rPr lang="es-MX" dirty="0"/>
          </a:br>
          <a:r>
            <a:rPr lang="es-MX" b="0" i="0" dirty="0"/>
            <a:t>extrapulmonares de la enfermedad (tuberculosis </a:t>
          </a:r>
          <a:br>
            <a:rPr lang="es-MX" dirty="0"/>
          </a:br>
          <a:r>
            <a:rPr lang="es-MX" b="0" i="0" dirty="0"/>
            <a:t>meníngea o diseminada) en la población infantil.</a:t>
          </a:r>
          <a:endParaRPr lang="es-MX" dirty="0"/>
        </a:p>
      </dgm:t>
    </dgm:pt>
    <dgm:pt modelId="{1236764B-07EB-4BF4-9EEB-238482432E5D}" type="parTrans" cxnId="{DE2BFC85-DCF6-4732-884B-E0AB8A0B152A}">
      <dgm:prSet/>
      <dgm:spPr/>
      <dgm:t>
        <a:bodyPr/>
        <a:lstStyle/>
        <a:p>
          <a:endParaRPr lang="es-MX"/>
        </a:p>
      </dgm:t>
    </dgm:pt>
    <dgm:pt modelId="{89DA918D-679A-4698-83C2-F1F22721A463}" type="sibTrans" cxnId="{DE2BFC85-DCF6-4732-884B-E0AB8A0B152A}">
      <dgm:prSet/>
      <dgm:spPr/>
      <dgm:t>
        <a:bodyPr/>
        <a:lstStyle/>
        <a:p>
          <a:endParaRPr lang="es-MX"/>
        </a:p>
      </dgm:t>
    </dgm:pt>
    <dgm:pt modelId="{D876E2B2-E831-4B15-9DB8-F12B236DA98E}">
      <dgm:prSet phldrT="[Texto]"/>
      <dgm:spPr/>
      <dgm:t>
        <a:bodyPr/>
        <a:lstStyle/>
        <a:p>
          <a:r>
            <a:rPr lang="es-MX" b="0" i="0" dirty="0"/>
            <a:t>Tipo de vacuna: viva atenuada bacteriana replicativa11, cuyo contenido es una suspensión de bacilos vivos (Calmette-</a:t>
          </a:r>
          <a:r>
            <a:rPr lang="es-MX" b="0" i="0" dirty="0" err="1"/>
            <a:t>Guerin</a:t>
          </a:r>
          <a:r>
            <a:rPr lang="es-MX" b="0" i="0" dirty="0"/>
            <a:t>) que corresponde a una cepa de Mycobacterium bovis atenuada.</a:t>
          </a:r>
        </a:p>
        <a:p>
          <a:endParaRPr lang="es-MX" dirty="0"/>
        </a:p>
      </dgm:t>
    </dgm:pt>
    <dgm:pt modelId="{075BB41F-DE01-43EE-B9D7-5E5F554C6F21}" type="parTrans" cxnId="{25D9D1C0-D613-4EFB-9A38-2DB67C96211B}">
      <dgm:prSet/>
      <dgm:spPr/>
      <dgm:t>
        <a:bodyPr/>
        <a:lstStyle/>
        <a:p>
          <a:endParaRPr lang="es-MX"/>
        </a:p>
      </dgm:t>
    </dgm:pt>
    <dgm:pt modelId="{99657E1D-E636-4131-AEA8-42CF2B1938A2}" type="sibTrans" cxnId="{25D9D1C0-D613-4EFB-9A38-2DB67C96211B}">
      <dgm:prSet/>
      <dgm:spPr/>
      <dgm:t>
        <a:bodyPr/>
        <a:lstStyle/>
        <a:p>
          <a:endParaRPr lang="es-MX"/>
        </a:p>
      </dgm:t>
    </dgm:pt>
    <dgm:pt modelId="{8D432C86-DB6E-4375-9566-615792AE976C}" type="pres">
      <dgm:prSet presAssocID="{E722CA67-8295-4DDC-8748-E380DDF5AA13}" presName="linear" presStyleCnt="0">
        <dgm:presLayoutVars>
          <dgm:dir/>
          <dgm:resizeHandles val="exact"/>
        </dgm:presLayoutVars>
      </dgm:prSet>
      <dgm:spPr/>
    </dgm:pt>
    <dgm:pt modelId="{65AAEDE0-4E96-4A36-922C-8E6F5E2CA3A0}" type="pres">
      <dgm:prSet presAssocID="{10E488BB-5FE3-48A6-AB86-768F937071E8}" presName="comp" presStyleCnt="0"/>
      <dgm:spPr/>
    </dgm:pt>
    <dgm:pt modelId="{7389CF61-1ABB-4B51-8CE7-4D130D2F944D}" type="pres">
      <dgm:prSet presAssocID="{10E488BB-5FE3-48A6-AB86-768F937071E8}" presName="box" presStyleLbl="node1" presStyleIdx="0" presStyleCnt="3" custLinFactNeighborX="-7048" custLinFactNeighborY="4716"/>
      <dgm:spPr/>
    </dgm:pt>
    <dgm:pt modelId="{A360F637-B0CB-46B3-9C55-05FB17CF4918}" type="pres">
      <dgm:prSet presAssocID="{10E488BB-5FE3-48A6-AB86-768F937071E8}" presName="img" presStyleLbl="fgImgPlace1" presStyleIdx="0" presStyleCnt="3"/>
      <dgm:spPr>
        <a:blipFill rotWithShape="1">
          <a:blip xmlns:r="http://schemas.openxmlformats.org/officeDocument/2006/relationships" r:embed="rId1"/>
          <a:srcRect/>
          <a:stretch>
            <a:fillRect l="-33000" r="-33000"/>
          </a:stretch>
        </a:blipFill>
      </dgm:spPr>
    </dgm:pt>
    <dgm:pt modelId="{4FD0B101-D3FA-491A-81B2-EFB5A0BEFD72}" type="pres">
      <dgm:prSet presAssocID="{10E488BB-5FE3-48A6-AB86-768F937071E8}" presName="text" presStyleLbl="node1" presStyleIdx="0" presStyleCnt="3">
        <dgm:presLayoutVars>
          <dgm:bulletEnabled val="1"/>
        </dgm:presLayoutVars>
      </dgm:prSet>
      <dgm:spPr/>
    </dgm:pt>
    <dgm:pt modelId="{6B3E3881-E1DA-48F8-9F77-AFC6ED6D5508}" type="pres">
      <dgm:prSet presAssocID="{465EDE28-601B-4BB2-9653-64BC92A9CDC6}" presName="spacer" presStyleCnt="0"/>
      <dgm:spPr/>
    </dgm:pt>
    <dgm:pt modelId="{FCCCDA20-C66E-4836-9E15-D2A8A5768CF6}" type="pres">
      <dgm:prSet presAssocID="{370946F2-755E-4DA3-BB20-2A3420E2F626}" presName="comp" presStyleCnt="0"/>
      <dgm:spPr/>
    </dgm:pt>
    <dgm:pt modelId="{CFA3FDCA-0CFA-4B29-A3BD-F7B55F0F91C8}" type="pres">
      <dgm:prSet presAssocID="{370946F2-755E-4DA3-BB20-2A3420E2F626}" presName="box" presStyleLbl="node1" presStyleIdx="1" presStyleCnt="3"/>
      <dgm:spPr/>
    </dgm:pt>
    <dgm:pt modelId="{E0B23C1E-C1D7-4947-B984-D85ABAC4BF2F}" type="pres">
      <dgm:prSet presAssocID="{370946F2-755E-4DA3-BB20-2A3420E2F626}" presName="img" presStyleLbl="fgImgPlace1" presStyleIdx="1" presStyleCnt="3"/>
      <dgm:spPr>
        <a:blipFill rotWithShape="1">
          <a:blip xmlns:r="http://schemas.openxmlformats.org/officeDocument/2006/relationships" r:embed="rId2"/>
          <a:srcRect/>
          <a:stretch>
            <a:fillRect l="-27000" r="-27000"/>
          </a:stretch>
        </a:blipFill>
      </dgm:spPr>
    </dgm:pt>
    <dgm:pt modelId="{30E12951-2149-43C5-B7C7-0B2B882042FA}" type="pres">
      <dgm:prSet presAssocID="{370946F2-755E-4DA3-BB20-2A3420E2F626}" presName="text" presStyleLbl="node1" presStyleIdx="1" presStyleCnt="3">
        <dgm:presLayoutVars>
          <dgm:bulletEnabled val="1"/>
        </dgm:presLayoutVars>
      </dgm:prSet>
      <dgm:spPr/>
    </dgm:pt>
    <dgm:pt modelId="{76C632B2-5EC7-4A6F-A0EE-CE6138032ED2}" type="pres">
      <dgm:prSet presAssocID="{89DA918D-679A-4698-83C2-F1F22721A463}" presName="spacer" presStyleCnt="0"/>
      <dgm:spPr/>
    </dgm:pt>
    <dgm:pt modelId="{20EA139D-398A-4B90-92EC-9D5FA831152A}" type="pres">
      <dgm:prSet presAssocID="{D876E2B2-E831-4B15-9DB8-F12B236DA98E}" presName="comp" presStyleCnt="0"/>
      <dgm:spPr/>
    </dgm:pt>
    <dgm:pt modelId="{47348025-319E-45FB-8B17-AE285BB5F0FE}" type="pres">
      <dgm:prSet presAssocID="{D876E2B2-E831-4B15-9DB8-F12B236DA98E}" presName="box" presStyleLbl="node1" presStyleIdx="2" presStyleCnt="3"/>
      <dgm:spPr/>
    </dgm:pt>
    <dgm:pt modelId="{4B9E559F-B083-46E7-B58B-461D00929C16}" type="pres">
      <dgm:prSet presAssocID="{D876E2B2-E831-4B15-9DB8-F12B236DA98E}" presName="img" presStyleLbl="fgImgPlace1" presStyleIdx="2" presStyleCnt="3"/>
      <dgm:spPr>
        <a:blipFill rotWithShape="1">
          <a:blip xmlns:r="http://schemas.openxmlformats.org/officeDocument/2006/relationships" r:embed="rId3"/>
          <a:srcRect/>
          <a:stretch>
            <a:fillRect l="-17000" r="-17000"/>
          </a:stretch>
        </a:blipFill>
      </dgm:spPr>
    </dgm:pt>
    <dgm:pt modelId="{C2389566-5C47-4BB1-851F-D3165DB1AA76}" type="pres">
      <dgm:prSet presAssocID="{D876E2B2-E831-4B15-9DB8-F12B236DA98E}" presName="text" presStyleLbl="node1" presStyleIdx="2" presStyleCnt="3">
        <dgm:presLayoutVars>
          <dgm:bulletEnabled val="1"/>
        </dgm:presLayoutVars>
      </dgm:prSet>
      <dgm:spPr/>
    </dgm:pt>
  </dgm:ptLst>
  <dgm:cxnLst>
    <dgm:cxn modelId="{9103252A-6CAA-4F79-BA89-5F7FC421CE80}" type="presOf" srcId="{10E488BB-5FE3-48A6-AB86-768F937071E8}" destId="{7389CF61-1ABB-4B51-8CE7-4D130D2F944D}" srcOrd="0" destOrd="0" presId="urn:microsoft.com/office/officeart/2005/8/layout/vList4"/>
    <dgm:cxn modelId="{BF2E5E31-E9FF-4280-8E78-C3CEBDACE89B}" type="presOf" srcId="{D876E2B2-E831-4B15-9DB8-F12B236DA98E}" destId="{47348025-319E-45FB-8B17-AE285BB5F0FE}" srcOrd="0" destOrd="0" presId="urn:microsoft.com/office/officeart/2005/8/layout/vList4"/>
    <dgm:cxn modelId="{6A7C9D41-CC1E-4EC7-B8E0-0A96D8E1C158}" type="presOf" srcId="{D876E2B2-E831-4B15-9DB8-F12B236DA98E}" destId="{C2389566-5C47-4BB1-851F-D3165DB1AA76}" srcOrd="1" destOrd="0" presId="urn:microsoft.com/office/officeart/2005/8/layout/vList4"/>
    <dgm:cxn modelId="{D5493F55-633D-4D9C-9A49-DC228AF9E131}" type="presOf" srcId="{370946F2-755E-4DA3-BB20-2A3420E2F626}" destId="{CFA3FDCA-0CFA-4B29-A3BD-F7B55F0F91C8}" srcOrd="0" destOrd="0" presId="urn:microsoft.com/office/officeart/2005/8/layout/vList4"/>
    <dgm:cxn modelId="{C887197E-53D4-4A96-812C-2F12F0C80F94}" srcId="{E722CA67-8295-4DDC-8748-E380DDF5AA13}" destId="{10E488BB-5FE3-48A6-AB86-768F937071E8}" srcOrd="0" destOrd="0" parTransId="{FAA67B79-7943-4334-989D-0AA2A4EB3D9D}" sibTransId="{465EDE28-601B-4BB2-9653-64BC92A9CDC6}"/>
    <dgm:cxn modelId="{DFF5CB84-1B89-424C-A08E-019F884C81F3}" type="presOf" srcId="{10E488BB-5FE3-48A6-AB86-768F937071E8}" destId="{4FD0B101-D3FA-491A-81B2-EFB5A0BEFD72}" srcOrd="1" destOrd="0" presId="urn:microsoft.com/office/officeart/2005/8/layout/vList4"/>
    <dgm:cxn modelId="{DE2BFC85-DCF6-4732-884B-E0AB8A0B152A}" srcId="{E722CA67-8295-4DDC-8748-E380DDF5AA13}" destId="{370946F2-755E-4DA3-BB20-2A3420E2F626}" srcOrd="1" destOrd="0" parTransId="{1236764B-07EB-4BF4-9EEB-238482432E5D}" sibTransId="{89DA918D-679A-4698-83C2-F1F22721A463}"/>
    <dgm:cxn modelId="{86CFA28F-B058-4D05-ADDF-42F3962A6ABD}" type="presOf" srcId="{370946F2-755E-4DA3-BB20-2A3420E2F626}" destId="{30E12951-2149-43C5-B7C7-0B2B882042FA}" srcOrd="1" destOrd="0" presId="urn:microsoft.com/office/officeart/2005/8/layout/vList4"/>
    <dgm:cxn modelId="{6905159A-D938-4CD2-B28B-E1B53068681C}" type="presOf" srcId="{E722CA67-8295-4DDC-8748-E380DDF5AA13}" destId="{8D432C86-DB6E-4375-9566-615792AE976C}" srcOrd="0" destOrd="0" presId="urn:microsoft.com/office/officeart/2005/8/layout/vList4"/>
    <dgm:cxn modelId="{25D9D1C0-D613-4EFB-9A38-2DB67C96211B}" srcId="{E722CA67-8295-4DDC-8748-E380DDF5AA13}" destId="{D876E2B2-E831-4B15-9DB8-F12B236DA98E}" srcOrd="2" destOrd="0" parTransId="{075BB41F-DE01-43EE-B9D7-5E5F554C6F21}" sibTransId="{99657E1D-E636-4131-AEA8-42CF2B1938A2}"/>
    <dgm:cxn modelId="{48345E75-32E9-400D-B2F7-B4A3C0FA2CAF}" type="presParOf" srcId="{8D432C86-DB6E-4375-9566-615792AE976C}" destId="{65AAEDE0-4E96-4A36-922C-8E6F5E2CA3A0}" srcOrd="0" destOrd="0" presId="urn:microsoft.com/office/officeart/2005/8/layout/vList4"/>
    <dgm:cxn modelId="{5A8B3E1E-7959-4780-9C5D-994EAED8BA68}" type="presParOf" srcId="{65AAEDE0-4E96-4A36-922C-8E6F5E2CA3A0}" destId="{7389CF61-1ABB-4B51-8CE7-4D130D2F944D}" srcOrd="0" destOrd="0" presId="urn:microsoft.com/office/officeart/2005/8/layout/vList4"/>
    <dgm:cxn modelId="{156B392B-B0F1-4722-A4D5-8B5EE549267F}" type="presParOf" srcId="{65AAEDE0-4E96-4A36-922C-8E6F5E2CA3A0}" destId="{A360F637-B0CB-46B3-9C55-05FB17CF4918}" srcOrd="1" destOrd="0" presId="urn:microsoft.com/office/officeart/2005/8/layout/vList4"/>
    <dgm:cxn modelId="{DC2F1A9B-00AB-451E-A58C-089AEA6ECEB2}" type="presParOf" srcId="{65AAEDE0-4E96-4A36-922C-8E6F5E2CA3A0}" destId="{4FD0B101-D3FA-491A-81B2-EFB5A0BEFD72}" srcOrd="2" destOrd="0" presId="urn:microsoft.com/office/officeart/2005/8/layout/vList4"/>
    <dgm:cxn modelId="{D5D4138A-4ED0-49BD-8DF2-78865B4A3CCB}" type="presParOf" srcId="{8D432C86-DB6E-4375-9566-615792AE976C}" destId="{6B3E3881-E1DA-48F8-9F77-AFC6ED6D5508}" srcOrd="1" destOrd="0" presId="urn:microsoft.com/office/officeart/2005/8/layout/vList4"/>
    <dgm:cxn modelId="{09A02101-3A65-4DC1-9798-EC356A66AD9F}" type="presParOf" srcId="{8D432C86-DB6E-4375-9566-615792AE976C}" destId="{FCCCDA20-C66E-4836-9E15-D2A8A5768CF6}" srcOrd="2" destOrd="0" presId="urn:microsoft.com/office/officeart/2005/8/layout/vList4"/>
    <dgm:cxn modelId="{31A642B1-B536-4F54-8840-304F5142EFD6}" type="presParOf" srcId="{FCCCDA20-C66E-4836-9E15-D2A8A5768CF6}" destId="{CFA3FDCA-0CFA-4B29-A3BD-F7B55F0F91C8}" srcOrd="0" destOrd="0" presId="urn:microsoft.com/office/officeart/2005/8/layout/vList4"/>
    <dgm:cxn modelId="{35CDBA43-B478-45E2-A6CD-A15B26BB9428}" type="presParOf" srcId="{FCCCDA20-C66E-4836-9E15-D2A8A5768CF6}" destId="{E0B23C1E-C1D7-4947-B984-D85ABAC4BF2F}" srcOrd="1" destOrd="0" presId="urn:microsoft.com/office/officeart/2005/8/layout/vList4"/>
    <dgm:cxn modelId="{2C13186B-91DC-46B5-91FF-53376C591804}" type="presParOf" srcId="{FCCCDA20-C66E-4836-9E15-D2A8A5768CF6}" destId="{30E12951-2149-43C5-B7C7-0B2B882042FA}" srcOrd="2" destOrd="0" presId="urn:microsoft.com/office/officeart/2005/8/layout/vList4"/>
    <dgm:cxn modelId="{2363CC6D-FE73-4CE1-840D-06D9E5ECB8C3}" type="presParOf" srcId="{8D432C86-DB6E-4375-9566-615792AE976C}" destId="{76C632B2-5EC7-4A6F-A0EE-CE6138032ED2}" srcOrd="3" destOrd="0" presId="urn:microsoft.com/office/officeart/2005/8/layout/vList4"/>
    <dgm:cxn modelId="{5B94139C-2720-440B-978A-26F7061ECDD8}" type="presParOf" srcId="{8D432C86-DB6E-4375-9566-615792AE976C}" destId="{20EA139D-398A-4B90-92EC-9D5FA831152A}" srcOrd="4" destOrd="0" presId="urn:microsoft.com/office/officeart/2005/8/layout/vList4"/>
    <dgm:cxn modelId="{2739B66A-CF1B-491B-B5D7-CD0FB9B6FE53}" type="presParOf" srcId="{20EA139D-398A-4B90-92EC-9D5FA831152A}" destId="{47348025-319E-45FB-8B17-AE285BB5F0FE}" srcOrd="0" destOrd="0" presId="urn:microsoft.com/office/officeart/2005/8/layout/vList4"/>
    <dgm:cxn modelId="{5C49547E-9B9E-4346-AC3E-45E972DAF6F3}" type="presParOf" srcId="{20EA139D-398A-4B90-92EC-9D5FA831152A}" destId="{4B9E559F-B083-46E7-B58B-461D00929C16}" srcOrd="1" destOrd="0" presId="urn:microsoft.com/office/officeart/2005/8/layout/vList4"/>
    <dgm:cxn modelId="{B9250C7C-4E7B-4EA3-A0C0-5D604027298A}" type="presParOf" srcId="{20EA139D-398A-4B90-92EC-9D5FA831152A}" destId="{C2389566-5C47-4BB1-851F-D3165DB1AA76}"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22CA67-8295-4DDC-8748-E380DDF5AA13}"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s-MX"/>
        </a:p>
      </dgm:t>
    </dgm:pt>
    <dgm:pt modelId="{10E488BB-5FE3-48A6-AB86-768F937071E8}">
      <dgm:prSet phldrT="[Texto]"/>
      <dgm:spPr/>
      <dgm:t>
        <a:bodyPr/>
        <a:lstStyle/>
        <a:p>
          <a:r>
            <a:rPr lang="es-MX" b="0" i="0" dirty="0"/>
            <a:t>Vacuna hepatitis B </a:t>
          </a:r>
        </a:p>
        <a:p>
          <a:r>
            <a:rPr lang="es-MX" dirty="0">
              <a:effectLst/>
              <a:latin typeface="Arial" panose="020B0604020202020204" pitchFamily="34" charset="0"/>
            </a:rPr>
            <a:t>La infección con el virus de la hepatitis B, puede presentarse de forma subclínica o auto limitada hasta hepatitis o enfermedad fulminante (letal)</a:t>
          </a:r>
          <a:endParaRPr lang="es-MX" b="0" i="0" dirty="0"/>
        </a:p>
      </dgm:t>
    </dgm:pt>
    <dgm:pt modelId="{FAA67B79-7943-4334-989D-0AA2A4EB3D9D}" type="parTrans" cxnId="{C887197E-53D4-4A96-812C-2F12F0C80F94}">
      <dgm:prSet/>
      <dgm:spPr/>
      <dgm:t>
        <a:bodyPr/>
        <a:lstStyle/>
        <a:p>
          <a:endParaRPr lang="es-MX"/>
        </a:p>
      </dgm:t>
    </dgm:pt>
    <dgm:pt modelId="{465EDE28-601B-4BB2-9653-64BC92A9CDC6}" type="sibTrans" cxnId="{C887197E-53D4-4A96-812C-2F12F0C80F94}">
      <dgm:prSet/>
      <dgm:spPr/>
      <dgm:t>
        <a:bodyPr/>
        <a:lstStyle/>
        <a:p>
          <a:endParaRPr lang="es-MX"/>
        </a:p>
      </dgm:t>
    </dgm:pt>
    <dgm:pt modelId="{370946F2-755E-4DA3-BB20-2A3420E2F626}">
      <dgm:prSet phldrT="[Texto]"/>
      <dgm:spPr/>
      <dgm:t>
        <a:bodyPr/>
        <a:lstStyle/>
        <a:p>
          <a:r>
            <a:rPr lang="es-MX" b="1" i="0" dirty="0">
              <a:effectLst/>
              <a:latin typeface="Arial" panose="020B0604020202020204" pitchFamily="34" charset="0"/>
            </a:rPr>
            <a:t>INDICACIÓN: </a:t>
          </a:r>
          <a:r>
            <a:rPr lang="es-MX" i="0" dirty="0">
              <a:effectLst/>
              <a:latin typeface="Arial" panose="020B0604020202020204" pitchFamily="34" charset="0"/>
            </a:rPr>
            <a:t>E</a:t>
          </a:r>
          <a:r>
            <a:rPr lang="es-MX" b="0" i="0" dirty="0">
              <a:effectLst/>
              <a:latin typeface="Arial" panose="020B0604020202020204" pitchFamily="34" charset="0"/>
            </a:rPr>
            <a:t>l objetivo primario de la vacunación </a:t>
          </a:r>
          <a:br>
            <a:rPr lang="es-MX" dirty="0"/>
          </a:br>
          <a:r>
            <a:rPr lang="es-MX" b="0" i="0" dirty="0">
              <a:effectLst/>
              <a:latin typeface="Arial" panose="020B0604020202020204" pitchFamily="34" charset="0"/>
            </a:rPr>
            <a:t>consiste en prevenir la infección crónica, sus secuelas </a:t>
          </a:r>
          <a:br>
            <a:rPr lang="es-MX" dirty="0"/>
          </a:br>
          <a:r>
            <a:rPr lang="es-MX" b="0" i="0" dirty="0">
              <a:effectLst/>
              <a:latin typeface="Arial" panose="020B0604020202020204" pitchFamily="34" charset="0"/>
            </a:rPr>
            <a:t>y el estado del portador. </a:t>
          </a:r>
        </a:p>
        <a:p>
          <a:r>
            <a:rPr lang="es-MX" b="0" i="0" dirty="0">
              <a:effectLst/>
              <a:latin typeface="Arial" panose="020B0604020202020204" pitchFamily="34" charset="0"/>
            </a:rPr>
            <a:t>El objetivo secundario es evitar la infección aguda por hepatitis B.</a:t>
          </a:r>
          <a:endParaRPr lang="es-MX" dirty="0"/>
        </a:p>
      </dgm:t>
    </dgm:pt>
    <dgm:pt modelId="{1236764B-07EB-4BF4-9EEB-238482432E5D}" type="parTrans" cxnId="{DE2BFC85-DCF6-4732-884B-E0AB8A0B152A}">
      <dgm:prSet/>
      <dgm:spPr/>
      <dgm:t>
        <a:bodyPr/>
        <a:lstStyle/>
        <a:p>
          <a:endParaRPr lang="es-MX"/>
        </a:p>
      </dgm:t>
    </dgm:pt>
    <dgm:pt modelId="{89DA918D-679A-4698-83C2-F1F22721A463}" type="sibTrans" cxnId="{DE2BFC85-DCF6-4732-884B-E0AB8A0B152A}">
      <dgm:prSet/>
      <dgm:spPr/>
      <dgm:t>
        <a:bodyPr/>
        <a:lstStyle/>
        <a:p>
          <a:endParaRPr lang="es-MX"/>
        </a:p>
      </dgm:t>
    </dgm:pt>
    <dgm:pt modelId="{D876E2B2-E831-4B15-9DB8-F12B236DA98E}">
      <dgm:prSet phldrT="[Texto]"/>
      <dgm:spPr/>
      <dgm:t>
        <a:bodyPr/>
        <a:lstStyle/>
        <a:p>
          <a:r>
            <a:rPr lang="es-MX" b="1" dirty="0"/>
            <a:t>ESQUEMA</a:t>
          </a:r>
        </a:p>
        <a:p>
          <a:r>
            <a:rPr lang="es-MX" dirty="0"/>
            <a:t>• En  Colombia  se  vacuna  al  recién  nacido  en  las  primeras  12  horas  de  vida  con  el  objetivo  de  cortar  la  transmisión  vertical  madre-hijo  de  la  hepatitis B</a:t>
          </a:r>
        </a:p>
      </dgm:t>
    </dgm:pt>
    <dgm:pt modelId="{075BB41F-DE01-43EE-B9D7-5E5F554C6F21}" type="parTrans" cxnId="{25D9D1C0-D613-4EFB-9A38-2DB67C96211B}">
      <dgm:prSet/>
      <dgm:spPr/>
      <dgm:t>
        <a:bodyPr/>
        <a:lstStyle/>
        <a:p>
          <a:endParaRPr lang="es-MX"/>
        </a:p>
      </dgm:t>
    </dgm:pt>
    <dgm:pt modelId="{99657E1D-E636-4131-AEA8-42CF2B1938A2}" type="sibTrans" cxnId="{25D9D1C0-D613-4EFB-9A38-2DB67C96211B}">
      <dgm:prSet/>
      <dgm:spPr/>
      <dgm:t>
        <a:bodyPr/>
        <a:lstStyle/>
        <a:p>
          <a:endParaRPr lang="es-MX"/>
        </a:p>
      </dgm:t>
    </dgm:pt>
    <dgm:pt modelId="{8D432C86-DB6E-4375-9566-615792AE976C}" type="pres">
      <dgm:prSet presAssocID="{E722CA67-8295-4DDC-8748-E380DDF5AA13}" presName="linear" presStyleCnt="0">
        <dgm:presLayoutVars>
          <dgm:dir/>
          <dgm:resizeHandles val="exact"/>
        </dgm:presLayoutVars>
      </dgm:prSet>
      <dgm:spPr/>
    </dgm:pt>
    <dgm:pt modelId="{65AAEDE0-4E96-4A36-922C-8E6F5E2CA3A0}" type="pres">
      <dgm:prSet presAssocID="{10E488BB-5FE3-48A6-AB86-768F937071E8}" presName="comp" presStyleCnt="0"/>
      <dgm:spPr/>
    </dgm:pt>
    <dgm:pt modelId="{7389CF61-1ABB-4B51-8CE7-4D130D2F944D}" type="pres">
      <dgm:prSet presAssocID="{10E488BB-5FE3-48A6-AB86-768F937071E8}" presName="box" presStyleLbl="node1" presStyleIdx="0" presStyleCnt="3" custLinFactNeighborX="-7048" custLinFactNeighborY="4716"/>
      <dgm:spPr/>
    </dgm:pt>
    <dgm:pt modelId="{A360F637-B0CB-46B3-9C55-05FB17CF4918}" type="pres">
      <dgm:prSet presAssocID="{10E488BB-5FE3-48A6-AB86-768F937071E8}" presName="img" presStyleLbl="fgImgPlace1" presStyleIdx="0" presStyleCnt="3"/>
      <dgm:spPr>
        <a:blipFill rotWithShape="1">
          <a:blip xmlns:r="http://schemas.openxmlformats.org/officeDocument/2006/relationships" r:embed="rId1"/>
          <a:srcRect/>
          <a:stretch>
            <a:fillRect l="-33000" r="-33000"/>
          </a:stretch>
        </a:blipFill>
      </dgm:spPr>
    </dgm:pt>
    <dgm:pt modelId="{4FD0B101-D3FA-491A-81B2-EFB5A0BEFD72}" type="pres">
      <dgm:prSet presAssocID="{10E488BB-5FE3-48A6-AB86-768F937071E8}" presName="text" presStyleLbl="node1" presStyleIdx="0" presStyleCnt="3">
        <dgm:presLayoutVars>
          <dgm:bulletEnabled val="1"/>
        </dgm:presLayoutVars>
      </dgm:prSet>
      <dgm:spPr/>
    </dgm:pt>
    <dgm:pt modelId="{6B3E3881-E1DA-48F8-9F77-AFC6ED6D5508}" type="pres">
      <dgm:prSet presAssocID="{465EDE28-601B-4BB2-9653-64BC92A9CDC6}" presName="spacer" presStyleCnt="0"/>
      <dgm:spPr/>
    </dgm:pt>
    <dgm:pt modelId="{FCCCDA20-C66E-4836-9E15-D2A8A5768CF6}" type="pres">
      <dgm:prSet presAssocID="{370946F2-755E-4DA3-BB20-2A3420E2F626}" presName="comp" presStyleCnt="0"/>
      <dgm:spPr/>
    </dgm:pt>
    <dgm:pt modelId="{CFA3FDCA-0CFA-4B29-A3BD-F7B55F0F91C8}" type="pres">
      <dgm:prSet presAssocID="{370946F2-755E-4DA3-BB20-2A3420E2F626}" presName="box" presStyleLbl="node1" presStyleIdx="1" presStyleCnt="3"/>
      <dgm:spPr/>
    </dgm:pt>
    <dgm:pt modelId="{E0B23C1E-C1D7-4947-B984-D85ABAC4BF2F}" type="pres">
      <dgm:prSet presAssocID="{370946F2-755E-4DA3-BB20-2A3420E2F626}" presName="img" presStyleLbl="fgImgPlace1" presStyleIdx="1" presStyleCnt="3"/>
      <dgm:spPr>
        <a:blipFill rotWithShape="1">
          <a:blip xmlns:r="http://schemas.openxmlformats.org/officeDocument/2006/relationships" r:embed="rId2"/>
          <a:srcRect/>
          <a:stretch>
            <a:fillRect l="-27000" r="-27000"/>
          </a:stretch>
        </a:blipFill>
      </dgm:spPr>
    </dgm:pt>
    <dgm:pt modelId="{30E12951-2149-43C5-B7C7-0B2B882042FA}" type="pres">
      <dgm:prSet presAssocID="{370946F2-755E-4DA3-BB20-2A3420E2F626}" presName="text" presStyleLbl="node1" presStyleIdx="1" presStyleCnt="3">
        <dgm:presLayoutVars>
          <dgm:bulletEnabled val="1"/>
        </dgm:presLayoutVars>
      </dgm:prSet>
      <dgm:spPr/>
    </dgm:pt>
    <dgm:pt modelId="{76C632B2-5EC7-4A6F-A0EE-CE6138032ED2}" type="pres">
      <dgm:prSet presAssocID="{89DA918D-679A-4698-83C2-F1F22721A463}" presName="spacer" presStyleCnt="0"/>
      <dgm:spPr/>
    </dgm:pt>
    <dgm:pt modelId="{20EA139D-398A-4B90-92EC-9D5FA831152A}" type="pres">
      <dgm:prSet presAssocID="{D876E2B2-E831-4B15-9DB8-F12B236DA98E}" presName="comp" presStyleCnt="0"/>
      <dgm:spPr/>
    </dgm:pt>
    <dgm:pt modelId="{47348025-319E-45FB-8B17-AE285BB5F0FE}" type="pres">
      <dgm:prSet presAssocID="{D876E2B2-E831-4B15-9DB8-F12B236DA98E}" presName="box" presStyleLbl="node1" presStyleIdx="2" presStyleCnt="3"/>
      <dgm:spPr/>
    </dgm:pt>
    <dgm:pt modelId="{4B9E559F-B083-46E7-B58B-461D00929C16}" type="pres">
      <dgm:prSet presAssocID="{D876E2B2-E831-4B15-9DB8-F12B236DA98E}" presName="img" presStyleLbl="fgImgPlace1" presStyleIdx="2" presStyleCnt="3"/>
      <dgm:spPr>
        <a:blipFill rotWithShape="1">
          <a:blip xmlns:r="http://schemas.openxmlformats.org/officeDocument/2006/relationships" r:embed="rId3"/>
          <a:srcRect/>
          <a:stretch>
            <a:fillRect l="-17000" r="-17000"/>
          </a:stretch>
        </a:blipFill>
      </dgm:spPr>
    </dgm:pt>
    <dgm:pt modelId="{C2389566-5C47-4BB1-851F-D3165DB1AA76}" type="pres">
      <dgm:prSet presAssocID="{D876E2B2-E831-4B15-9DB8-F12B236DA98E}" presName="text" presStyleLbl="node1" presStyleIdx="2" presStyleCnt="3">
        <dgm:presLayoutVars>
          <dgm:bulletEnabled val="1"/>
        </dgm:presLayoutVars>
      </dgm:prSet>
      <dgm:spPr/>
    </dgm:pt>
  </dgm:ptLst>
  <dgm:cxnLst>
    <dgm:cxn modelId="{3862A723-1F78-4040-A626-FDA7795DB39B}" type="presOf" srcId="{370946F2-755E-4DA3-BB20-2A3420E2F626}" destId="{CFA3FDCA-0CFA-4B29-A3BD-F7B55F0F91C8}" srcOrd="0" destOrd="0" presId="urn:microsoft.com/office/officeart/2005/8/layout/vList4"/>
    <dgm:cxn modelId="{A4458842-86F9-4CF0-9F5E-0AA466EADE66}" type="presOf" srcId="{D876E2B2-E831-4B15-9DB8-F12B236DA98E}" destId="{C2389566-5C47-4BB1-851F-D3165DB1AA76}" srcOrd="1" destOrd="0" presId="urn:microsoft.com/office/officeart/2005/8/layout/vList4"/>
    <dgm:cxn modelId="{1EB7C97A-D0A1-4E47-9607-0E12DC18B4EC}" type="presOf" srcId="{E722CA67-8295-4DDC-8748-E380DDF5AA13}" destId="{8D432C86-DB6E-4375-9566-615792AE976C}" srcOrd="0" destOrd="0" presId="urn:microsoft.com/office/officeart/2005/8/layout/vList4"/>
    <dgm:cxn modelId="{C887197E-53D4-4A96-812C-2F12F0C80F94}" srcId="{E722CA67-8295-4DDC-8748-E380DDF5AA13}" destId="{10E488BB-5FE3-48A6-AB86-768F937071E8}" srcOrd="0" destOrd="0" parTransId="{FAA67B79-7943-4334-989D-0AA2A4EB3D9D}" sibTransId="{465EDE28-601B-4BB2-9653-64BC92A9CDC6}"/>
    <dgm:cxn modelId="{DE2BFC85-DCF6-4732-884B-E0AB8A0B152A}" srcId="{E722CA67-8295-4DDC-8748-E380DDF5AA13}" destId="{370946F2-755E-4DA3-BB20-2A3420E2F626}" srcOrd="1" destOrd="0" parTransId="{1236764B-07EB-4BF4-9EEB-238482432E5D}" sibTransId="{89DA918D-679A-4698-83C2-F1F22721A463}"/>
    <dgm:cxn modelId="{9389C291-66E1-4F4D-9669-F4784EAC5B86}" type="presOf" srcId="{10E488BB-5FE3-48A6-AB86-768F937071E8}" destId="{7389CF61-1ABB-4B51-8CE7-4D130D2F944D}" srcOrd="0" destOrd="0" presId="urn:microsoft.com/office/officeart/2005/8/layout/vList4"/>
    <dgm:cxn modelId="{25D9D1C0-D613-4EFB-9A38-2DB67C96211B}" srcId="{E722CA67-8295-4DDC-8748-E380DDF5AA13}" destId="{D876E2B2-E831-4B15-9DB8-F12B236DA98E}" srcOrd="2" destOrd="0" parTransId="{075BB41F-DE01-43EE-B9D7-5E5F554C6F21}" sibTransId="{99657E1D-E636-4131-AEA8-42CF2B1938A2}"/>
    <dgm:cxn modelId="{6CFCAAD6-069B-4AD5-9473-BA8F7730A705}" type="presOf" srcId="{D876E2B2-E831-4B15-9DB8-F12B236DA98E}" destId="{47348025-319E-45FB-8B17-AE285BB5F0FE}" srcOrd="0" destOrd="0" presId="urn:microsoft.com/office/officeart/2005/8/layout/vList4"/>
    <dgm:cxn modelId="{7671BDE7-6051-4164-B0E2-9E078FAF5CC6}" type="presOf" srcId="{10E488BB-5FE3-48A6-AB86-768F937071E8}" destId="{4FD0B101-D3FA-491A-81B2-EFB5A0BEFD72}" srcOrd="1" destOrd="0" presId="urn:microsoft.com/office/officeart/2005/8/layout/vList4"/>
    <dgm:cxn modelId="{5552E0F1-1401-4537-9B44-9272E9035AA8}" type="presOf" srcId="{370946F2-755E-4DA3-BB20-2A3420E2F626}" destId="{30E12951-2149-43C5-B7C7-0B2B882042FA}" srcOrd="1" destOrd="0" presId="urn:microsoft.com/office/officeart/2005/8/layout/vList4"/>
    <dgm:cxn modelId="{CE273DB7-4FBC-48AD-AEAD-8A4DED7B7C83}" type="presParOf" srcId="{8D432C86-DB6E-4375-9566-615792AE976C}" destId="{65AAEDE0-4E96-4A36-922C-8E6F5E2CA3A0}" srcOrd="0" destOrd="0" presId="urn:microsoft.com/office/officeart/2005/8/layout/vList4"/>
    <dgm:cxn modelId="{7A4795F3-6C2F-4851-914E-3AC3019F56EF}" type="presParOf" srcId="{65AAEDE0-4E96-4A36-922C-8E6F5E2CA3A0}" destId="{7389CF61-1ABB-4B51-8CE7-4D130D2F944D}" srcOrd="0" destOrd="0" presId="urn:microsoft.com/office/officeart/2005/8/layout/vList4"/>
    <dgm:cxn modelId="{A8BBFEA3-E891-4BEB-8767-B5E14E5A3529}" type="presParOf" srcId="{65AAEDE0-4E96-4A36-922C-8E6F5E2CA3A0}" destId="{A360F637-B0CB-46B3-9C55-05FB17CF4918}" srcOrd="1" destOrd="0" presId="urn:microsoft.com/office/officeart/2005/8/layout/vList4"/>
    <dgm:cxn modelId="{E7A6744B-8E39-4C07-8676-897FE2FC5BC1}" type="presParOf" srcId="{65AAEDE0-4E96-4A36-922C-8E6F5E2CA3A0}" destId="{4FD0B101-D3FA-491A-81B2-EFB5A0BEFD72}" srcOrd="2" destOrd="0" presId="urn:microsoft.com/office/officeart/2005/8/layout/vList4"/>
    <dgm:cxn modelId="{90BEBEEB-E7EC-440A-B8B4-D2933E0F041F}" type="presParOf" srcId="{8D432C86-DB6E-4375-9566-615792AE976C}" destId="{6B3E3881-E1DA-48F8-9F77-AFC6ED6D5508}" srcOrd="1" destOrd="0" presId="urn:microsoft.com/office/officeart/2005/8/layout/vList4"/>
    <dgm:cxn modelId="{C2D8DA3F-6AC7-429E-A05B-47F1789D424A}" type="presParOf" srcId="{8D432C86-DB6E-4375-9566-615792AE976C}" destId="{FCCCDA20-C66E-4836-9E15-D2A8A5768CF6}" srcOrd="2" destOrd="0" presId="urn:microsoft.com/office/officeart/2005/8/layout/vList4"/>
    <dgm:cxn modelId="{7B2E9405-9322-41DA-89E2-6B5572168281}" type="presParOf" srcId="{FCCCDA20-C66E-4836-9E15-D2A8A5768CF6}" destId="{CFA3FDCA-0CFA-4B29-A3BD-F7B55F0F91C8}" srcOrd="0" destOrd="0" presId="urn:microsoft.com/office/officeart/2005/8/layout/vList4"/>
    <dgm:cxn modelId="{C6610A07-A3AA-4235-8EBB-6A7AC887A8E0}" type="presParOf" srcId="{FCCCDA20-C66E-4836-9E15-D2A8A5768CF6}" destId="{E0B23C1E-C1D7-4947-B984-D85ABAC4BF2F}" srcOrd="1" destOrd="0" presId="urn:microsoft.com/office/officeart/2005/8/layout/vList4"/>
    <dgm:cxn modelId="{0503B1C7-0959-47B4-BA64-62409FBC8714}" type="presParOf" srcId="{FCCCDA20-C66E-4836-9E15-D2A8A5768CF6}" destId="{30E12951-2149-43C5-B7C7-0B2B882042FA}" srcOrd="2" destOrd="0" presId="urn:microsoft.com/office/officeart/2005/8/layout/vList4"/>
    <dgm:cxn modelId="{AD646714-EC18-4D18-BD67-3608BC3B268B}" type="presParOf" srcId="{8D432C86-DB6E-4375-9566-615792AE976C}" destId="{76C632B2-5EC7-4A6F-A0EE-CE6138032ED2}" srcOrd="3" destOrd="0" presId="urn:microsoft.com/office/officeart/2005/8/layout/vList4"/>
    <dgm:cxn modelId="{40742A21-243F-4E37-95B6-BA92C0085574}" type="presParOf" srcId="{8D432C86-DB6E-4375-9566-615792AE976C}" destId="{20EA139D-398A-4B90-92EC-9D5FA831152A}" srcOrd="4" destOrd="0" presId="urn:microsoft.com/office/officeart/2005/8/layout/vList4"/>
    <dgm:cxn modelId="{1B9E2E83-1570-46B4-8CE0-26BDD29ADAFC}" type="presParOf" srcId="{20EA139D-398A-4B90-92EC-9D5FA831152A}" destId="{47348025-319E-45FB-8B17-AE285BB5F0FE}" srcOrd="0" destOrd="0" presId="urn:microsoft.com/office/officeart/2005/8/layout/vList4"/>
    <dgm:cxn modelId="{8E5ADFD0-F9F2-4425-995A-2B9D9193437A}" type="presParOf" srcId="{20EA139D-398A-4B90-92EC-9D5FA831152A}" destId="{4B9E559F-B083-46E7-B58B-461D00929C16}" srcOrd="1" destOrd="0" presId="urn:microsoft.com/office/officeart/2005/8/layout/vList4"/>
    <dgm:cxn modelId="{1584520C-4C32-49D0-B7CE-7EB7F4C8E6F2}" type="presParOf" srcId="{20EA139D-398A-4B90-92EC-9D5FA831152A}" destId="{C2389566-5C47-4BB1-851F-D3165DB1AA76}"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7F4D80-5721-4E21-834A-80960AD18771}" type="doc">
      <dgm:prSet loTypeId="urn:microsoft.com/office/officeart/2005/8/layout/hList9" loCatId="list" qsTypeId="urn:microsoft.com/office/officeart/2005/8/quickstyle/3d2" qsCatId="3D" csTypeId="urn:microsoft.com/office/officeart/2005/8/colors/accent1_2" csCatId="accent1" phldr="1"/>
      <dgm:spPr/>
      <dgm:t>
        <a:bodyPr/>
        <a:lstStyle/>
        <a:p>
          <a:endParaRPr lang="es-ES"/>
        </a:p>
      </dgm:t>
    </dgm:pt>
    <dgm:pt modelId="{8029C772-527B-4FD3-8F1C-11DEB56AB367}">
      <dgm:prSet phldrT="[Texto]"/>
      <dgm:spPr/>
      <dgm:t>
        <a:bodyPr/>
        <a:lstStyle/>
        <a:p>
          <a:r>
            <a:rPr lang="es-CO" dirty="0"/>
            <a:t>LEVES</a:t>
          </a:r>
          <a:endParaRPr lang="es-ES" dirty="0"/>
        </a:p>
      </dgm:t>
    </dgm:pt>
    <dgm:pt modelId="{DCCC9709-FC7F-4B3E-802D-3BB28726C134}" type="parTrans" cxnId="{5B456904-74DE-4DF0-BB98-D6F17E9F1546}">
      <dgm:prSet/>
      <dgm:spPr/>
      <dgm:t>
        <a:bodyPr/>
        <a:lstStyle/>
        <a:p>
          <a:endParaRPr lang="es-ES"/>
        </a:p>
      </dgm:t>
    </dgm:pt>
    <dgm:pt modelId="{B5BE963C-A4D4-4470-832B-1A0F5AA09A8B}" type="sibTrans" cxnId="{5B456904-74DE-4DF0-BB98-D6F17E9F1546}">
      <dgm:prSet/>
      <dgm:spPr/>
      <dgm:t>
        <a:bodyPr/>
        <a:lstStyle/>
        <a:p>
          <a:endParaRPr lang="es-ES"/>
        </a:p>
      </dgm:t>
    </dgm:pt>
    <dgm:pt modelId="{988F5CCB-90F1-4F39-A64B-3BBA02EDD040}">
      <dgm:prSet phldrT="[Texto]" custT="1"/>
      <dgm:spPr/>
      <dgm:t>
        <a:bodyPr/>
        <a:lstStyle/>
        <a:p>
          <a:pPr algn="just"/>
          <a:r>
            <a:rPr lang="es-CO" sz="1400" dirty="0"/>
            <a:t>En las 48 horas posteriores a la inmunización y ceden espontáneamente en uno o dos días</a:t>
          </a:r>
          <a:endParaRPr lang="es-ES" sz="1400" dirty="0"/>
        </a:p>
      </dgm:t>
    </dgm:pt>
    <dgm:pt modelId="{C4C895A5-D11F-4D1F-8E0E-0C5D6E1C3E5A}" type="parTrans" cxnId="{4573052F-B877-4822-BC76-D9B6D644D2B5}">
      <dgm:prSet/>
      <dgm:spPr/>
      <dgm:t>
        <a:bodyPr/>
        <a:lstStyle/>
        <a:p>
          <a:endParaRPr lang="es-ES"/>
        </a:p>
      </dgm:t>
    </dgm:pt>
    <dgm:pt modelId="{F885759B-DFFD-470C-8541-75F37C8BB7B8}" type="sibTrans" cxnId="{4573052F-B877-4822-BC76-D9B6D644D2B5}">
      <dgm:prSet/>
      <dgm:spPr/>
      <dgm:t>
        <a:bodyPr/>
        <a:lstStyle/>
        <a:p>
          <a:endParaRPr lang="es-ES"/>
        </a:p>
      </dgm:t>
    </dgm:pt>
    <dgm:pt modelId="{DA9CBFAC-E683-4B56-A1D2-276E46E9BA4D}">
      <dgm:prSet phldrT="[Texto]"/>
      <dgm:spPr/>
      <dgm:t>
        <a:bodyPr/>
        <a:lstStyle/>
        <a:p>
          <a:r>
            <a:rPr lang="es-CO" dirty="0"/>
            <a:t>GRAVES</a:t>
          </a:r>
          <a:endParaRPr lang="es-ES" dirty="0"/>
        </a:p>
      </dgm:t>
    </dgm:pt>
    <dgm:pt modelId="{25A6AC95-EF62-49B8-9821-7ED64583565F}" type="parTrans" cxnId="{09AC23EC-04F8-4351-9592-AB525769CBFB}">
      <dgm:prSet/>
      <dgm:spPr/>
      <dgm:t>
        <a:bodyPr/>
        <a:lstStyle/>
        <a:p>
          <a:endParaRPr lang="es-ES"/>
        </a:p>
      </dgm:t>
    </dgm:pt>
    <dgm:pt modelId="{CEFA6265-59FB-4C1C-85CC-B9DF58E0859A}" type="sibTrans" cxnId="{09AC23EC-04F8-4351-9592-AB525769CBFB}">
      <dgm:prSet/>
      <dgm:spPr/>
      <dgm:t>
        <a:bodyPr/>
        <a:lstStyle/>
        <a:p>
          <a:endParaRPr lang="es-ES"/>
        </a:p>
      </dgm:t>
    </dgm:pt>
    <dgm:pt modelId="{DA0B6CB7-6134-4AC1-9E39-420D59012021}">
      <dgm:prSet custT="1"/>
      <dgm:spPr/>
      <dgm:t>
        <a:bodyPr/>
        <a:lstStyle/>
        <a:p>
          <a:pPr algn="just"/>
          <a:r>
            <a:rPr lang="es-CO" sz="1400" dirty="0"/>
            <a:t>fiebre mayor a 38° C, reacción local(dolor tumefacción, enrojecimiento),irritabilidad, malestar, diarrea, cefalea, dolores musculares,</a:t>
          </a:r>
          <a:endParaRPr lang="es-ES" sz="1400" dirty="0"/>
        </a:p>
      </dgm:t>
    </dgm:pt>
    <dgm:pt modelId="{FC9B7BE4-E393-4A8E-97FD-76D90709CE4F}" type="parTrans" cxnId="{1602AF4C-3944-4C0B-976C-C69C994B2619}">
      <dgm:prSet/>
      <dgm:spPr/>
      <dgm:t>
        <a:bodyPr/>
        <a:lstStyle/>
        <a:p>
          <a:endParaRPr lang="es-ES"/>
        </a:p>
      </dgm:t>
    </dgm:pt>
    <dgm:pt modelId="{D53AABBD-AEEB-4905-8E90-4C03A08CDD3C}" type="sibTrans" cxnId="{1602AF4C-3944-4C0B-976C-C69C994B2619}">
      <dgm:prSet/>
      <dgm:spPr/>
      <dgm:t>
        <a:bodyPr/>
        <a:lstStyle/>
        <a:p>
          <a:endParaRPr lang="es-ES"/>
        </a:p>
      </dgm:t>
    </dgm:pt>
    <dgm:pt modelId="{5476BAB5-3677-467E-BB68-C40806390ED0}">
      <dgm:prSet custT="1"/>
      <dgm:spPr/>
      <dgm:t>
        <a:bodyPr/>
        <a:lstStyle/>
        <a:p>
          <a:r>
            <a:rPr lang="es-CO" sz="1400" dirty="0"/>
            <a:t>Abscesos en el sitio de administración</a:t>
          </a:r>
          <a:endParaRPr lang="es-ES" sz="1400" dirty="0"/>
        </a:p>
      </dgm:t>
    </dgm:pt>
    <dgm:pt modelId="{F775F470-A72F-4E1D-A8E5-459BDCFFC702}" type="parTrans" cxnId="{DC81BE94-4B27-4CD3-98F1-D71F44B77608}">
      <dgm:prSet/>
      <dgm:spPr/>
      <dgm:t>
        <a:bodyPr/>
        <a:lstStyle/>
        <a:p>
          <a:endParaRPr lang="es-ES"/>
        </a:p>
      </dgm:t>
    </dgm:pt>
    <dgm:pt modelId="{A0B12DF6-DACE-476B-A133-F1AA6D4145DE}" type="sibTrans" cxnId="{DC81BE94-4B27-4CD3-98F1-D71F44B77608}">
      <dgm:prSet/>
      <dgm:spPr/>
      <dgm:t>
        <a:bodyPr/>
        <a:lstStyle/>
        <a:p>
          <a:endParaRPr lang="es-ES"/>
        </a:p>
      </dgm:t>
    </dgm:pt>
    <dgm:pt modelId="{B4C48A7A-69B0-496F-BF29-BF5F5B502894}">
      <dgm:prSet custT="1"/>
      <dgm:spPr/>
      <dgm:t>
        <a:bodyPr/>
        <a:lstStyle/>
        <a:p>
          <a:r>
            <a:rPr lang="es-ES" sz="1400" dirty="0"/>
            <a:t>Que requieren hospitalización</a:t>
          </a:r>
        </a:p>
      </dgm:t>
    </dgm:pt>
    <dgm:pt modelId="{8417DC7A-F1DD-444F-AE31-BE787A0ABA38}" type="parTrans" cxnId="{CC838E7B-6245-49F5-99BE-E2605C922531}">
      <dgm:prSet/>
      <dgm:spPr/>
      <dgm:t>
        <a:bodyPr/>
        <a:lstStyle/>
        <a:p>
          <a:endParaRPr lang="es-ES"/>
        </a:p>
      </dgm:t>
    </dgm:pt>
    <dgm:pt modelId="{D23E0184-F209-4FDA-B411-4A20AFAFE53D}" type="sibTrans" cxnId="{CC838E7B-6245-49F5-99BE-E2605C922531}">
      <dgm:prSet/>
      <dgm:spPr/>
      <dgm:t>
        <a:bodyPr/>
        <a:lstStyle/>
        <a:p>
          <a:endParaRPr lang="es-ES"/>
        </a:p>
      </dgm:t>
    </dgm:pt>
    <dgm:pt modelId="{467A00A8-78CE-4875-B23A-ACBA92B4E711}">
      <dgm:prSet custT="1"/>
      <dgm:spPr/>
      <dgm:t>
        <a:bodyPr/>
        <a:lstStyle/>
        <a:p>
          <a:r>
            <a:rPr lang="es-CO" sz="1400" dirty="0">
              <a:latin typeface="+mn-lt"/>
            </a:rPr>
            <a:t>Que ponen en riesgo la vida.</a:t>
          </a:r>
          <a:endParaRPr lang="es-ES" sz="1400" dirty="0">
            <a:latin typeface="+mn-lt"/>
          </a:endParaRPr>
        </a:p>
      </dgm:t>
    </dgm:pt>
    <dgm:pt modelId="{BA826DA0-737F-464C-802E-C62CDC2E88D3}" type="parTrans" cxnId="{E5509A3F-A38F-4FE1-96E1-9A3856E03A61}">
      <dgm:prSet/>
      <dgm:spPr/>
      <dgm:t>
        <a:bodyPr/>
        <a:lstStyle/>
        <a:p>
          <a:endParaRPr lang="es-ES"/>
        </a:p>
      </dgm:t>
    </dgm:pt>
    <dgm:pt modelId="{6AC06171-B54E-4F1D-BC40-A38C8F1DE55A}" type="sibTrans" cxnId="{E5509A3F-A38F-4FE1-96E1-9A3856E03A61}">
      <dgm:prSet/>
      <dgm:spPr/>
      <dgm:t>
        <a:bodyPr/>
        <a:lstStyle/>
        <a:p>
          <a:endParaRPr lang="es-ES"/>
        </a:p>
      </dgm:t>
    </dgm:pt>
    <dgm:pt modelId="{8190655C-B955-4271-8739-75369986470D}">
      <dgm:prSet custT="1"/>
      <dgm:spPr/>
      <dgm:t>
        <a:bodyPr/>
        <a:lstStyle/>
        <a:p>
          <a:r>
            <a:rPr lang="es-ES" sz="1400" dirty="0"/>
            <a:t>Que causan discapacidad</a:t>
          </a:r>
        </a:p>
      </dgm:t>
    </dgm:pt>
    <dgm:pt modelId="{93553035-7F85-4C58-AB93-21309816BF29}" type="parTrans" cxnId="{CC923A50-79CE-42A1-9A4B-84F8BEA86C33}">
      <dgm:prSet/>
      <dgm:spPr/>
      <dgm:t>
        <a:bodyPr/>
        <a:lstStyle/>
        <a:p>
          <a:endParaRPr lang="es-ES"/>
        </a:p>
      </dgm:t>
    </dgm:pt>
    <dgm:pt modelId="{1F3345CF-0588-458B-B416-11C2F4543652}" type="sibTrans" cxnId="{CC923A50-79CE-42A1-9A4B-84F8BEA86C33}">
      <dgm:prSet/>
      <dgm:spPr/>
      <dgm:t>
        <a:bodyPr/>
        <a:lstStyle/>
        <a:p>
          <a:endParaRPr lang="es-ES"/>
        </a:p>
      </dgm:t>
    </dgm:pt>
    <dgm:pt modelId="{FC5AF548-4E4B-4A18-BF17-EA1971B4B046}">
      <dgm:prSet custT="1"/>
      <dgm:spPr/>
      <dgm:t>
        <a:bodyPr/>
        <a:lstStyle/>
        <a:p>
          <a:r>
            <a:rPr lang="es-CO" sz="1400" dirty="0"/>
            <a:t>Muerte que ocurra dentro de las cuatro semanas posteriores</a:t>
          </a:r>
          <a:endParaRPr lang="es-ES" sz="1400" dirty="0"/>
        </a:p>
      </dgm:t>
    </dgm:pt>
    <dgm:pt modelId="{9C74CB4B-64C3-421F-8A8D-7C856E7C7ABB}" type="parTrans" cxnId="{7616D4F8-B110-4D22-ACEE-28163A87C2C0}">
      <dgm:prSet/>
      <dgm:spPr/>
      <dgm:t>
        <a:bodyPr/>
        <a:lstStyle/>
        <a:p>
          <a:endParaRPr lang="es-ES"/>
        </a:p>
      </dgm:t>
    </dgm:pt>
    <dgm:pt modelId="{3EE1F601-2BC2-4F45-8CC6-9B2B6606E19F}" type="sibTrans" cxnId="{7616D4F8-B110-4D22-ACEE-28163A87C2C0}">
      <dgm:prSet/>
      <dgm:spPr/>
      <dgm:t>
        <a:bodyPr/>
        <a:lstStyle/>
        <a:p>
          <a:endParaRPr lang="es-ES"/>
        </a:p>
      </dgm:t>
    </dgm:pt>
    <dgm:pt modelId="{E060CEDD-AC41-4EDF-8D9D-DE14DF68F6C6}" type="pres">
      <dgm:prSet presAssocID="{437F4D80-5721-4E21-834A-80960AD18771}" presName="list" presStyleCnt="0">
        <dgm:presLayoutVars>
          <dgm:dir/>
          <dgm:animLvl val="lvl"/>
        </dgm:presLayoutVars>
      </dgm:prSet>
      <dgm:spPr/>
    </dgm:pt>
    <dgm:pt modelId="{A92A701A-970F-4AF8-B127-A4FF397EC5EB}" type="pres">
      <dgm:prSet presAssocID="{8029C772-527B-4FD3-8F1C-11DEB56AB367}" presName="posSpace" presStyleCnt="0"/>
      <dgm:spPr/>
    </dgm:pt>
    <dgm:pt modelId="{FEEE09E5-958B-4E18-9549-5B76A83F04C8}" type="pres">
      <dgm:prSet presAssocID="{8029C772-527B-4FD3-8F1C-11DEB56AB367}" presName="vertFlow" presStyleCnt="0"/>
      <dgm:spPr/>
    </dgm:pt>
    <dgm:pt modelId="{884B1D91-E4A0-4F8B-8D07-C8A6F48D85C2}" type="pres">
      <dgm:prSet presAssocID="{8029C772-527B-4FD3-8F1C-11DEB56AB367}" presName="topSpace" presStyleCnt="0"/>
      <dgm:spPr/>
    </dgm:pt>
    <dgm:pt modelId="{99929FF9-AC1C-4E4B-B73C-523CA569E065}" type="pres">
      <dgm:prSet presAssocID="{8029C772-527B-4FD3-8F1C-11DEB56AB367}" presName="firstComp" presStyleCnt="0"/>
      <dgm:spPr/>
    </dgm:pt>
    <dgm:pt modelId="{AF5791DF-B448-407B-AC2C-FEBB4F170411}" type="pres">
      <dgm:prSet presAssocID="{8029C772-527B-4FD3-8F1C-11DEB56AB367}" presName="firstChild" presStyleLbl="bgAccFollowNode1" presStyleIdx="0" presStyleCnt="7" custScaleX="126310" custScaleY="110260" custLinFactNeighborX="-49996" custLinFactNeighborY="-5940"/>
      <dgm:spPr/>
    </dgm:pt>
    <dgm:pt modelId="{09B50B39-0F9A-4C36-B0C0-33228FA9DAC9}" type="pres">
      <dgm:prSet presAssocID="{8029C772-527B-4FD3-8F1C-11DEB56AB367}" presName="firstChildTx" presStyleLbl="bgAccFollowNode1" presStyleIdx="0" presStyleCnt="7">
        <dgm:presLayoutVars>
          <dgm:bulletEnabled val="1"/>
        </dgm:presLayoutVars>
      </dgm:prSet>
      <dgm:spPr/>
    </dgm:pt>
    <dgm:pt modelId="{75D05F89-EFCA-4AD7-9EB1-9E84694F1B0D}" type="pres">
      <dgm:prSet presAssocID="{DA0B6CB7-6134-4AC1-9E39-420D59012021}" presName="comp" presStyleCnt="0"/>
      <dgm:spPr/>
    </dgm:pt>
    <dgm:pt modelId="{59B952F2-C195-4BD0-A500-E501DF971BFD}" type="pres">
      <dgm:prSet presAssocID="{DA0B6CB7-6134-4AC1-9E39-420D59012021}" presName="child" presStyleLbl="bgAccFollowNode1" presStyleIdx="1" presStyleCnt="7" custScaleX="113649" custScaleY="144165" custLinFactNeighborX="-49400" custLinFactNeighborY="-1785"/>
      <dgm:spPr/>
    </dgm:pt>
    <dgm:pt modelId="{3E2E870E-518F-44F7-8545-F1A5B32416BD}" type="pres">
      <dgm:prSet presAssocID="{DA0B6CB7-6134-4AC1-9E39-420D59012021}" presName="childTx" presStyleLbl="bgAccFollowNode1" presStyleIdx="1" presStyleCnt="7">
        <dgm:presLayoutVars>
          <dgm:bulletEnabled val="1"/>
        </dgm:presLayoutVars>
      </dgm:prSet>
      <dgm:spPr/>
    </dgm:pt>
    <dgm:pt modelId="{776C0E3B-C94E-4848-844C-C1A6996AADC7}" type="pres">
      <dgm:prSet presAssocID="{8029C772-527B-4FD3-8F1C-11DEB56AB367}" presName="negSpace" presStyleCnt="0"/>
      <dgm:spPr/>
    </dgm:pt>
    <dgm:pt modelId="{AC6BF6F9-979A-4953-8EC2-57A06139B6A1}" type="pres">
      <dgm:prSet presAssocID="{8029C772-527B-4FD3-8F1C-11DEB56AB367}" presName="circle" presStyleLbl="node1" presStyleIdx="0" presStyleCnt="2" custLinFactX="-28772" custLinFactNeighborX="-100000" custLinFactNeighborY="-314"/>
      <dgm:spPr/>
    </dgm:pt>
    <dgm:pt modelId="{86726E3B-9596-41FA-B7F7-4A57A81F8AE3}" type="pres">
      <dgm:prSet presAssocID="{B5BE963C-A4D4-4470-832B-1A0F5AA09A8B}" presName="transSpace" presStyleCnt="0"/>
      <dgm:spPr/>
    </dgm:pt>
    <dgm:pt modelId="{5428A742-10FF-41CC-B861-447BA2BEE645}" type="pres">
      <dgm:prSet presAssocID="{DA9CBFAC-E683-4B56-A1D2-276E46E9BA4D}" presName="posSpace" presStyleCnt="0"/>
      <dgm:spPr/>
    </dgm:pt>
    <dgm:pt modelId="{165ACDC1-B952-487D-BC1D-A3B1AFC48D48}" type="pres">
      <dgm:prSet presAssocID="{DA9CBFAC-E683-4B56-A1D2-276E46E9BA4D}" presName="vertFlow" presStyleCnt="0"/>
      <dgm:spPr/>
    </dgm:pt>
    <dgm:pt modelId="{F779ECF8-339C-463F-9DD5-4F4EF50DBDEE}" type="pres">
      <dgm:prSet presAssocID="{DA9CBFAC-E683-4B56-A1D2-276E46E9BA4D}" presName="topSpace" presStyleCnt="0"/>
      <dgm:spPr/>
    </dgm:pt>
    <dgm:pt modelId="{B443F93B-AC0E-469E-858D-FF4D29156F99}" type="pres">
      <dgm:prSet presAssocID="{DA9CBFAC-E683-4B56-A1D2-276E46E9BA4D}" presName="firstComp" presStyleCnt="0"/>
      <dgm:spPr/>
    </dgm:pt>
    <dgm:pt modelId="{CA72629F-EE5C-4001-9627-480131FCEA43}" type="pres">
      <dgm:prSet presAssocID="{DA9CBFAC-E683-4B56-A1D2-276E46E9BA4D}" presName="firstChild" presStyleLbl="bgAccFollowNode1" presStyleIdx="2" presStyleCnt="7" custScaleX="114849" custScaleY="69778" custLinFactNeighborX="335" custLinFactNeighborY="-21088"/>
      <dgm:spPr/>
    </dgm:pt>
    <dgm:pt modelId="{A035A25C-7C69-45FE-AB86-1996257DBA52}" type="pres">
      <dgm:prSet presAssocID="{DA9CBFAC-E683-4B56-A1D2-276E46E9BA4D}" presName="firstChildTx" presStyleLbl="bgAccFollowNode1" presStyleIdx="2" presStyleCnt="7">
        <dgm:presLayoutVars>
          <dgm:bulletEnabled val="1"/>
        </dgm:presLayoutVars>
      </dgm:prSet>
      <dgm:spPr/>
    </dgm:pt>
    <dgm:pt modelId="{F0AB8965-05E7-4E7E-BFAD-DCC10B1AD00A}" type="pres">
      <dgm:prSet presAssocID="{FC5AF548-4E4B-4A18-BF17-EA1971B4B046}" presName="comp" presStyleCnt="0"/>
      <dgm:spPr/>
    </dgm:pt>
    <dgm:pt modelId="{B3E4BF01-9605-42DD-807B-FF4F6EEF36A9}" type="pres">
      <dgm:prSet presAssocID="{FC5AF548-4E4B-4A18-BF17-EA1971B4B046}" presName="child" presStyleLbl="bgAccFollowNode1" presStyleIdx="3" presStyleCnt="7" custScaleX="113821" custLinFactNeighborX="-483" custLinFactNeighborY="-20736"/>
      <dgm:spPr/>
    </dgm:pt>
    <dgm:pt modelId="{D9432C9E-E25D-41F7-8F6F-BB9CC6850714}" type="pres">
      <dgm:prSet presAssocID="{FC5AF548-4E4B-4A18-BF17-EA1971B4B046}" presName="childTx" presStyleLbl="bgAccFollowNode1" presStyleIdx="3" presStyleCnt="7">
        <dgm:presLayoutVars>
          <dgm:bulletEnabled val="1"/>
        </dgm:presLayoutVars>
      </dgm:prSet>
      <dgm:spPr/>
    </dgm:pt>
    <dgm:pt modelId="{2BBC2360-A127-48C4-83D5-CBD1895C470E}" type="pres">
      <dgm:prSet presAssocID="{8190655C-B955-4271-8739-75369986470D}" presName="comp" presStyleCnt="0"/>
      <dgm:spPr/>
    </dgm:pt>
    <dgm:pt modelId="{713AD41D-8520-4E0C-A3E1-4723B374E932}" type="pres">
      <dgm:prSet presAssocID="{8190655C-B955-4271-8739-75369986470D}" presName="child" presStyleLbl="bgAccFollowNode1" presStyleIdx="4" presStyleCnt="7" custScaleX="113205" custScaleY="51441" custLinFactNeighborX="-453" custLinFactNeighborY="-23864"/>
      <dgm:spPr/>
    </dgm:pt>
    <dgm:pt modelId="{FC4CE44B-9553-4805-8721-AC14579F27D0}" type="pres">
      <dgm:prSet presAssocID="{8190655C-B955-4271-8739-75369986470D}" presName="childTx" presStyleLbl="bgAccFollowNode1" presStyleIdx="4" presStyleCnt="7">
        <dgm:presLayoutVars>
          <dgm:bulletEnabled val="1"/>
        </dgm:presLayoutVars>
      </dgm:prSet>
      <dgm:spPr/>
    </dgm:pt>
    <dgm:pt modelId="{36467252-6523-44BF-8DE2-E2B8846B0151}" type="pres">
      <dgm:prSet presAssocID="{467A00A8-78CE-4875-B23A-ACBA92B4E711}" presName="comp" presStyleCnt="0"/>
      <dgm:spPr/>
    </dgm:pt>
    <dgm:pt modelId="{A2FEA1B3-6D73-4810-BFE3-A23BA9C82690}" type="pres">
      <dgm:prSet presAssocID="{467A00A8-78CE-4875-B23A-ACBA92B4E711}" presName="child" presStyleLbl="bgAccFollowNode1" presStyleIdx="5" presStyleCnt="7" custScaleX="112883" custScaleY="68877" custLinFactNeighborX="-506" custLinFactNeighborY="-23897"/>
      <dgm:spPr/>
    </dgm:pt>
    <dgm:pt modelId="{C07DF39C-DE44-4EF0-8C0F-DAED4924830A}" type="pres">
      <dgm:prSet presAssocID="{467A00A8-78CE-4875-B23A-ACBA92B4E711}" presName="childTx" presStyleLbl="bgAccFollowNode1" presStyleIdx="5" presStyleCnt="7">
        <dgm:presLayoutVars>
          <dgm:bulletEnabled val="1"/>
        </dgm:presLayoutVars>
      </dgm:prSet>
      <dgm:spPr/>
    </dgm:pt>
    <dgm:pt modelId="{D2C54A87-3E71-4654-BE63-090078493501}" type="pres">
      <dgm:prSet presAssocID="{B4C48A7A-69B0-496F-BF29-BF5F5B502894}" presName="comp" presStyleCnt="0"/>
      <dgm:spPr/>
    </dgm:pt>
    <dgm:pt modelId="{E5A61A71-11AD-4B29-BADD-A539192707AD}" type="pres">
      <dgm:prSet presAssocID="{B4C48A7A-69B0-496F-BF29-BF5F5B502894}" presName="child" presStyleLbl="bgAccFollowNode1" presStyleIdx="6" presStyleCnt="7" custScaleX="111838" custScaleY="47701" custLinFactNeighborX="-507" custLinFactNeighborY="-23897"/>
      <dgm:spPr/>
    </dgm:pt>
    <dgm:pt modelId="{FFFC3387-6690-46A1-8326-B6FE2BC266E2}" type="pres">
      <dgm:prSet presAssocID="{B4C48A7A-69B0-496F-BF29-BF5F5B502894}" presName="childTx" presStyleLbl="bgAccFollowNode1" presStyleIdx="6" presStyleCnt="7">
        <dgm:presLayoutVars>
          <dgm:bulletEnabled val="1"/>
        </dgm:presLayoutVars>
      </dgm:prSet>
      <dgm:spPr/>
    </dgm:pt>
    <dgm:pt modelId="{3327E9A3-27CC-4CFE-B12E-8FEF5B73D549}" type="pres">
      <dgm:prSet presAssocID="{DA9CBFAC-E683-4B56-A1D2-276E46E9BA4D}" presName="negSpace" presStyleCnt="0"/>
      <dgm:spPr/>
    </dgm:pt>
    <dgm:pt modelId="{E86AE6E5-5D96-489D-90DD-0928DB92CC74}" type="pres">
      <dgm:prSet presAssocID="{DA9CBFAC-E683-4B56-A1D2-276E46E9BA4D}" presName="circle" presStyleLbl="node1" presStyleIdx="1" presStyleCnt="2" custLinFactNeighborX="-17743" custLinFactNeighborY="-198"/>
      <dgm:spPr/>
    </dgm:pt>
  </dgm:ptLst>
  <dgm:cxnLst>
    <dgm:cxn modelId="{5B456904-74DE-4DF0-BB98-D6F17E9F1546}" srcId="{437F4D80-5721-4E21-834A-80960AD18771}" destId="{8029C772-527B-4FD3-8F1C-11DEB56AB367}" srcOrd="0" destOrd="0" parTransId="{DCCC9709-FC7F-4B3E-802D-3BB28726C134}" sibTransId="{B5BE963C-A4D4-4470-832B-1A0F5AA09A8B}"/>
    <dgm:cxn modelId="{4573052F-B877-4822-BC76-D9B6D644D2B5}" srcId="{8029C772-527B-4FD3-8F1C-11DEB56AB367}" destId="{988F5CCB-90F1-4F39-A64B-3BBA02EDD040}" srcOrd="0" destOrd="0" parTransId="{C4C895A5-D11F-4D1F-8E0E-0C5D6E1C3E5A}" sibTransId="{F885759B-DFFD-470C-8541-75F37C8BB7B8}"/>
    <dgm:cxn modelId="{E5509A3F-A38F-4FE1-96E1-9A3856E03A61}" srcId="{DA9CBFAC-E683-4B56-A1D2-276E46E9BA4D}" destId="{467A00A8-78CE-4875-B23A-ACBA92B4E711}" srcOrd="3" destOrd="0" parTransId="{BA826DA0-737F-464C-802E-C62CDC2E88D3}" sibTransId="{6AC06171-B54E-4F1D-BC40-A38C8F1DE55A}"/>
    <dgm:cxn modelId="{463B9B5B-AEF8-403C-B9D7-555B2053B261}" type="presOf" srcId="{8029C772-527B-4FD3-8F1C-11DEB56AB367}" destId="{AC6BF6F9-979A-4953-8EC2-57A06139B6A1}" srcOrd="0" destOrd="0" presId="urn:microsoft.com/office/officeart/2005/8/layout/hList9"/>
    <dgm:cxn modelId="{B6C5CC41-4DCB-4BCD-83EF-7105FF500817}" type="presOf" srcId="{FC5AF548-4E4B-4A18-BF17-EA1971B4B046}" destId="{D9432C9E-E25D-41F7-8F6F-BB9CC6850714}" srcOrd="1" destOrd="0" presId="urn:microsoft.com/office/officeart/2005/8/layout/hList9"/>
    <dgm:cxn modelId="{3A2C5E45-530A-4008-9C94-3DAF815C0BF3}" type="presOf" srcId="{988F5CCB-90F1-4F39-A64B-3BBA02EDD040}" destId="{AF5791DF-B448-407B-AC2C-FEBB4F170411}" srcOrd="0" destOrd="0" presId="urn:microsoft.com/office/officeart/2005/8/layout/hList9"/>
    <dgm:cxn modelId="{1602AF4C-3944-4C0B-976C-C69C994B2619}" srcId="{8029C772-527B-4FD3-8F1C-11DEB56AB367}" destId="{DA0B6CB7-6134-4AC1-9E39-420D59012021}" srcOrd="1" destOrd="0" parTransId="{FC9B7BE4-E393-4A8E-97FD-76D90709CE4F}" sibTransId="{D53AABBD-AEEB-4905-8E90-4C03A08CDD3C}"/>
    <dgm:cxn modelId="{DD527D6D-CDC5-4309-842D-630ADCB546DF}" type="presOf" srcId="{DA0B6CB7-6134-4AC1-9E39-420D59012021}" destId="{59B952F2-C195-4BD0-A500-E501DF971BFD}" srcOrd="0" destOrd="0" presId="urn:microsoft.com/office/officeart/2005/8/layout/hList9"/>
    <dgm:cxn modelId="{91272E70-B443-4106-B35D-6226EE6D289B}" type="presOf" srcId="{467A00A8-78CE-4875-B23A-ACBA92B4E711}" destId="{A2FEA1B3-6D73-4810-BFE3-A23BA9C82690}" srcOrd="0" destOrd="0" presId="urn:microsoft.com/office/officeart/2005/8/layout/hList9"/>
    <dgm:cxn modelId="{CC923A50-79CE-42A1-9A4B-84F8BEA86C33}" srcId="{DA9CBFAC-E683-4B56-A1D2-276E46E9BA4D}" destId="{8190655C-B955-4271-8739-75369986470D}" srcOrd="2" destOrd="0" parTransId="{93553035-7F85-4C58-AB93-21309816BF29}" sibTransId="{1F3345CF-0588-458B-B416-11C2F4543652}"/>
    <dgm:cxn modelId="{88755873-CE65-4A1E-BE6C-3E90FA0299BB}" type="presOf" srcId="{5476BAB5-3677-467E-BB68-C40806390ED0}" destId="{A035A25C-7C69-45FE-AB86-1996257DBA52}" srcOrd="1" destOrd="0" presId="urn:microsoft.com/office/officeart/2005/8/layout/hList9"/>
    <dgm:cxn modelId="{71A7B874-7AAA-4065-BC13-EBD1B9DE22AA}" type="presOf" srcId="{B4C48A7A-69B0-496F-BF29-BF5F5B502894}" destId="{FFFC3387-6690-46A1-8326-B6FE2BC266E2}" srcOrd="1" destOrd="0" presId="urn:microsoft.com/office/officeart/2005/8/layout/hList9"/>
    <dgm:cxn modelId="{CC838E7B-6245-49F5-99BE-E2605C922531}" srcId="{DA9CBFAC-E683-4B56-A1D2-276E46E9BA4D}" destId="{B4C48A7A-69B0-496F-BF29-BF5F5B502894}" srcOrd="4" destOrd="0" parTransId="{8417DC7A-F1DD-444F-AE31-BE787A0ABA38}" sibTransId="{D23E0184-F209-4FDA-B411-4A20AFAFE53D}"/>
    <dgm:cxn modelId="{DC81BE94-4B27-4CD3-98F1-D71F44B77608}" srcId="{DA9CBFAC-E683-4B56-A1D2-276E46E9BA4D}" destId="{5476BAB5-3677-467E-BB68-C40806390ED0}" srcOrd="0" destOrd="0" parTransId="{F775F470-A72F-4E1D-A8E5-459BDCFFC702}" sibTransId="{A0B12DF6-DACE-476B-A133-F1AA6D4145DE}"/>
    <dgm:cxn modelId="{227E1C99-8F60-413D-AA5B-F5DA8963CBAF}" type="presOf" srcId="{DA0B6CB7-6134-4AC1-9E39-420D59012021}" destId="{3E2E870E-518F-44F7-8545-F1A5B32416BD}" srcOrd="1" destOrd="0" presId="urn:microsoft.com/office/officeart/2005/8/layout/hList9"/>
    <dgm:cxn modelId="{9F69E4A3-4179-46A9-9BFC-49C6B93F568A}" type="presOf" srcId="{B4C48A7A-69B0-496F-BF29-BF5F5B502894}" destId="{E5A61A71-11AD-4B29-BADD-A539192707AD}" srcOrd="0" destOrd="0" presId="urn:microsoft.com/office/officeart/2005/8/layout/hList9"/>
    <dgm:cxn modelId="{5A6236A8-E51A-46BF-9A2E-0A8D4A016253}" type="presOf" srcId="{FC5AF548-4E4B-4A18-BF17-EA1971B4B046}" destId="{B3E4BF01-9605-42DD-807B-FF4F6EEF36A9}" srcOrd="0" destOrd="0" presId="urn:microsoft.com/office/officeart/2005/8/layout/hList9"/>
    <dgm:cxn modelId="{CD0E2BBF-986E-45FA-9984-99E1EB7736BB}" type="presOf" srcId="{8190655C-B955-4271-8739-75369986470D}" destId="{FC4CE44B-9553-4805-8721-AC14579F27D0}" srcOrd="1" destOrd="0" presId="urn:microsoft.com/office/officeart/2005/8/layout/hList9"/>
    <dgm:cxn modelId="{51EC6ED1-425D-4941-BADC-BD6A4A2444BE}" type="presOf" srcId="{467A00A8-78CE-4875-B23A-ACBA92B4E711}" destId="{C07DF39C-DE44-4EF0-8C0F-DAED4924830A}" srcOrd="1" destOrd="0" presId="urn:microsoft.com/office/officeart/2005/8/layout/hList9"/>
    <dgm:cxn modelId="{39CC50E0-B64E-48FC-BE0F-53CA9642DCCF}" type="presOf" srcId="{8190655C-B955-4271-8739-75369986470D}" destId="{713AD41D-8520-4E0C-A3E1-4723B374E932}" srcOrd="0" destOrd="0" presId="urn:microsoft.com/office/officeart/2005/8/layout/hList9"/>
    <dgm:cxn modelId="{8B677CE0-FBC1-4E64-A3E3-21DDE337A2AC}" type="presOf" srcId="{5476BAB5-3677-467E-BB68-C40806390ED0}" destId="{CA72629F-EE5C-4001-9627-480131FCEA43}" srcOrd="0" destOrd="0" presId="urn:microsoft.com/office/officeart/2005/8/layout/hList9"/>
    <dgm:cxn modelId="{3F008FE2-E995-43EC-96BF-EF5DEF8B3FC8}" type="presOf" srcId="{DA9CBFAC-E683-4B56-A1D2-276E46E9BA4D}" destId="{E86AE6E5-5D96-489D-90DD-0928DB92CC74}" srcOrd="0" destOrd="0" presId="urn:microsoft.com/office/officeart/2005/8/layout/hList9"/>
    <dgm:cxn modelId="{95C477E9-7EDC-49DD-B224-B798295DC4F0}" type="presOf" srcId="{988F5CCB-90F1-4F39-A64B-3BBA02EDD040}" destId="{09B50B39-0F9A-4C36-B0C0-33228FA9DAC9}" srcOrd="1" destOrd="0" presId="urn:microsoft.com/office/officeart/2005/8/layout/hList9"/>
    <dgm:cxn modelId="{09AC23EC-04F8-4351-9592-AB525769CBFB}" srcId="{437F4D80-5721-4E21-834A-80960AD18771}" destId="{DA9CBFAC-E683-4B56-A1D2-276E46E9BA4D}" srcOrd="1" destOrd="0" parTransId="{25A6AC95-EF62-49B8-9821-7ED64583565F}" sibTransId="{CEFA6265-59FB-4C1C-85CC-B9DF58E0859A}"/>
    <dgm:cxn modelId="{4FE61AF5-90A5-46BE-B50B-C4D72E5EB334}" type="presOf" srcId="{437F4D80-5721-4E21-834A-80960AD18771}" destId="{E060CEDD-AC41-4EDF-8D9D-DE14DF68F6C6}" srcOrd="0" destOrd="0" presId="urn:microsoft.com/office/officeart/2005/8/layout/hList9"/>
    <dgm:cxn modelId="{7616D4F8-B110-4D22-ACEE-28163A87C2C0}" srcId="{DA9CBFAC-E683-4B56-A1D2-276E46E9BA4D}" destId="{FC5AF548-4E4B-4A18-BF17-EA1971B4B046}" srcOrd="1" destOrd="0" parTransId="{9C74CB4B-64C3-421F-8A8D-7C856E7C7ABB}" sibTransId="{3EE1F601-2BC2-4F45-8CC6-9B2B6606E19F}"/>
    <dgm:cxn modelId="{35A9D3D9-E0F8-4B04-B1C7-FEC21814725C}" type="presParOf" srcId="{E060CEDD-AC41-4EDF-8D9D-DE14DF68F6C6}" destId="{A92A701A-970F-4AF8-B127-A4FF397EC5EB}" srcOrd="0" destOrd="0" presId="urn:microsoft.com/office/officeart/2005/8/layout/hList9"/>
    <dgm:cxn modelId="{B56F524C-6A06-4C6F-AECF-B87DA4A8DBC9}" type="presParOf" srcId="{E060CEDD-AC41-4EDF-8D9D-DE14DF68F6C6}" destId="{FEEE09E5-958B-4E18-9549-5B76A83F04C8}" srcOrd="1" destOrd="0" presId="urn:microsoft.com/office/officeart/2005/8/layout/hList9"/>
    <dgm:cxn modelId="{1FAF3229-4DE7-4DD5-9A3A-C3B23A0CC881}" type="presParOf" srcId="{FEEE09E5-958B-4E18-9549-5B76A83F04C8}" destId="{884B1D91-E4A0-4F8B-8D07-C8A6F48D85C2}" srcOrd="0" destOrd="0" presId="urn:microsoft.com/office/officeart/2005/8/layout/hList9"/>
    <dgm:cxn modelId="{41F7B04D-BA2F-46D5-9C6B-9B728593E043}" type="presParOf" srcId="{FEEE09E5-958B-4E18-9549-5B76A83F04C8}" destId="{99929FF9-AC1C-4E4B-B73C-523CA569E065}" srcOrd="1" destOrd="0" presId="urn:microsoft.com/office/officeart/2005/8/layout/hList9"/>
    <dgm:cxn modelId="{C22F7D59-C768-4E80-9FD4-4AA3054E4E11}" type="presParOf" srcId="{99929FF9-AC1C-4E4B-B73C-523CA569E065}" destId="{AF5791DF-B448-407B-AC2C-FEBB4F170411}" srcOrd="0" destOrd="0" presId="urn:microsoft.com/office/officeart/2005/8/layout/hList9"/>
    <dgm:cxn modelId="{9F13D7C8-FB65-45CB-9C70-CEDDF272E321}" type="presParOf" srcId="{99929FF9-AC1C-4E4B-B73C-523CA569E065}" destId="{09B50B39-0F9A-4C36-B0C0-33228FA9DAC9}" srcOrd="1" destOrd="0" presId="urn:microsoft.com/office/officeart/2005/8/layout/hList9"/>
    <dgm:cxn modelId="{893188C0-60A1-45D6-AF9F-79D43AF1A00A}" type="presParOf" srcId="{FEEE09E5-958B-4E18-9549-5B76A83F04C8}" destId="{75D05F89-EFCA-4AD7-9EB1-9E84694F1B0D}" srcOrd="2" destOrd="0" presId="urn:microsoft.com/office/officeart/2005/8/layout/hList9"/>
    <dgm:cxn modelId="{427C2E43-C5FA-4332-A26C-35B258803448}" type="presParOf" srcId="{75D05F89-EFCA-4AD7-9EB1-9E84694F1B0D}" destId="{59B952F2-C195-4BD0-A500-E501DF971BFD}" srcOrd="0" destOrd="0" presId="urn:microsoft.com/office/officeart/2005/8/layout/hList9"/>
    <dgm:cxn modelId="{32581578-710E-45A1-B5BB-394555A1307A}" type="presParOf" srcId="{75D05F89-EFCA-4AD7-9EB1-9E84694F1B0D}" destId="{3E2E870E-518F-44F7-8545-F1A5B32416BD}" srcOrd="1" destOrd="0" presId="urn:microsoft.com/office/officeart/2005/8/layout/hList9"/>
    <dgm:cxn modelId="{FEBA37F2-320D-40A6-B300-29467FAE4C48}" type="presParOf" srcId="{E060CEDD-AC41-4EDF-8D9D-DE14DF68F6C6}" destId="{776C0E3B-C94E-4848-844C-C1A6996AADC7}" srcOrd="2" destOrd="0" presId="urn:microsoft.com/office/officeart/2005/8/layout/hList9"/>
    <dgm:cxn modelId="{89A5BFEE-A254-42E1-B7ED-9CFAF402E93F}" type="presParOf" srcId="{E060CEDD-AC41-4EDF-8D9D-DE14DF68F6C6}" destId="{AC6BF6F9-979A-4953-8EC2-57A06139B6A1}" srcOrd="3" destOrd="0" presId="urn:microsoft.com/office/officeart/2005/8/layout/hList9"/>
    <dgm:cxn modelId="{78A6D03F-FAE4-4FDB-85A0-4B9C8D556D30}" type="presParOf" srcId="{E060CEDD-AC41-4EDF-8D9D-DE14DF68F6C6}" destId="{86726E3B-9596-41FA-B7F7-4A57A81F8AE3}" srcOrd="4" destOrd="0" presId="urn:microsoft.com/office/officeart/2005/8/layout/hList9"/>
    <dgm:cxn modelId="{BE8C66AC-9C3F-459B-97AC-801A0ED61649}" type="presParOf" srcId="{E060CEDD-AC41-4EDF-8D9D-DE14DF68F6C6}" destId="{5428A742-10FF-41CC-B861-447BA2BEE645}" srcOrd="5" destOrd="0" presId="urn:microsoft.com/office/officeart/2005/8/layout/hList9"/>
    <dgm:cxn modelId="{C30D94F9-3E76-49FE-94ED-4FD4ED4B9545}" type="presParOf" srcId="{E060CEDD-AC41-4EDF-8D9D-DE14DF68F6C6}" destId="{165ACDC1-B952-487D-BC1D-A3B1AFC48D48}" srcOrd="6" destOrd="0" presId="urn:microsoft.com/office/officeart/2005/8/layout/hList9"/>
    <dgm:cxn modelId="{2934DD4D-28EC-45EC-B496-E9F14E104AF9}" type="presParOf" srcId="{165ACDC1-B952-487D-BC1D-A3B1AFC48D48}" destId="{F779ECF8-339C-463F-9DD5-4F4EF50DBDEE}" srcOrd="0" destOrd="0" presId="urn:microsoft.com/office/officeart/2005/8/layout/hList9"/>
    <dgm:cxn modelId="{5A02F934-FF5F-47A5-8DA9-D09325B38F8B}" type="presParOf" srcId="{165ACDC1-B952-487D-BC1D-A3B1AFC48D48}" destId="{B443F93B-AC0E-469E-858D-FF4D29156F99}" srcOrd="1" destOrd="0" presId="urn:microsoft.com/office/officeart/2005/8/layout/hList9"/>
    <dgm:cxn modelId="{B2EFB9FE-9A52-4BF3-BE60-0D2F0A642D1E}" type="presParOf" srcId="{B443F93B-AC0E-469E-858D-FF4D29156F99}" destId="{CA72629F-EE5C-4001-9627-480131FCEA43}" srcOrd="0" destOrd="0" presId="urn:microsoft.com/office/officeart/2005/8/layout/hList9"/>
    <dgm:cxn modelId="{1CF30495-7196-4CC8-8424-C2A454ECD187}" type="presParOf" srcId="{B443F93B-AC0E-469E-858D-FF4D29156F99}" destId="{A035A25C-7C69-45FE-AB86-1996257DBA52}" srcOrd="1" destOrd="0" presId="urn:microsoft.com/office/officeart/2005/8/layout/hList9"/>
    <dgm:cxn modelId="{FD7A4212-3CEB-4AE1-8A5A-D2FA571DED37}" type="presParOf" srcId="{165ACDC1-B952-487D-BC1D-A3B1AFC48D48}" destId="{F0AB8965-05E7-4E7E-BFAD-DCC10B1AD00A}" srcOrd="2" destOrd="0" presId="urn:microsoft.com/office/officeart/2005/8/layout/hList9"/>
    <dgm:cxn modelId="{13E1952F-D0ED-4345-8584-71376F6ADAD7}" type="presParOf" srcId="{F0AB8965-05E7-4E7E-BFAD-DCC10B1AD00A}" destId="{B3E4BF01-9605-42DD-807B-FF4F6EEF36A9}" srcOrd="0" destOrd="0" presId="urn:microsoft.com/office/officeart/2005/8/layout/hList9"/>
    <dgm:cxn modelId="{FF3AA6A4-509A-48ED-BCB9-2AC61AA92B32}" type="presParOf" srcId="{F0AB8965-05E7-4E7E-BFAD-DCC10B1AD00A}" destId="{D9432C9E-E25D-41F7-8F6F-BB9CC6850714}" srcOrd="1" destOrd="0" presId="urn:microsoft.com/office/officeart/2005/8/layout/hList9"/>
    <dgm:cxn modelId="{290994D2-8ED1-4012-9B0B-BCF0866689B7}" type="presParOf" srcId="{165ACDC1-B952-487D-BC1D-A3B1AFC48D48}" destId="{2BBC2360-A127-48C4-83D5-CBD1895C470E}" srcOrd="3" destOrd="0" presId="urn:microsoft.com/office/officeart/2005/8/layout/hList9"/>
    <dgm:cxn modelId="{569462FA-0248-43F7-815F-3C35A74416C5}" type="presParOf" srcId="{2BBC2360-A127-48C4-83D5-CBD1895C470E}" destId="{713AD41D-8520-4E0C-A3E1-4723B374E932}" srcOrd="0" destOrd="0" presId="urn:microsoft.com/office/officeart/2005/8/layout/hList9"/>
    <dgm:cxn modelId="{D51B3343-D14C-4123-A614-88918BB5AD4F}" type="presParOf" srcId="{2BBC2360-A127-48C4-83D5-CBD1895C470E}" destId="{FC4CE44B-9553-4805-8721-AC14579F27D0}" srcOrd="1" destOrd="0" presId="urn:microsoft.com/office/officeart/2005/8/layout/hList9"/>
    <dgm:cxn modelId="{441FFD8A-671F-4E17-AAD8-2EE57915C29F}" type="presParOf" srcId="{165ACDC1-B952-487D-BC1D-A3B1AFC48D48}" destId="{36467252-6523-44BF-8DE2-E2B8846B0151}" srcOrd="4" destOrd="0" presId="urn:microsoft.com/office/officeart/2005/8/layout/hList9"/>
    <dgm:cxn modelId="{D1F7B3ED-00FB-49A3-A4B1-CAD0C4A64992}" type="presParOf" srcId="{36467252-6523-44BF-8DE2-E2B8846B0151}" destId="{A2FEA1B3-6D73-4810-BFE3-A23BA9C82690}" srcOrd="0" destOrd="0" presId="urn:microsoft.com/office/officeart/2005/8/layout/hList9"/>
    <dgm:cxn modelId="{83A9B130-2BF6-47C0-A6D9-63D05830BE69}" type="presParOf" srcId="{36467252-6523-44BF-8DE2-E2B8846B0151}" destId="{C07DF39C-DE44-4EF0-8C0F-DAED4924830A}" srcOrd="1" destOrd="0" presId="urn:microsoft.com/office/officeart/2005/8/layout/hList9"/>
    <dgm:cxn modelId="{ABB4E4BE-3C5C-4D28-843F-D79A35CC6D4A}" type="presParOf" srcId="{165ACDC1-B952-487D-BC1D-A3B1AFC48D48}" destId="{D2C54A87-3E71-4654-BE63-090078493501}" srcOrd="5" destOrd="0" presId="urn:microsoft.com/office/officeart/2005/8/layout/hList9"/>
    <dgm:cxn modelId="{7F9A5EA7-A0A3-4398-AE96-8BE05DF0DF45}" type="presParOf" srcId="{D2C54A87-3E71-4654-BE63-090078493501}" destId="{E5A61A71-11AD-4B29-BADD-A539192707AD}" srcOrd="0" destOrd="0" presId="urn:microsoft.com/office/officeart/2005/8/layout/hList9"/>
    <dgm:cxn modelId="{367B3C4E-917D-4408-B01C-A7789AF14F27}" type="presParOf" srcId="{D2C54A87-3E71-4654-BE63-090078493501}" destId="{FFFC3387-6690-46A1-8326-B6FE2BC266E2}" srcOrd="1" destOrd="0" presId="urn:microsoft.com/office/officeart/2005/8/layout/hList9"/>
    <dgm:cxn modelId="{8639C58B-A0FD-46FE-BE21-CEC9D3DD3497}" type="presParOf" srcId="{E060CEDD-AC41-4EDF-8D9D-DE14DF68F6C6}" destId="{3327E9A3-27CC-4CFE-B12E-8FEF5B73D549}" srcOrd="7" destOrd="0" presId="urn:microsoft.com/office/officeart/2005/8/layout/hList9"/>
    <dgm:cxn modelId="{FB19C055-1FD6-49E8-B4A9-A38392BB6AB7}" type="presParOf" srcId="{E060CEDD-AC41-4EDF-8D9D-DE14DF68F6C6}" destId="{E86AE6E5-5D96-489D-90DD-0928DB92CC74}" srcOrd="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2301557-F1B4-4C7B-B58A-6D50A7C00641}" type="doc">
      <dgm:prSet loTypeId="urn:microsoft.com/office/officeart/2005/8/layout/matrix3" loCatId="matrix" qsTypeId="urn:microsoft.com/office/officeart/2005/8/quickstyle/simple3" qsCatId="simple" csTypeId="urn:microsoft.com/office/officeart/2005/8/colors/colorful4" csCatId="colorful" phldr="1"/>
      <dgm:spPr/>
      <dgm:t>
        <a:bodyPr/>
        <a:lstStyle/>
        <a:p>
          <a:endParaRPr lang="es-ES"/>
        </a:p>
      </dgm:t>
    </dgm:pt>
    <dgm:pt modelId="{01C1B95E-8A96-49AC-8F40-99299C6CE754}">
      <dgm:prSet phldrT="[Texto]"/>
      <dgm:spPr/>
      <dgm:t>
        <a:bodyPr/>
        <a:lstStyle/>
        <a:p>
          <a:r>
            <a:rPr lang="es-ES" dirty="0"/>
            <a:t>Tratamiento del paciente</a:t>
          </a:r>
        </a:p>
      </dgm:t>
    </dgm:pt>
    <dgm:pt modelId="{7F622F73-19A4-4C1E-9BD1-133FBCD3988C}" type="parTrans" cxnId="{F120143D-ECD3-4DB6-BF86-D34467604F93}">
      <dgm:prSet/>
      <dgm:spPr/>
      <dgm:t>
        <a:bodyPr/>
        <a:lstStyle/>
        <a:p>
          <a:endParaRPr lang="es-ES"/>
        </a:p>
      </dgm:t>
    </dgm:pt>
    <dgm:pt modelId="{8B9179DB-C519-4716-9F77-A9AEB1828E2D}" type="sibTrans" cxnId="{F120143D-ECD3-4DB6-BF86-D34467604F93}">
      <dgm:prSet/>
      <dgm:spPr/>
      <dgm:t>
        <a:bodyPr/>
        <a:lstStyle/>
        <a:p>
          <a:endParaRPr lang="es-ES"/>
        </a:p>
      </dgm:t>
    </dgm:pt>
    <dgm:pt modelId="{38691ECC-A6DE-4148-ACA1-5C9E1C68B65C}">
      <dgm:prSet phldrT="[Texto]"/>
      <dgm:spPr/>
      <dgm:t>
        <a:bodyPr/>
        <a:lstStyle/>
        <a:p>
          <a:r>
            <a:rPr lang="es-ES" dirty="0"/>
            <a:t>Investigación y notificación</a:t>
          </a:r>
        </a:p>
      </dgm:t>
    </dgm:pt>
    <dgm:pt modelId="{D9857883-83EA-4F8C-88ED-A3AB4EE3BBB8}" type="parTrans" cxnId="{08F66DEF-7C0C-4931-BFB3-973A11E7A684}">
      <dgm:prSet/>
      <dgm:spPr/>
      <dgm:t>
        <a:bodyPr/>
        <a:lstStyle/>
        <a:p>
          <a:endParaRPr lang="es-ES"/>
        </a:p>
      </dgm:t>
    </dgm:pt>
    <dgm:pt modelId="{B88AF1B2-372C-4267-BA4D-E93506146F25}" type="sibTrans" cxnId="{08F66DEF-7C0C-4931-BFB3-973A11E7A684}">
      <dgm:prSet/>
      <dgm:spPr/>
      <dgm:t>
        <a:bodyPr/>
        <a:lstStyle/>
        <a:p>
          <a:endParaRPr lang="es-ES"/>
        </a:p>
      </dgm:t>
    </dgm:pt>
    <dgm:pt modelId="{85B5CE9A-6FA7-4DF1-AC3E-5B44FE321DE1}">
      <dgm:prSet phldrT="[Texto]"/>
      <dgm:spPr/>
      <dgm:t>
        <a:bodyPr/>
        <a:lstStyle/>
        <a:p>
          <a:r>
            <a:rPr lang="es-ES" dirty="0"/>
            <a:t>indicar o contraindicar dosis</a:t>
          </a:r>
        </a:p>
        <a:p>
          <a:r>
            <a:rPr lang="es-ES" dirty="0"/>
            <a:t>subsecuentes de la vacuna</a:t>
          </a:r>
        </a:p>
      </dgm:t>
    </dgm:pt>
    <dgm:pt modelId="{F6509AE4-0F29-488A-B583-1ADD5440C814}" type="parTrans" cxnId="{D1598249-2E47-4FC9-9FC0-CDD7D1003CF1}">
      <dgm:prSet/>
      <dgm:spPr/>
      <dgm:t>
        <a:bodyPr/>
        <a:lstStyle/>
        <a:p>
          <a:endParaRPr lang="es-ES"/>
        </a:p>
      </dgm:t>
    </dgm:pt>
    <dgm:pt modelId="{9AE35156-F8B8-4BE3-95C1-64FE0F2579F9}" type="sibTrans" cxnId="{D1598249-2E47-4FC9-9FC0-CDD7D1003CF1}">
      <dgm:prSet/>
      <dgm:spPr/>
      <dgm:t>
        <a:bodyPr/>
        <a:lstStyle/>
        <a:p>
          <a:endParaRPr lang="es-ES"/>
        </a:p>
      </dgm:t>
    </dgm:pt>
    <dgm:pt modelId="{BA4852F4-75FF-42D3-A0A4-179A8421C9B2}" type="pres">
      <dgm:prSet presAssocID="{12301557-F1B4-4C7B-B58A-6D50A7C00641}" presName="matrix" presStyleCnt="0">
        <dgm:presLayoutVars>
          <dgm:chMax val="1"/>
          <dgm:dir/>
          <dgm:resizeHandles val="exact"/>
        </dgm:presLayoutVars>
      </dgm:prSet>
      <dgm:spPr/>
    </dgm:pt>
    <dgm:pt modelId="{C7FF4C28-3959-4E63-9C09-19DE941F6D68}" type="pres">
      <dgm:prSet presAssocID="{12301557-F1B4-4C7B-B58A-6D50A7C00641}" presName="diamond" presStyleLbl="bgShp" presStyleIdx="0" presStyleCnt="1"/>
      <dgm:spPr/>
    </dgm:pt>
    <dgm:pt modelId="{C577356D-7C92-4523-84B4-5A785AB270C0}" type="pres">
      <dgm:prSet presAssocID="{12301557-F1B4-4C7B-B58A-6D50A7C00641}" presName="quad1" presStyleLbl="node1" presStyleIdx="0" presStyleCnt="4">
        <dgm:presLayoutVars>
          <dgm:chMax val="0"/>
          <dgm:chPref val="0"/>
          <dgm:bulletEnabled val="1"/>
        </dgm:presLayoutVars>
      </dgm:prSet>
      <dgm:spPr/>
    </dgm:pt>
    <dgm:pt modelId="{A4F8972F-7EDF-47D0-AB53-E987AB42A777}" type="pres">
      <dgm:prSet presAssocID="{12301557-F1B4-4C7B-B58A-6D50A7C00641}" presName="quad2" presStyleLbl="node1" presStyleIdx="1" presStyleCnt="4">
        <dgm:presLayoutVars>
          <dgm:chMax val="0"/>
          <dgm:chPref val="0"/>
          <dgm:bulletEnabled val="1"/>
        </dgm:presLayoutVars>
      </dgm:prSet>
      <dgm:spPr/>
    </dgm:pt>
    <dgm:pt modelId="{A1DD69DA-69DB-4EF9-A70A-27A2580B1134}" type="pres">
      <dgm:prSet presAssocID="{12301557-F1B4-4C7B-B58A-6D50A7C00641}" presName="quad3" presStyleLbl="node1" presStyleIdx="2" presStyleCnt="4" custLinFactNeighborX="63106" custLinFactNeighborY="-2427">
        <dgm:presLayoutVars>
          <dgm:chMax val="0"/>
          <dgm:chPref val="0"/>
          <dgm:bulletEnabled val="1"/>
        </dgm:presLayoutVars>
      </dgm:prSet>
      <dgm:spPr/>
    </dgm:pt>
    <dgm:pt modelId="{FC21CEA6-652E-4A8A-AE2E-706E100C8457}" type="pres">
      <dgm:prSet presAssocID="{12301557-F1B4-4C7B-B58A-6D50A7C00641}" presName="quad4" presStyleLbl="node1" presStyleIdx="3" presStyleCnt="4" custLinFactX="78523" custLinFactNeighborX="100000" custLinFactNeighborY="24359">
        <dgm:presLayoutVars>
          <dgm:chMax val="0"/>
          <dgm:chPref val="0"/>
          <dgm:bulletEnabled val="1"/>
        </dgm:presLayoutVars>
      </dgm:prSet>
      <dgm:spPr>
        <a:noFill/>
        <a:ln>
          <a:noFill/>
        </a:ln>
      </dgm:spPr>
    </dgm:pt>
  </dgm:ptLst>
  <dgm:cxnLst>
    <dgm:cxn modelId="{F120143D-ECD3-4DB6-BF86-D34467604F93}" srcId="{12301557-F1B4-4C7B-B58A-6D50A7C00641}" destId="{01C1B95E-8A96-49AC-8F40-99299C6CE754}" srcOrd="0" destOrd="0" parTransId="{7F622F73-19A4-4C1E-9BD1-133FBCD3988C}" sibTransId="{8B9179DB-C519-4716-9F77-A9AEB1828E2D}"/>
    <dgm:cxn modelId="{0DF9E666-4D88-4339-9825-95E2F70E2459}" type="presOf" srcId="{85B5CE9A-6FA7-4DF1-AC3E-5B44FE321DE1}" destId="{A1DD69DA-69DB-4EF9-A70A-27A2580B1134}" srcOrd="0" destOrd="0" presId="urn:microsoft.com/office/officeart/2005/8/layout/matrix3"/>
    <dgm:cxn modelId="{D1598249-2E47-4FC9-9FC0-CDD7D1003CF1}" srcId="{12301557-F1B4-4C7B-B58A-6D50A7C00641}" destId="{85B5CE9A-6FA7-4DF1-AC3E-5B44FE321DE1}" srcOrd="2" destOrd="0" parTransId="{F6509AE4-0F29-488A-B583-1ADD5440C814}" sibTransId="{9AE35156-F8B8-4BE3-95C1-64FE0F2579F9}"/>
    <dgm:cxn modelId="{6EB24975-C4CB-4E7D-9B16-C092E3EAF521}" type="presOf" srcId="{12301557-F1B4-4C7B-B58A-6D50A7C00641}" destId="{BA4852F4-75FF-42D3-A0A4-179A8421C9B2}" srcOrd="0" destOrd="0" presId="urn:microsoft.com/office/officeart/2005/8/layout/matrix3"/>
    <dgm:cxn modelId="{8B03EB79-007A-4526-8EE5-F047DF740405}" type="presOf" srcId="{01C1B95E-8A96-49AC-8F40-99299C6CE754}" destId="{C577356D-7C92-4523-84B4-5A785AB270C0}" srcOrd="0" destOrd="0" presId="urn:microsoft.com/office/officeart/2005/8/layout/matrix3"/>
    <dgm:cxn modelId="{169E20B5-3079-4F09-9257-480A83C8F195}" type="presOf" srcId="{38691ECC-A6DE-4148-ACA1-5C9E1C68B65C}" destId="{A4F8972F-7EDF-47D0-AB53-E987AB42A777}" srcOrd="0" destOrd="0" presId="urn:microsoft.com/office/officeart/2005/8/layout/matrix3"/>
    <dgm:cxn modelId="{08F66DEF-7C0C-4931-BFB3-973A11E7A684}" srcId="{12301557-F1B4-4C7B-B58A-6D50A7C00641}" destId="{38691ECC-A6DE-4148-ACA1-5C9E1C68B65C}" srcOrd="1" destOrd="0" parTransId="{D9857883-83EA-4F8C-88ED-A3AB4EE3BBB8}" sibTransId="{B88AF1B2-372C-4267-BA4D-E93506146F25}"/>
    <dgm:cxn modelId="{DBE045AA-6ABA-45CA-8524-D9FD93CE8D6C}" type="presParOf" srcId="{BA4852F4-75FF-42D3-A0A4-179A8421C9B2}" destId="{C7FF4C28-3959-4E63-9C09-19DE941F6D68}" srcOrd="0" destOrd="0" presId="urn:microsoft.com/office/officeart/2005/8/layout/matrix3"/>
    <dgm:cxn modelId="{412088FA-719A-4D6F-BCA0-7FDA4FFC4AA5}" type="presParOf" srcId="{BA4852F4-75FF-42D3-A0A4-179A8421C9B2}" destId="{C577356D-7C92-4523-84B4-5A785AB270C0}" srcOrd="1" destOrd="0" presId="urn:microsoft.com/office/officeart/2005/8/layout/matrix3"/>
    <dgm:cxn modelId="{8F62C6DC-32C3-4DCE-87B0-C0D8639F8AA9}" type="presParOf" srcId="{BA4852F4-75FF-42D3-A0A4-179A8421C9B2}" destId="{A4F8972F-7EDF-47D0-AB53-E987AB42A777}" srcOrd="2" destOrd="0" presId="urn:microsoft.com/office/officeart/2005/8/layout/matrix3"/>
    <dgm:cxn modelId="{C524480D-44D5-45E7-8953-85D0D4399012}" type="presParOf" srcId="{BA4852F4-75FF-42D3-A0A4-179A8421C9B2}" destId="{A1DD69DA-69DB-4EF9-A70A-27A2580B1134}" srcOrd="3" destOrd="0" presId="urn:microsoft.com/office/officeart/2005/8/layout/matrix3"/>
    <dgm:cxn modelId="{DBBE7371-08E1-472E-91B4-5A16CDC2D9C7}" type="presParOf" srcId="{BA4852F4-75FF-42D3-A0A4-179A8421C9B2}" destId="{FC21CEA6-652E-4A8A-AE2E-706E100C8457}"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135520A-CCA1-4DC7-A55A-BCE2114C4C0F}" type="doc">
      <dgm:prSet loTypeId="urn:microsoft.com/office/officeart/2005/8/layout/radial4" loCatId="relationship" qsTypeId="urn:microsoft.com/office/officeart/2005/8/quickstyle/simple1" qsCatId="simple" csTypeId="urn:microsoft.com/office/officeart/2005/8/colors/colorful4" csCatId="colorful" phldr="1"/>
      <dgm:spPr/>
      <dgm:t>
        <a:bodyPr/>
        <a:lstStyle/>
        <a:p>
          <a:endParaRPr lang="es-CO"/>
        </a:p>
      </dgm:t>
    </dgm:pt>
    <dgm:pt modelId="{8F3B9BF3-841B-48B5-9F77-F760487FDB17}">
      <dgm:prSet phldrT="[Texto]" custT="1"/>
      <dgm:spPr>
        <a:solidFill>
          <a:srgbClr val="E06AD2"/>
        </a:solidFill>
      </dgm:spPr>
      <dgm:t>
        <a:bodyPr/>
        <a:lstStyle/>
        <a:p>
          <a:r>
            <a:rPr lang="es-CO" sz="2000" dirty="0">
              <a:solidFill>
                <a:schemeClr val="tx1"/>
              </a:solidFill>
            </a:rPr>
            <a:t>Pendiente</a:t>
          </a:r>
        </a:p>
      </dgm:t>
    </dgm:pt>
    <dgm:pt modelId="{3F3FC5A9-7732-4BD9-8AB9-6BD40182DAE4}" type="parTrans" cxnId="{0C97FE6E-3C42-49BB-8173-22C1FF275433}">
      <dgm:prSet/>
      <dgm:spPr/>
      <dgm:t>
        <a:bodyPr/>
        <a:lstStyle/>
        <a:p>
          <a:endParaRPr lang="es-CO"/>
        </a:p>
      </dgm:t>
    </dgm:pt>
    <dgm:pt modelId="{49B47310-7EA4-4883-8255-E4552B1E0960}" type="sibTrans" cxnId="{0C97FE6E-3C42-49BB-8173-22C1FF275433}">
      <dgm:prSet/>
      <dgm:spPr/>
      <dgm:t>
        <a:bodyPr/>
        <a:lstStyle/>
        <a:p>
          <a:endParaRPr lang="es-CO"/>
        </a:p>
      </dgm:t>
    </dgm:pt>
    <dgm:pt modelId="{0937C6F0-E427-4370-BE51-D433935E52DC}">
      <dgm:prSet phldrT="[Texto]" custT="1"/>
      <dgm:spPr>
        <a:solidFill>
          <a:schemeClr val="accent3">
            <a:lumMod val="60000"/>
            <a:lumOff val="40000"/>
          </a:schemeClr>
        </a:solidFill>
      </dgm:spPr>
      <dgm:t>
        <a:bodyPr/>
        <a:lstStyle/>
        <a:p>
          <a:r>
            <a:rPr lang="es-CO" sz="2000" dirty="0">
              <a:solidFill>
                <a:schemeClr val="tx1"/>
              </a:solidFill>
            </a:rPr>
            <a:t>No concluyente</a:t>
          </a:r>
        </a:p>
      </dgm:t>
    </dgm:pt>
    <dgm:pt modelId="{C688D299-ECC9-41C8-9B3B-845F79082E2B}" type="parTrans" cxnId="{9D59331A-14FC-4CCE-9339-D9ADB6BF2F7F}">
      <dgm:prSet/>
      <dgm:spPr/>
      <dgm:t>
        <a:bodyPr/>
        <a:lstStyle/>
        <a:p>
          <a:endParaRPr lang="es-CO"/>
        </a:p>
      </dgm:t>
    </dgm:pt>
    <dgm:pt modelId="{C24CDD8E-13F6-45D8-912A-0F366F7E8385}" type="sibTrans" cxnId="{9D59331A-14FC-4CCE-9339-D9ADB6BF2F7F}">
      <dgm:prSet/>
      <dgm:spPr/>
      <dgm:t>
        <a:bodyPr/>
        <a:lstStyle/>
        <a:p>
          <a:endParaRPr lang="es-CO"/>
        </a:p>
      </dgm:t>
    </dgm:pt>
    <dgm:pt modelId="{BC8E9F32-26BE-47B0-8B7C-F2FD430B67E5}">
      <dgm:prSet phldrT="[Texto]" custT="1"/>
      <dgm:spPr>
        <a:solidFill>
          <a:srgbClr val="FFFF00"/>
        </a:solidFill>
      </dgm:spPr>
      <dgm:t>
        <a:bodyPr/>
        <a:lstStyle/>
        <a:p>
          <a:r>
            <a:rPr lang="es-CO" sz="2000" dirty="0">
              <a:solidFill>
                <a:schemeClr val="tx1"/>
              </a:solidFill>
            </a:rPr>
            <a:t>Evento relacionado</a:t>
          </a:r>
        </a:p>
        <a:p>
          <a:r>
            <a:rPr lang="es-CO" sz="2000" dirty="0">
              <a:solidFill>
                <a:schemeClr val="tx1"/>
              </a:solidFill>
            </a:rPr>
            <a:t>con un error en la</a:t>
          </a:r>
        </a:p>
        <a:p>
          <a:r>
            <a:rPr lang="es-CO" sz="2000" dirty="0">
              <a:solidFill>
                <a:schemeClr val="tx1"/>
              </a:solidFill>
            </a:rPr>
            <a:t>vacunación</a:t>
          </a:r>
        </a:p>
      </dgm:t>
    </dgm:pt>
    <dgm:pt modelId="{B043AD94-1FB1-4097-808E-EB59A2E5809F}" type="parTrans" cxnId="{D04A52FF-C7FF-413F-8DE6-AA5D7141EDAB}">
      <dgm:prSet/>
      <dgm:spPr/>
      <dgm:t>
        <a:bodyPr/>
        <a:lstStyle/>
        <a:p>
          <a:endParaRPr lang="es-CO"/>
        </a:p>
      </dgm:t>
    </dgm:pt>
    <dgm:pt modelId="{EB85846F-92C0-49CD-977C-21C4441664D8}" type="sibTrans" cxnId="{D04A52FF-C7FF-413F-8DE6-AA5D7141EDAB}">
      <dgm:prSet/>
      <dgm:spPr/>
      <dgm:t>
        <a:bodyPr/>
        <a:lstStyle/>
        <a:p>
          <a:endParaRPr lang="es-CO"/>
        </a:p>
      </dgm:t>
    </dgm:pt>
    <dgm:pt modelId="{F74174AA-88CA-4D73-986A-692ACDE83DC2}">
      <dgm:prSet phldrT="[Texto]" custT="1"/>
      <dgm:spPr>
        <a:solidFill>
          <a:srgbClr val="92D050"/>
        </a:solidFill>
      </dgm:spPr>
      <dgm:t>
        <a:bodyPr/>
        <a:lstStyle/>
        <a:p>
          <a:r>
            <a:rPr lang="es-CO" sz="2000" dirty="0">
              <a:solidFill>
                <a:schemeClr val="tx1"/>
              </a:solidFill>
            </a:rPr>
            <a:t>Evento relacionado</a:t>
          </a:r>
        </a:p>
        <a:p>
          <a:r>
            <a:rPr lang="es-CO" sz="2000" dirty="0">
              <a:solidFill>
                <a:schemeClr val="tx1"/>
              </a:solidFill>
            </a:rPr>
            <a:t>con el programa</a:t>
          </a:r>
        </a:p>
      </dgm:t>
    </dgm:pt>
    <dgm:pt modelId="{AFCB653F-5D7B-4DEF-A747-A0E8C9C340B3}" type="parTrans" cxnId="{8423C267-F95D-49C2-8812-27424465540A}">
      <dgm:prSet/>
      <dgm:spPr/>
      <dgm:t>
        <a:bodyPr/>
        <a:lstStyle/>
        <a:p>
          <a:endParaRPr lang="es-CO"/>
        </a:p>
      </dgm:t>
    </dgm:pt>
    <dgm:pt modelId="{7FFE41BB-2B65-4E96-B757-FB7D70A729AF}" type="sibTrans" cxnId="{8423C267-F95D-49C2-8812-27424465540A}">
      <dgm:prSet/>
      <dgm:spPr/>
      <dgm:t>
        <a:bodyPr/>
        <a:lstStyle/>
        <a:p>
          <a:endParaRPr lang="es-CO"/>
        </a:p>
      </dgm:t>
    </dgm:pt>
    <dgm:pt modelId="{85392915-064D-4951-A742-82341463FF7F}">
      <dgm:prSet/>
      <dgm:spPr/>
      <dgm:t>
        <a:bodyPr/>
        <a:lstStyle/>
        <a:p>
          <a:endParaRPr lang="es-CO" dirty="0"/>
        </a:p>
      </dgm:t>
    </dgm:pt>
    <dgm:pt modelId="{3CC1703E-22CC-43A1-B9BF-FBD551CA700E}" type="parTrans" cxnId="{4ED1182C-79BD-465A-9286-B94A2A92C394}">
      <dgm:prSet/>
      <dgm:spPr/>
      <dgm:t>
        <a:bodyPr/>
        <a:lstStyle/>
        <a:p>
          <a:endParaRPr lang="es-CO"/>
        </a:p>
      </dgm:t>
    </dgm:pt>
    <dgm:pt modelId="{EE57D5B0-C9E9-4893-8088-B18DCBE24A8D}" type="sibTrans" cxnId="{4ED1182C-79BD-465A-9286-B94A2A92C394}">
      <dgm:prSet/>
      <dgm:spPr/>
      <dgm:t>
        <a:bodyPr/>
        <a:lstStyle/>
        <a:p>
          <a:endParaRPr lang="es-CO"/>
        </a:p>
      </dgm:t>
    </dgm:pt>
    <dgm:pt modelId="{8A5F9897-8F9A-45E9-825A-369477DF7405}">
      <dgm:prSet/>
      <dgm:spPr/>
      <dgm:t>
        <a:bodyPr/>
        <a:lstStyle/>
        <a:p>
          <a:endParaRPr lang="es-CO" dirty="0"/>
        </a:p>
      </dgm:t>
    </dgm:pt>
    <dgm:pt modelId="{BEE7DC16-A9DF-400A-81AB-AC320BD50A36}" type="parTrans" cxnId="{54E3435A-8E9D-4105-AFAB-E2BABC7A00BB}">
      <dgm:prSet/>
      <dgm:spPr/>
      <dgm:t>
        <a:bodyPr/>
        <a:lstStyle/>
        <a:p>
          <a:endParaRPr lang="es-CO"/>
        </a:p>
      </dgm:t>
    </dgm:pt>
    <dgm:pt modelId="{F47F3C78-1DED-4ED4-9B88-88F28169A6F2}" type="sibTrans" cxnId="{54E3435A-8E9D-4105-AFAB-E2BABC7A00BB}">
      <dgm:prSet/>
      <dgm:spPr/>
      <dgm:t>
        <a:bodyPr/>
        <a:lstStyle/>
        <a:p>
          <a:endParaRPr lang="es-CO"/>
        </a:p>
      </dgm:t>
    </dgm:pt>
    <dgm:pt modelId="{F5B65F00-763C-4BA3-9092-283A410BE7EB}">
      <dgm:prSet/>
      <dgm:spPr/>
      <dgm:t>
        <a:bodyPr/>
        <a:lstStyle/>
        <a:p>
          <a:endParaRPr lang="es-CO" dirty="0"/>
        </a:p>
      </dgm:t>
    </dgm:pt>
    <dgm:pt modelId="{7F30E038-E3E7-49C3-9498-4203DB5AB5B9}" type="parTrans" cxnId="{4E05CD8C-1B70-4E13-B559-E31BAFF19CAA}">
      <dgm:prSet/>
      <dgm:spPr/>
      <dgm:t>
        <a:bodyPr/>
        <a:lstStyle/>
        <a:p>
          <a:endParaRPr lang="es-CO"/>
        </a:p>
      </dgm:t>
    </dgm:pt>
    <dgm:pt modelId="{5CD65547-A29E-4EFE-9E36-ECE958586D88}" type="sibTrans" cxnId="{4E05CD8C-1B70-4E13-B559-E31BAFF19CAA}">
      <dgm:prSet/>
      <dgm:spPr/>
      <dgm:t>
        <a:bodyPr/>
        <a:lstStyle/>
        <a:p>
          <a:endParaRPr lang="es-CO"/>
        </a:p>
      </dgm:t>
    </dgm:pt>
    <dgm:pt modelId="{6C5317B3-563A-45EC-AA0A-CA6807343077}">
      <dgm:prSet/>
      <dgm:spPr/>
      <dgm:t>
        <a:bodyPr/>
        <a:lstStyle/>
        <a:p>
          <a:endParaRPr lang="es-CO" dirty="0"/>
        </a:p>
      </dgm:t>
    </dgm:pt>
    <dgm:pt modelId="{DE512DED-4A46-409D-92DE-62543D602C0E}" type="parTrans" cxnId="{CDC6BF1F-1B5D-4591-AFAF-8BF9554EB876}">
      <dgm:prSet/>
      <dgm:spPr/>
      <dgm:t>
        <a:bodyPr/>
        <a:lstStyle/>
        <a:p>
          <a:endParaRPr lang="es-CO"/>
        </a:p>
      </dgm:t>
    </dgm:pt>
    <dgm:pt modelId="{9C62060C-01E6-4D5F-90DF-C39064237288}" type="sibTrans" cxnId="{CDC6BF1F-1B5D-4591-AFAF-8BF9554EB876}">
      <dgm:prSet/>
      <dgm:spPr/>
      <dgm:t>
        <a:bodyPr/>
        <a:lstStyle/>
        <a:p>
          <a:endParaRPr lang="es-CO"/>
        </a:p>
      </dgm:t>
    </dgm:pt>
    <dgm:pt modelId="{0D8959E0-3D1E-466D-A4DD-D68FCAB9605A}">
      <dgm:prSet/>
      <dgm:spPr/>
      <dgm:t>
        <a:bodyPr/>
        <a:lstStyle/>
        <a:p>
          <a:endParaRPr lang="es-CO" dirty="0"/>
        </a:p>
      </dgm:t>
    </dgm:pt>
    <dgm:pt modelId="{5D3A7A52-8817-4F8C-BE29-1C9568597A61}" type="parTrans" cxnId="{77011780-3F70-4337-913E-036242A1F460}">
      <dgm:prSet/>
      <dgm:spPr/>
      <dgm:t>
        <a:bodyPr/>
        <a:lstStyle/>
        <a:p>
          <a:endParaRPr lang="es-CO"/>
        </a:p>
      </dgm:t>
    </dgm:pt>
    <dgm:pt modelId="{1B9928B0-0267-4745-8D44-D1BA74133F7C}" type="sibTrans" cxnId="{77011780-3F70-4337-913E-036242A1F460}">
      <dgm:prSet/>
      <dgm:spPr/>
      <dgm:t>
        <a:bodyPr/>
        <a:lstStyle/>
        <a:p>
          <a:endParaRPr lang="es-CO"/>
        </a:p>
      </dgm:t>
    </dgm:pt>
    <dgm:pt modelId="{1BC6A517-434D-4EE2-9103-97D645AF1403}">
      <dgm:prSet phldrT="[Texto]"/>
      <dgm:spPr/>
      <dgm:t>
        <a:bodyPr/>
        <a:lstStyle/>
        <a:p>
          <a:endParaRPr lang="es-CO" dirty="0"/>
        </a:p>
      </dgm:t>
    </dgm:pt>
    <dgm:pt modelId="{A0343F75-6282-445D-96F2-251C7F996679}" type="parTrans" cxnId="{7259075B-7E86-4CCE-A24F-3D0160E85EF5}">
      <dgm:prSet/>
      <dgm:spPr/>
      <dgm:t>
        <a:bodyPr/>
        <a:lstStyle/>
        <a:p>
          <a:endParaRPr lang="es-CO"/>
        </a:p>
      </dgm:t>
    </dgm:pt>
    <dgm:pt modelId="{78C0E4B4-7362-486B-97C3-FF6427CA5AE2}" type="sibTrans" cxnId="{7259075B-7E86-4CCE-A24F-3D0160E85EF5}">
      <dgm:prSet/>
      <dgm:spPr/>
      <dgm:t>
        <a:bodyPr/>
        <a:lstStyle/>
        <a:p>
          <a:endParaRPr lang="es-CO"/>
        </a:p>
      </dgm:t>
    </dgm:pt>
    <dgm:pt modelId="{0AD3170B-296F-468C-B8AB-B8AAB39999F7}">
      <dgm:prSet phldrT="[Texto]"/>
      <dgm:spPr/>
      <dgm:t>
        <a:bodyPr/>
        <a:lstStyle/>
        <a:p>
          <a:endParaRPr lang="es-CO" dirty="0"/>
        </a:p>
      </dgm:t>
    </dgm:pt>
    <dgm:pt modelId="{932D8681-6543-4CD1-815D-319D2B177243}" type="parTrans" cxnId="{C55E5B8E-6F75-4C11-8872-817C9FA697D6}">
      <dgm:prSet/>
      <dgm:spPr/>
      <dgm:t>
        <a:bodyPr/>
        <a:lstStyle/>
        <a:p>
          <a:endParaRPr lang="es-CO"/>
        </a:p>
      </dgm:t>
    </dgm:pt>
    <dgm:pt modelId="{D02C7DA3-ED1C-4552-B412-E52A84C15573}" type="sibTrans" cxnId="{C55E5B8E-6F75-4C11-8872-817C9FA697D6}">
      <dgm:prSet/>
      <dgm:spPr/>
      <dgm:t>
        <a:bodyPr/>
        <a:lstStyle/>
        <a:p>
          <a:endParaRPr lang="es-CO"/>
        </a:p>
      </dgm:t>
    </dgm:pt>
    <dgm:pt modelId="{1FBCBCB2-6F97-472E-BD4B-3A6ADD143F9D}" type="pres">
      <dgm:prSet presAssocID="{5135520A-CCA1-4DC7-A55A-BCE2114C4C0F}" presName="cycle" presStyleCnt="0">
        <dgm:presLayoutVars>
          <dgm:chMax val="1"/>
          <dgm:dir/>
          <dgm:animLvl val="ctr"/>
          <dgm:resizeHandles val="exact"/>
        </dgm:presLayoutVars>
      </dgm:prSet>
      <dgm:spPr/>
    </dgm:pt>
    <dgm:pt modelId="{8A648E80-19F5-4D9D-AC69-A7C27DF06C1A}" type="pres">
      <dgm:prSet presAssocID="{8F3B9BF3-841B-48B5-9F77-F760487FDB17}" presName="centerShape" presStyleLbl="node0" presStyleIdx="0" presStyleCnt="1" custScaleY="60558" custLinFactNeighborX="43816" custLinFactNeighborY="1374"/>
      <dgm:spPr/>
    </dgm:pt>
    <dgm:pt modelId="{3D0BA17A-CB10-4328-83F8-A24257E9A2AE}" type="pres">
      <dgm:prSet presAssocID="{C688D299-ECC9-41C8-9B3B-845F79082E2B}" presName="parTrans" presStyleLbl="bgSibTrans2D1" presStyleIdx="0" presStyleCnt="3" custFlipVert="1" custFlipHor="1" custScaleX="1714" custScaleY="25497" custLinFactNeighborX="-31472" custLinFactNeighborY="5839"/>
      <dgm:spPr/>
    </dgm:pt>
    <dgm:pt modelId="{BAA933E9-3C9F-43D8-AEE4-E1D170A193F8}" type="pres">
      <dgm:prSet presAssocID="{0937C6F0-E427-4370-BE51-D433935E52DC}" presName="node" presStyleLbl="node1" presStyleIdx="0" presStyleCnt="3" custScaleX="111283" custScaleY="75424" custRadScaleRad="85400" custRadScaleInc="-57603">
        <dgm:presLayoutVars>
          <dgm:bulletEnabled val="1"/>
        </dgm:presLayoutVars>
      </dgm:prSet>
      <dgm:spPr/>
    </dgm:pt>
    <dgm:pt modelId="{29B2E7B7-D43A-4A90-89A2-E28B590AF0F1}" type="pres">
      <dgm:prSet presAssocID="{B043AD94-1FB1-4097-808E-EB59A2E5809F}" presName="parTrans" presStyleLbl="bgSibTrans2D1" presStyleIdx="1" presStyleCnt="3" custScaleX="12502" custScaleY="22213" custLinFactY="-33611" custLinFactNeighborX="1104" custLinFactNeighborY="-100000"/>
      <dgm:spPr/>
    </dgm:pt>
    <dgm:pt modelId="{727FE6E3-302D-4C2D-AE3D-4B0BFE3BB132}" type="pres">
      <dgm:prSet presAssocID="{BC8E9F32-26BE-47B0-8B7C-F2FD430B67E5}" presName="node" presStyleLbl="node1" presStyleIdx="1" presStyleCnt="3" custScaleX="109585" custScaleY="102743" custRadScaleRad="40578" custRadScaleInc="18718">
        <dgm:presLayoutVars>
          <dgm:bulletEnabled val="1"/>
        </dgm:presLayoutVars>
      </dgm:prSet>
      <dgm:spPr/>
    </dgm:pt>
    <dgm:pt modelId="{E6D53A4F-F3F2-47F5-9E49-E6EF9FF7D8EF}" type="pres">
      <dgm:prSet presAssocID="{AFCB653F-5D7B-4DEF-A747-A0E8C9C340B3}" presName="parTrans" presStyleLbl="bgSibTrans2D1" presStyleIdx="2" presStyleCnt="3" custFlipVert="1" custFlipHor="0" custScaleX="16298" custScaleY="6910" custLinFactY="-17119" custLinFactNeighborX="32412" custLinFactNeighborY="-100000"/>
      <dgm:spPr/>
    </dgm:pt>
    <dgm:pt modelId="{75981480-FEAA-4737-A91A-1363A2CBD938}" type="pres">
      <dgm:prSet presAssocID="{F74174AA-88CA-4D73-986A-692ACDE83DC2}" presName="node" presStyleLbl="node1" presStyleIdx="2" presStyleCnt="3" custScaleX="135824" custScaleY="72617" custRadScaleRad="130290" custRadScaleInc="-16615">
        <dgm:presLayoutVars>
          <dgm:bulletEnabled val="1"/>
        </dgm:presLayoutVars>
      </dgm:prSet>
      <dgm:spPr/>
    </dgm:pt>
  </dgm:ptLst>
  <dgm:cxnLst>
    <dgm:cxn modelId="{4B186C0B-1ABE-42DA-AAA2-B5DE9AC8AB47}" type="presOf" srcId="{BC8E9F32-26BE-47B0-8B7C-F2FD430B67E5}" destId="{727FE6E3-302D-4C2D-AE3D-4B0BFE3BB132}" srcOrd="0" destOrd="0" presId="urn:microsoft.com/office/officeart/2005/8/layout/radial4"/>
    <dgm:cxn modelId="{9D59331A-14FC-4CCE-9339-D9ADB6BF2F7F}" srcId="{8F3B9BF3-841B-48B5-9F77-F760487FDB17}" destId="{0937C6F0-E427-4370-BE51-D433935E52DC}" srcOrd="0" destOrd="0" parTransId="{C688D299-ECC9-41C8-9B3B-845F79082E2B}" sibTransId="{C24CDD8E-13F6-45D8-912A-0F366F7E8385}"/>
    <dgm:cxn modelId="{CDC6BF1F-1B5D-4591-AFAF-8BF9554EB876}" srcId="{5135520A-CCA1-4DC7-A55A-BCE2114C4C0F}" destId="{6C5317B3-563A-45EC-AA0A-CA6807343077}" srcOrd="5" destOrd="0" parTransId="{DE512DED-4A46-409D-92DE-62543D602C0E}" sibTransId="{9C62060C-01E6-4D5F-90DF-C39064237288}"/>
    <dgm:cxn modelId="{446DBE25-499F-4432-A57E-75A20D3428D5}" type="presOf" srcId="{0937C6F0-E427-4370-BE51-D433935E52DC}" destId="{BAA933E9-3C9F-43D8-AEE4-E1D170A193F8}" srcOrd="0" destOrd="0" presId="urn:microsoft.com/office/officeart/2005/8/layout/radial4"/>
    <dgm:cxn modelId="{4ED1182C-79BD-465A-9286-B94A2A92C394}" srcId="{5135520A-CCA1-4DC7-A55A-BCE2114C4C0F}" destId="{85392915-064D-4951-A742-82341463FF7F}" srcOrd="2" destOrd="0" parTransId="{3CC1703E-22CC-43A1-B9BF-FBD551CA700E}" sibTransId="{EE57D5B0-C9E9-4893-8088-B18DCBE24A8D}"/>
    <dgm:cxn modelId="{7259075B-7E86-4CCE-A24F-3D0160E85EF5}" srcId="{5135520A-CCA1-4DC7-A55A-BCE2114C4C0F}" destId="{1BC6A517-434D-4EE2-9103-97D645AF1403}" srcOrd="7" destOrd="0" parTransId="{A0343F75-6282-445D-96F2-251C7F996679}" sibTransId="{78C0E4B4-7362-486B-97C3-FF6427CA5AE2}"/>
    <dgm:cxn modelId="{8423C267-F95D-49C2-8812-27424465540A}" srcId="{8F3B9BF3-841B-48B5-9F77-F760487FDB17}" destId="{F74174AA-88CA-4D73-986A-692ACDE83DC2}" srcOrd="2" destOrd="0" parTransId="{AFCB653F-5D7B-4DEF-A747-A0E8C9C340B3}" sibTransId="{7FFE41BB-2B65-4E96-B757-FB7D70A729AF}"/>
    <dgm:cxn modelId="{0C97FE6E-3C42-49BB-8173-22C1FF275433}" srcId="{5135520A-CCA1-4DC7-A55A-BCE2114C4C0F}" destId="{8F3B9BF3-841B-48B5-9F77-F760487FDB17}" srcOrd="0" destOrd="0" parTransId="{3F3FC5A9-7732-4BD9-8AB9-6BD40182DAE4}" sibTransId="{49B47310-7EA4-4883-8255-E4552B1E0960}"/>
    <dgm:cxn modelId="{CF1C9156-D1F8-465E-9384-79C9B30CC319}" type="presOf" srcId="{C688D299-ECC9-41C8-9B3B-845F79082E2B}" destId="{3D0BA17A-CB10-4328-83F8-A24257E9A2AE}" srcOrd="0" destOrd="0" presId="urn:microsoft.com/office/officeart/2005/8/layout/radial4"/>
    <dgm:cxn modelId="{54E3435A-8E9D-4105-AFAB-E2BABC7A00BB}" srcId="{5135520A-CCA1-4DC7-A55A-BCE2114C4C0F}" destId="{8A5F9897-8F9A-45E9-825A-369477DF7405}" srcOrd="3" destOrd="0" parTransId="{BEE7DC16-A9DF-400A-81AB-AC320BD50A36}" sibTransId="{F47F3C78-1DED-4ED4-9B88-88F28169A6F2}"/>
    <dgm:cxn modelId="{2188D35A-D864-4B79-9EE0-F1FB9DAA8A3D}" type="presOf" srcId="{F74174AA-88CA-4D73-986A-692ACDE83DC2}" destId="{75981480-FEAA-4737-A91A-1363A2CBD938}" srcOrd="0" destOrd="0" presId="urn:microsoft.com/office/officeart/2005/8/layout/radial4"/>
    <dgm:cxn modelId="{77011780-3F70-4337-913E-036242A1F460}" srcId="{5135520A-CCA1-4DC7-A55A-BCE2114C4C0F}" destId="{0D8959E0-3D1E-466D-A4DD-D68FCAB9605A}" srcOrd="6" destOrd="0" parTransId="{5D3A7A52-8817-4F8C-BE29-1C9568597A61}" sibTransId="{1B9928B0-0267-4745-8D44-D1BA74133F7C}"/>
    <dgm:cxn modelId="{4E05CD8C-1B70-4E13-B559-E31BAFF19CAA}" srcId="{5135520A-CCA1-4DC7-A55A-BCE2114C4C0F}" destId="{F5B65F00-763C-4BA3-9092-283A410BE7EB}" srcOrd="4" destOrd="0" parTransId="{7F30E038-E3E7-49C3-9498-4203DB5AB5B9}" sibTransId="{5CD65547-A29E-4EFE-9E36-ECE958586D88}"/>
    <dgm:cxn modelId="{C55E5B8E-6F75-4C11-8872-817C9FA697D6}" srcId="{5135520A-CCA1-4DC7-A55A-BCE2114C4C0F}" destId="{0AD3170B-296F-468C-B8AB-B8AAB39999F7}" srcOrd="1" destOrd="0" parTransId="{932D8681-6543-4CD1-815D-319D2B177243}" sibTransId="{D02C7DA3-ED1C-4552-B412-E52A84C15573}"/>
    <dgm:cxn modelId="{79A01EA1-C7A0-414E-9340-7FAAA0A3BCA5}" type="presOf" srcId="{AFCB653F-5D7B-4DEF-A747-A0E8C9C340B3}" destId="{E6D53A4F-F3F2-47F5-9E49-E6EF9FF7D8EF}" srcOrd="0" destOrd="0" presId="urn:microsoft.com/office/officeart/2005/8/layout/radial4"/>
    <dgm:cxn modelId="{BA67D9D2-60B3-45C2-A816-8ED5147E692C}" type="presOf" srcId="{8F3B9BF3-841B-48B5-9F77-F760487FDB17}" destId="{8A648E80-19F5-4D9D-AC69-A7C27DF06C1A}" srcOrd="0" destOrd="0" presId="urn:microsoft.com/office/officeart/2005/8/layout/radial4"/>
    <dgm:cxn modelId="{CD8972E8-DCFA-4583-93A5-44CC18A04D43}" type="presOf" srcId="{B043AD94-1FB1-4097-808E-EB59A2E5809F}" destId="{29B2E7B7-D43A-4A90-89A2-E28B590AF0F1}" srcOrd="0" destOrd="0" presId="urn:microsoft.com/office/officeart/2005/8/layout/radial4"/>
    <dgm:cxn modelId="{0EC021FB-BB65-4C2E-B66D-883581293B7C}" type="presOf" srcId="{5135520A-CCA1-4DC7-A55A-BCE2114C4C0F}" destId="{1FBCBCB2-6F97-472E-BD4B-3A6ADD143F9D}" srcOrd="0" destOrd="0" presId="urn:microsoft.com/office/officeart/2005/8/layout/radial4"/>
    <dgm:cxn modelId="{D04A52FF-C7FF-413F-8DE6-AA5D7141EDAB}" srcId="{8F3B9BF3-841B-48B5-9F77-F760487FDB17}" destId="{BC8E9F32-26BE-47B0-8B7C-F2FD430B67E5}" srcOrd="1" destOrd="0" parTransId="{B043AD94-1FB1-4097-808E-EB59A2E5809F}" sibTransId="{EB85846F-92C0-49CD-977C-21C4441664D8}"/>
    <dgm:cxn modelId="{8DAEFCE7-6003-4324-836F-8E0A224E674D}" type="presParOf" srcId="{1FBCBCB2-6F97-472E-BD4B-3A6ADD143F9D}" destId="{8A648E80-19F5-4D9D-AC69-A7C27DF06C1A}" srcOrd="0" destOrd="0" presId="urn:microsoft.com/office/officeart/2005/8/layout/radial4"/>
    <dgm:cxn modelId="{A64FB2A8-D0C0-4D4F-BCBA-6C7DFF7085D6}" type="presParOf" srcId="{1FBCBCB2-6F97-472E-BD4B-3A6ADD143F9D}" destId="{3D0BA17A-CB10-4328-83F8-A24257E9A2AE}" srcOrd="1" destOrd="0" presId="urn:microsoft.com/office/officeart/2005/8/layout/radial4"/>
    <dgm:cxn modelId="{05682A8A-FB0B-4F9F-BD24-A0B948E0D3BD}" type="presParOf" srcId="{1FBCBCB2-6F97-472E-BD4B-3A6ADD143F9D}" destId="{BAA933E9-3C9F-43D8-AEE4-E1D170A193F8}" srcOrd="2" destOrd="0" presId="urn:microsoft.com/office/officeart/2005/8/layout/radial4"/>
    <dgm:cxn modelId="{BC621EF9-07F4-46D3-B174-E94EC81FB443}" type="presParOf" srcId="{1FBCBCB2-6F97-472E-BD4B-3A6ADD143F9D}" destId="{29B2E7B7-D43A-4A90-89A2-E28B590AF0F1}" srcOrd="3" destOrd="0" presId="urn:microsoft.com/office/officeart/2005/8/layout/radial4"/>
    <dgm:cxn modelId="{5B9CAC26-8D32-4C29-B866-41308427D925}" type="presParOf" srcId="{1FBCBCB2-6F97-472E-BD4B-3A6ADD143F9D}" destId="{727FE6E3-302D-4C2D-AE3D-4B0BFE3BB132}" srcOrd="4" destOrd="0" presId="urn:microsoft.com/office/officeart/2005/8/layout/radial4"/>
    <dgm:cxn modelId="{FF0B4B3D-12E1-4E52-B2A4-05BCFD927E16}" type="presParOf" srcId="{1FBCBCB2-6F97-472E-BD4B-3A6ADD143F9D}" destId="{E6D53A4F-F3F2-47F5-9E49-E6EF9FF7D8EF}" srcOrd="5" destOrd="0" presId="urn:microsoft.com/office/officeart/2005/8/layout/radial4"/>
    <dgm:cxn modelId="{39DBD5FF-5339-4109-813A-3DE5B8E52E1E}" type="presParOf" srcId="{1FBCBCB2-6F97-472E-BD4B-3A6ADD143F9D}" destId="{75981480-FEAA-4737-A91A-1363A2CBD938}"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F094B9-94FE-4B79-9731-7B87B3C2DE2D}">
      <dsp:nvSpPr>
        <dsp:cNvPr id="0" name=""/>
        <dsp:cNvSpPr/>
      </dsp:nvSpPr>
      <dsp:spPr>
        <a:xfrm>
          <a:off x="2" y="0"/>
          <a:ext cx="8238690" cy="3493042"/>
        </a:xfrm>
        <a:prstGeom prst="rightArrow">
          <a:avLst/>
        </a:prstGeom>
        <a:solidFill>
          <a:srgbClr val="FFCC99"/>
        </a:solidFill>
        <a:ln>
          <a:noFill/>
        </a:ln>
        <a:effectLst/>
      </dsp:spPr>
      <dsp:style>
        <a:lnRef idx="0">
          <a:scrgbClr r="0" g="0" b="0"/>
        </a:lnRef>
        <a:fillRef idx="1">
          <a:scrgbClr r="0" g="0" b="0"/>
        </a:fillRef>
        <a:effectRef idx="0">
          <a:scrgbClr r="0" g="0" b="0"/>
        </a:effectRef>
        <a:fontRef idx="minor"/>
      </dsp:style>
    </dsp:sp>
    <dsp:sp modelId="{9F0B563A-362C-4FDC-A137-0DD2AA6408D6}">
      <dsp:nvSpPr>
        <dsp:cNvPr id="0" name=""/>
        <dsp:cNvSpPr/>
      </dsp:nvSpPr>
      <dsp:spPr>
        <a:xfrm>
          <a:off x="3234" y="1047102"/>
          <a:ext cx="1486873" cy="1397216"/>
        </a:xfrm>
        <a:prstGeom prst="roundRect">
          <a:avLst/>
        </a:prstGeom>
        <a:gradFill flip="none" rotWithShape="0">
          <a:gsLst>
            <a:gs pos="0">
              <a:srgbClr val="FF00FF">
                <a:shade val="30000"/>
                <a:satMod val="115000"/>
              </a:srgbClr>
            </a:gs>
            <a:gs pos="50000">
              <a:srgbClr val="FF00FF">
                <a:shade val="67500"/>
                <a:satMod val="115000"/>
              </a:srgbClr>
            </a:gs>
            <a:gs pos="100000">
              <a:srgbClr val="FF00FF">
                <a:shade val="100000"/>
                <a:satMod val="115000"/>
              </a:srgbClr>
            </a:gs>
          </a:gsLst>
          <a:path path="circle">
            <a:fillToRect l="100000" b="100000"/>
          </a:path>
          <a:tileRect t="-100000" r="-100000"/>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HN" sz="2000" kern="1200" dirty="0">
              <a:solidFill>
                <a:schemeClr val="tx1"/>
              </a:solidFill>
            </a:rPr>
            <a:t>Normativa</a:t>
          </a:r>
        </a:p>
      </dsp:txBody>
      <dsp:txXfrm>
        <a:off x="71440" y="1115308"/>
        <a:ext cx="1350461" cy="1260804"/>
      </dsp:txXfrm>
    </dsp:sp>
    <dsp:sp modelId="{818E8B25-EBE0-4BE5-A813-9208215EDCD1}">
      <dsp:nvSpPr>
        <dsp:cNvPr id="0" name=""/>
        <dsp:cNvSpPr/>
      </dsp:nvSpPr>
      <dsp:spPr>
        <a:xfrm>
          <a:off x="1564315" y="1047912"/>
          <a:ext cx="1580619" cy="1397216"/>
        </a:xfrm>
        <a:prstGeom prst="roundRect">
          <a:avLst/>
        </a:prstGeom>
        <a:gradFill flip="none" rotWithShape="0">
          <a:gsLst>
            <a:gs pos="0">
              <a:srgbClr val="33CC33">
                <a:shade val="30000"/>
                <a:satMod val="115000"/>
              </a:srgbClr>
            </a:gs>
            <a:gs pos="50000">
              <a:srgbClr val="33CC33">
                <a:shade val="67500"/>
                <a:satMod val="115000"/>
              </a:srgbClr>
            </a:gs>
            <a:gs pos="100000">
              <a:srgbClr val="33CC33">
                <a:shade val="100000"/>
                <a:satMod val="115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HN" sz="1600" b="1" kern="1200" dirty="0">
              <a:solidFill>
                <a:schemeClr val="tx1"/>
              </a:solidFill>
            </a:rPr>
            <a:t>Planificación: cálculo de cantidades de desechos</a:t>
          </a:r>
          <a:endParaRPr lang="es-HN" sz="1800" b="1" kern="1200" dirty="0">
            <a:solidFill>
              <a:schemeClr val="tx1"/>
            </a:solidFill>
          </a:endParaRPr>
        </a:p>
      </dsp:txBody>
      <dsp:txXfrm>
        <a:off x="1632521" y="1116118"/>
        <a:ext cx="1444207" cy="1260804"/>
      </dsp:txXfrm>
    </dsp:sp>
    <dsp:sp modelId="{11DFFA08-144C-4A75-922C-099781759A91}">
      <dsp:nvSpPr>
        <dsp:cNvPr id="0" name=""/>
        <dsp:cNvSpPr/>
      </dsp:nvSpPr>
      <dsp:spPr>
        <a:xfrm>
          <a:off x="3220085" y="1047912"/>
          <a:ext cx="1704777" cy="1397216"/>
        </a:xfrm>
        <a:prstGeom prst="roundRect">
          <a:avLst/>
        </a:prstGeom>
        <a:gradFill flip="none" rotWithShape="0">
          <a:gsLst>
            <a:gs pos="0">
              <a:srgbClr val="FFFF00">
                <a:shade val="30000"/>
                <a:satMod val="115000"/>
              </a:srgbClr>
            </a:gs>
            <a:gs pos="50000">
              <a:srgbClr val="FFFF00">
                <a:shade val="67500"/>
                <a:satMod val="115000"/>
              </a:srgbClr>
            </a:gs>
            <a:gs pos="100000">
              <a:srgbClr val="FFFF00">
                <a:shade val="100000"/>
                <a:satMod val="115000"/>
              </a:srgbClr>
            </a:gs>
          </a:gsLst>
          <a:lin ang="8100000" scaled="1"/>
          <a:tileRect/>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HN" sz="1800" kern="1200" dirty="0">
              <a:solidFill>
                <a:schemeClr val="tx1"/>
              </a:solidFill>
            </a:rPr>
            <a:t>Almacena</a:t>
          </a:r>
        </a:p>
        <a:p>
          <a:pPr marL="0" marR="0" lvl="0" indent="0" algn="ctr" defTabSz="914400" eaLnBrk="1" fontAlgn="auto" latinLnBrk="0" hangingPunct="1">
            <a:lnSpc>
              <a:spcPct val="100000"/>
            </a:lnSpc>
            <a:spcBef>
              <a:spcPts val="0"/>
            </a:spcBef>
            <a:spcAft>
              <a:spcPts val="0"/>
            </a:spcAft>
            <a:buClrTx/>
            <a:buSzTx/>
            <a:buFontTx/>
            <a:buNone/>
            <a:tabLst/>
            <a:defRPr/>
          </a:pPr>
          <a:r>
            <a:rPr lang="es-HN" sz="1800" kern="1200" dirty="0">
              <a:solidFill>
                <a:schemeClr val="tx1"/>
              </a:solidFill>
            </a:rPr>
            <a:t>miento temporal</a:t>
          </a:r>
        </a:p>
        <a:p>
          <a:pPr lvl="0" algn="ctr" defTabSz="1244600">
            <a:lnSpc>
              <a:spcPct val="90000"/>
            </a:lnSpc>
            <a:spcBef>
              <a:spcPct val="0"/>
            </a:spcBef>
            <a:spcAft>
              <a:spcPct val="35000"/>
            </a:spcAft>
            <a:buNone/>
          </a:pPr>
          <a:endParaRPr lang="es-HN" sz="2000" kern="1200" dirty="0">
            <a:solidFill>
              <a:schemeClr val="bg2">
                <a:lumMod val="50000"/>
              </a:schemeClr>
            </a:solidFill>
          </a:endParaRPr>
        </a:p>
      </dsp:txBody>
      <dsp:txXfrm>
        <a:off x="3288291" y="1116118"/>
        <a:ext cx="1568365" cy="1260804"/>
      </dsp:txXfrm>
    </dsp:sp>
    <dsp:sp modelId="{472096E3-A82F-4A04-BE5F-C406BE54C547}">
      <dsp:nvSpPr>
        <dsp:cNvPr id="0" name=""/>
        <dsp:cNvSpPr/>
      </dsp:nvSpPr>
      <dsp:spPr>
        <a:xfrm>
          <a:off x="5000013" y="1047912"/>
          <a:ext cx="1580619" cy="1397216"/>
        </a:xfrm>
        <a:prstGeom prst="roundRect">
          <a:avLst/>
        </a:prstGeom>
        <a:gradFill flip="none" rotWithShape="0">
          <a:gsLst>
            <a:gs pos="0">
              <a:srgbClr val="FF6600">
                <a:shade val="30000"/>
                <a:satMod val="115000"/>
              </a:srgbClr>
            </a:gs>
            <a:gs pos="50000">
              <a:srgbClr val="FF6600">
                <a:shade val="67500"/>
                <a:satMod val="115000"/>
              </a:srgbClr>
            </a:gs>
            <a:gs pos="100000">
              <a:srgbClr val="FF6600">
                <a:shade val="100000"/>
                <a:satMod val="115000"/>
              </a:srgbClr>
            </a:gs>
          </a:gsLst>
          <a:path path="circle">
            <a:fillToRect r="100000" b="100000"/>
          </a:path>
          <a:tileRect l="-100000" t="-100000"/>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HN" sz="1800" kern="1200" dirty="0">
              <a:solidFill>
                <a:schemeClr val="tx1"/>
              </a:solidFill>
            </a:rPr>
            <a:t>Transporte: tipo, ruta, periodicidad</a:t>
          </a:r>
        </a:p>
      </dsp:txBody>
      <dsp:txXfrm>
        <a:off x="5068219" y="1116118"/>
        <a:ext cx="1444207" cy="1260804"/>
      </dsp:txXfrm>
    </dsp:sp>
    <dsp:sp modelId="{80E09AE2-F376-4D51-BA39-F87FB47158B4}">
      <dsp:nvSpPr>
        <dsp:cNvPr id="0" name=""/>
        <dsp:cNvSpPr/>
      </dsp:nvSpPr>
      <dsp:spPr>
        <a:xfrm>
          <a:off x="6655784" y="1047912"/>
          <a:ext cx="1580619" cy="1397216"/>
        </a:xfrm>
        <a:prstGeom prst="roundRect">
          <a:avLst/>
        </a:prstGeom>
        <a:gradFill flip="none" rotWithShape="0">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path path="circle">
            <a:fillToRect l="50000" t="50000" r="50000" b="50000"/>
          </a:path>
          <a:tileRect/>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HN" sz="1800" kern="1200" dirty="0">
              <a:solidFill>
                <a:schemeClr val="tx1"/>
              </a:solidFill>
            </a:rPr>
            <a:t>Disposición final</a:t>
          </a:r>
        </a:p>
        <a:p>
          <a:pPr lvl="0" algn="ctr" defTabSz="1422400">
            <a:lnSpc>
              <a:spcPct val="90000"/>
            </a:lnSpc>
            <a:spcBef>
              <a:spcPct val="0"/>
            </a:spcBef>
            <a:spcAft>
              <a:spcPct val="35000"/>
            </a:spcAft>
            <a:buNone/>
          </a:pPr>
          <a:endParaRPr lang="es-HN" sz="1800" kern="1200" dirty="0">
            <a:solidFill>
              <a:schemeClr val="tx1"/>
            </a:solidFill>
          </a:endParaRPr>
        </a:p>
      </dsp:txBody>
      <dsp:txXfrm>
        <a:off x="6723990" y="1116118"/>
        <a:ext cx="1444207" cy="12608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89CF61-1ABB-4B51-8CE7-4D130D2F944D}">
      <dsp:nvSpPr>
        <dsp:cNvPr id="0" name=""/>
        <dsp:cNvSpPr/>
      </dsp:nvSpPr>
      <dsp:spPr>
        <a:xfrm>
          <a:off x="0" y="79857"/>
          <a:ext cx="8128000" cy="16933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kern="1200" dirty="0"/>
            <a:t>Vacuna antituberculosa (BCG)</a:t>
          </a:r>
        </a:p>
        <a:p>
          <a:pPr marL="0" lvl="0" indent="0" algn="l" defTabSz="666750">
            <a:lnSpc>
              <a:spcPct val="90000"/>
            </a:lnSpc>
            <a:spcBef>
              <a:spcPct val="0"/>
            </a:spcBef>
            <a:spcAft>
              <a:spcPct val="35000"/>
            </a:spcAft>
            <a:buNone/>
          </a:pPr>
          <a:r>
            <a:rPr lang="es-MX" sz="1500" b="0" i="0" kern="1200" dirty="0"/>
            <a:t>Previene enfermedad de tuberculosis. Su transmisión es directa, de persona a persona, no tiene toxinas conocidas, lo que le permite mantenerse en bacteriostasis (detención del crecimiento y producción) por largos  períodos en el interior de las células; es aerobio, de </a:t>
          </a:r>
          <a:br>
            <a:rPr lang="es-MX" sz="1500" kern="1200" dirty="0"/>
          </a:br>
          <a:r>
            <a:rPr lang="es-MX" sz="1500" b="0" i="0" kern="1200" dirty="0"/>
            <a:t>multiplicación lenta y con numerosos antígenos capaces de despertar una gran variedad de respuestas inmunológicas en el huésped</a:t>
          </a:r>
          <a:endParaRPr lang="es-MX" sz="1500" kern="1200" dirty="0"/>
        </a:p>
      </dsp:txBody>
      <dsp:txXfrm>
        <a:off x="1794933" y="79857"/>
        <a:ext cx="6333066" cy="1693333"/>
      </dsp:txXfrm>
    </dsp:sp>
    <dsp:sp modelId="{A360F637-B0CB-46B3-9C55-05FB17CF4918}">
      <dsp:nvSpPr>
        <dsp:cNvPr id="0" name=""/>
        <dsp:cNvSpPr/>
      </dsp:nvSpPr>
      <dsp:spPr>
        <a:xfrm>
          <a:off x="169333" y="169333"/>
          <a:ext cx="1625600" cy="1354666"/>
        </a:xfrm>
        <a:prstGeom prst="roundRect">
          <a:avLst>
            <a:gd name="adj" fmla="val 10000"/>
          </a:avLst>
        </a:prstGeom>
        <a:blipFill rotWithShape="1">
          <a:blip xmlns:r="http://schemas.openxmlformats.org/officeDocument/2006/relationships" r:embed="rId1"/>
          <a:srcRect/>
          <a:stretch>
            <a:fillRect l="-33000" r="-33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A3FDCA-0CFA-4B29-A3BD-F7B55F0F91C8}">
      <dsp:nvSpPr>
        <dsp:cNvPr id="0" name=""/>
        <dsp:cNvSpPr/>
      </dsp:nvSpPr>
      <dsp:spPr>
        <a:xfrm>
          <a:off x="0" y="1862666"/>
          <a:ext cx="8128000" cy="16933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kern="1200" dirty="0"/>
            <a:t>Estudios recientes han demostrado que la vacuna de BCG da protección cruzada contra la lepra10, por lo que se recomienda su administración a los contactos de personas con lepra</a:t>
          </a:r>
        </a:p>
        <a:p>
          <a:pPr marL="0" lvl="0" indent="0" algn="l" defTabSz="666750">
            <a:lnSpc>
              <a:spcPct val="90000"/>
            </a:lnSpc>
            <a:spcBef>
              <a:spcPct val="0"/>
            </a:spcBef>
            <a:spcAft>
              <a:spcPct val="35000"/>
            </a:spcAft>
            <a:buNone/>
          </a:pPr>
          <a:r>
            <a:rPr lang="es-MX" sz="1500" b="0" i="0" kern="1200" dirty="0"/>
            <a:t>Indicación: se utiliza para prevenir las formas graves </a:t>
          </a:r>
          <a:br>
            <a:rPr lang="es-MX" sz="1500" kern="1200" dirty="0"/>
          </a:br>
          <a:r>
            <a:rPr lang="es-MX" sz="1500" b="0" i="0" kern="1200" dirty="0"/>
            <a:t>extrapulmonares de la enfermedad (tuberculosis </a:t>
          </a:r>
          <a:br>
            <a:rPr lang="es-MX" sz="1500" kern="1200" dirty="0"/>
          </a:br>
          <a:r>
            <a:rPr lang="es-MX" sz="1500" b="0" i="0" kern="1200" dirty="0"/>
            <a:t>meníngea o diseminada) en la población infantil.</a:t>
          </a:r>
          <a:endParaRPr lang="es-MX" sz="1500" kern="1200" dirty="0"/>
        </a:p>
      </dsp:txBody>
      <dsp:txXfrm>
        <a:off x="1794933" y="1862666"/>
        <a:ext cx="6333066" cy="1693333"/>
      </dsp:txXfrm>
    </dsp:sp>
    <dsp:sp modelId="{E0B23C1E-C1D7-4947-B984-D85ABAC4BF2F}">
      <dsp:nvSpPr>
        <dsp:cNvPr id="0" name=""/>
        <dsp:cNvSpPr/>
      </dsp:nvSpPr>
      <dsp:spPr>
        <a:xfrm>
          <a:off x="169333" y="2032000"/>
          <a:ext cx="1625600" cy="1354666"/>
        </a:xfrm>
        <a:prstGeom prst="roundRect">
          <a:avLst>
            <a:gd name="adj" fmla="val 10000"/>
          </a:avLst>
        </a:prstGeom>
        <a:blipFill rotWithShape="1">
          <a:blip xmlns:r="http://schemas.openxmlformats.org/officeDocument/2006/relationships" r:embed="rId2"/>
          <a:srcRect/>
          <a:stretch>
            <a:fillRect l="-27000" r="-27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348025-319E-45FB-8B17-AE285BB5F0FE}">
      <dsp:nvSpPr>
        <dsp:cNvPr id="0" name=""/>
        <dsp:cNvSpPr/>
      </dsp:nvSpPr>
      <dsp:spPr>
        <a:xfrm>
          <a:off x="0" y="3725333"/>
          <a:ext cx="8128000" cy="16933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kern="1200" dirty="0"/>
            <a:t>Tipo de vacuna: viva atenuada bacteriana replicativa11, cuyo contenido es una suspensión de bacilos vivos (Calmette-</a:t>
          </a:r>
          <a:r>
            <a:rPr lang="es-MX" sz="1500" b="0" i="0" kern="1200" dirty="0" err="1"/>
            <a:t>Guerin</a:t>
          </a:r>
          <a:r>
            <a:rPr lang="es-MX" sz="1500" b="0" i="0" kern="1200" dirty="0"/>
            <a:t>) que corresponde a una cepa de Mycobacterium bovis atenuada.</a:t>
          </a:r>
        </a:p>
        <a:p>
          <a:pPr marL="0" lvl="0" indent="0" algn="l" defTabSz="666750">
            <a:lnSpc>
              <a:spcPct val="90000"/>
            </a:lnSpc>
            <a:spcBef>
              <a:spcPct val="0"/>
            </a:spcBef>
            <a:spcAft>
              <a:spcPct val="35000"/>
            </a:spcAft>
            <a:buNone/>
          </a:pPr>
          <a:endParaRPr lang="es-MX" sz="1500" kern="1200" dirty="0"/>
        </a:p>
      </dsp:txBody>
      <dsp:txXfrm>
        <a:off x="1794933" y="3725333"/>
        <a:ext cx="6333066" cy="1693333"/>
      </dsp:txXfrm>
    </dsp:sp>
    <dsp:sp modelId="{4B9E559F-B083-46E7-B58B-461D00929C16}">
      <dsp:nvSpPr>
        <dsp:cNvPr id="0" name=""/>
        <dsp:cNvSpPr/>
      </dsp:nvSpPr>
      <dsp:spPr>
        <a:xfrm>
          <a:off x="169333" y="3894666"/>
          <a:ext cx="1625600" cy="1354666"/>
        </a:xfrm>
        <a:prstGeom prst="roundRect">
          <a:avLst>
            <a:gd name="adj" fmla="val 10000"/>
          </a:avLst>
        </a:prstGeom>
        <a:blipFill rotWithShape="1">
          <a:blip xmlns:r="http://schemas.openxmlformats.org/officeDocument/2006/relationships" r:embed="rId3"/>
          <a:srcRect/>
          <a:stretch>
            <a:fillRect l="-17000" r="-17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89CF61-1ABB-4B51-8CE7-4D130D2F944D}">
      <dsp:nvSpPr>
        <dsp:cNvPr id="0" name=""/>
        <dsp:cNvSpPr/>
      </dsp:nvSpPr>
      <dsp:spPr>
        <a:xfrm>
          <a:off x="0" y="79857"/>
          <a:ext cx="8128000" cy="16933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MX" sz="2000" b="0" i="0" kern="1200" dirty="0"/>
            <a:t>Vacuna hepatitis B </a:t>
          </a:r>
        </a:p>
        <a:p>
          <a:pPr marL="0" lvl="0" indent="0" algn="l" defTabSz="889000">
            <a:lnSpc>
              <a:spcPct val="90000"/>
            </a:lnSpc>
            <a:spcBef>
              <a:spcPct val="0"/>
            </a:spcBef>
            <a:spcAft>
              <a:spcPct val="35000"/>
            </a:spcAft>
            <a:buNone/>
          </a:pPr>
          <a:r>
            <a:rPr lang="es-MX" sz="2000" kern="1200" dirty="0">
              <a:effectLst/>
              <a:latin typeface="Arial" panose="020B0604020202020204" pitchFamily="34" charset="0"/>
            </a:rPr>
            <a:t>La infección con el virus de la hepatitis B, puede presentarse de forma subclínica o auto limitada hasta hepatitis o enfermedad fulminante (letal)</a:t>
          </a:r>
          <a:endParaRPr lang="es-MX" sz="2000" b="0" i="0" kern="1200" dirty="0"/>
        </a:p>
      </dsp:txBody>
      <dsp:txXfrm>
        <a:off x="1794933" y="79857"/>
        <a:ext cx="6333066" cy="1693333"/>
      </dsp:txXfrm>
    </dsp:sp>
    <dsp:sp modelId="{A360F637-B0CB-46B3-9C55-05FB17CF4918}">
      <dsp:nvSpPr>
        <dsp:cNvPr id="0" name=""/>
        <dsp:cNvSpPr/>
      </dsp:nvSpPr>
      <dsp:spPr>
        <a:xfrm>
          <a:off x="169333" y="169333"/>
          <a:ext cx="1625600" cy="1354666"/>
        </a:xfrm>
        <a:prstGeom prst="roundRect">
          <a:avLst>
            <a:gd name="adj" fmla="val 10000"/>
          </a:avLst>
        </a:prstGeom>
        <a:blipFill rotWithShape="1">
          <a:blip xmlns:r="http://schemas.openxmlformats.org/officeDocument/2006/relationships" r:embed="rId1"/>
          <a:srcRect/>
          <a:stretch>
            <a:fillRect l="-33000" r="-33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A3FDCA-0CFA-4B29-A3BD-F7B55F0F91C8}">
      <dsp:nvSpPr>
        <dsp:cNvPr id="0" name=""/>
        <dsp:cNvSpPr/>
      </dsp:nvSpPr>
      <dsp:spPr>
        <a:xfrm>
          <a:off x="0" y="1862666"/>
          <a:ext cx="8128000" cy="16933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MX" sz="2000" b="1" i="0" kern="1200" dirty="0">
              <a:effectLst/>
              <a:latin typeface="Arial" panose="020B0604020202020204" pitchFamily="34" charset="0"/>
            </a:rPr>
            <a:t>INDICACIÓN: </a:t>
          </a:r>
          <a:r>
            <a:rPr lang="es-MX" sz="2000" i="0" kern="1200" dirty="0">
              <a:effectLst/>
              <a:latin typeface="Arial" panose="020B0604020202020204" pitchFamily="34" charset="0"/>
            </a:rPr>
            <a:t>E</a:t>
          </a:r>
          <a:r>
            <a:rPr lang="es-MX" sz="2000" b="0" i="0" kern="1200" dirty="0">
              <a:effectLst/>
              <a:latin typeface="Arial" panose="020B0604020202020204" pitchFamily="34" charset="0"/>
            </a:rPr>
            <a:t>l objetivo primario de la vacunación </a:t>
          </a:r>
          <a:br>
            <a:rPr lang="es-MX" sz="2000" kern="1200" dirty="0"/>
          </a:br>
          <a:r>
            <a:rPr lang="es-MX" sz="2000" b="0" i="0" kern="1200" dirty="0">
              <a:effectLst/>
              <a:latin typeface="Arial" panose="020B0604020202020204" pitchFamily="34" charset="0"/>
            </a:rPr>
            <a:t>consiste en prevenir la infección crónica, sus secuelas </a:t>
          </a:r>
          <a:br>
            <a:rPr lang="es-MX" sz="2000" kern="1200" dirty="0"/>
          </a:br>
          <a:r>
            <a:rPr lang="es-MX" sz="2000" b="0" i="0" kern="1200" dirty="0">
              <a:effectLst/>
              <a:latin typeface="Arial" panose="020B0604020202020204" pitchFamily="34" charset="0"/>
            </a:rPr>
            <a:t>y el estado del portador. </a:t>
          </a:r>
        </a:p>
        <a:p>
          <a:pPr marL="0" lvl="0" indent="0" algn="l" defTabSz="889000">
            <a:lnSpc>
              <a:spcPct val="90000"/>
            </a:lnSpc>
            <a:spcBef>
              <a:spcPct val="0"/>
            </a:spcBef>
            <a:spcAft>
              <a:spcPct val="35000"/>
            </a:spcAft>
            <a:buNone/>
          </a:pPr>
          <a:r>
            <a:rPr lang="es-MX" sz="2000" b="0" i="0" kern="1200" dirty="0">
              <a:effectLst/>
              <a:latin typeface="Arial" panose="020B0604020202020204" pitchFamily="34" charset="0"/>
            </a:rPr>
            <a:t>El objetivo secundario es evitar la infección aguda por hepatitis B.</a:t>
          </a:r>
          <a:endParaRPr lang="es-MX" sz="2000" kern="1200" dirty="0"/>
        </a:p>
      </dsp:txBody>
      <dsp:txXfrm>
        <a:off x="1794933" y="1862666"/>
        <a:ext cx="6333066" cy="1693333"/>
      </dsp:txXfrm>
    </dsp:sp>
    <dsp:sp modelId="{E0B23C1E-C1D7-4947-B984-D85ABAC4BF2F}">
      <dsp:nvSpPr>
        <dsp:cNvPr id="0" name=""/>
        <dsp:cNvSpPr/>
      </dsp:nvSpPr>
      <dsp:spPr>
        <a:xfrm>
          <a:off x="169333" y="2032000"/>
          <a:ext cx="1625600" cy="1354666"/>
        </a:xfrm>
        <a:prstGeom prst="roundRect">
          <a:avLst>
            <a:gd name="adj" fmla="val 10000"/>
          </a:avLst>
        </a:prstGeom>
        <a:blipFill rotWithShape="1">
          <a:blip xmlns:r="http://schemas.openxmlformats.org/officeDocument/2006/relationships" r:embed="rId2"/>
          <a:srcRect/>
          <a:stretch>
            <a:fillRect l="-27000" r="-27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348025-319E-45FB-8B17-AE285BB5F0FE}">
      <dsp:nvSpPr>
        <dsp:cNvPr id="0" name=""/>
        <dsp:cNvSpPr/>
      </dsp:nvSpPr>
      <dsp:spPr>
        <a:xfrm>
          <a:off x="0" y="3725333"/>
          <a:ext cx="8128000" cy="16933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MX" sz="2000" b="1" kern="1200" dirty="0"/>
            <a:t>ESQUEMA</a:t>
          </a:r>
        </a:p>
        <a:p>
          <a:pPr marL="0" lvl="0" indent="0" algn="l" defTabSz="889000">
            <a:lnSpc>
              <a:spcPct val="90000"/>
            </a:lnSpc>
            <a:spcBef>
              <a:spcPct val="0"/>
            </a:spcBef>
            <a:spcAft>
              <a:spcPct val="35000"/>
            </a:spcAft>
            <a:buNone/>
          </a:pPr>
          <a:r>
            <a:rPr lang="es-MX" sz="2000" kern="1200" dirty="0"/>
            <a:t>• En  Colombia  se  vacuna  al  recién  nacido  en  las  primeras  12  horas  de  vida  con  el  objetivo  de  cortar  la  transmisión  vertical  madre-hijo  de  la  hepatitis B</a:t>
          </a:r>
        </a:p>
      </dsp:txBody>
      <dsp:txXfrm>
        <a:off x="1794933" y="3725333"/>
        <a:ext cx="6333066" cy="1693333"/>
      </dsp:txXfrm>
    </dsp:sp>
    <dsp:sp modelId="{4B9E559F-B083-46E7-B58B-461D00929C16}">
      <dsp:nvSpPr>
        <dsp:cNvPr id="0" name=""/>
        <dsp:cNvSpPr/>
      </dsp:nvSpPr>
      <dsp:spPr>
        <a:xfrm>
          <a:off x="169333" y="3894666"/>
          <a:ext cx="1625600" cy="1354666"/>
        </a:xfrm>
        <a:prstGeom prst="roundRect">
          <a:avLst>
            <a:gd name="adj" fmla="val 10000"/>
          </a:avLst>
        </a:prstGeom>
        <a:blipFill rotWithShape="1">
          <a:blip xmlns:r="http://schemas.openxmlformats.org/officeDocument/2006/relationships" r:embed="rId3"/>
          <a:srcRect/>
          <a:stretch>
            <a:fillRect l="-17000" r="-17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5791DF-B448-407B-AC2C-FEBB4F170411}">
      <dsp:nvSpPr>
        <dsp:cNvPr id="0" name=""/>
        <dsp:cNvSpPr/>
      </dsp:nvSpPr>
      <dsp:spPr>
        <a:xfrm>
          <a:off x="733589" y="390490"/>
          <a:ext cx="2718872" cy="125330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just" defTabSz="622300">
            <a:lnSpc>
              <a:spcPct val="90000"/>
            </a:lnSpc>
            <a:spcBef>
              <a:spcPct val="0"/>
            </a:spcBef>
            <a:spcAft>
              <a:spcPct val="35000"/>
            </a:spcAft>
            <a:buNone/>
          </a:pPr>
          <a:r>
            <a:rPr lang="es-CO" sz="1400" kern="1200" dirty="0"/>
            <a:t>En las 48 horas posteriores a la inmunización y ceden espontáneamente en uno o dos días</a:t>
          </a:r>
          <a:endParaRPr lang="es-ES" sz="1400" kern="1200" dirty="0"/>
        </a:p>
      </dsp:txBody>
      <dsp:txXfrm>
        <a:off x="1168609" y="390490"/>
        <a:ext cx="2283852" cy="1253306"/>
      </dsp:txXfrm>
    </dsp:sp>
    <dsp:sp modelId="{59B952F2-C195-4BD0-A500-E501DF971BFD}">
      <dsp:nvSpPr>
        <dsp:cNvPr id="0" name=""/>
        <dsp:cNvSpPr/>
      </dsp:nvSpPr>
      <dsp:spPr>
        <a:xfrm>
          <a:off x="882685" y="1691025"/>
          <a:ext cx="2446339" cy="163869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just" defTabSz="622300">
            <a:lnSpc>
              <a:spcPct val="90000"/>
            </a:lnSpc>
            <a:spcBef>
              <a:spcPct val="0"/>
            </a:spcBef>
            <a:spcAft>
              <a:spcPct val="35000"/>
            </a:spcAft>
            <a:buNone/>
          </a:pPr>
          <a:r>
            <a:rPr lang="es-CO" sz="1400" kern="1200" dirty="0"/>
            <a:t>fiebre mayor a 38° C, reacción local(dolor tumefacción, enrojecimiento),irritabilidad, malestar, diarrea, cefalea, dolores musculares,</a:t>
          </a:r>
          <a:endParaRPr lang="es-ES" sz="1400" kern="1200" dirty="0"/>
        </a:p>
      </dsp:txBody>
      <dsp:txXfrm>
        <a:off x="1274099" y="1691025"/>
        <a:ext cx="2054925" cy="1638698"/>
      </dsp:txXfrm>
    </dsp:sp>
    <dsp:sp modelId="{AC6BF6F9-979A-4953-8EC2-57A06139B6A1}">
      <dsp:nvSpPr>
        <dsp:cNvPr id="0" name=""/>
        <dsp:cNvSpPr/>
      </dsp:nvSpPr>
      <dsp:spPr>
        <a:xfrm>
          <a:off x="0" y="0"/>
          <a:ext cx="1136114" cy="113611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s-CO" sz="1700" kern="1200" dirty="0"/>
            <a:t>LEVES</a:t>
          </a:r>
          <a:endParaRPr lang="es-ES" sz="1700" kern="1200" dirty="0"/>
        </a:p>
      </dsp:txBody>
      <dsp:txXfrm>
        <a:off x="166380" y="166380"/>
        <a:ext cx="803354" cy="803354"/>
      </dsp:txXfrm>
    </dsp:sp>
    <dsp:sp modelId="{CA72629F-EE5C-4001-9627-480131FCEA43}">
      <dsp:nvSpPr>
        <dsp:cNvPr id="0" name=""/>
        <dsp:cNvSpPr/>
      </dsp:nvSpPr>
      <dsp:spPr>
        <a:xfrm>
          <a:off x="5671316" y="218305"/>
          <a:ext cx="2247852" cy="79315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s-CO" sz="1400" kern="1200" dirty="0"/>
            <a:t>Abscesos en el sitio de administración</a:t>
          </a:r>
          <a:endParaRPr lang="es-ES" sz="1400" kern="1200" dirty="0"/>
        </a:p>
      </dsp:txBody>
      <dsp:txXfrm>
        <a:off x="6030973" y="218305"/>
        <a:ext cx="1888195" cy="793154"/>
      </dsp:txXfrm>
    </dsp:sp>
    <dsp:sp modelId="{B3E4BF01-9605-42DD-807B-FF4F6EEF36A9}">
      <dsp:nvSpPr>
        <dsp:cNvPr id="0" name=""/>
        <dsp:cNvSpPr/>
      </dsp:nvSpPr>
      <dsp:spPr>
        <a:xfrm>
          <a:off x="5665366" y="1015461"/>
          <a:ext cx="2227732" cy="113668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s-CO" sz="1400" kern="1200" dirty="0"/>
            <a:t>Muerte que ocurra dentro de las cuatro semanas posteriores</a:t>
          </a:r>
          <a:endParaRPr lang="es-ES" sz="1400" kern="1200" dirty="0"/>
        </a:p>
      </dsp:txBody>
      <dsp:txXfrm>
        <a:off x="6021803" y="1015461"/>
        <a:ext cx="1871294" cy="1136682"/>
      </dsp:txXfrm>
    </dsp:sp>
    <dsp:sp modelId="{713AD41D-8520-4E0C-A3E1-4723B374E932}">
      <dsp:nvSpPr>
        <dsp:cNvPr id="0" name=""/>
        <dsp:cNvSpPr/>
      </dsp:nvSpPr>
      <dsp:spPr>
        <a:xfrm>
          <a:off x="5671982" y="2116588"/>
          <a:ext cx="2215675" cy="5847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s-ES" sz="1400" kern="1200" dirty="0"/>
            <a:t>Que causan discapacidad</a:t>
          </a:r>
        </a:p>
      </dsp:txBody>
      <dsp:txXfrm>
        <a:off x="6026490" y="2116588"/>
        <a:ext cx="1861167" cy="584720"/>
      </dsp:txXfrm>
    </dsp:sp>
    <dsp:sp modelId="{A2FEA1B3-6D73-4810-BFE3-A23BA9C82690}">
      <dsp:nvSpPr>
        <dsp:cNvPr id="0" name=""/>
        <dsp:cNvSpPr/>
      </dsp:nvSpPr>
      <dsp:spPr>
        <a:xfrm>
          <a:off x="5674095" y="2700933"/>
          <a:ext cx="2209373" cy="78291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s-CO" sz="1400" kern="1200" dirty="0">
              <a:latin typeface="+mn-lt"/>
            </a:rPr>
            <a:t>Que ponen en riesgo la vida.</a:t>
          </a:r>
          <a:endParaRPr lang="es-ES" sz="1400" kern="1200" dirty="0">
            <a:latin typeface="+mn-lt"/>
          </a:endParaRPr>
        </a:p>
      </dsp:txBody>
      <dsp:txXfrm>
        <a:off x="6027595" y="2700933"/>
        <a:ext cx="1855873" cy="782912"/>
      </dsp:txXfrm>
    </dsp:sp>
    <dsp:sp modelId="{E5A61A71-11AD-4B29-BADD-A539192707AD}">
      <dsp:nvSpPr>
        <dsp:cNvPr id="0" name=""/>
        <dsp:cNvSpPr/>
      </dsp:nvSpPr>
      <dsp:spPr>
        <a:xfrm>
          <a:off x="5684302" y="3483846"/>
          <a:ext cx="2188920" cy="54220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s-ES" sz="1400" kern="1200" dirty="0"/>
            <a:t>Que requieren hospitalización</a:t>
          </a:r>
        </a:p>
      </dsp:txBody>
      <dsp:txXfrm>
        <a:off x="6034530" y="3483846"/>
        <a:ext cx="1838693" cy="542208"/>
      </dsp:txXfrm>
    </dsp:sp>
    <dsp:sp modelId="{E86AE6E5-5D96-489D-90DD-0928DB92CC74}">
      <dsp:nvSpPr>
        <dsp:cNvPr id="0" name=""/>
        <dsp:cNvSpPr/>
      </dsp:nvSpPr>
      <dsp:spPr>
        <a:xfrm>
          <a:off x="4835913" y="1313"/>
          <a:ext cx="1136114" cy="113611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s-CO" sz="1700" kern="1200" dirty="0"/>
            <a:t>GRAVES</a:t>
          </a:r>
          <a:endParaRPr lang="es-ES" sz="1700" kern="1200" dirty="0"/>
        </a:p>
      </dsp:txBody>
      <dsp:txXfrm>
        <a:off x="5002293" y="167693"/>
        <a:ext cx="803354" cy="8033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FF4C28-3959-4E63-9C09-19DE941F6D68}">
      <dsp:nvSpPr>
        <dsp:cNvPr id="0" name=""/>
        <dsp:cNvSpPr/>
      </dsp:nvSpPr>
      <dsp:spPr>
        <a:xfrm>
          <a:off x="1909389" y="0"/>
          <a:ext cx="4563795" cy="4563795"/>
        </a:xfrm>
        <a:prstGeom prst="diamond">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C577356D-7C92-4523-84B4-5A785AB270C0}">
      <dsp:nvSpPr>
        <dsp:cNvPr id="0" name=""/>
        <dsp:cNvSpPr/>
      </dsp:nvSpPr>
      <dsp:spPr>
        <a:xfrm>
          <a:off x="2342950" y="433560"/>
          <a:ext cx="1779880" cy="177988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Tratamiento del paciente</a:t>
          </a:r>
        </a:p>
      </dsp:txBody>
      <dsp:txXfrm>
        <a:off x="2429837" y="520447"/>
        <a:ext cx="1606106" cy="1606106"/>
      </dsp:txXfrm>
    </dsp:sp>
    <dsp:sp modelId="{A4F8972F-7EDF-47D0-AB53-E987AB42A777}">
      <dsp:nvSpPr>
        <dsp:cNvPr id="0" name=""/>
        <dsp:cNvSpPr/>
      </dsp:nvSpPr>
      <dsp:spPr>
        <a:xfrm>
          <a:off x="4259743" y="433560"/>
          <a:ext cx="1779880" cy="1779880"/>
        </a:xfrm>
        <a:prstGeom prst="roundRect">
          <a:avLst/>
        </a:prstGeom>
        <a:gradFill rotWithShape="0">
          <a:gsLst>
            <a:gs pos="0">
              <a:schemeClr val="accent4">
                <a:hueOff val="2199979"/>
                <a:satOff val="-9734"/>
                <a:lumOff val="-1634"/>
                <a:alphaOff val="0"/>
                <a:lumMod val="110000"/>
                <a:satMod val="105000"/>
                <a:tint val="67000"/>
              </a:schemeClr>
            </a:gs>
            <a:gs pos="50000">
              <a:schemeClr val="accent4">
                <a:hueOff val="2199979"/>
                <a:satOff val="-9734"/>
                <a:lumOff val="-1634"/>
                <a:alphaOff val="0"/>
                <a:lumMod val="105000"/>
                <a:satMod val="103000"/>
                <a:tint val="73000"/>
              </a:schemeClr>
            </a:gs>
            <a:gs pos="100000">
              <a:schemeClr val="accent4">
                <a:hueOff val="2199979"/>
                <a:satOff val="-9734"/>
                <a:lumOff val="-163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Investigación y notificación</a:t>
          </a:r>
        </a:p>
      </dsp:txBody>
      <dsp:txXfrm>
        <a:off x="4346630" y="520447"/>
        <a:ext cx="1606106" cy="1606106"/>
      </dsp:txXfrm>
    </dsp:sp>
    <dsp:sp modelId="{A1DD69DA-69DB-4EF9-A70A-27A2580B1134}">
      <dsp:nvSpPr>
        <dsp:cNvPr id="0" name=""/>
        <dsp:cNvSpPr/>
      </dsp:nvSpPr>
      <dsp:spPr>
        <a:xfrm>
          <a:off x="3466161" y="2307156"/>
          <a:ext cx="1779880" cy="1779880"/>
        </a:xfrm>
        <a:prstGeom prst="roundRect">
          <a:avLst/>
        </a:prstGeom>
        <a:gradFill rotWithShape="0">
          <a:gsLst>
            <a:gs pos="0">
              <a:schemeClr val="accent4">
                <a:hueOff val="4399958"/>
                <a:satOff val="-19468"/>
                <a:lumOff val="-3269"/>
                <a:alphaOff val="0"/>
                <a:lumMod val="110000"/>
                <a:satMod val="105000"/>
                <a:tint val="67000"/>
              </a:schemeClr>
            </a:gs>
            <a:gs pos="50000">
              <a:schemeClr val="accent4">
                <a:hueOff val="4399958"/>
                <a:satOff val="-19468"/>
                <a:lumOff val="-3269"/>
                <a:alphaOff val="0"/>
                <a:lumMod val="105000"/>
                <a:satMod val="103000"/>
                <a:tint val="73000"/>
              </a:schemeClr>
            </a:gs>
            <a:gs pos="100000">
              <a:schemeClr val="accent4">
                <a:hueOff val="4399958"/>
                <a:satOff val="-19468"/>
                <a:lumOff val="-326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indicar o contraindicar dosis</a:t>
          </a:r>
        </a:p>
        <a:p>
          <a:pPr marL="0" lvl="0" indent="0" algn="ctr" defTabSz="800100">
            <a:lnSpc>
              <a:spcPct val="90000"/>
            </a:lnSpc>
            <a:spcBef>
              <a:spcPct val="0"/>
            </a:spcBef>
            <a:spcAft>
              <a:spcPct val="35000"/>
            </a:spcAft>
            <a:buNone/>
          </a:pPr>
          <a:r>
            <a:rPr lang="es-ES" sz="1800" kern="1200" dirty="0"/>
            <a:t>subsecuentes de la vacuna</a:t>
          </a:r>
        </a:p>
      </dsp:txBody>
      <dsp:txXfrm>
        <a:off x="3553048" y="2394043"/>
        <a:ext cx="1606106" cy="1606106"/>
      </dsp:txXfrm>
    </dsp:sp>
    <dsp:sp modelId="{FC21CEA6-652E-4A8A-AE2E-706E100C8457}">
      <dsp:nvSpPr>
        <dsp:cNvPr id="0" name=""/>
        <dsp:cNvSpPr/>
      </dsp:nvSpPr>
      <dsp:spPr>
        <a:xfrm>
          <a:off x="6602693" y="2783914"/>
          <a:ext cx="1779880" cy="1779880"/>
        </a:xfrm>
        <a:prstGeom prst="roundRect">
          <a:avLst/>
        </a:prstGeom>
        <a:no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648E80-19F5-4D9D-AC69-A7C27DF06C1A}">
      <dsp:nvSpPr>
        <dsp:cNvPr id="0" name=""/>
        <dsp:cNvSpPr/>
      </dsp:nvSpPr>
      <dsp:spPr>
        <a:xfrm>
          <a:off x="5655370" y="3633007"/>
          <a:ext cx="2246678" cy="1360543"/>
        </a:xfrm>
        <a:prstGeom prst="ellipse">
          <a:avLst/>
        </a:prstGeom>
        <a:solidFill>
          <a:srgbClr val="E06AD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CO" sz="2000" kern="1200" dirty="0">
              <a:solidFill>
                <a:schemeClr val="tx1"/>
              </a:solidFill>
            </a:rPr>
            <a:t>Pendiente</a:t>
          </a:r>
        </a:p>
      </dsp:txBody>
      <dsp:txXfrm>
        <a:off x="5984388" y="3832254"/>
        <a:ext cx="1588642" cy="962049"/>
      </dsp:txXfrm>
    </dsp:sp>
    <dsp:sp modelId="{3D0BA17A-CB10-4328-83F8-A24257E9A2AE}">
      <dsp:nvSpPr>
        <dsp:cNvPr id="0" name=""/>
        <dsp:cNvSpPr/>
      </dsp:nvSpPr>
      <dsp:spPr>
        <a:xfrm rot="10867565" flipH="1" flipV="1">
          <a:off x="2069241" y="4202326"/>
          <a:ext cx="69749" cy="163258"/>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AA933E9-3C9F-43D8-AEE4-E1D170A193F8}">
      <dsp:nvSpPr>
        <dsp:cNvPr id="0" name=""/>
        <dsp:cNvSpPr/>
      </dsp:nvSpPr>
      <dsp:spPr>
        <a:xfrm>
          <a:off x="162945" y="3562657"/>
          <a:ext cx="2375163" cy="1287846"/>
        </a:xfrm>
        <a:prstGeom prst="roundRect">
          <a:avLst>
            <a:gd name="adj" fmla="val 10000"/>
          </a:avLst>
        </a:prstGeom>
        <a:solidFill>
          <a:schemeClr val="accent3">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s-CO" sz="2000" kern="1200" dirty="0">
              <a:solidFill>
                <a:schemeClr val="tx1"/>
              </a:solidFill>
            </a:rPr>
            <a:t>No concluyente</a:t>
          </a:r>
        </a:p>
      </dsp:txBody>
      <dsp:txXfrm>
        <a:off x="200665" y="3600377"/>
        <a:ext cx="2299723" cy="1212406"/>
      </dsp:txXfrm>
    </dsp:sp>
    <dsp:sp modelId="{29B2E7B7-D43A-4A90-89A2-E28B590AF0F1}">
      <dsp:nvSpPr>
        <dsp:cNvPr id="0" name=""/>
        <dsp:cNvSpPr/>
      </dsp:nvSpPr>
      <dsp:spPr>
        <a:xfrm rot="12485250">
          <a:off x="4969674" y="2470015"/>
          <a:ext cx="222088" cy="142230"/>
        </a:xfrm>
        <a:prstGeom prst="leftArrow">
          <a:avLst>
            <a:gd name="adj1" fmla="val 60000"/>
            <a:gd name="adj2" fmla="val 50000"/>
          </a:avLst>
        </a:prstGeom>
        <a:solidFill>
          <a:schemeClr val="accent4">
            <a:hueOff val="3299968"/>
            <a:satOff val="-14601"/>
            <a:lumOff val="-245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27FE6E3-302D-4C2D-AE3D-4B0BFE3BB132}">
      <dsp:nvSpPr>
        <dsp:cNvPr id="0" name=""/>
        <dsp:cNvSpPr/>
      </dsp:nvSpPr>
      <dsp:spPr>
        <a:xfrm>
          <a:off x="3108037" y="2101302"/>
          <a:ext cx="2338921" cy="1754312"/>
        </a:xfrm>
        <a:prstGeom prst="roundRect">
          <a:avLst>
            <a:gd name="adj" fmla="val 10000"/>
          </a:avLst>
        </a:prstGeom>
        <a:solidFill>
          <a:srgbClr val="FFFF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s-CO" sz="2000" kern="1200" dirty="0">
              <a:solidFill>
                <a:schemeClr val="tx1"/>
              </a:solidFill>
            </a:rPr>
            <a:t>Evento relacionado</a:t>
          </a:r>
        </a:p>
        <a:p>
          <a:pPr marL="0" lvl="0" indent="0" algn="ctr" defTabSz="889000">
            <a:lnSpc>
              <a:spcPct val="90000"/>
            </a:lnSpc>
            <a:spcBef>
              <a:spcPct val="0"/>
            </a:spcBef>
            <a:spcAft>
              <a:spcPct val="35000"/>
            </a:spcAft>
            <a:buNone/>
          </a:pPr>
          <a:r>
            <a:rPr lang="es-CO" sz="2000" kern="1200" dirty="0">
              <a:solidFill>
                <a:schemeClr val="tx1"/>
              </a:solidFill>
            </a:rPr>
            <a:t>con un error en la</a:t>
          </a:r>
        </a:p>
        <a:p>
          <a:pPr marL="0" lvl="0" indent="0" algn="ctr" defTabSz="889000">
            <a:lnSpc>
              <a:spcPct val="90000"/>
            </a:lnSpc>
            <a:spcBef>
              <a:spcPct val="0"/>
            </a:spcBef>
            <a:spcAft>
              <a:spcPct val="35000"/>
            </a:spcAft>
            <a:buNone/>
          </a:pPr>
          <a:r>
            <a:rPr lang="es-CO" sz="2000" kern="1200" dirty="0">
              <a:solidFill>
                <a:schemeClr val="tx1"/>
              </a:solidFill>
            </a:rPr>
            <a:t>vacunación</a:t>
          </a:r>
        </a:p>
      </dsp:txBody>
      <dsp:txXfrm>
        <a:off x="3159419" y="2152684"/>
        <a:ext cx="2236157" cy="1651548"/>
      </dsp:txXfrm>
    </dsp:sp>
    <dsp:sp modelId="{E6D53A4F-F3F2-47F5-9E49-E6EF9FF7D8EF}">
      <dsp:nvSpPr>
        <dsp:cNvPr id="0" name=""/>
        <dsp:cNvSpPr/>
      </dsp:nvSpPr>
      <dsp:spPr>
        <a:xfrm rot="5292742" flipV="1">
          <a:off x="7364116" y="1650629"/>
          <a:ext cx="353594" cy="44244"/>
        </a:xfrm>
        <a:prstGeom prst="leftArrow">
          <a:avLst>
            <a:gd name="adj1" fmla="val 60000"/>
            <a:gd name="adj2" fmla="val 50000"/>
          </a:avLst>
        </a:prstGeom>
        <a:solidFill>
          <a:schemeClr val="accent4">
            <a:hueOff val="6599937"/>
            <a:satOff val="-29202"/>
            <a:lumOff val="-490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5981480-FEAA-4737-A91A-1363A2CBD938}">
      <dsp:nvSpPr>
        <dsp:cNvPr id="0" name=""/>
        <dsp:cNvSpPr/>
      </dsp:nvSpPr>
      <dsp:spPr>
        <a:xfrm>
          <a:off x="5422080" y="718459"/>
          <a:ext cx="2898952" cy="1239917"/>
        </a:xfrm>
        <a:prstGeom prst="roundRect">
          <a:avLst>
            <a:gd name="adj" fmla="val 10000"/>
          </a:avLst>
        </a:prstGeom>
        <a:solidFill>
          <a:srgbClr val="92D05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s-CO" sz="2000" kern="1200" dirty="0">
              <a:solidFill>
                <a:schemeClr val="tx1"/>
              </a:solidFill>
            </a:rPr>
            <a:t>Evento relacionado</a:t>
          </a:r>
        </a:p>
        <a:p>
          <a:pPr marL="0" lvl="0" indent="0" algn="ctr" defTabSz="889000">
            <a:lnSpc>
              <a:spcPct val="90000"/>
            </a:lnSpc>
            <a:spcBef>
              <a:spcPct val="0"/>
            </a:spcBef>
            <a:spcAft>
              <a:spcPct val="35000"/>
            </a:spcAft>
            <a:buNone/>
          </a:pPr>
          <a:r>
            <a:rPr lang="es-CO" sz="2000" kern="1200" dirty="0">
              <a:solidFill>
                <a:schemeClr val="tx1"/>
              </a:solidFill>
            </a:rPr>
            <a:t>con el programa</a:t>
          </a:r>
        </a:p>
      </dsp:txBody>
      <dsp:txXfrm>
        <a:off x="5458396" y="754775"/>
        <a:ext cx="2826320" cy="116728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24/04/2025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506510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24/04/2025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461946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C512A09-E8F9-4E6A-B8F3-4C5544DFC5F0}" type="datetimeFigureOut">
              <a:rPr lang="es-CO" smtClean="0"/>
              <a:t>24/04/2025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780994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C512A09-E8F9-4E6A-B8F3-4C5544DFC5F0}" type="datetimeFigureOut">
              <a:rPr lang="es-CO" smtClean="0"/>
              <a:t>24/04/2025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945238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C512A09-E8F9-4E6A-B8F3-4C5544DFC5F0}" type="datetimeFigureOut">
              <a:rPr lang="es-CO" smtClean="0"/>
              <a:t>24/04/2025</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36403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C512A09-E8F9-4E6A-B8F3-4C5544DFC5F0}" type="datetimeFigureOut">
              <a:rPr lang="es-CO" smtClean="0"/>
              <a:t>24/04/2025</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908865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512A09-E8F9-4E6A-B8F3-4C5544DFC5F0}" type="datetimeFigureOut">
              <a:rPr lang="es-CO" smtClean="0"/>
              <a:t>24/04/2025</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222858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24/04/2025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004091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24/04/2025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289021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24/04/2025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091686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24/04/2025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16116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512A09-E8F9-4E6A-B8F3-4C5544DFC5F0}" type="datetimeFigureOut">
              <a:rPr lang="es-CO" smtClean="0"/>
              <a:t>24/04/2025</a:t>
            </a:fld>
            <a:endParaRPr lang="es-C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591C16-AC2D-464C-95DE-277259B57AE1}" type="slidenum">
              <a:rPr lang="es-CO" smtClean="0"/>
              <a:t>‹Nº›</a:t>
            </a:fld>
            <a:endParaRPr lang="es-CO"/>
          </a:p>
        </p:txBody>
      </p:sp>
    </p:spTree>
    <p:extLst>
      <p:ext uri="{BB962C8B-B14F-4D97-AF65-F5344CB8AC3E}">
        <p14:creationId xmlns:p14="http://schemas.microsoft.com/office/powerpoint/2010/main" val="42909522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jpe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35.wmf"/><Relationship Id="rId13" Type="http://schemas.openxmlformats.org/officeDocument/2006/relationships/image" Target="../media/image39.wmf"/><Relationship Id="rId3" Type="http://schemas.openxmlformats.org/officeDocument/2006/relationships/image" Target="../media/image31.wmf"/><Relationship Id="rId7" Type="http://schemas.openxmlformats.org/officeDocument/2006/relationships/image" Target="../media/image34.wmf"/><Relationship Id="rId12" Type="http://schemas.openxmlformats.org/officeDocument/2006/relationships/image" Target="../media/image38.wmf"/><Relationship Id="rId2" Type="http://schemas.openxmlformats.org/officeDocument/2006/relationships/image" Target="../media/image1.png"/><Relationship Id="rId16" Type="http://schemas.openxmlformats.org/officeDocument/2006/relationships/image" Target="../media/image41.wmf"/><Relationship Id="rId1" Type="http://schemas.openxmlformats.org/officeDocument/2006/relationships/slideLayout" Target="../slideLayouts/slideLayout1.xml"/><Relationship Id="rId6" Type="http://schemas.openxmlformats.org/officeDocument/2006/relationships/image" Target="../media/image33.wmf"/><Relationship Id="rId11" Type="http://schemas.openxmlformats.org/officeDocument/2006/relationships/oleObject" Target="../embeddings/oleObject2.bin"/><Relationship Id="rId5" Type="http://schemas.openxmlformats.org/officeDocument/2006/relationships/image" Target="../media/image32.wmf"/><Relationship Id="rId15" Type="http://schemas.openxmlformats.org/officeDocument/2006/relationships/oleObject" Target="../embeddings/oleObject3.bin"/><Relationship Id="rId10" Type="http://schemas.openxmlformats.org/officeDocument/2006/relationships/image" Target="../media/image37.wmf"/><Relationship Id="rId4" Type="http://schemas.openxmlformats.org/officeDocument/2006/relationships/oleObject" Target="../embeddings/oleObject1.bin"/><Relationship Id="rId9" Type="http://schemas.openxmlformats.org/officeDocument/2006/relationships/image" Target="../media/image36.wmf"/><Relationship Id="rId14" Type="http://schemas.openxmlformats.org/officeDocument/2006/relationships/image" Target="../media/image40.wmf"/></Relationships>
</file>

<file path=ppt/slides/_rels/slide23.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6.png"/><Relationship Id="rId7"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50.png"/><Relationship Id="rId4" Type="http://schemas.openxmlformats.org/officeDocument/2006/relationships/image" Target="../media/image55.png"/><Relationship Id="rId9" Type="http://schemas.openxmlformats.org/officeDocument/2006/relationships/image" Target="../media/image59.png"/></Relationships>
</file>

<file path=ppt/slides/_rels/slide30.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3" Type="http://schemas.openxmlformats.org/officeDocument/2006/relationships/image" Target="../media/image60.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0.png"/><Relationship Id="rId11" Type="http://schemas.openxmlformats.org/officeDocument/2006/relationships/image" Target="../media/image67.png"/><Relationship Id="rId5" Type="http://schemas.openxmlformats.org/officeDocument/2006/relationships/image" Target="../media/image62.png"/><Relationship Id="rId10" Type="http://schemas.openxmlformats.org/officeDocument/2006/relationships/image" Target="../media/image66.png"/><Relationship Id="rId4" Type="http://schemas.openxmlformats.org/officeDocument/2006/relationships/image" Target="../media/image61.png"/><Relationship Id="rId9" Type="http://schemas.openxmlformats.org/officeDocument/2006/relationships/image" Target="../media/image65.png"/></Relationships>
</file>

<file path=ppt/slides/_rels/slide31.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70.png"/><Relationship Id="rId7" Type="http://schemas.openxmlformats.org/officeDocument/2006/relationships/image" Target="../media/image6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3.png"/><Relationship Id="rId11" Type="http://schemas.openxmlformats.org/officeDocument/2006/relationships/image" Target="../media/image69.png"/><Relationship Id="rId5" Type="http://schemas.openxmlformats.org/officeDocument/2006/relationships/image" Target="../media/image72.png"/><Relationship Id="rId10" Type="http://schemas.openxmlformats.org/officeDocument/2006/relationships/image" Target="../media/image68.png"/><Relationship Id="rId4" Type="http://schemas.openxmlformats.org/officeDocument/2006/relationships/image" Target="../media/image71.png"/><Relationship Id="rId9" Type="http://schemas.openxmlformats.org/officeDocument/2006/relationships/image" Target="../media/image67.png"/></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55.png"/><Relationship Id="rId4" Type="http://schemas.openxmlformats.org/officeDocument/2006/relationships/image" Target="../media/image75.png"/></Relationships>
</file>

<file path=ppt/slides/_rels/slide33.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3.png"/><Relationship Id="rId18" Type="http://schemas.openxmlformats.org/officeDocument/2006/relationships/image" Target="../media/image69.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70.png"/><Relationship Id="rId17" Type="http://schemas.openxmlformats.org/officeDocument/2006/relationships/image" Target="../media/image68.png"/><Relationship Id="rId2" Type="http://schemas.openxmlformats.org/officeDocument/2006/relationships/image" Target="../media/image1.png"/><Relationship Id="rId16" Type="http://schemas.openxmlformats.org/officeDocument/2006/relationships/image" Target="../media/image67.png"/><Relationship Id="rId1" Type="http://schemas.openxmlformats.org/officeDocument/2006/relationships/slideLayout" Target="../slideLayouts/slideLayout1.xml"/><Relationship Id="rId6" Type="http://schemas.openxmlformats.org/officeDocument/2006/relationships/image" Target="../media/image63.png"/><Relationship Id="rId11" Type="http://schemas.openxmlformats.org/officeDocument/2006/relationships/image" Target="../media/image82.png"/><Relationship Id="rId5" Type="http://schemas.openxmlformats.org/officeDocument/2006/relationships/image" Target="../media/image64.png"/><Relationship Id="rId15" Type="http://schemas.openxmlformats.org/officeDocument/2006/relationships/image" Target="../media/image6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image" Target="../media/image65.png"/></Relationships>
</file>

<file path=ppt/slides/_rels/slide34.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1.png"/></Relationships>
</file>

<file path=ppt/slides/_rels/slide3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3.png"/></Relationships>
</file>

<file path=ppt/slides/_rels/slide3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3.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82BB3066-7012-DADB-DF72-69658DD13420}"/>
              </a:ext>
            </a:extLst>
          </p:cNvPr>
          <p:cNvSpPr>
            <a:spLocks noGrp="1"/>
          </p:cNvSpPr>
          <p:nvPr>
            <p:ph type="ctrTitle"/>
          </p:nvPr>
        </p:nvSpPr>
        <p:spPr>
          <a:xfrm>
            <a:off x="5000977" y="1243169"/>
            <a:ext cx="6254045" cy="2087053"/>
          </a:xfrm>
        </p:spPr>
        <p:txBody>
          <a:bodyPr>
            <a:normAutofit/>
          </a:bodyPr>
          <a:lstStyle/>
          <a:p>
            <a:r>
              <a:rPr lang="es-MX" sz="4400" b="1" dirty="0">
                <a:latin typeface="Bookman Old Style" panose="02050604050505020204" pitchFamily="18" charset="0"/>
                <a:cs typeface="Arial" panose="020B0604020202020204" pitchFamily="34" charset="0"/>
              </a:rPr>
              <a:t>PROGRAMA AMPLIADO DE INMUNIZACIONES</a:t>
            </a:r>
            <a:endParaRPr lang="es-CO" sz="4400" b="1" dirty="0">
              <a:latin typeface="Bookman Old Style" panose="02050604050505020204" pitchFamily="18" charset="0"/>
              <a:cs typeface="Arial" panose="020B0604020202020204" pitchFamily="34" charset="0"/>
            </a:endParaRPr>
          </a:p>
        </p:txBody>
      </p:sp>
      <p:pic>
        <p:nvPicPr>
          <p:cNvPr id="1026" name="Picture 2" descr="Ficha vacunas corregid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330" y="759087"/>
            <a:ext cx="3682647" cy="47855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5814456" y="4065224"/>
            <a:ext cx="4627085" cy="646331"/>
          </a:xfrm>
          <a:prstGeom prst="rect">
            <a:avLst/>
          </a:prstGeom>
          <a:noFill/>
        </p:spPr>
        <p:txBody>
          <a:bodyPr wrap="square" rtlCol="0">
            <a:spAutoFit/>
          </a:bodyPr>
          <a:lstStyle/>
          <a:p>
            <a:pPr algn="ctr"/>
            <a:r>
              <a:rPr lang="es-ES" dirty="0"/>
              <a:t>PRESENTADO POR:  KARINA MIPAZ </a:t>
            </a:r>
          </a:p>
          <a:p>
            <a:pPr algn="ctr"/>
            <a:r>
              <a:rPr lang="es-ES" dirty="0"/>
              <a:t>ENFRMERA VACUNACION </a:t>
            </a:r>
            <a:endParaRPr lang="es-CO" dirty="0"/>
          </a:p>
        </p:txBody>
      </p:sp>
    </p:spTree>
    <p:extLst>
      <p:ext uri="{BB962C8B-B14F-4D97-AF65-F5344CB8AC3E}">
        <p14:creationId xmlns:p14="http://schemas.microsoft.com/office/powerpoint/2010/main" val="1077650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DF70D763-6570-D3C6-7081-F72349380F07}"/>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DD15E1C2-E500-37D4-7B33-9A61420B2788}"/>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08FA952A-A25D-CBF1-6875-EFF78548ED9E}"/>
              </a:ext>
            </a:extLst>
          </p:cNvPr>
          <p:cNvSpPr txBox="1">
            <a:spLocks/>
          </p:cNvSpPr>
          <p:nvPr/>
        </p:nvSpPr>
        <p:spPr>
          <a:xfrm>
            <a:off x="11291712" y="2821774"/>
            <a:ext cx="3660422"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CO" dirty="0"/>
          </a:p>
        </p:txBody>
      </p:sp>
      <p:sp>
        <p:nvSpPr>
          <p:cNvPr id="3" name="CuadroTexto 2">
            <a:extLst>
              <a:ext uri="{FF2B5EF4-FFF2-40B4-BE49-F238E27FC236}">
                <a16:creationId xmlns:a16="http://schemas.microsoft.com/office/drawing/2014/main" id="{FA07207D-A580-5892-327E-7347C518E6B7}"/>
              </a:ext>
            </a:extLst>
          </p:cNvPr>
          <p:cNvSpPr txBox="1"/>
          <p:nvPr/>
        </p:nvSpPr>
        <p:spPr>
          <a:xfrm>
            <a:off x="607224" y="1340234"/>
            <a:ext cx="6124575" cy="3139321"/>
          </a:xfrm>
          <a:prstGeom prst="rect">
            <a:avLst/>
          </a:prstGeom>
          <a:noFill/>
        </p:spPr>
        <p:txBody>
          <a:bodyPr wrap="square">
            <a:spAutoFit/>
          </a:bodyPr>
          <a:lstStyle/>
          <a:p>
            <a:pPr algn="just"/>
            <a:r>
              <a:rPr lang="es-MX" b="0" i="0" dirty="0">
                <a:effectLst/>
                <a:latin typeface="Arial" panose="020B0604020202020204" pitchFamily="34" charset="0"/>
              </a:rPr>
              <a:t>Durante los años setenta, los países enfrentaban una alta carga de morbilidad y mortalidad causada por enfermedades para las cuales existían vacunas,   sin embargo  no eran utilizadas adecuadamente por la falta de programas consolidados y estrategias exitosas, las campañas de vacunación, la vigilancia en salud pública y las medidas de prevención y control de los focos epidémicos, así como la mejor información suministrada a las poblaciones afectadas, fueron estrategias utilizadas para combatir las enfermedades prevenibles con vacunas (EPV) </a:t>
            </a:r>
            <a:endParaRPr lang="es-MX" dirty="0"/>
          </a:p>
        </p:txBody>
      </p:sp>
      <p:pic>
        <p:nvPicPr>
          <p:cNvPr id="1026" name="Picture 2" descr="Vacunación contra COVID-19 para adolescentes de 12 a 17 años - Vacuna Covid">
            <a:extLst>
              <a:ext uri="{FF2B5EF4-FFF2-40B4-BE49-F238E27FC236}">
                <a16:creationId xmlns:a16="http://schemas.microsoft.com/office/drawing/2014/main" id="{54DCF9D4-B716-FD1D-A633-9F269189FF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6202" y="3368675"/>
            <a:ext cx="6124575" cy="270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252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DF70D763-6570-D3C6-7081-F72349380F07}"/>
              </a:ext>
            </a:extLst>
          </p:cNvPr>
          <p:cNvSpPr txBox="1">
            <a:spLocks/>
          </p:cNvSpPr>
          <p:nvPr/>
        </p:nvSpPr>
        <p:spPr>
          <a:xfrm>
            <a:off x="2349499" y="528810"/>
            <a:ext cx="7493001" cy="76016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rtl="0"/>
            <a:r>
              <a:rPr lang="es-MX" sz="1600" b="1" dirty="0">
                <a:effectLst/>
                <a:latin typeface="Bookman Old Style" panose="02050604050505020204" pitchFamily="18" charset="0"/>
              </a:rPr>
              <a:t>PLATAFORMA ESTRATÉGICA </a:t>
            </a:r>
            <a:br>
              <a:rPr lang="es-MX" sz="1600" b="1" dirty="0">
                <a:effectLst/>
                <a:latin typeface="Bookman Old Style" panose="02050604050505020204" pitchFamily="18" charset="0"/>
              </a:rPr>
            </a:br>
            <a:r>
              <a:rPr lang="es-MX" sz="1600" b="1" dirty="0">
                <a:effectLst/>
                <a:latin typeface="Bookman Old Style" panose="02050604050505020204" pitchFamily="18" charset="0"/>
              </a:rPr>
              <a:t>DEL PROGRAMA AMPLIADO DE INMUNIZACIONES</a:t>
            </a:r>
          </a:p>
        </p:txBody>
      </p:sp>
      <p:sp>
        <p:nvSpPr>
          <p:cNvPr id="3" name="CuadroTexto 2">
            <a:extLst>
              <a:ext uri="{FF2B5EF4-FFF2-40B4-BE49-F238E27FC236}">
                <a16:creationId xmlns:a16="http://schemas.microsoft.com/office/drawing/2014/main" id="{75FF67CB-CE71-E9AD-ED4B-4B8ED2EDE471}"/>
              </a:ext>
            </a:extLst>
          </p:cNvPr>
          <p:cNvSpPr txBox="1"/>
          <p:nvPr/>
        </p:nvSpPr>
        <p:spPr>
          <a:xfrm>
            <a:off x="6230108" y="1934703"/>
            <a:ext cx="4651022" cy="2862322"/>
          </a:xfrm>
          <a:prstGeom prst="rect">
            <a:avLst/>
          </a:prstGeom>
          <a:noFill/>
        </p:spPr>
        <p:txBody>
          <a:bodyPr wrap="square">
            <a:spAutoFit/>
          </a:bodyPr>
          <a:lstStyle/>
          <a:p>
            <a:pPr algn="just"/>
            <a:r>
              <a:rPr lang="es-MX" b="1" i="0" dirty="0">
                <a:effectLst/>
                <a:latin typeface="Arial" panose="020B0604020202020204" pitchFamily="34" charset="0"/>
              </a:rPr>
              <a:t>Visión</a:t>
            </a:r>
            <a:br>
              <a:rPr lang="es-MX" dirty="0"/>
            </a:br>
            <a:r>
              <a:rPr lang="es-MX" b="0" i="0" dirty="0">
                <a:effectLst/>
                <a:latin typeface="Arial" panose="020B0604020202020204" pitchFamily="34" charset="0"/>
              </a:rPr>
              <a:t>El Programa Ampliado de Inmunizaciones de Colombia será reconocido nacional e in-</a:t>
            </a:r>
            <a:br>
              <a:rPr lang="es-MX" dirty="0"/>
            </a:br>
            <a:r>
              <a:rPr lang="es-MX" b="0" i="0" dirty="0">
                <a:effectLst/>
                <a:latin typeface="Arial" panose="020B0604020202020204" pitchFamily="34" charset="0"/>
              </a:rPr>
              <a:t>ternacionalmente como el programa líder en salud pública, con acciones intra intersectoriales para la erradicación, eliminación y control de enfermedades </a:t>
            </a:r>
            <a:br>
              <a:rPr lang="es-MX" dirty="0"/>
            </a:br>
            <a:r>
              <a:rPr lang="es-MX" b="0" i="0" dirty="0">
                <a:effectLst/>
                <a:latin typeface="Arial" panose="020B0604020202020204" pitchFamily="34" charset="0"/>
              </a:rPr>
              <a:t>prevenibles por vacunas, contribuyendo así con el cumplimiento de lo dispuesto en el Plan Decenal de Salud Pública.</a:t>
            </a:r>
            <a:endParaRPr lang="es-MX" dirty="0"/>
          </a:p>
        </p:txBody>
      </p:sp>
      <p:sp>
        <p:nvSpPr>
          <p:cNvPr id="5" name="CuadroTexto 4">
            <a:extLst>
              <a:ext uri="{FF2B5EF4-FFF2-40B4-BE49-F238E27FC236}">
                <a16:creationId xmlns:a16="http://schemas.microsoft.com/office/drawing/2014/main" id="{D2857DD6-C3F1-44AB-D26D-04F0E38C0555}"/>
              </a:ext>
            </a:extLst>
          </p:cNvPr>
          <p:cNvSpPr txBox="1"/>
          <p:nvPr/>
        </p:nvSpPr>
        <p:spPr>
          <a:xfrm>
            <a:off x="438634" y="1934703"/>
            <a:ext cx="5136445" cy="2862322"/>
          </a:xfrm>
          <a:prstGeom prst="rect">
            <a:avLst/>
          </a:prstGeom>
          <a:noFill/>
        </p:spPr>
        <p:txBody>
          <a:bodyPr wrap="square">
            <a:spAutoFit/>
          </a:bodyPr>
          <a:lstStyle/>
          <a:p>
            <a:pPr algn="just"/>
            <a:r>
              <a:rPr lang="es-MX" b="1" i="0" dirty="0">
                <a:effectLst/>
                <a:latin typeface="Arial" panose="020B0604020202020204" pitchFamily="34" charset="0"/>
              </a:rPr>
              <a:t>Misión</a:t>
            </a:r>
            <a:br>
              <a:rPr lang="es-MX" dirty="0"/>
            </a:br>
            <a:r>
              <a:rPr lang="es-MX" b="0" i="0" dirty="0">
                <a:effectLst/>
                <a:latin typeface="Arial" panose="020B0604020202020204" pitchFamily="34" charset="0"/>
              </a:rPr>
              <a:t>El Programa Ampliado de Inmunizaciones (PAI), </a:t>
            </a:r>
            <a:br>
              <a:rPr lang="es-MX" dirty="0"/>
            </a:br>
            <a:r>
              <a:rPr lang="es-MX" b="0" i="0" dirty="0">
                <a:effectLst/>
                <a:latin typeface="Arial" panose="020B0604020202020204" pitchFamily="34" charset="0"/>
              </a:rPr>
              <a:t>como política de Estado, con un abordaje integral y participativo contribuye a la eliminación, erradicación y control de las enfermedades prevenibles por vacunas, a través de estrategias permanentes de </a:t>
            </a:r>
            <a:br>
              <a:rPr lang="es-MX" dirty="0"/>
            </a:br>
            <a:r>
              <a:rPr lang="es-MX" b="0" i="0" dirty="0">
                <a:effectLst/>
                <a:latin typeface="Arial" panose="020B0604020202020204" pitchFamily="34" charset="0"/>
              </a:rPr>
              <a:t>promoción, prevención y vigilancia en salud pública, propendiendo al mejoramiento de la calidad de vida de la población.</a:t>
            </a:r>
            <a:endParaRPr lang="es-MX" dirty="0"/>
          </a:p>
        </p:txBody>
      </p:sp>
    </p:spTree>
    <p:extLst>
      <p:ext uri="{BB962C8B-B14F-4D97-AF65-F5344CB8AC3E}">
        <p14:creationId xmlns:p14="http://schemas.microsoft.com/office/powerpoint/2010/main" val="2122414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517C0ED-119F-CE04-E3FB-A0ADD4AD9B27}"/>
            </a:ext>
          </a:extLst>
        </p:cNvPr>
        <p:cNvGrpSpPr/>
        <p:nvPr/>
      </p:nvGrpSpPr>
      <p:grpSpPr>
        <a:xfrm>
          <a:off x="0" y="0"/>
          <a:ext cx="0" cy="0"/>
          <a:chOff x="0" y="0"/>
          <a:chExt cx="0" cy="0"/>
        </a:xfrm>
      </p:grpSpPr>
      <p:grpSp>
        <p:nvGrpSpPr>
          <p:cNvPr id="4" name="Group 2"/>
          <p:cNvGrpSpPr>
            <a:grpSpLocks/>
          </p:cNvGrpSpPr>
          <p:nvPr/>
        </p:nvGrpSpPr>
        <p:grpSpPr>
          <a:xfrm>
            <a:off x="655571" y="627728"/>
            <a:ext cx="10539644" cy="4842651"/>
            <a:chOff x="33867" y="11289"/>
            <a:chExt cx="10539644" cy="4842651"/>
          </a:xfrm>
        </p:grpSpPr>
        <p:sp>
          <p:nvSpPr>
            <p:cNvPr id="2" name="Graphic 3"/>
            <p:cNvSpPr/>
            <p:nvPr/>
          </p:nvSpPr>
          <p:spPr>
            <a:xfrm>
              <a:off x="1708404" y="1688592"/>
              <a:ext cx="6967855" cy="2307590"/>
            </a:xfrm>
            <a:custGeom>
              <a:avLst/>
              <a:gdLst/>
              <a:ahLst/>
              <a:cxnLst/>
              <a:rect l="l" t="t" r="r" b="b"/>
              <a:pathLst>
                <a:path w="6967855" h="2307590">
                  <a:moveTo>
                    <a:pt x="6967728" y="0"/>
                  </a:moveTo>
                  <a:lnTo>
                    <a:pt x="0" y="0"/>
                  </a:lnTo>
                  <a:lnTo>
                    <a:pt x="0" y="2307336"/>
                  </a:lnTo>
                  <a:lnTo>
                    <a:pt x="6967728" y="2307336"/>
                  </a:lnTo>
                  <a:lnTo>
                    <a:pt x="6967728" y="0"/>
                  </a:lnTo>
                  <a:close/>
                </a:path>
              </a:pathLst>
            </a:custGeom>
            <a:solidFill>
              <a:srgbClr val="FFFFFF"/>
            </a:solidFill>
          </p:spPr>
          <p:txBody>
            <a:bodyPr wrap="square" lIns="0" tIns="0" rIns="0" bIns="0" rtlCol="0">
              <a:prstTxWarp prst="textNoShape">
                <a:avLst/>
              </a:prstTxWarp>
              <a:noAutofit/>
            </a:bodyPr>
            <a:lstStyle/>
            <a:p>
              <a:pPr algn="ctr"/>
              <a:endParaRPr lang="es-ES" b="1" dirty="0">
                <a:solidFill>
                  <a:srgbClr val="006FC0"/>
                </a:solidFill>
                <a:latin typeface="Calibri" panose="020F0502020204030204" pitchFamily="34" charset="0"/>
                <a:ea typeface="Calibri" panose="020F0502020204030204" pitchFamily="34" charset="0"/>
              </a:endParaRPr>
            </a:p>
            <a:p>
              <a:pPr algn="ctr"/>
              <a:r>
                <a:rPr lang="es-ES" sz="2800" b="1" dirty="0">
                  <a:solidFill>
                    <a:srgbClr val="006FC0"/>
                  </a:solidFill>
                  <a:latin typeface="Bookman Old Style" panose="02050604050505020204" pitchFamily="18" charset="0"/>
                  <a:ea typeface="Calibri" panose="020F0502020204030204" pitchFamily="34" charset="0"/>
                </a:rPr>
                <a:t>LINEAMIENTOS</a:t>
              </a:r>
              <a:r>
                <a:rPr lang="es-ES" sz="2800" b="1" spc="-205" dirty="0">
                  <a:solidFill>
                    <a:srgbClr val="006FC0"/>
                  </a:solidFill>
                  <a:latin typeface="Bookman Old Style" panose="02050604050505020204" pitchFamily="18" charset="0"/>
                  <a:ea typeface="Calibri" panose="020F0502020204030204" pitchFamily="34" charset="0"/>
                </a:rPr>
                <a:t> </a:t>
              </a:r>
              <a:r>
                <a:rPr lang="es-ES" sz="2800" b="1" dirty="0">
                  <a:solidFill>
                    <a:srgbClr val="006FC0"/>
                  </a:solidFill>
                  <a:latin typeface="Bookman Old Style" panose="02050604050505020204" pitchFamily="18" charset="0"/>
                  <a:ea typeface="Calibri" panose="020F0502020204030204" pitchFamily="34" charset="0"/>
                </a:rPr>
                <a:t>PARA</a:t>
              </a:r>
              <a:r>
                <a:rPr lang="es-ES" sz="2800" b="1" spc="-205" dirty="0">
                  <a:solidFill>
                    <a:srgbClr val="006FC0"/>
                  </a:solidFill>
                  <a:latin typeface="Bookman Old Style" panose="02050604050505020204" pitchFamily="18" charset="0"/>
                  <a:ea typeface="Calibri" panose="020F0502020204030204" pitchFamily="34" charset="0"/>
                </a:rPr>
                <a:t> </a:t>
              </a:r>
              <a:r>
                <a:rPr lang="es-ES" sz="2800" b="1" dirty="0">
                  <a:solidFill>
                    <a:srgbClr val="006FC0"/>
                  </a:solidFill>
                  <a:latin typeface="Bookman Old Style" panose="02050604050505020204" pitchFamily="18" charset="0"/>
                  <a:ea typeface="Calibri" panose="020F0502020204030204" pitchFamily="34" charset="0"/>
                </a:rPr>
                <a:t>LA</a:t>
              </a:r>
              <a:r>
                <a:rPr lang="es-ES" sz="2800" b="1" spc="-205" dirty="0">
                  <a:solidFill>
                    <a:srgbClr val="006FC0"/>
                  </a:solidFill>
                  <a:latin typeface="Bookman Old Style" panose="02050604050505020204" pitchFamily="18" charset="0"/>
                  <a:ea typeface="Calibri" panose="020F0502020204030204" pitchFamily="34" charset="0"/>
                </a:rPr>
                <a:t> </a:t>
              </a:r>
              <a:r>
                <a:rPr lang="es-ES" sz="2800" b="1" dirty="0">
                  <a:solidFill>
                    <a:srgbClr val="006FC0"/>
                  </a:solidFill>
                  <a:latin typeface="Bookman Old Style" panose="02050604050505020204" pitchFamily="18" charset="0"/>
                  <a:ea typeface="Calibri" panose="020F0502020204030204" pitchFamily="34" charset="0"/>
                </a:rPr>
                <a:t>GESTIÓN Y ADMINISTRACIÓN DEL PROGRAMA AMPLIADO DE INMUNIZACIONES - PAI – 2025</a:t>
              </a:r>
              <a:endParaRPr lang="es-CO" sz="1050" dirty="0">
                <a:latin typeface="Bookman Old Style" panose="02050604050505020204" pitchFamily="18" charset="0"/>
                <a:ea typeface="Calibri" panose="020F0502020204030204" pitchFamily="34" charset="0"/>
              </a:endParaRPr>
            </a:p>
            <a:p>
              <a:pPr algn="ctr"/>
              <a:endParaRPr lang="es-CO" dirty="0"/>
            </a:p>
          </p:txBody>
        </p:sp>
        <p:sp>
          <p:nvSpPr>
            <p:cNvPr id="7" name="Graphic 4"/>
            <p:cNvSpPr/>
            <p:nvPr/>
          </p:nvSpPr>
          <p:spPr>
            <a:xfrm>
              <a:off x="1708404" y="1688592"/>
              <a:ext cx="6967855" cy="2307590"/>
            </a:xfrm>
            <a:custGeom>
              <a:avLst/>
              <a:gdLst/>
              <a:ahLst/>
              <a:cxnLst/>
              <a:rect l="l" t="t" r="r" b="b"/>
              <a:pathLst>
                <a:path w="6967855" h="2307590">
                  <a:moveTo>
                    <a:pt x="0" y="2307336"/>
                  </a:moveTo>
                  <a:lnTo>
                    <a:pt x="6967728" y="2307336"/>
                  </a:lnTo>
                  <a:lnTo>
                    <a:pt x="6967728" y="0"/>
                  </a:lnTo>
                  <a:lnTo>
                    <a:pt x="0" y="0"/>
                  </a:lnTo>
                  <a:lnTo>
                    <a:pt x="0" y="2307336"/>
                  </a:lnTo>
                  <a:close/>
                </a:path>
              </a:pathLst>
            </a:custGeom>
            <a:ln w="12192">
              <a:solidFill>
                <a:srgbClr val="4471C4"/>
              </a:solidFill>
              <a:prstDash val="solid"/>
            </a:ln>
          </p:spPr>
          <p:txBody>
            <a:bodyPr wrap="square" lIns="0" tIns="0" rIns="0" bIns="0" rtlCol="0">
              <a:prstTxWarp prst="textNoShape">
                <a:avLst/>
              </a:prstTxWarp>
              <a:noAutofit/>
            </a:bodyPr>
            <a:lstStyle/>
            <a:p>
              <a:endParaRPr lang="es-CO"/>
            </a:p>
          </p:txBody>
        </p:sp>
        <p:pic>
          <p:nvPicPr>
            <p:cNvPr id="8" name="Image 5"/>
            <p:cNvPicPr/>
            <p:nvPr/>
          </p:nvPicPr>
          <p:blipFill>
            <a:blip r:embed="rId3" cstate="print"/>
            <a:stretch>
              <a:fillRect/>
            </a:stretch>
          </p:blipFill>
          <p:spPr>
            <a:xfrm>
              <a:off x="33867" y="11289"/>
              <a:ext cx="2019300" cy="2414016"/>
            </a:xfrm>
            <a:prstGeom prst="rect">
              <a:avLst/>
            </a:prstGeom>
          </p:spPr>
        </p:pic>
        <p:pic>
          <p:nvPicPr>
            <p:cNvPr id="9" name="Image 6"/>
            <p:cNvPicPr/>
            <p:nvPr/>
          </p:nvPicPr>
          <p:blipFill>
            <a:blip r:embed="rId4" cstate="print"/>
            <a:stretch>
              <a:fillRect/>
            </a:stretch>
          </p:blipFill>
          <p:spPr>
            <a:xfrm>
              <a:off x="8365235" y="830580"/>
              <a:ext cx="2208276" cy="4023360"/>
            </a:xfrm>
            <a:prstGeom prst="rect">
              <a:avLst/>
            </a:prstGeom>
          </p:spPr>
        </p:pic>
      </p:grpSp>
    </p:spTree>
    <p:extLst>
      <p:ext uri="{BB962C8B-B14F-4D97-AF65-F5344CB8AC3E}">
        <p14:creationId xmlns:p14="http://schemas.microsoft.com/office/powerpoint/2010/main" val="2142873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F4267D-72CF-0E6D-E5A9-12E13940D056}"/>
            </a:ext>
          </a:extLst>
        </p:cNvPr>
        <p:cNvGrpSpPr/>
        <p:nvPr/>
      </p:nvGrpSpPr>
      <p:grpSpPr>
        <a:xfrm>
          <a:off x="0" y="0"/>
          <a:ext cx="0" cy="0"/>
          <a:chOff x="0" y="0"/>
          <a:chExt cx="0" cy="0"/>
        </a:xfrm>
      </p:grpSpPr>
      <p:sp>
        <p:nvSpPr>
          <p:cNvPr id="3" name="Título 1"/>
          <p:cNvSpPr txBox="1">
            <a:spLocks/>
          </p:cNvSpPr>
          <p:nvPr/>
        </p:nvSpPr>
        <p:spPr>
          <a:xfrm>
            <a:off x="838200" y="365125"/>
            <a:ext cx="10515600" cy="132556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b="1" spc="-10" dirty="0">
                <a:solidFill>
                  <a:srgbClr val="006FC0"/>
                </a:solidFill>
                <a:latin typeface="Bookman Old Style" panose="02050604050505020204" pitchFamily="18" charset="0"/>
                <a:ea typeface="Calibri" panose="020F0502020204030204" pitchFamily="34" charset="0"/>
              </a:rPr>
              <a:t>MARCO</a:t>
            </a:r>
            <a:r>
              <a:rPr lang="es-ES" b="1" spc="-150" dirty="0">
                <a:solidFill>
                  <a:srgbClr val="006FC0"/>
                </a:solidFill>
                <a:latin typeface="Bookman Old Style" panose="02050604050505020204" pitchFamily="18" charset="0"/>
                <a:ea typeface="Calibri" panose="020F0502020204030204" pitchFamily="34" charset="0"/>
              </a:rPr>
              <a:t> </a:t>
            </a:r>
            <a:r>
              <a:rPr lang="es-ES" b="1" spc="-10" dirty="0">
                <a:solidFill>
                  <a:srgbClr val="006FC0"/>
                </a:solidFill>
                <a:latin typeface="Bookman Old Style" panose="02050604050505020204" pitchFamily="18" charset="0"/>
                <a:ea typeface="Calibri" panose="020F0502020204030204" pitchFamily="34" charset="0"/>
              </a:rPr>
              <a:t>NORMATIVO</a:t>
            </a:r>
            <a:r>
              <a:rPr lang="es-ES" b="1" spc="-140" dirty="0">
                <a:solidFill>
                  <a:srgbClr val="006FC0"/>
                </a:solidFill>
                <a:latin typeface="Bookman Old Style" panose="02050604050505020204" pitchFamily="18" charset="0"/>
                <a:ea typeface="Calibri" panose="020F0502020204030204" pitchFamily="34" charset="0"/>
              </a:rPr>
              <a:t> </a:t>
            </a:r>
            <a:r>
              <a:rPr lang="es-ES" b="1" spc="-10" dirty="0">
                <a:solidFill>
                  <a:srgbClr val="006FC0"/>
                </a:solidFill>
                <a:latin typeface="Bookman Old Style" panose="02050604050505020204" pitchFamily="18" charset="0"/>
                <a:ea typeface="Calibri" panose="020F0502020204030204" pitchFamily="34" charset="0"/>
              </a:rPr>
              <a:t>DEL</a:t>
            </a:r>
            <a:r>
              <a:rPr lang="es-ES" b="1" spc="-150" dirty="0">
                <a:solidFill>
                  <a:srgbClr val="006FC0"/>
                </a:solidFill>
                <a:latin typeface="Bookman Old Style" panose="02050604050505020204" pitchFamily="18" charset="0"/>
                <a:ea typeface="Calibri" panose="020F0502020204030204" pitchFamily="34" charset="0"/>
              </a:rPr>
              <a:t> </a:t>
            </a:r>
            <a:r>
              <a:rPr lang="es-ES" b="1" spc="-25" dirty="0">
                <a:solidFill>
                  <a:srgbClr val="006FC0"/>
                </a:solidFill>
                <a:latin typeface="Bookman Old Style" panose="02050604050505020204" pitchFamily="18" charset="0"/>
                <a:ea typeface="Calibri" panose="020F0502020204030204" pitchFamily="34" charset="0"/>
              </a:rPr>
              <a:t>PAI</a:t>
            </a:r>
            <a:br>
              <a:rPr lang="es-CO" sz="1800" dirty="0">
                <a:latin typeface="Calibri" panose="020F0502020204030204" pitchFamily="34" charset="0"/>
                <a:ea typeface="Calibri" panose="020F0502020204030204" pitchFamily="34" charset="0"/>
              </a:rPr>
            </a:br>
            <a:endParaRPr lang="es-CO" dirty="0"/>
          </a:p>
        </p:txBody>
      </p:sp>
      <p:sp>
        <p:nvSpPr>
          <p:cNvPr id="5" name="Marcador de contenido 2"/>
          <p:cNvSpPr txBox="1">
            <a:spLocks/>
          </p:cNvSpPr>
          <p:nvPr/>
        </p:nvSpPr>
        <p:spPr>
          <a:xfrm>
            <a:off x="4472849" y="1817782"/>
            <a:ext cx="6726716" cy="305918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s-ES" dirty="0">
                <a:latin typeface="Arial" panose="020B0604020202020204" pitchFamily="34" charset="0"/>
                <a:cs typeface="Arial" panose="020B0604020202020204" pitchFamily="34" charset="0"/>
              </a:rPr>
              <a:t>El PAI, como programa de salud pública del país, se rige por los diferentes mecanismos estatutarios definidos tanto en la Constitución Política como en el Sistema General de Seguridad Social en Salud (SGSSS).</a:t>
            </a:r>
            <a:endParaRPr lang="es-CO" dirty="0">
              <a:latin typeface="Arial" panose="020B0604020202020204" pitchFamily="34" charset="0"/>
              <a:cs typeface="Arial" panose="020B0604020202020204" pitchFamily="34" charset="0"/>
            </a:endParaRPr>
          </a:p>
          <a:p>
            <a:pPr algn="just"/>
            <a:r>
              <a:rPr lang="es-ES" dirty="0">
                <a:latin typeface="Arial" panose="020B0604020202020204" pitchFamily="34" charset="0"/>
                <a:cs typeface="Arial" panose="020B0604020202020204" pitchFamily="34" charset="0"/>
              </a:rPr>
              <a:t>En tal sentido, lo regulan directrices y compromisos internacionales, referentes a la erradicación, eliminación y control de las enfermedades prevenibles por vacunación</a:t>
            </a:r>
            <a:endParaRPr lang="es-CO" dirty="0">
              <a:latin typeface="Arial" panose="020B0604020202020204" pitchFamily="34" charset="0"/>
              <a:cs typeface="Arial" panose="020B0604020202020204" pitchFamily="34" charset="0"/>
            </a:endParaRPr>
          </a:p>
          <a:p>
            <a:pPr algn="just"/>
            <a:endParaRPr lang="es-CO" dirty="0"/>
          </a:p>
        </p:txBody>
      </p:sp>
      <p:pic>
        <p:nvPicPr>
          <p:cNvPr id="6" name="Image 9"/>
          <p:cNvPicPr/>
          <p:nvPr/>
        </p:nvPicPr>
        <p:blipFill>
          <a:blip r:embed="rId3" cstate="print"/>
          <a:stretch>
            <a:fillRect/>
          </a:stretch>
        </p:blipFill>
        <p:spPr>
          <a:xfrm>
            <a:off x="1833260" y="1651979"/>
            <a:ext cx="2157730" cy="3615690"/>
          </a:xfrm>
          <a:prstGeom prst="rect">
            <a:avLst/>
          </a:prstGeom>
        </p:spPr>
      </p:pic>
    </p:spTree>
    <p:extLst>
      <p:ext uri="{BB962C8B-B14F-4D97-AF65-F5344CB8AC3E}">
        <p14:creationId xmlns:p14="http://schemas.microsoft.com/office/powerpoint/2010/main" val="1013218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E48BBCF-8C8C-D804-959D-4E26AF4A1F10}"/>
            </a:ext>
          </a:extLst>
        </p:cNvPr>
        <p:cNvGrpSpPr/>
        <p:nvPr/>
      </p:nvGrpSpPr>
      <p:grpSpPr>
        <a:xfrm>
          <a:off x="0" y="0"/>
          <a:ext cx="0" cy="0"/>
          <a:chOff x="0" y="0"/>
          <a:chExt cx="0" cy="0"/>
        </a:xfrm>
      </p:grpSpPr>
      <p:sp>
        <p:nvSpPr>
          <p:cNvPr id="2" name="Título 1"/>
          <p:cNvSpPr txBox="1">
            <a:spLocks/>
          </p:cNvSpPr>
          <p:nvPr/>
        </p:nvSpPr>
        <p:spPr>
          <a:xfrm>
            <a:off x="838200" y="365125"/>
            <a:ext cx="10515600" cy="132556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b="1" dirty="0">
                <a:latin typeface="Bookman Old Style" panose="02050604050505020204" pitchFamily="18" charset="0"/>
              </a:rPr>
              <a:t>MARCO NORMATIVO DEL PAI</a:t>
            </a:r>
            <a:br>
              <a:rPr lang="es-CO" dirty="0"/>
            </a:br>
            <a:endParaRPr lang="es-CO" dirty="0"/>
          </a:p>
        </p:txBody>
      </p:sp>
      <p:grpSp>
        <p:nvGrpSpPr>
          <p:cNvPr id="7" name="Group 12"/>
          <p:cNvGrpSpPr>
            <a:grpSpLocks/>
          </p:cNvGrpSpPr>
          <p:nvPr/>
        </p:nvGrpSpPr>
        <p:grpSpPr>
          <a:xfrm>
            <a:off x="487773" y="1690688"/>
            <a:ext cx="1690983" cy="1650823"/>
            <a:chOff x="6095" y="6095"/>
            <a:chExt cx="2138680" cy="2774991"/>
          </a:xfrm>
        </p:grpSpPr>
        <p:sp>
          <p:nvSpPr>
            <p:cNvPr id="8" name="Textbox 13"/>
            <p:cNvSpPr txBox="1"/>
            <p:nvPr/>
          </p:nvSpPr>
          <p:spPr>
            <a:xfrm>
              <a:off x="6095" y="6095"/>
              <a:ext cx="2138680" cy="856615"/>
            </a:xfrm>
            <a:prstGeom prst="rect">
              <a:avLst/>
            </a:prstGeom>
            <a:solidFill>
              <a:srgbClr val="EC7C30"/>
            </a:solidFill>
          </p:spPr>
          <p:txBody>
            <a:bodyPr wrap="square" lIns="0" tIns="0" rIns="0" bIns="0" rtlCol="0">
              <a:noAutofit/>
            </a:bodyPr>
            <a:lstStyle/>
            <a:p>
              <a:pPr marL="635" marR="635" algn="ctr">
                <a:lnSpc>
                  <a:spcPts val="1855"/>
                </a:lnSpc>
                <a:spcBef>
                  <a:spcPts val="1425"/>
                </a:spcBef>
                <a:spcAft>
                  <a:spcPts val="0"/>
                </a:spcAft>
              </a:pPr>
              <a:r>
                <a:rPr lang="es-ES" sz="1200" b="1" dirty="0">
                  <a:solidFill>
                    <a:srgbClr val="000000"/>
                  </a:solidFill>
                  <a:effectLst/>
                  <a:latin typeface="Calibri" panose="020F0502020204030204" pitchFamily="34" charset="0"/>
                  <a:ea typeface="Calibri" panose="020F0502020204030204" pitchFamily="34" charset="0"/>
                </a:rPr>
                <a:t>Ley</a:t>
              </a:r>
              <a:r>
                <a:rPr lang="es-ES" sz="1200" b="1" spc="-35" dirty="0">
                  <a:solidFill>
                    <a:srgbClr val="000000"/>
                  </a:solidFill>
                  <a:effectLst/>
                  <a:latin typeface="Calibri" panose="020F0502020204030204" pitchFamily="34" charset="0"/>
                  <a:ea typeface="Calibri" panose="020F0502020204030204" pitchFamily="34" charset="0"/>
                </a:rPr>
                <a:t> </a:t>
              </a:r>
              <a:r>
                <a:rPr lang="es-ES" sz="1200" b="1" dirty="0">
                  <a:solidFill>
                    <a:srgbClr val="000000"/>
                  </a:solidFill>
                  <a:effectLst/>
                  <a:latin typeface="Calibri" panose="020F0502020204030204" pitchFamily="34" charset="0"/>
                  <a:ea typeface="Calibri" panose="020F0502020204030204" pitchFamily="34" charset="0"/>
                </a:rPr>
                <a:t>1098</a:t>
              </a:r>
              <a:r>
                <a:rPr lang="es-ES" sz="1200" b="1" spc="-20" dirty="0">
                  <a:solidFill>
                    <a:srgbClr val="000000"/>
                  </a:solidFill>
                  <a:effectLst/>
                  <a:latin typeface="Calibri" panose="020F0502020204030204" pitchFamily="34" charset="0"/>
                  <a:ea typeface="Calibri" panose="020F0502020204030204" pitchFamily="34" charset="0"/>
                </a:rPr>
                <a:t> </a:t>
              </a:r>
              <a:r>
                <a:rPr lang="es-ES" sz="1200" b="1" dirty="0">
                  <a:solidFill>
                    <a:srgbClr val="000000"/>
                  </a:solidFill>
                  <a:effectLst/>
                  <a:latin typeface="Calibri" panose="020F0502020204030204" pitchFamily="34" charset="0"/>
                  <a:ea typeface="Calibri" panose="020F0502020204030204" pitchFamily="34" charset="0"/>
                </a:rPr>
                <a:t>de</a:t>
              </a:r>
              <a:r>
                <a:rPr lang="es-ES" sz="1200" b="1" spc="-35" dirty="0">
                  <a:solidFill>
                    <a:srgbClr val="000000"/>
                  </a:solidFill>
                  <a:effectLst/>
                  <a:latin typeface="Calibri" panose="020F0502020204030204" pitchFamily="34" charset="0"/>
                  <a:ea typeface="Calibri" panose="020F0502020204030204" pitchFamily="34" charset="0"/>
                </a:rPr>
                <a:t> </a:t>
              </a:r>
              <a:r>
                <a:rPr lang="es-ES" sz="1200" b="1" spc="-10" dirty="0">
                  <a:solidFill>
                    <a:srgbClr val="000000"/>
                  </a:solidFill>
                  <a:effectLst/>
                  <a:latin typeface="Calibri" panose="020F0502020204030204" pitchFamily="34" charset="0"/>
                  <a:ea typeface="Calibri" panose="020F0502020204030204" pitchFamily="34" charset="0"/>
                </a:rPr>
                <a:t>2006,</a:t>
              </a:r>
              <a:endParaRPr lang="es-CO" sz="1200" dirty="0">
                <a:effectLst/>
                <a:latin typeface="Calibri" panose="020F0502020204030204" pitchFamily="34" charset="0"/>
                <a:ea typeface="Calibri" panose="020F0502020204030204" pitchFamily="34" charset="0"/>
              </a:endParaRPr>
            </a:p>
            <a:p>
              <a:pPr marR="635" algn="ctr">
                <a:lnSpc>
                  <a:spcPts val="1855"/>
                </a:lnSpc>
                <a:spcAft>
                  <a:spcPts val="0"/>
                </a:spcAft>
              </a:pPr>
              <a:r>
                <a:rPr lang="es-ES" sz="1200" b="1" dirty="0">
                  <a:solidFill>
                    <a:srgbClr val="000000"/>
                  </a:solidFill>
                  <a:effectLst/>
                  <a:latin typeface="Calibri" panose="020F0502020204030204" pitchFamily="34" charset="0"/>
                  <a:ea typeface="Calibri" panose="020F0502020204030204" pitchFamily="34" charset="0"/>
                </a:rPr>
                <a:t>artículo</a:t>
              </a:r>
              <a:r>
                <a:rPr lang="es-ES" sz="1200" b="1" spc="-70" dirty="0">
                  <a:solidFill>
                    <a:srgbClr val="000000"/>
                  </a:solidFill>
                  <a:effectLst/>
                  <a:latin typeface="Calibri" panose="020F0502020204030204" pitchFamily="34" charset="0"/>
                  <a:ea typeface="Calibri" panose="020F0502020204030204" pitchFamily="34" charset="0"/>
                </a:rPr>
                <a:t> </a:t>
              </a:r>
              <a:r>
                <a:rPr lang="es-ES" sz="1200" b="1" spc="-35" dirty="0">
                  <a:solidFill>
                    <a:srgbClr val="000000"/>
                  </a:solidFill>
                  <a:effectLst/>
                  <a:latin typeface="Calibri" panose="020F0502020204030204" pitchFamily="34" charset="0"/>
                  <a:ea typeface="Calibri" panose="020F0502020204030204" pitchFamily="34" charset="0"/>
                </a:rPr>
                <a:t>29</a:t>
              </a:r>
              <a:endParaRPr lang="es-CO" sz="1200" dirty="0">
                <a:effectLst/>
                <a:latin typeface="Calibri" panose="020F0502020204030204" pitchFamily="34" charset="0"/>
                <a:ea typeface="Calibri" panose="020F0502020204030204" pitchFamily="34" charset="0"/>
              </a:endParaRPr>
            </a:p>
          </p:txBody>
        </p:sp>
        <p:sp>
          <p:nvSpPr>
            <p:cNvPr id="9" name="Graphic 14"/>
            <p:cNvSpPr/>
            <p:nvPr/>
          </p:nvSpPr>
          <p:spPr>
            <a:xfrm>
              <a:off x="6095" y="6095"/>
              <a:ext cx="2138680" cy="856615"/>
            </a:xfrm>
            <a:custGeom>
              <a:avLst/>
              <a:gdLst/>
              <a:ahLst/>
              <a:cxnLst/>
              <a:rect l="l" t="t" r="r" b="b"/>
              <a:pathLst>
                <a:path w="2138680" h="856615">
                  <a:moveTo>
                    <a:pt x="0" y="856488"/>
                  </a:moveTo>
                  <a:lnTo>
                    <a:pt x="2138172" y="856488"/>
                  </a:lnTo>
                  <a:lnTo>
                    <a:pt x="2138172" y="0"/>
                  </a:lnTo>
                  <a:lnTo>
                    <a:pt x="0" y="0"/>
                  </a:lnTo>
                  <a:lnTo>
                    <a:pt x="0" y="856488"/>
                  </a:lnTo>
                  <a:close/>
                </a:path>
              </a:pathLst>
            </a:custGeom>
            <a:ln w="12192">
              <a:solidFill>
                <a:srgbClr val="EC7C30"/>
              </a:solidFill>
              <a:prstDash val="solid"/>
            </a:ln>
          </p:spPr>
          <p:txBody>
            <a:bodyPr wrap="square" lIns="0" tIns="0" rIns="0" bIns="0" rtlCol="0">
              <a:prstTxWarp prst="textNoShape">
                <a:avLst/>
              </a:prstTxWarp>
              <a:noAutofit/>
            </a:bodyPr>
            <a:lstStyle/>
            <a:p>
              <a:endParaRPr lang="es-CO"/>
            </a:p>
          </p:txBody>
        </p:sp>
        <p:sp>
          <p:nvSpPr>
            <p:cNvPr id="10" name="Textbox 15"/>
            <p:cNvSpPr txBox="1"/>
            <p:nvPr/>
          </p:nvSpPr>
          <p:spPr>
            <a:xfrm>
              <a:off x="6095" y="862583"/>
              <a:ext cx="2138680" cy="1918503"/>
            </a:xfrm>
            <a:prstGeom prst="rect">
              <a:avLst/>
            </a:prstGeom>
            <a:solidFill>
              <a:srgbClr val="F8D6CD">
                <a:alpha val="90194"/>
              </a:srgbClr>
            </a:solidFill>
            <a:ln w="12191">
              <a:solidFill>
                <a:srgbClr val="F8D6CD"/>
              </a:solidFill>
              <a:prstDash val="solid"/>
            </a:ln>
          </p:spPr>
          <p:txBody>
            <a:bodyPr wrap="square" lIns="0" tIns="0" rIns="0" bIns="0" rtlCol="0">
              <a:noAutofit/>
            </a:bodyPr>
            <a:lstStyle/>
            <a:p>
              <a:pPr marR="186055" lvl="0">
                <a:lnSpc>
                  <a:spcPct val="90000"/>
                </a:lnSpc>
                <a:spcBef>
                  <a:spcPts val="585"/>
                </a:spcBef>
                <a:spcAft>
                  <a:spcPts val="0"/>
                </a:spcAft>
                <a:buSzPts val="1600"/>
                <a:tabLst>
                  <a:tab pos="250825" algn="l"/>
                </a:tabLst>
              </a:pPr>
              <a:r>
                <a:rPr lang="es-ES" sz="1400" spc="0" dirty="0">
                  <a:solidFill>
                    <a:srgbClr val="000000"/>
                  </a:solidFill>
                  <a:effectLst/>
                  <a:latin typeface="Calibri" panose="020F0502020204030204" pitchFamily="34" charset="0"/>
                  <a:ea typeface="Calibri" panose="020F0502020204030204" pitchFamily="34" charset="0"/>
                </a:rPr>
                <a:t>Esquema completo de</a:t>
              </a:r>
              <a:r>
                <a:rPr lang="es-ES" sz="1400" spc="-95" dirty="0">
                  <a:solidFill>
                    <a:srgbClr val="000000"/>
                  </a:solidFill>
                  <a:effectLst/>
                  <a:latin typeface="Calibri" panose="020F0502020204030204" pitchFamily="34" charset="0"/>
                  <a:ea typeface="Calibri" panose="020F0502020204030204" pitchFamily="34" charset="0"/>
                </a:rPr>
                <a:t> </a:t>
              </a:r>
              <a:r>
                <a:rPr lang="es-ES" sz="1400" spc="0" dirty="0">
                  <a:solidFill>
                    <a:srgbClr val="000000"/>
                  </a:solidFill>
                  <a:effectLst/>
                  <a:latin typeface="Calibri" panose="020F0502020204030204" pitchFamily="34" charset="0"/>
                  <a:ea typeface="Calibri" panose="020F0502020204030204" pitchFamily="34" charset="0"/>
                </a:rPr>
                <a:t>vacunación</a:t>
              </a:r>
              <a:r>
                <a:rPr lang="es-ES" sz="1400" spc="-90" dirty="0">
                  <a:solidFill>
                    <a:srgbClr val="000000"/>
                  </a:solidFill>
                  <a:effectLst/>
                  <a:latin typeface="Calibri" panose="020F0502020204030204" pitchFamily="34" charset="0"/>
                  <a:ea typeface="Calibri" panose="020F0502020204030204" pitchFamily="34" charset="0"/>
                </a:rPr>
                <a:t> </a:t>
              </a:r>
              <a:r>
                <a:rPr lang="es-ES" sz="1400" spc="0" dirty="0">
                  <a:solidFill>
                    <a:srgbClr val="000000"/>
                  </a:solidFill>
                  <a:effectLst/>
                  <a:latin typeface="Calibri" panose="020F0502020204030204" pitchFamily="34" charset="0"/>
                  <a:ea typeface="Calibri" panose="020F0502020204030204" pitchFamily="34" charset="0"/>
                </a:rPr>
                <a:t>como un derecho impostergable de la primera infancia</a:t>
              </a:r>
              <a:endParaRPr lang="es-CO" sz="1050" spc="0" dirty="0">
                <a:effectLst/>
                <a:latin typeface="Calibri" panose="020F0502020204030204" pitchFamily="34" charset="0"/>
                <a:ea typeface="Calibri" panose="020F0502020204030204" pitchFamily="34" charset="0"/>
              </a:endParaRPr>
            </a:p>
          </p:txBody>
        </p:sp>
      </p:grpSp>
      <p:grpSp>
        <p:nvGrpSpPr>
          <p:cNvPr id="11" name="Group 20"/>
          <p:cNvGrpSpPr>
            <a:grpSpLocks/>
          </p:cNvGrpSpPr>
          <p:nvPr/>
        </p:nvGrpSpPr>
        <p:grpSpPr>
          <a:xfrm>
            <a:off x="4573947" y="1690688"/>
            <a:ext cx="1905875" cy="1650823"/>
            <a:chOff x="6095" y="6095"/>
            <a:chExt cx="2138680" cy="3799713"/>
          </a:xfrm>
        </p:grpSpPr>
        <p:sp>
          <p:nvSpPr>
            <p:cNvPr id="12" name="Textbox 21"/>
            <p:cNvSpPr txBox="1"/>
            <p:nvPr/>
          </p:nvSpPr>
          <p:spPr>
            <a:xfrm>
              <a:off x="6095" y="6095"/>
              <a:ext cx="2138680" cy="856615"/>
            </a:xfrm>
            <a:prstGeom prst="rect">
              <a:avLst/>
            </a:prstGeom>
            <a:solidFill>
              <a:srgbClr val="FFC000"/>
            </a:solidFill>
          </p:spPr>
          <p:txBody>
            <a:bodyPr wrap="square" lIns="0" tIns="0" rIns="0" bIns="0" rtlCol="0">
              <a:noAutofit/>
            </a:bodyPr>
            <a:lstStyle/>
            <a:p>
              <a:pPr>
                <a:spcBef>
                  <a:spcPts val="350"/>
                </a:spcBef>
                <a:spcAft>
                  <a:spcPts val="0"/>
                </a:spcAft>
              </a:pPr>
              <a:r>
                <a:rPr lang="es-ES" sz="1200" b="1" dirty="0">
                  <a:solidFill>
                    <a:srgbClr val="000000"/>
                  </a:solidFill>
                  <a:effectLst/>
                  <a:latin typeface="Calibri" panose="020F0502020204030204" pitchFamily="34" charset="0"/>
                  <a:ea typeface="Calibri" panose="020F0502020204030204" pitchFamily="34" charset="0"/>
                </a:rPr>
                <a:t> </a:t>
              </a:r>
              <a:endParaRPr lang="es-CO" sz="1200" dirty="0">
                <a:effectLst/>
                <a:latin typeface="Calibri" panose="020F0502020204030204" pitchFamily="34" charset="0"/>
                <a:ea typeface="Calibri" panose="020F0502020204030204" pitchFamily="34" charset="0"/>
              </a:endParaRPr>
            </a:p>
            <a:p>
              <a:pPr marL="234950">
                <a:spcAft>
                  <a:spcPts val="0"/>
                </a:spcAft>
              </a:pPr>
              <a:r>
                <a:rPr lang="es-ES" sz="1200" b="1" dirty="0">
                  <a:solidFill>
                    <a:srgbClr val="000000"/>
                  </a:solidFill>
                  <a:effectLst/>
                  <a:latin typeface="Calibri" panose="020F0502020204030204" pitchFamily="34" charset="0"/>
                  <a:ea typeface="Calibri" panose="020F0502020204030204" pitchFamily="34" charset="0"/>
                </a:rPr>
                <a:t>Acuerdo</a:t>
              </a:r>
              <a:r>
                <a:rPr lang="es-ES" sz="1200" b="1" spc="-40" dirty="0">
                  <a:solidFill>
                    <a:srgbClr val="000000"/>
                  </a:solidFill>
                  <a:effectLst/>
                  <a:latin typeface="Calibri" panose="020F0502020204030204" pitchFamily="34" charset="0"/>
                  <a:ea typeface="Calibri" panose="020F0502020204030204" pitchFamily="34" charset="0"/>
                </a:rPr>
                <a:t> </a:t>
              </a:r>
              <a:r>
                <a:rPr lang="es-ES" sz="1200" b="1" dirty="0">
                  <a:solidFill>
                    <a:srgbClr val="000000"/>
                  </a:solidFill>
                  <a:effectLst/>
                  <a:latin typeface="Calibri" panose="020F0502020204030204" pitchFamily="34" charset="0"/>
                  <a:ea typeface="Calibri" panose="020F0502020204030204" pitchFamily="34" charset="0"/>
                </a:rPr>
                <a:t>08</a:t>
              </a:r>
              <a:r>
                <a:rPr lang="es-ES" sz="1200" b="1" spc="-35" dirty="0">
                  <a:solidFill>
                    <a:srgbClr val="000000"/>
                  </a:solidFill>
                  <a:effectLst/>
                  <a:latin typeface="Calibri" panose="020F0502020204030204" pitchFamily="34" charset="0"/>
                  <a:ea typeface="Calibri" panose="020F0502020204030204" pitchFamily="34" charset="0"/>
                </a:rPr>
                <a:t> </a:t>
              </a:r>
              <a:r>
                <a:rPr lang="es-ES" sz="1200" b="1" dirty="0">
                  <a:solidFill>
                    <a:srgbClr val="000000"/>
                  </a:solidFill>
                  <a:effectLst/>
                  <a:latin typeface="Calibri" panose="020F0502020204030204" pitchFamily="34" charset="0"/>
                  <a:ea typeface="Calibri" panose="020F0502020204030204" pitchFamily="34" charset="0"/>
                </a:rPr>
                <a:t>de</a:t>
              </a:r>
              <a:r>
                <a:rPr lang="es-ES" sz="1200" b="1" spc="-50" dirty="0">
                  <a:solidFill>
                    <a:srgbClr val="000000"/>
                  </a:solidFill>
                  <a:effectLst/>
                  <a:latin typeface="Calibri" panose="020F0502020204030204" pitchFamily="34" charset="0"/>
                  <a:ea typeface="Calibri" panose="020F0502020204030204" pitchFamily="34" charset="0"/>
                </a:rPr>
                <a:t> </a:t>
              </a:r>
              <a:r>
                <a:rPr lang="es-ES" sz="1200" b="1" spc="-20" dirty="0">
                  <a:solidFill>
                    <a:srgbClr val="000000"/>
                  </a:solidFill>
                  <a:effectLst/>
                  <a:latin typeface="Calibri" panose="020F0502020204030204" pitchFamily="34" charset="0"/>
                  <a:ea typeface="Calibri" panose="020F0502020204030204" pitchFamily="34" charset="0"/>
                </a:rPr>
                <a:t>2009</a:t>
              </a:r>
              <a:endParaRPr lang="es-CO" sz="1200" dirty="0">
                <a:effectLst/>
                <a:latin typeface="Calibri" panose="020F0502020204030204" pitchFamily="34" charset="0"/>
                <a:ea typeface="Calibri" panose="020F0502020204030204" pitchFamily="34" charset="0"/>
              </a:endParaRPr>
            </a:p>
          </p:txBody>
        </p:sp>
        <p:sp>
          <p:nvSpPr>
            <p:cNvPr id="13" name="Graphic 22"/>
            <p:cNvSpPr/>
            <p:nvPr/>
          </p:nvSpPr>
          <p:spPr>
            <a:xfrm>
              <a:off x="6095" y="6095"/>
              <a:ext cx="2138680" cy="856615"/>
            </a:xfrm>
            <a:custGeom>
              <a:avLst/>
              <a:gdLst/>
              <a:ahLst/>
              <a:cxnLst/>
              <a:rect l="l" t="t" r="r" b="b"/>
              <a:pathLst>
                <a:path w="2138680" h="856615">
                  <a:moveTo>
                    <a:pt x="0" y="856488"/>
                  </a:moveTo>
                  <a:lnTo>
                    <a:pt x="2138172" y="856488"/>
                  </a:lnTo>
                  <a:lnTo>
                    <a:pt x="2138172" y="0"/>
                  </a:lnTo>
                  <a:lnTo>
                    <a:pt x="0" y="0"/>
                  </a:lnTo>
                  <a:lnTo>
                    <a:pt x="0" y="856488"/>
                  </a:lnTo>
                  <a:close/>
                </a:path>
              </a:pathLst>
            </a:custGeom>
            <a:ln w="12192">
              <a:solidFill>
                <a:srgbClr val="FFC000"/>
              </a:solidFill>
              <a:prstDash val="solid"/>
            </a:ln>
          </p:spPr>
          <p:txBody>
            <a:bodyPr wrap="square" lIns="0" tIns="0" rIns="0" bIns="0" rtlCol="0">
              <a:prstTxWarp prst="textNoShape">
                <a:avLst/>
              </a:prstTxWarp>
              <a:noAutofit/>
            </a:bodyPr>
            <a:lstStyle/>
            <a:p>
              <a:endParaRPr lang="es-CO" sz="1200"/>
            </a:p>
          </p:txBody>
        </p:sp>
        <p:sp>
          <p:nvSpPr>
            <p:cNvPr id="14" name="Textbox 23"/>
            <p:cNvSpPr txBox="1"/>
            <p:nvPr/>
          </p:nvSpPr>
          <p:spPr>
            <a:xfrm>
              <a:off x="6095" y="862583"/>
              <a:ext cx="2138680" cy="2943225"/>
            </a:xfrm>
            <a:prstGeom prst="rect">
              <a:avLst/>
            </a:prstGeom>
            <a:solidFill>
              <a:srgbClr val="FFE8CA">
                <a:alpha val="90194"/>
              </a:srgbClr>
            </a:solidFill>
            <a:ln w="12192">
              <a:solidFill>
                <a:srgbClr val="FFE8CA"/>
              </a:solidFill>
              <a:prstDash val="solid"/>
            </a:ln>
          </p:spPr>
          <p:txBody>
            <a:bodyPr wrap="square" lIns="0" tIns="0" rIns="0" bIns="0" rtlCol="0">
              <a:noAutofit/>
            </a:bodyPr>
            <a:lstStyle/>
            <a:p>
              <a:pPr marR="130810" lvl="0">
                <a:lnSpc>
                  <a:spcPct val="90000"/>
                </a:lnSpc>
                <a:spcBef>
                  <a:spcPts val="585"/>
                </a:spcBef>
                <a:spcAft>
                  <a:spcPts val="0"/>
                </a:spcAft>
                <a:buSzPts val="1600"/>
                <a:tabLst>
                  <a:tab pos="250190" algn="l"/>
                  <a:tab pos="251460" algn="l"/>
                </a:tabLst>
              </a:pPr>
              <a:r>
                <a:rPr lang="es-ES" sz="1200" spc="0" dirty="0">
                  <a:solidFill>
                    <a:srgbClr val="000000"/>
                  </a:solidFill>
                  <a:effectLst/>
                  <a:latin typeface="Calibri" panose="020F0502020204030204" pitchFamily="34" charset="0"/>
                  <a:ea typeface="Calibri" panose="020F0502020204030204" pitchFamily="34" charset="0"/>
                </a:rPr>
                <a:t>Comisión</a:t>
              </a:r>
              <a:r>
                <a:rPr lang="es-ES" sz="1200" spc="-95"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Reguladora en Salud -CRES-: Se incluyen las vacunas como parte del Plan Obligatorio en Salud</a:t>
              </a:r>
              <a:endParaRPr lang="es-CO" sz="1200" spc="0" dirty="0">
                <a:effectLst/>
                <a:latin typeface="Calibri" panose="020F0502020204030204" pitchFamily="34" charset="0"/>
                <a:ea typeface="Calibri" panose="020F0502020204030204" pitchFamily="34" charset="0"/>
              </a:endParaRPr>
            </a:p>
          </p:txBody>
        </p:sp>
      </p:grpSp>
      <p:grpSp>
        <p:nvGrpSpPr>
          <p:cNvPr id="15" name="Group 16"/>
          <p:cNvGrpSpPr>
            <a:grpSpLocks/>
          </p:cNvGrpSpPr>
          <p:nvPr/>
        </p:nvGrpSpPr>
        <p:grpSpPr>
          <a:xfrm>
            <a:off x="2307646" y="1690688"/>
            <a:ext cx="2138680" cy="1650823"/>
            <a:chOff x="6095" y="6095"/>
            <a:chExt cx="2139950" cy="1997982"/>
          </a:xfrm>
        </p:grpSpPr>
        <p:sp>
          <p:nvSpPr>
            <p:cNvPr id="16" name="Textbox 17"/>
            <p:cNvSpPr txBox="1"/>
            <p:nvPr/>
          </p:nvSpPr>
          <p:spPr>
            <a:xfrm>
              <a:off x="6095" y="6095"/>
              <a:ext cx="2139950" cy="856615"/>
            </a:xfrm>
            <a:prstGeom prst="rect">
              <a:avLst/>
            </a:prstGeom>
            <a:solidFill>
              <a:srgbClr val="A4A4A4"/>
            </a:solidFill>
          </p:spPr>
          <p:txBody>
            <a:bodyPr wrap="square" lIns="0" tIns="0" rIns="0" bIns="0" rtlCol="0">
              <a:noAutofit/>
            </a:bodyPr>
            <a:lstStyle/>
            <a:p>
              <a:pPr marL="635" marR="1270" algn="ctr">
                <a:lnSpc>
                  <a:spcPts val="1855"/>
                </a:lnSpc>
                <a:spcBef>
                  <a:spcPts val="1425"/>
                </a:spcBef>
                <a:spcAft>
                  <a:spcPts val="0"/>
                </a:spcAft>
              </a:pPr>
              <a:r>
                <a:rPr lang="es-ES" sz="1200" b="1" dirty="0">
                  <a:solidFill>
                    <a:srgbClr val="000000"/>
                  </a:solidFill>
                  <a:effectLst/>
                  <a:latin typeface="Calibri" panose="020F0502020204030204" pitchFamily="34" charset="0"/>
                  <a:ea typeface="Calibri" panose="020F0502020204030204" pitchFamily="34" charset="0"/>
                </a:rPr>
                <a:t>La</a:t>
              </a:r>
              <a:r>
                <a:rPr lang="es-ES" sz="1200" b="1" spc="-40" dirty="0">
                  <a:solidFill>
                    <a:srgbClr val="000000"/>
                  </a:solidFill>
                  <a:effectLst/>
                  <a:latin typeface="Calibri" panose="020F0502020204030204" pitchFamily="34" charset="0"/>
                  <a:ea typeface="Calibri" panose="020F0502020204030204" pitchFamily="34" charset="0"/>
                </a:rPr>
                <a:t> </a:t>
              </a:r>
              <a:r>
                <a:rPr lang="es-ES" sz="1200" b="1" dirty="0">
                  <a:solidFill>
                    <a:srgbClr val="000000"/>
                  </a:solidFill>
                  <a:effectLst/>
                  <a:latin typeface="Calibri" panose="020F0502020204030204" pitchFamily="34" charset="0"/>
                  <a:ea typeface="Calibri" panose="020F0502020204030204" pitchFamily="34" charset="0"/>
                </a:rPr>
                <a:t>Ley</a:t>
              </a:r>
              <a:r>
                <a:rPr lang="es-ES" sz="1200" b="1" spc="-25" dirty="0">
                  <a:solidFill>
                    <a:srgbClr val="000000"/>
                  </a:solidFill>
                  <a:effectLst/>
                  <a:latin typeface="Calibri" panose="020F0502020204030204" pitchFamily="34" charset="0"/>
                  <a:ea typeface="Calibri" panose="020F0502020204030204" pitchFamily="34" charset="0"/>
                </a:rPr>
                <a:t> </a:t>
              </a:r>
              <a:r>
                <a:rPr lang="es-ES" sz="1200" b="1" dirty="0">
                  <a:solidFill>
                    <a:srgbClr val="000000"/>
                  </a:solidFill>
                  <a:effectLst/>
                  <a:latin typeface="Calibri" panose="020F0502020204030204" pitchFamily="34" charset="0"/>
                  <a:ea typeface="Calibri" panose="020F0502020204030204" pitchFamily="34" charset="0"/>
                </a:rPr>
                <a:t>1122</a:t>
              </a:r>
              <a:r>
                <a:rPr lang="es-ES" sz="1200" b="1" spc="-15" dirty="0">
                  <a:solidFill>
                    <a:srgbClr val="000000"/>
                  </a:solidFill>
                  <a:effectLst/>
                  <a:latin typeface="Calibri" panose="020F0502020204030204" pitchFamily="34" charset="0"/>
                  <a:ea typeface="Calibri" panose="020F0502020204030204" pitchFamily="34" charset="0"/>
                </a:rPr>
                <a:t> </a:t>
              </a:r>
              <a:r>
                <a:rPr lang="es-ES" sz="1200" b="1" dirty="0">
                  <a:solidFill>
                    <a:srgbClr val="000000"/>
                  </a:solidFill>
                  <a:effectLst/>
                  <a:latin typeface="Calibri" panose="020F0502020204030204" pitchFamily="34" charset="0"/>
                  <a:ea typeface="Calibri" panose="020F0502020204030204" pitchFamily="34" charset="0"/>
                </a:rPr>
                <a:t>de</a:t>
              </a:r>
              <a:r>
                <a:rPr lang="es-ES" sz="1200" b="1" spc="-30" dirty="0">
                  <a:solidFill>
                    <a:srgbClr val="000000"/>
                  </a:solidFill>
                  <a:effectLst/>
                  <a:latin typeface="Calibri" panose="020F0502020204030204" pitchFamily="34" charset="0"/>
                  <a:ea typeface="Calibri" panose="020F0502020204030204" pitchFamily="34" charset="0"/>
                </a:rPr>
                <a:t> </a:t>
              </a:r>
              <a:r>
                <a:rPr lang="es-ES" sz="1200" b="1" spc="-20" dirty="0">
                  <a:solidFill>
                    <a:srgbClr val="000000"/>
                  </a:solidFill>
                  <a:effectLst/>
                  <a:latin typeface="Calibri" panose="020F0502020204030204" pitchFamily="34" charset="0"/>
                  <a:ea typeface="Calibri" panose="020F0502020204030204" pitchFamily="34" charset="0"/>
                </a:rPr>
                <a:t>2007,</a:t>
              </a:r>
              <a:endParaRPr lang="es-CO" sz="1000" dirty="0">
                <a:effectLst/>
                <a:latin typeface="Calibri" panose="020F0502020204030204" pitchFamily="34" charset="0"/>
                <a:ea typeface="Calibri" panose="020F0502020204030204" pitchFamily="34" charset="0"/>
              </a:endParaRPr>
            </a:p>
            <a:p>
              <a:pPr marL="1270" marR="635" algn="ctr">
                <a:lnSpc>
                  <a:spcPts val="1855"/>
                </a:lnSpc>
                <a:spcAft>
                  <a:spcPts val="0"/>
                </a:spcAft>
              </a:pPr>
              <a:r>
                <a:rPr lang="es-ES" sz="1200" b="1" dirty="0">
                  <a:solidFill>
                    <a:srgbClr val="000000"/>
                  </a:solidFill>
                  <a:effectLst/>
                  <a:latin typeface="Calibri" panose="020F0502020204030204" pitchFamily="34" charset="0"/>
                  <a:ea typeface="Calibri" panose="020F0502020204030204" pitchFamily="34" charset="0"/>
                </a:rPr>
                <a:t>artículo</a:t>
              </a:r>
              <a:r>
                <a:rPr lang="es-ES" sz="1200" b="1" spc="-70" dirty="0">
                  <a:solidFill>
                    <a:srgbClr val="000000"/>
                  </a:solidFill>
                  <a:effectLst/>
                  <a:latin typeface="Calibri" panose="020F0502020204030204" pitchFamily="34" charset="0"/>
                  <a:ea typeface="Calibri" panose="020F0502020204030204" pitchFamily="34" charset="0"/>
                </a:rPr>
                <a:t> </a:t>
              </a:r>
              <a:r>
                <a:rPr lang="es-ES" sz="1200" b="1" spc="-35" dirty="0">
                  <a:solidFill>
                    <a:srgbClr val="000000"/>
                  </a:solidFill>
                  <a:effectLst/>
                  <a:latin typeface="Calibri" panose="020F0502020204030204" pitchFamily="34" charset="0"/>
                  <a:ea typeface="Calibri" panose="020F0502020204030204" pitchFamily="34" charset="0"/>
                </a:rPr>
                <a:t>33</a:t>
              </a:r>
              <a:endParaRPr lang="es-CO" sz="1000" dirty="0">
                <a:effectLst/>
                <a:latin typeface="Calibri" panose="020F0502020204030204" pitchFamily="34" charset="0"/>
                <a:ea typeface="Calibri" panose="020F0502020204030204" pitchFamily="34" charset="0"/>
              </a:endParaRPr>
            </a:p>
          </p:txBody>
        </p:sp>
        <p:sp>
          <p:nvSpPr>
            <p:cNvPr id="17" name="Graphic 18"/>
            <p:cNvSpPr/>
            <p:nvPr/>
          </p:nvSpPr>
          <p:spPr>
            <a:xfrm>
              <a:off x="6095" y="6095"/>
              <a:ext cx="2139950" cy="856615"/>
            </a:xfrm>
            <a:custGeom>
              <a:avLst/>
              <a:gdLst/>
              <a:ahLst/>
              <a:cxnLst/>
              <a:rect l="l" t="t" r="r" b="b"/>
              <a:pathLst>
                <a:path w="2139950" h="856615">
                  <a:moveTo>
                    <a:pt x="0" y="856488"/>
                  </a:moveTo>
                  <a:lnTo>
                    <a:pt x="2139696" y="856488"/>
                  </a:lnTo>
                  <a:lnTo>
                    <a:pt x="2139696" y="0"/>
                  </a:lnTo>
                  <a:lnTo>
                    <a:pt x="0" y="0"/>
                  </a:lnTo>
                  <a:lnTo>
                    <a:pt x="0" y="856488"/>
                  </a:lnTo>
                  <a:close/>
                </a:path>
              </a:pathLst>
            </a:custGeom>
            <a:ln w="12192">
              <a:solidFill>
                <a:srgbClr val="A4A4A4"/>
              </a:solidFill>
              <a:prstDash val="solid"/>
            </a:ln>
          </p:spPr>
          <p:txBody>
            <a:bodyPr wrap="square" lIns="0" tIns="0" rIns="0" bIns="0" rtlCol="0">
              <a:prstTxWarp prst="textNoShape">
                <a:avLst/>
              </a:prstTxWarp>
              <a:noAutofit/>
            </a:bodyPr>
            <a:lstStyle/>
            <a:p>
              <a:endParaRPr lang="es-CO"/>
            </a:p>
          </p:txBody>
        </p:sp>
        <p:sp>
          <p:nvSpPr>
            <p:cNvPr id="18" name="Textbox 19"/>
            <p:cNvSpPr txBox="1"/>
            <p:nvPr/>
          </p:nvSpPr>
          <p:spPr>
            <a:xfrm>
              <a:off x="6095" y="862584"/>
              <a:ext cx="2138680" cy="1141493"/>
            </a:xfrm>
            <a:prstGeom prst="rect">
              <a:avLst/>
            </a:prstGeom>
            <a:solidFill>
              <a:srgbClr val="E0E0E0">
                <a:alpha val="90194"/>
              </a:srgbClr>
            </a:solidFill>
            <a:ln w="12192">
              <a:solidFill>
                <a:srgbClr val="E0E0E0"/>
              </a:solidFill>
              <a:prstDash val="solid"/>
            </a:ln>
          </p:spPr>
          <p:txBody>
            <a:bodyPr wrap="square" lIns="0" tIns="0" rIns="0" bIns="0" rtlCol="0">
              <a:noAutofit/>
            </a:bodyPr>
            <a:lstStyle/>
            <a:p>
              <a:pPr marR="135890" lvl="0">
                <a:lnSpc>
                  <a:spcPct val="90000"/>
                </a:lnSpc>
                <a:spcBef>
                  <a:spcPts val="585"/>
                </a:spcBef>
                <a:spcAft>
                  <a:spcPts val="0"/>
                </a:spcAft>
                <a:buSzPts val="1600"/>
                <a:tabLst>
                  <a:tab pos="250825" algn="l"/>
                  <a:tab pos="252095" algn="l"/>
                </a:tabLst>
              </a:pPr>
              <a:r>
                <a:rPr lang="es-ES" sz="1200" spc="0" dirty="0">
                  <a:solidFill>
                    <a:srgbClr val="000000"/>
                  </a:solidFill>
                  <a:effectLst/>
                  <a:latin typeface="Calibri" panose="020F0502020204030204" pitchFamily="34" charset="0"/>
                  <a:ea typeface="Calibri" panose="020F0502020204030204" pitchFamily="34" charset="0"/>
                </a:rPr>
                <a:t>Plan Nacional de Salud</a:t>
              </a:r>
              <a:r>
                <a:rPr lang="es-ES" sz="1200" spc="-95"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Pública</a:t>
              </a:r>
              <a:r>
                <a:rPr lang="es-ES" sz="1200" spc="-90"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incluirá el plan nacional de inmunizaciones que estructure e integre el esquema de </a:t>
              </a:r>
              <a:r>
                <a:rPr lang="es-ES" sz="1200" spc="-10" dirty="0">
                  <a:solidFill>
                    <a:srgbClr val="000000"/>
                  </a:solidFill>
                  <a:effectLst/>
                  <a:latin typeface="Calibri" panose="020F0502020204030204" pitchFamily="34" charset="0"/>
                  <a:ea typeface="Calibri" panose="020F0502020204030204" pitchFamily="34" charset="0"/>
                </a:rPr>
                <a:t>protección</a:t>
              </a:r>
              <a:r>
                <a:rPr lang="es-ES" sz="1200" spc="-45" dirty="0">
                  <a:solidFill>
                    <a:srgbClr val="000000"/>
                  </a:solidFill>
                  <a:effectLst/>
                  <a:latin typeface="Calibri" panose="020F0502020204030204" pitchFamily="34" charset="0"/>
                  <a:ea typeface="Calibri" panose="020F0502020204030204" pitchFamily="34" charset="0"/>
                </a:rPr>
                <a:t> </a:t>
              </a:r>
              <a:r>
                <a:rPr lang="es-ES" sz="1200" spc="-10" dirty="0">
                  <a:solidFill>
                    <a:srgbClr val="000000"/>
                  </a:solidFill>
                  <a:effectLst/>
                  <a:latin typeface="Calibri" panose="020F0502020204030204" pitchFamily="34" charset="0"/>
                  <a:ea typeface="Calibri" panose="020F0502020204030204" pitchFamily="34" charset="0"/>
                </a:rPr>
                <a:t>específica</a:t>
              </a:r>
              <a:endParaRPr lang="es-CO" sz="1000" spc="0" dirty="0">
                <a:effectLst/>
                <a:latin typeface="Calibri" panose="020F0502020204030204" pitchFamily="34" charset="0"/>
                <a:ea typeface="Calibri" panose="020F0502020204030204" pitchFamily="34" charset="0"/>
              </a:endParaRPr>
            </a:p>
          </p:txBody>
        </p:sp>
      </p:grpSp>
      <p:grpSp>
        <p:nvGrpSpPr>
          <p:cNvPr id="19" name="Group 24"/>
          <p:cNvGrpSpPr>
            <a:grpSpLocks/>
          </p:cNvGrpSpPr>
          <p:nvPr/>
        </p:nvGrpSpPr>
        <p:grpSpPr>
          <a:xfrm>
            <a:off x="6607443" y="1690688"/>
            <a:ext cx="1994690" cy="1650823"/>
            <a:chOff x="6095" y="6095"/>
            <a:chExt cx="2138680" cy="3799713"/>
          </a:xfrm>
        </p:grpSpPr>
        <p:sp>
          <p:nvSpPr>
            <p:cNvPr id="20" name="Textbox 25"/>
            <p:cNvSpPr txBox="1"/>
            <p:nvPr/>
          </p:nvSpPr>
          <p:spPr>
            <a:xfrm>
              <a:off x="6095" y="6095"/>
              <a:ext cx="2138680" cy="856615"/>
            </a:xfrm>
            <a:prstGeom prst="rect">
              <a:avLst/>
            </a:prstGeom>
            <a:solidFill>
              <a:srgbClr val="5B9BD4"/>
            </a:solidFill>
          </p:spPr>
          <p:txBody>
            <a:bodyPr wrap="square" lIns="0" tIns="0" rIns="0" bIns="0" rtlCol="0">
              <a:noAutofit/>
            </a:bodyPr>
            <a:lstStyle/>
            <a:p>
              <a:pPr marL="228600" algn="ctr">
                <a:lnSpc>
                  <a:spcPts val="1855"/>
                </a:lnSpc>
                <a:spcBef>
                  <a:spcPts val="1425"/>
                </a:spcBef>
                <a:spcAft>
                  <a:spcPts val="0"/>
                </a:spcAft>
              </a:pPr>
              <a:r>
                <a:rPr lang="es-ES" sz="1100" b="1" dirty="0">
                  <a:solidFill>
                    <a:srgbClr val="000000"/>
                  </a:solidFill>
                  <a:effectLst/>
                  <a:latin typeface="Calibri" panose="020F0502020204030204" pitchFamily="34" charset="0"/>
                  <a:ea typeface="Calibri" panose="020F0502020204030204" pitchFamily="34" charset="0"/>
                </a:rPr>
                <a:t>Resolución</a:t>
              </a:r>
              <a:r>
                <a:rPr lang="es-ES" sz="1100" b="1" spc="-80" dirty="0">
                  <a:solidFill>
                    <a:srgbClr val="000000"/>
                  </a:solidFill>
                  <a:effectLst/>
                  <a:latin typeface="Calibri" panose="020F0502020204030204" pitchFamily="34" charset="0"/>
                  <a:ea typeface="Calibri" panose="020F0502020204030204" pitchFamily="34" charset="0"/>
                </a:rPr>
                <a:t> </a:t>
              </a:r>
              <a:r>
                <a:rPr lang="es-ES" sz="1100" b="1" dirty="0">
                  <a:solidFill>
                    <a:srgbClr val="000000"/>
                  </a:solidFill>
                  <a:effectLst/>
                  <a:latin typeface="Calibri" panose="020F0502020204030204" pitchFamily="34" charset="0"/>
                  <a:ea typeface="Calibri" panose="020F0502020204030204" pitchFamily="34" charset="0"/>
                </a:rPr>
                <a:t>2823</a:t>
              </a:r>
              <a:r>
                <a:rPr lang="es-ES" sz="1100" b="1" spc="-45" dirty="0">
                  <a:solidFill>
                    <a:srgbClr val="000000"/>
                  </a:solidFill>
                  <a:effectLst/>
                  <a:latin typeface="Calibri" panose="020F0502020204030204" pitchFamily="34" charset="0"/>
                  <a:ea typeface="Calibri" panose="020F0502020204030204" pitchFamily="34" charset="0"/>
                </a:rPr>
                <a:t> </a:t>
              </a:r>
              <a:r>
                <a:rPr lang="es-ES" sz="1100" b="1" spc="-25" dirty="0">
                  <a:solidFill>
                    <a:srgbClr val="000000"/>
                  </a:solidFill>
                  <a:effectLst/>
                  <a:latin typeface="Calibri" panose="020F0502020204030204" pitchFamily="34" charset="0"/>
                  <a:ea typeface="Calibri" panose="020F0502020204030204" pitchFamily="34" charset="0"/>
                </a:rPr>
                <a:t>del</a:t>
              </a:r>
              <a:endParaRPr lang="es-CO" sz="1100" dirty="0">
                <a:effectLst/>
                <a:latin typeface="Calibri" panose="020F0502020204030204" pitchFamily="34" charset="0"/>
                <a:ea typeface="Calibri" panose="020F0502020204030204" pitchFamily="34" charset="0"/>
              </a:endParaRPr>
            </a:p>
            <a:p>
              <a:pPr marL="274320" algn="ctr">
                <a:lnSpc>
                  <a:spcPts val="1855"/>
                </a:lnSpc>
                <a:spcAft>
                  <a:spcPts val="0"/>
                </a:spcAft>
              </a:pPr>
              <a:r>
                <a:rPr lang="es-ES" sz="1100" b="1" dirty="0">
                  <a:solidFill>
                    <a:srgbClr val="000000"/>
                  </a:solidFill>
                  <a:effectLst/>
                  <a:latin typeface="Calibri" panose="020F0502020204030204" pitchFamily="34" charset="0"/>
                  <a:ea typeface="Calibri" panose="020F0502020204030204" pitchFamily="34" charset="0"/>
                </a:rPr>
                <a:t>13</a:t>
              </a:r>
              <a:r>
                <a:rPr lang="es-ES" sz="1100" b="1" spc="-25" dirty="0">
                  <a:solidFill>
                    <a:srgbClr val="000000"/>
                  </a:solidFill>
                  <a:effectLst/>
                  <a:latin typeface="Calibri" panose="020F0502020204030204" pitchFamily="34" charset="0"/>
                  <a:ea typeface="Calibri" panose="020F0502020204030204" pitchFamily="34" charset="0"/>
                </a:rPr>
                <a:t> </a:t>
              </a:r>
              <a:r>
                <a:rPr lang="es-ES" sz="1100" b="1" dirty="0">
                  <a:solidFill>
                    <a:srgbClr val="000000"/>
                  </a:solidFill>
                  <a:effectLst/>
                  <a:latin typeface="Calibri" panose="020F0502020204030204" pitchFamily="34" charset="0"/>
                  <a:ea typeface="Calibri" panose="020F0502020204030204" pitchFamily="34" charset="0"/>
                </a:rPr>
                <a:t>de</a:t>
              </a:r>
              <a:r>
                <a:rPr lang="es-ES" sz="1100" b="1" spc="-20" dirty="0">
                  <a:solidFill>
                    <a:srgbClr val="000000"/>
                  </a:solidFill>
                  <a:effectLst/>
                  <a:latin typeface="Calibri" panose="020F0502020204030204" pitchFamily="34" charset="0"/>
                  <a:ea typeface="Calibri" panose="020F0502020204030204" pitchFamily="34" charset="0"/>
                </a:rPr>
                <a:t> </a:t>
              </a:r>
              <a:r>
                <a:rPr lang="es-ES" sz="1100" b="1" dirty="0">
                  <a:solidFill>
                    <a:srgbClr val="000000"/>
                  </a:solidFill>
                  <a:effectLst/>
                  <a:latin typeface="Calibri" panose="020F0502020204030204" pitchFamily="34" charset="0"/>
                  <a:ea typeface="Calibri" panose="020F0502020204030204" pitchFamily="34" charset="0"/>
                </a:rPr>
                <a:t>julio</a:t>
              </a:r>
              <a:r>
                <a:rPr lang="es-ES" sz="1100" b="1" spc="-20" dirty="0">
                  <a:solidFill>
                    <a:srgbClr val="000000"/>
                  </a:solidFill>
                  <a:effectLst/>
                  <a:latin typeface="Calibri" panose="020F0502020204030204" pitchFamily="34" charset="0"/>
                  <a:ea typeface="Calibri" panose="020F0502020204030204" pitchFamily="34" charset="0"/>
                </a:rPr>
                <a:t> </a:t>
              </a:r>
              <a:r>
                <a:rPr lang="es-ES" sz="1100" b="1" dirty="0">
                  <a:solidFill>
                    <a:srgbClr val="000000"/>
                  </a:solidFill>
                  <a:effectLst/>
                  <a:latin typeface="Calibri" panose="020F0502020204030204" pitchFamily="34" charset="0"/>
                  <a:ea typeface="Calibri" panose="020F0502020204030204" pitchFamily="34" charset="0"/>
                </a:rPr>
                <a:t>de</a:t>
              </a:r>
              <a:r>
                <a:rPr lang="es-ES" sz="1100" b="1" spc="-20" dirty="0">
                  <a:solidFill>
                    <a:srgbClr val="000000"/>
                  </a:solidFill>
                  <a:effectLst/>
                  <a:latin typeface="Calibri" panose="020F0502020204030204" pitchFamily="34" charset="0"/>
                  <a:ea typeface="Calibri" panose="020F0502020204030204" pitchFamily="34" charset="0"/>
                </a:rPr>
                <a:t> 2011</a:t>
              </a:r>
              <a:endParaRPr lang="es-CO" sz="1100" dirty="0">
                <a:effectLst/>
                <a:latin typeface="Calibri" panose="020F0502020204030204" pitchFamily="34" charset="0"/>
                <a:ea typeface="Calibri" panose="020F0502020204030204" pitchFamily="34" charset="0"/>
              </a:endParaRPr>
            </a:p>
          </p:txBody>
        </p:sp>
        <p:sp>
          <p:nvSpPr>
            <p:cNvPr id="21" name="Graphic 26"/>
            <p:cNvSpPr/>
            <p:nvPr/>
          </p:nvSpPr>
          <p:spPr>
            <a:xfrm>
              <a:off x="6095" y="6095"/>
              <a:ext cx="2138680" cy="856615"/>
            </a:xfrm>
            <a:custGeom>
              <a:avLst/>
              <a:gdLst/>
              <a:ahLst/>
              <a:cxnLst/>
              <a:rect l="l" t="t" r="r" b="b"/>
              <a:pathLst>
                <a:path w="2138680" h="856615">
                  <a:moveTo>
                    <a:pt x="0" y="856488"/>
                  </a:moveTo>
                  <a:lnTo>
                    <a:pt x="2138172" y="856488"/>
                  </a:lnTo>
                  <a:lnTo>
                    <a:pt x="2138172" y="0"/>
                  </a:lnTo>
                  <a:lnTo>
                    <a:pt x="0" y="0"/>
                  </a:lnTo>
                  <a:lnTo>
                    <a:pt x="0" y="856488"/>
                  </a:lnTo>
                  <a:close/>
                </a:path>
              </a:pathLst>
            </a:custGeom>
            <a:ln w="12192">
              <a:solidFill>
                <a:srgbClr val="5B9BD4"/>
              </a:solidFill>
              <a:prstDash val="solid"/>
            </a:ln>
          </p:spPr>
          <p:txBody>
            <a:bodyPr wrap="square" lIns="0" tIns="0" rIns="0" bIns="0" rtlCol="0">
              <a:prstTxWarp prst="textNoShape">
                <a:avLst/>
              </a:prstTxWarp>
              <a:noAutofit/>
            </a:bodyPr>
            <a:lstStyle/>
            <a:p>
              <a:endParaRPr lang="es-CO" sz="1100"/>
            </a:p>
          </p:txBody>
        </p:sp>
        <p:sp>
          <p:nvSpPr>
            <p:cNvPr id="22" name="Textbox 27"/>
            <p:cNvSpPr txBox="1"/>
            <p:nvPr/>
          </p:nvSpPr>
          <p:spPr>
            <a:xfrm>
              <a:off x="6095" y="1178859"/>
              <a:ext cx="2138680" cy="2626949"/>
            </a:xfrm>
            <a:prstGeom prst="rect">
              <a:avLst/>
            </a:prstGeom>
            <a:solidFill>
              <a:srgbClr val="D2DEEE">
                <a:alpha val="90194"/>
              </a:srgbClr>
            </a:solidFill>
            <a:ln w="12192">
              <a:solidFill>
                <a:srgbClr val="D2DEEE"/>
              </a:solidFill>
              <a:prstDash val="solid"/>
            </a:ln>
          </p:spPr>
          <p:txBody>
            <a:bodyPr wrap="square" lIns="0" tIns="0" rIns="0" bIns="0" rtlCol="0">
              <a:noAutofit/>
            </a:bodyPr>
            <a:lstStyle/>
            <a:p>
              <a:pPr marR="112395" lvl="0">
                <a:lnSpc>
                  <a:spcPct val="90000"/>
                </a:lnSpc>
                <a:spcBef>
                  <a:spcPts val="585"/>
                </a:spcBef>
                <a:spcAft>
                  <a:spcPts val="0"/>
                </a:spcAft>
                <a:buSzPts val="1600"/>
                <a:tabLst>
                  <a:tab pos="250825" algn="l"/>
                  <a:tab pos="252095" algn="l"/>
                </a:tabLst>
              </a:pPr>
              <a:r>
                <a:rPr lang="es-ES" sz="1100" spc="0" dirty="0">
                  <a:solidFill>
                    <a:srgbClr val="000000"/>
                  </a:solidFill>
                  <a:effectLst/>
                  <a:latin typeface="Calibri" panose="020F0502020204030204" pitchFamily="34" charset="0"/>
                  <a:ea typeface="Calibri" panose="020F0502020204030204" pitchFamily="34" charset="0"/>
                </a:rPr>
                <a:t>Crea el Comité Nacional</a:t>
              </a:r>
              <a:r>
                <a:rPr lang="es-ES" sz="1100" spc="-70" dirty="0">
                  <a:solidFill>
                    <a:srgbClr val="000000"/>
                  </a:solidFill>
                  <a:effectLst/>
                  <a:latin typeface="Calibri" panose="020F0502020204030204" pitchFamily="34" charset="0"/>
                  <a:ea typeface="Calibri" panose="020F0502020204030204" pitchFamily="34" charset="0"/>
                </a:rPr>
                <a:t> </a:t>
              </a:r>
              <a:r>
                <a:rPr lang="es-ES" sz="1100" spc="0" dirty="0">
                  <a:solidFill>
                    <a:srgbClr val="000000"/>
                  </a:solidFill>
                  <a:effectLst/>
                  <a:latin typeface="Calibri" panose="020F0502020204030204" pitchFamily="34" charset="0"/>
                  <a:ea typeface="Calibri" panose="020F0502020204030204" pitchFamily="34" charset="0"/>
                </a:rPr>
                <a:t>de</a:t>
              </a:r>
              <a:r>
                <a:rPr lang="es-ES" sz="1100" spc="-80" dirty="0">
                  <a:solidFill>
                    <a:srgbClr val="000000"/>
                  </a:solidFill>
                  <a:effectLst/>
                  <a:latin typeface="Calibri" panose="020F0502020204030204" pitchFamily="34" charset="0"/>
                  <a:ea typeface="Calibri" panose="020F0502020204030204" pitchFamily="34" charset="0"/>
                </a:rPr>
                <a:t> </a:t>
              </a:r>
              <a:r>
                <a:rPr lang="es-ES" sz="1100" spc="0" dirty="0">
                  <a:solidFill>
                    <a:srgbClr val="000000"/>
                  </a:solidFill>
                  <a:effectLst/>
                  <a:latin typeface="Calibri" panose="020F0502020204030204" pitchFamily="34" charset="0"/>
                  <a:ea typeface="Calibri" panose="020F0502020204030204" pitchFamily="34" charset="0"/>
                </a:rPr>
                <a:t>Prácticas de Inmunización – CNPI con el objeto</a:t>
              </a:r>
              <a:r>
                <a:rPr lang="es-ES" sz="1100" spc="200" dirty="0">
                  <a:solidFill>
                    <a:srgbClr val="000000"/>
                  </a:solidFill>
                  <a:effectLst/>
                  <a:latin typeface="Calibri" panose="020F0502020204030204" pitchFamily="34" charset="0"/>
                  <a:ea typeface="Calibri" panose="020F0502020204030204" pitchFamily="34" charset="0"/>
                </a:rPr>
                <a:t> </a:t>
              </a:r>
              <a:r>
                <a:rPr lang="es-ES" sz="1100" spc="0" dirty="0">
                  <a:solidFill>
                    <a:srgbClr val="000000"/>
                  </a:solidFill>
                  <a:effectLst/>
                  <a:latin typeface="Calibri" panose="020F0502020204030204" pitchFamily="34" charset="0"/>
                  <a:ea typeface="Calibri" panose="020F0502020204030204" pitchFamily="34" charset="0"/>
                </a:rPr>
                <a:t>de asesorar el Plan Nacional de Inmunizaciones en el área</a:t>
              </a:r>
              <a:r>
                <a:rPr lang="es-ES" sz="1100" spc="-95" dirty="0">
                  <a:solidFill>
                    <a:srgbClr val="000000"/>
                  </a:solidFill>
                  <a:effectLst/>
                  <a:latin typeface="Calibri" panose="020F0502020204030204" pitchFamily="34" charset="0"/>
                  <a:ea typeface="Calibri" panose="020F0502020204030204" pitchFamily="34" charset="0"/>
                </a:rPr>
                <a:t> </a:t>
              </a:r>
              <a:r>
                <a:rPr lang="es-ES" sz="1100" spc="0" dirty="0">
                  <a:solidFill>
                    <a:srgbClr val="000000"/>
                  </a:solidFill>
                  <a:effectLst/>
                  <a:latin typeface="Calibri" panose="020F0502020204030204" pitchFamily="34" charset="0"/>
                  <a:ea typeface="Calibri" panose="020F0502020204030204" pitchFamily="34" charset="0"/>
                </a:rPr>
                <a:t>de</a:t>
              </a:r>
              <a:r>
                <a:rPr lang="es-ES" sz="1100" spc="-90" dirty="0">
                  <a:solidFill>
                    <a:srgbClr val="000000"/>
                  </a:solidFill>
                  <a:effectLst/>
                  <a:latin typeface="Calibri" panose="020F0502020204030204" pitchFamily="34" charset="0"/>
                  <a:ea typeface="Calibri" panose="020F0502020204030204" pitchFamily="34" charset="0"/>
                </a:rPr>
                <a:t> </a:t>
              </a:r>
              <a:r>
                <a:rPr lang="es-ES" sz="1100" spc="0" dirty="0">
                  <a:solidFill>
                    <a:srgbClr val="000000"/>
                  </a:solidFill>
                  <a:effectLst/>
                  <a:latin typeface="Calibri" panose="020F0502020204030204" pitchFamily="34" charset="0"/>
                  <a:ea typeface="Calibri" panose="020F0502020204030204" pitchFamily="34" charset="0"/>
                </a:rPr>
                <a:t>inmunización y vigilancia en salud pública de las </a:t>
              </a:r>
              <a:r>
                <a:rPr lang="es-ES" sz="1100" spc="-10" dirty="0" err="1">
                  <a:solidFill>
                    <a:srgbClr val="000000"/>
                  </a:solidFill>
                  <a:effectLst/>
                  <a:latin typeface="Calibri" panose="020F0502020204030204" pitchFamily="34" charset="0"/>
                  <a:ea typeface="Calibri" panose="020F0502020204030204" pitchFamily="34" charset="0"/>
                </a:rPr>
                <a:t>enfermedadesinmunoprevenibles</a:t>
              </a:r>
              <a:endParaRPr lang="es-CO" sz="1100" spc="0" dirty="0">
                <a:effectLst/>
                <a:latin typeface="Calibri" panose="020F0502020204030204" pitchFamily="34" charset="0"/>
                <a:ea typeface="Calibri" panose="020F0502020204030204" pitchFamily="34" charset="0"/>
              </a:endParaRPr>
            </a:p>
          </p:txBody>
        </p:sp>
      </p:grpSp>
      <p:grpSp>
        <p:nvGrpSpPr>
          <p:cNvPr id="23" name="Group 28"/>
          <p:cNvGrpSpPr>
            <a:grpSpLocks/>
          </p:cNvGrpSpPr>
          <p:nvPr/>
        </p:nvGrpSpPr>
        <p:grpSpPr>
          <a:xfrm>
            <a:off x="8814379" y="1690688"/>
            <a:ext cx="1905875" cy="1650823"/>
            <a:chOff x="6095" y="6095"/>
            <a:chExt cx="2139950" cy="3799713"/>
          </a:xfrm>
        </p:grpSpPr>
        <p:sp>
          <p:nvSpPr>
            <p:cNvPr id="24" name="Textbox 29"/>
            <p:cNvSpPr txBox="1"/>
            <p:nvPr/>
          </p:nvSpPr>
          <p:spPr>
            <a:xfrm>
              <a:off x="6095" y="6095"/>
              <a:ext cx="2139950" cy="856615"/>
            </a:xfrm>
            <a:prstGeom prst="rect">
              <a:avLst/>
            </a:prstGeom>
            <a:solidFill>
              <a:srgbClr val="6FAC46"/>
            </a:solidFill>
          </p:spPr>
          <p:txBody>
            <a:bodyPr wrap="square" lIns="0" tIns="0" rIns="0" bIns="0" rtlCol="0">
              <a:noAutofit/>
            </a:bodyPr>
            <a:lstStyle/>
            <a:p>
              <a:pPr>
                <a:spcBef>
                  <a:spcPts val="350"/>
                </a:spcBef>
                <a:spcAft>
                  <a:spcPts val="0"/>
                </a:spcAft>
              </a:pPr>
              <a:r>
                <a:rPr lang="es-ES" sz="1200" b="1" dirty="0">
                  <a:solidFill>
                    <a:srgbClr val="000000"/>
                  </a:solidFill>
                  <a:effectLst/>
                  <a:latin typeface="Calibri" panose="020F0502020204030204" pitchFamily="34" charset="0"/>
                  <a:ea typeface="Calibri" panose="020F0502020204030204" pitchFamily="34" charset="0"/>
                </a:rPr>
                <a:t> </a:t>
              </a:r>
              <a:endParaRPr lang="es-CO" sz="1200" dirty="0">
                <a:effectLst/>
                <a:latin typeface="Calibri" panose="020F0502020204030204" pitchFamily="34" charset="0"/>
                <a:ea typeface="Calibri" panose="020F0502020204030204" pitchFamily="34" charset="0"/>
              </a:endParaRPr>
            </a:p>
            <a:p>
              <a:pPr marL="344170">
                <a:spcAft>
                  <a:spcPts val="0"/>
                </a:spcAft>
              </a:pPr>
              <a:r>
                <a:rPr lang="es-ES" sz="1200" b="1" dirty="0">
                  <a:solidFill>
                    <a:srgbClr val="000000"/>
                  </a:solidFill>
                  <a:effectLst/>
                  <a:latin typeface="Calibri" panose="020F0502020204030204" pitchFamily="34" charset="0"/>
                  <a:ea typeface="Calibri" panose="020F0502020204030204" pitchFamily="34" charset="0"/>
                </a:rPr>
                <a:t>Ley</a:t>
              </a:r>
              <a:r>
                <a:rPr lang="es-ES" sz="1200" b="1" spc="-35" dirty="0">
                  <a:solidFill>
                    <a:srgbClr val="000000"/>
                  </a:solidFill>
                  <a:effectLst/>
                  <a:latin typeface="Calibri" panose="020F0502020204030204" pitchFamily="34" charset="0"/>
                  <a:ea typeface="Calibri" panose="020F0502020204030204" pitchFamily="34" charset="0"/>
                </a:rPr>
                <a:t> </a:t>
              </a:r>
              <a:r>
                <a:rPr lang="es-ES" sz="1200" b="1" dirty="0">
                  <a:solidFill>
                    <a:srgbClr val="000000"/>
                  </a:solidFill>
                  <a:effectLst/>
                  <a:latin typeface="Calibri" panose="020F0502020204030204" pitchFamily="34" charset="0"/>
                  <a:ea typeface="Calibri" panose="020F0502020204030204" pitchFamily="34" charset="0"/>
                </a:rPr>
                <a:t>1388</a:t>
              </a:r>
              <a:r>
                <a:rPr lang="es-ES" sz="1200" b="1" spc="-20" dirty="0">
                  <a:solidFill>
                    <a:srgbClr val="000000"/>
                  </a:solidFill>
                  <a:effectLst/>
                  <a:latin typeface="Calibri" panose="020F0502020204030204" pitchFamily="34" charset="0"/>
                  <a:ea typeface="Calibri" panose="020F0502020204030204" pitchFamily="34" charset="0"/>
                </a:rPr>
                <a:t> </a:t>
              </a:r>
              <a:r>
                <a:rPr lang="es-ES" sz="1200" b="1" dirty="0">
                  <a:solidFill>
                    <a:srgbClr val="000000"/>
                  </a:solidFill>
                  <a:effectLst/>
                  <a:latin typeface="Calibri" panose="020F0502020204030204" pitchFamily="34" charset="0"/>
                  <a:ea typeface="Calibri" panose="020F0502020204030204" pitchFamily="34" charset="0"/>
                </a:rPr>
                <a:t>de</a:t>
              </a:r>
              <a:r>
                <a:rPr lang="es-ES" sz="1200" b="1" spc="-35" dirty="0">
                  <a:solidFill>
                    <a:srgbClr val="000000"/>
                  </a:solidFill>
                  <a:effectLst/>
                  <a:latin typeface="Calibri" panose="020F0502020204030204" pitchFamily="34" charset="0"/>
                  <a:ea typeface="Calibri" panose="020F0502020204030204" pitchFamily="34" charset="0"/>
                </a:rPr>
                <a:t> </a:t>
              </a:r>
              <a:r>
                <a:rPr lang="es-ES" sz="1200" b="1" spc="-20" dirty="0">
                  <a:solidFill>
                    <a:srgbClr val="000000"/>
                  </a:solidFill>
                  <a:effectLst/>
                  <a:latin typeface="Calibri" panose="020F0502020204030204" pitchFamily="34" charset="0"/>
                  <a:ea typeface="Calibri" panose="020F0502020204030204" pitchFamily="34" charset="0"/>
                </a:rPr>
                <a:t>2010</a:t>
              </a:r>
              <a:endParaRPr lang="es-CO" sz="1200" dirty="0">
                <a:effectLst/>
                <a:latin typeface="Calibri" panose="020F0502020204030204" pitchFamily="34" charset="0"/>
                <a:ea typeface="Calibri" panose="020F0502020204030204" pitchFamily="34" charset="0"/>
              </a:endParaRPr>
            </a:p>
          </p:txBody>
        </p:sp>
        <p:sp>
          <p:nvSpPr>
            <p:cNvPr id="25" name="Graphic 30"/>
            <p:cNvSpPr/>
            <p:nvPr/>
          </p:nvSpPr>
          <p:spPr>
            <a:xfrm>
              <a:off x="6095" y="6095"/>
              <a:ext cx="2139950" cy="856615"/>
            </a:xfrm>
            <a:custGeom>
              <a:avLst/>
              <a:gdLst/>
              <a:ahLst/>
              <a:cxnLst/>
              <a:rect l="l" t="t" r="r" b="b"/>
              <a:pathLst>
                <a:path w="2139950" h="856615">
                  <a:moveTo>
                    <a:pt x="0" y="856488"/>
                  </a:moveTo>
                  <a:lnTo>
                    <a:pt x="2139696" y="856488"/>
                  </a:lnTo>
                  <a:lnTo>
                    <a:pt x="2139696" y="0"/>
                  </a:lnTo>
                  <a:lnTo>
                    <a:pt x="0" y="0"/>
                  </a:lnTo>
                  <a:lnTo>
                    <a:pt x="0" y="856488"/>
                  </a:lnTo>
                  <a:close/>
                </a:path>
              </a:pathLst>
            </a:custGeom>
            <a:ln w="12192">
              <a:solidFill>
                <a:srgbClr val="6FAC46"/>
              </a:solidFill>
              <a:prstDash val="solid"/>
            </a:ln>
          </p:spPr>
          <p:txBody>
            <a:bodyPr wrap="square" lIns="0" tIns="0" rIns="0" bIns="0" rtlCol="0">
              <a:prstTxWarp prst="textNoShape">
                <a:avLst/>
              </a:prstTxWarp>
              <a:noAutofit/>
            </a:bodyPr>
            <a:lstStyle/>
            <a:p>
              <a:endParaRPr lang="es-CO" sz="1200"/>
            </a:p>
          </p:txBody>
        </p:sp>
        <p:sp>
          <p:nvSpPr>
            <p:cNvPr id="26" name="Textbox 31"/>
            <p:cNvSpPr txBox="1"/>
            <p:nvPr/>
          </p:nvSpPr>
          <p:spPr>
            <a:xfrm>
              <a:off x="6095" y="862583"/>
              <a:ext cx="2139950" cy="2943225"/>
            </a:xfrm>
            <a:prstGeom prst="rect">
              <a:avLst/>
            </a:prstGeom>
            <a:solidFill>
              <a:srgbClr val="D4E2CF">
                <a:alpha val="90194"/>
              </a:srgbClr>
            </a:solidFill>
            <a:ln w="12192">
              <a:solidFill>
                <a:srgbClr val="D4E2CF"/>
              </a:solidFill>
              <a:prstDash val="solid"/>
            </a:ln>
          </p:spPr>
          <p:txBody>
            <a:bodyPr wrap="square" lIns="0" tIns="0" rIns="0" bIns="0" rtlCol="0">
              <a:noAutofit/>
            </a:bodyPr>
            <a:lstStyle/>
            <a:p>
              <a:pPr marR="202565" lvl="0" algn="just">
                <a:lnSpc>
                  <a:spcPct val="90000"/>
                </a:lnSpc>
                <a:spcBef>
                  <a:spcPts val="585"/>
                </a:spcBef>
                <a:spcAft>
                  <a:spcPts val="0"/>
                </a:spcAft>
                <a:buSzPts val="1600"/>
                <a:tabLst>
                  <a:tab pos="251460" algn="l"/>
                  <a:tab pos="252730" algn="l"/>
                </a:tabLst>
              </a:pPr>
              <a:r>
                <a:rPr lang="es-ES" sz="1200" spc="0" dirty="0">
                  <a:solidFill>
                    <a:srgbClr val="000000"/>
                  </a:solidFill>
                  <a:effectLst/>
                  <a:latin typeface="Calibri" panose="020F0502020204030204" pitchFamily="34" charset="0"/>
                  <a:ea typeface="Calibri" panose="020F0502020204030204" pitchFamily="34" charset="0"/>
                </a:rPr>
                <a:t>Derecho</a:t>
              </a:r>
              <a:r>
                <a:rPr lang="es-ES" sz="1200" spc="-35"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a</a:t>
              </a:r>
              <a:r>
                <a:rPr lang="es-ES" sz="1200" spc="-60"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la</a:t>
              </a:r>
              <a:r>
                <a:rPr lang="es-ES" sz="1200" spc="-60"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vida</a:t>
              </a:r>
              <a:r>
                <a:rPr lang="es-ES" sz="1200" spc="-55"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de los</a:t>
              </a:r>
              <a:r>
                <a:rPr lang="es-ES" sz="1200" spc="-55"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niños</a:t>
              </a:r>
              <a:r>
                <a:rPr lang="es-ES" sz="1200" spc="-55"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con</a:t>
              </a:r>
              <a:r>
                <a:rPr lang="es-ES" sz="1200" spc="-45"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cáncer en Colombia</a:t>
              </a:r>
              <a:endParaRPr lang="es-CO" sz="1200" spc="0" dirty="0">
                <a:effectLst/>
                <a:latin typeface="Calibri" panose="020F0502020204030204" pitchFamily="34" charset="0"/>
                <a:ea typeface="Calibri" panose="020F0502020204030204" pitchFamily="34" charset="0"/>
              </a:endParaRPr>
            </a:p>
            <a:p>
              <a:pPr lvl="0">
                <a:lnSpc>
                  <a:spcPct val="90000"/>
                </a:lnSpc>
                <a:spcBef>
                  <a:spcPts val="285"/>
                </a:spcBef>
                <a:spcAft>
                  <a:spcPts val="0"/>
                </a:spcAft>
                <a:buSzPts val="1600"/>
                <a:tabLst>
                  <a:tab pos="251460" algn="l"/>
                  <a:tab pos="252730" algn="l"/>
                </a:tabLst>
              </a:pPr>
              <a:r>
                <a:rPr lang="es-ES" sz="1200" spc="0" dirty="0">
                  <a:solidFill>
                    <a:srgbClr val="000000"/>
                  </a:solidFill>
                  <a:effectLst/>
                  <a:latin typeface="Calibri" panose="020F0502020204030204" pitchFamily="34" charset="0"/>
                  <a:ea typeface="Calibri" panose="020F0502020204030204" pitchFamily="34" charset="0"/>
                </a:rPr>
                <a:t>Garantizar la vacunación anual contra</a:t>
              </a:r>
              <a:r>
                <a:rPr lang="es-ES" sz="1200" spc="-95"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la</a:t>
              </a:r>
              <a:r>
                <a:rPr lang="es-ES" sz="1200" spc="-90"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influenza estacional a los familiares y convivientes del </a:t>
              </a:r>
              <a:r>
                <a:rPr lang="es-ES" sz="1200" spc="-10" dirty="0">
                  <a:solidFill>
                    <a:srgbClr val="000000"/>
                  </a:solidFill>
                  <a:effectLst/>
                  <a:latin typeface="Calibri" panose="020F0502020204030204" pitchFamily="34" charset="0"/>
                  <a:ea typeface="Calibri" panose="020F0502020204030204" pitchFamily="34" charset="0"/>
                </a:rPr>
                <a:t>menor</a:t>
              </a:r>
              <a:endParaRPr lang="es-CO" sz="1200" spc="0" dirty="0">
                <a:effectLst/>
                <a:latin typeface="Calibri" panose="020F0502020204030204" pitchFamily="34" charset="0"/>
                <a:ea typeface="Calibri" panose="020F0502020204030204" pitchFamily="34" charset="0"/>
              </a:endParaRPr>
            </a:p>
          </p:txBody>
        </p:sp>
      </p:grpSp>
      <p:grpSp>
        <p:nvGrpSpPr>
          <p:cNvPr id="3" name="Group 33">
            <a:extLst>
              <a:ext uri="{FF2B5EF4-FFF2-40B4-BE49-F238E27FC236}">
                <a16:creationId xmlns:a16="http://schemas.microsoft.com/office/drawing/2014/main" id="{35E3A17F-1902-6372-ECC8-4F7F423ED6FF}"/>
              </a:ext>
            </a:extLst>
          </p:cNvPr>
          <p:cNvGrpSpPr>
            <a:grpSpLocks/>
          </p:cNvGrpSpPr>
          <p:nvPr/>
        </p:nvGrpSpPr>
        <p:grpSpPr>
          <a:xfrm>
            <a:off x="288991" y="3724026"/>
            <a:ext cx="1889765" cy="1141304"/>
            <a:chOff x="6095" y="6095"/>
            <a:chExt cx="2449195" cy="4662039"/>
          </a:xfrm>
        </p:grpSpPr>
        <p:sp>
          <p:nvSpPr>
            <p:cNvPr id="4" name="Textbox 34">
              <a:extLst>
                <a:ext uri="{FF2B5EF4-FFF2-40B4-BE49-F238E27FC236}">
                  <a16:creationId xmlns:a16="http://schemas.microsoft.com/office/drawing/2014/main" id="{88104D69-80A4-69CE-ED98-B07F499E515F}"/>
                </a:ext>
              </a:extLst>
            </p:cNvPr>
            <p:cNvSpPr txBox="1"/>
            <p:nvPr/>
          </p:nvSpPr>
          <p:spPr>
            <a:xfrm>
              <a:off x="6096" y="6095"/>
              <a:ext cx="2423519" cy="1328201"/>
            </a:xfrm>
            <a:prstGeom prst="rect">
              <a:avLst/>
            </a:prstGeom>
            <a:solidFill>
              <a:srgbClr val="FFC000"/>
            </a:solidFill>
          </p:spPr>
          <p:txBody>
            <a:bodyPr wrap="square" lIns="0" tIns="0" rIns="0" bIns="0" rtlCol="0">
              <a:noAutofit/>
            </a:bodyPr>
            <a:lstStyle/>
            <a:p>
              <a:pPr marL="1270" marR="635" algn="ctr">
                <a:lnSpc>
                  <a:spcPts val="2440"/>
                </a:lnSpc>
                <a:spcBef>
                  <a:spcPts val="415"/>
                </a:spcBef>
                <a:spcAft>
                  <a:spcPts val="0"/>
                </a:spcAft>
              </a:pPr>
              <a:r>
                <a:rPr lang="es-ES" sz="1200" b="1" dirty="0">
                  <a:solidFill>
                    <a:srgbClr val="000000"/>
                  </a:solidFill>
                  <a:effectLst/>
                  <a:latin typeface="Calibri" panose="020F0502020204030204" pitchFamily="34" charset="0"/>
                  <a:ea typeface="Calibri" panose="020F0502020204030204" pitchFamily="34" charset="0"/>
                </a:rPr>
                <a:t>Resolución</a:t>
              </a:r>
              <a:r>
                <a:rPr lang="es-ES" sz="1200" b="1" spc="-15" dirty="0">
                  <a:solidFill>
                    <a:srgbClr val="000000"/>
                  </a:solidFill>
                  <a:effectLst/>
                  <a:latin typeface="Calibri" panose="020F0502020204030204" pitchFamily="34" charset="0"/>
                  <a:ea typeface="Calibri" panose="020F0502020204030204" pitchFamily="34" charset="0"/>
                </a:rPr>
                <a:t> </a:t>
              </a:r>
              <a:r>
                <a:rPr lang="es-ES" sz="1200" b="1" dirty="0">
                  <a:solidFill>
                    <a:srgbClr val="000000"/>
                  </a:solidFill>
                  <a:effectLst/>
                  <a:latin typeface="Calibri" panose="020F0502020204030204" pitchFamily="34" charset="0"/>
                  <a:ea typeface="Calibri" panose="020F0502020204030204" pitchFamily="34" charset="0"/>
                </a:rPr>
                <a:t>1841</a:t>
              </a:r>
              <a:r>
                <a:rPr lang="es-ES" sz="1200" b="1" spc="-25" dirty="0">
                  <a:solidFill>
                    <a:srgbClr val="000000"/>
                  </a:solidFill>
                  <a:effectLst/>
                  <a:latin typeface="Calibri" panose="020F0502020204030204" pitchFamily="34" charset="0"/>
                  <a:ea typeface="Calibri" panose="020F0502020204030204" pitchFamily="34" charset="0"/>
                </a:rPr>
                <a:t> de</a:t>
              </a:r>
              <a:r>
                <a:rPr lang="es-ES" sz="1200" b="1" spc="-20" dirty="0">
                  <a:solidFill>
                    <a:srgbClr val="000000"/>
                  </a:solidFill>
                  <a:effectLst/>
                  <a:latin typeface="Calibri" panose="020F0502020204030204" pitchFamily="34" charset="0"/>
                  <a:ea typeface="Calibri" panose="020F0502020204030204" pitchFamily="34" charset="0"/>
                </a:rPr>
                <a:t>2013</a:t>
              </a:r>
              <a:endParaRPr lang="es-CO" sz="1200" dirty="0">
                <a:effectLst/>
                <a:latin typeface="Calibri" panose="020F0502020204030204" pitchFamily="34" charset="0"/>
                <a:ea typeface="Calibri" panose="020F0502020204030204" pitchFamily="34" charset="0"/>
              </a:endParaRPr>
            </a:p>
          </p:txBody>
        </p:sp>
        <p:sp>
          <p:nvSpPr>
            <p:cNvPr id="5" name="Graphic 35">
              <a:extLst>
                <a:ext uri="{FF2B5EF4-FFF2-40B4-BE49-F238E27FC236}">
                  <a16:creationId xmlns:a16="http://schemas.microsoft.com/office/drawing/2014/main" id="{39D71BC5-675A-C36E-C70D-71C91767593F}"/>
                </a:ext>
              </a:extLst>
            </p:cNvPr>
            <p:cNvSpPr/>
            <p:nvPr/>
          </p:nvSpPr>
          <p:spPr>
            <a:xfrm>
              <a:off x="6096" y="6095"/>
              <a:ext cx="2423519" cy="1328201"/>
            </a:xfrm>
            <a:custGeom>
              <a:avLst/>
              <a:gdLst/>
              <a:ahLst/>
              <a:cxnLst/>
              <a:rect l="l" t="t" r="r" b="b"/>
              <a:pathLst>
                <a:path w="2449195" h="757555">
                  <a:moveTo>
                    <a:pt x="0" y="757427"/>
                  </a:moveTo>
                  <a:lnTo>
                    <a:pt x="2449068" y="757427"/>
                  </a:lnTo>
                  <a:lnTo>
                    <a:pt x="2449068" y="0"/>
                  </a:lnTo>
                  <a:lnTo>
                    <a:pt x="0" y="0"/>
                  </a:lnTo>
                  <a:lnTo>
                    <a:pt x="0" y="757427"/>
                  </a:lnTo>
                  <a:close/>
                </a:path>
              </a:pathLst>
            </a:custGeom>
            <a:ln w="12192">
              <a:solidFill>
                <a:srgbClr val="FFC000"/>
              </a:solidFill>
              <a:prstDash val="solid"/>
            </a:ln>
          </p:spPr>
          <p:txBody>
            <a:bodyPr wrap="square" lIns="0" tIns="0" rIns="0" bIns="0" rtlCol="0">
              <a:prstTxWarp prst="textNoShape">
                <a:avLst/>
              </a:prstTxWarp>
              <a:noAutofit/>
            </a:bodyPr>
            <a:lstStyle/>
            <a:p>
              <a:endParaRPr lang="es-CO" sz="1200"/>
            </a:p>
          </p:txBody>
        </p:sp>
        <p:sp>
          <p:nvSpPr>
            <p:cNvPr id="6" name="Textbox 36">
              <a:extLst>
                <a:ext uri="{FF2B5EF4-FFF2-40B4-BE49-F238E27FC236}">
                  <a16:creationId xmlns:a16="http://schemas.microsoft.com/office/drawing/2014/main" id="{8E969B52-7796-A6F7-A13B-6D69F805F6EA}"/>
                </a:ext>
              </a:extLst>
            </p:cNvPr>
            <p:cNvSpPr txBox="1"/>
            <p:nvPr/>
          </p:nvSpPr>
          <p:spPr>
            <a:xfrm>
              <a:off x="6095" y="1334297"/>
              <a:ext cx="2449195" cy="3333837"/>
            </a:xfrm>
            <a:prstGeom prst="rect">
              <a:avLst/>
            </a:prstGeom>
            <a:solidFill>
              <a:srgbClr val="FFE8CA">
                <a:alpha val="90194"/>
              </a:srgbClr>
            </a:solidFill>
            <a:ln w="12192">
              <a:solidFill>
                <a:srgbClr val="FFE8CA"/>
              </a:solidFill>
              <a:prstDash val="solid"/>
            </a:ln>
          </p:spPr>
          <p:txBody>
            <a:bodyPr wrap="square" lIns="0" tIns="0" rIns="0" bIns="0" rtlCol="0">
              <a:noAutofit/>
            </a:bodyPr>
            <a:lstStyle/>
            <a:p>
              <a:pPr marR="253365" lvl="0">
                <a:lnSpc>
                  <a:spcPct val="90000"/>
                </a:lnSpc>
                <a:spcBef>
                  <a:spcPts val="770"/>
                </a:spcBef>
                <a:spcAft>
                  <a:spcPts val="0"/>
                </a:spcAft>
                <a:buSzPts val="2100"/>
                <a:tabLst>
                  <a:tab pos="334645" algn="l"/>
                </a:tabLst>
              </a:pPr>
              <a:r>
                <a:rPr lang="es-ES" sz="1200" spc="0" dirty="0">
                  <a:solidFill>
                    <a:srgbClr val="000000"/>
                  </a:solidFill>
                  <a:effectLst/>
                  <a:latin typeface="Calibri" panose="020F0502020204030204" pitchFamily="34" charset="0"/>
                  <a:ea typeface="Calibri" panose="020F0502020204030204" pitchFamily="34" charset="0"/>
                </a:rPr>
                <a:t>“Disminuir el riesgo de enfermar</a:t>
              </a:r>
              <a:r>
                <a:rPr lang="es-ES" sz="1200" spc="-120"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y</a:t>
              </a:r>
              <a:r>
                <a:rPr lang="es-ES" sz="1200" spc="-120"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morir </a:t>
              </a:r>
              <a:r>
                <a:rPr lang="es-ES" sz="1200" spc="-20" dirty="0">
                  <a:solidFill>
                    <a:srgbClr val="000000"/>
                  </a:solidFill>
                  <a:effectLst/>
                  <a:latin typeface="Calibri" panose="020F0502020204030204" pitchFamily="34" charset="0"/>
                  <a:ea typeface="Calibri" panose="020F0502020204030204" pitchFamily="34" charset="0"/>
                </a:rPr>
                <a:t>por </a:t>
              </a:r>
              <a:r>
                <a:rPr lang="es-ES" sz="1200" spc="-10" dirty="0">
                  <a:solidFill>
                    <a:srgbClr val="000000"/>
                  </a:solidFill>
                  <a:effectLst/>
                  <a:latin typeface="Calibri" panose="020F0502020204030204" pitchFamily="34" charset="0"/>
                  <a:ea typeface="Calibri" panose="020F0502020204030204" pitchFamily="34" charset="0"/>
                </a:rPr>
                <a:t>enfermedades </a:t>
              </a:r>
              <a:r>
                <a:rPr lang="es-ES" sz="1200" spc="0" dirty="0">
                  <a:solidFill>
                    <a:srgbClr val="000000"/>
                  </a:solidFill>
                  <a:effectLst/>
                  <a:latin typeface="Calibri" panose="020F0502020204030204" pitchFamily="34" charset="0"/>
                  <a:ea typeface="Calibri" panose="020F0502020204030204" pitchFamily="34" charset="0"/>
                </a:rPr>
                <a:t>prevenibles por vacuna (PDSP)</a:t>
              </a:r>
              <a:endParaRPr lang="es-CO" sz="1200" spc="0" dirty="0">
                <a:effectLst/>
                <a:latin typeface="Calibri" panose="020F0502020204030204" pitchFamily="34" charset="0"/>
                <a:ea typeface="Calibri" panose="020F0502020204030204" pitchFamily="34" charset="0"/>
              </a:endParaRPr>
            </a:p>
          </p:txBody>
        </p:sp>
      </p:grpSp>
      <p:grpSp>
        <p:nvGrpSpPr>
          <p:cNvPr id="27" name="Group 37">
            <a:extLst>
              <a:ext uri="{FF2B5EF4-FFF2-40B4-BE49-F238E27FC236}">
                <a16:creationId xmlns:a16="http://schemas.microsoft.com/office/drawing/2014/main" id="{FEC536A8-21D9-ADC9-5085-C387C06A33B0}"/>
              </a:ext>
            </a:extLst>
          </p:cNvPr>
          <p:cNvGrpSpPr>
            <a:grpSpLocks/>
          </p:cNvGrpSpPr>
          <p:nvPr/>
        </p:nvGrpSpPr>
        <p:grpSpPr>
          <a:xfrm>
            <a:off x="2307646" y="3630927"/>
            <a:ext cx="2137411" cy="1234403"/>
            <a:chOff x="6095" y="-374195"/>
            <a:chExt cx="2449195" cy="5042333"/>
          </a:xfrm>
        </p:grpSpPr>
        <p:sp>
          <p:nvSpPr>
            <p:cNvPr id="28" name="Textbox 38">
              <a:extLst>
                <a:ext uri="{FF2B5EF4-FFF2-40B4-BE49-F238E27FC236}">
                  <a16:creationId xmlns:a16="http://schemas.microsoft.com/office/drawing/2014/main" id="{B1C28E06-E6B5-34F7-4FC5-E60CB36EFB54}"/>
                </a:ext>
              </a:extLst>
            </p:cNvPr>
            <p:cNvSpPr txBox="1"/>
            <p:nvPr/>
          </p:nvSpPr>
          <p:spPr>
            <a:xfrm>
              <a:off x="6095" y="-374195"/>
              <a:ext cx="2449195" cy="2275752"/>
            </a:xfrm>
            <a:prstGeom prst="rect">
              <a:avLst/>
            </a:prstGeom>
            <a:solidFill>
              <a:srgbClr val="67EE20"/>
            </a:solidFill>
          </p:spPr>
          <p:txBody>
            <a:bodyPr wrap="square" lIns="0" tIns="0" rIns="0" bIns="0" rtlCol="0">
              <a:noAutofit/>
            </a:bodyPr>
            <a:lstStyle/>
            <a:p>
              <a:pPr marL="1270" marR="1905" algn="ctr">
                <a:lnSpc>
                  <a:spcPts val="2440"/>
                </a:lnSpc>
                <a:spcBef>
                  <a:spcPts val="415"/>
                </a:spcBef>
                <a:spcAft>
                  <a:spcPts val="0"/>
                </a:spcAft>
              </a:pPr>
              <a:r>
                <a:rPr lang="es-ES" sz="1100" b="1" dirty="0">
                  <a:solidFill>
                    <a:srgbClr val="000000"/>
                  </a:solidFill>
                  <a:effectLst/>
                  <a:latin typeface="Calibri" panose="020F0502020204030204" pitchFamily="34" charset="0"/>
                  <a:ea typeface="Calibri" panose="020F0502020204030204" pitchFamily="34" charset="0"/>
                </a:rPr>
                <a:t>Circular</a:t>
              </a:r>
              <a:r>
                <a:rPr lang="es-ES" sz="1100" b="1" spc="-25" dirty="0">
                  <a:solidFill>
                    <a:srgbClr val="000000"/>
                  </a:solidFill>
                  <a:effectLst/>
                  <a:latin typeface="Calibri" panose="020F0502020204030204" pitchFamily="34" charset="0"/>
                  <a:ea typeface="Calibri" panose="020F0502020204030204" pitchFamily="34" charset="0"/>
                </a:rPr>
                <a:t> </a:t>
              </a:r>
              <a:r>
                <a:rPr lang="es-ES" sz="1100" b="1" dirty="0">
                  <a:solidFill>
                    <a:srgbClr val="000000"/>
                  </a:solidFill>
                  <a:effectLst/>
                  <a:latin typeface="Calibri" panose="020F0502020204030204" pitchFamily="34" charset="0"/>
                  <a:ea typeface="Calibri" panose="020F0502020204030204" pitchFamily="34" charset="0"/>
                </a:rPr>
                <a:t>27</a:t>
              </a:r>
              <a:r>
                <a:rPr lang="es-ES" sz="1100" b="1" spc="-15" dirty="0">
                  <a:solidFill>
                    <a:srgbClr val="000000"/>
                  </a:solidFill>
                  <a:effectLst/>
                  <a:latin typeface="Calibri" panose="020F0502020204030204" pitchFamily="34" charset="0"/>
                  <a:ea typeface="Calibri" panose="020F0502020204030204" pitchFamily="34" charset="0"/>
                </a:rPr>
                <a:t> </a:t>
              </a:r>
              <a:r>
                <a:rPr lang="es-ES" sz="1100" b="1" dirty="0">
                  <a:solidFill>
                    <a:srgbClr val="000000"/>
                  </a:solidFill>
                  <a:effectLst/>
                  <a:latin typeface="Calibri" panose="020F0502020204030204" pitchFamily="34" charset="0"/>
                  <a:ea typeface="Calibri" panose="020F0502020204030204" pitchFamily="34" charset="0"/>
                </a:rPr>
                <a:t>de</a:t>
              </a:r>
              <a:r>
                <a:rPr lang="es-ES" sz="1100" b="1" spc="-30" dirty="0">
                  <a:solidFill>
                    <a:srgbClr val="000000"/>
                  </a:solidFill>
                  <a:effectLst/>
                  <a:latin typeface="Calibri" panose="020F0502020204030204" pitchFamily="34" charset="0"/>
                  <a:ea typeface="Calibri" panose="020F0502020204030204" pitchFamily="34" charset="0"/>
                </a:rPr>
                <a:t> </a:t>
              </a:r>
              <a:r>
                <a:rPr lang="es-ES" sz="1100" b="1" spc="-20" dirty="0">
                  <a:solidFill>
                    <a:srgbClr val="000000"/>
                  </a:solidFill>
                  <a:effectLst/>
                  <a:latin typeface="Calibri" panose="020F0502020204030204" pitchFamily="34" charset="0"/>
                  <a:ea typeface="Calibri" panose="020F0502020204030204" pitchFamily="34" charset="0"/>
                </a:rPr>
                <a:t>2015</a:t>
              </a:r>
              <a:endParaRPr lang="es-CO" sz="1100" dirty="0">
                <a:effectLst/>
                <a:latin typeface="Calibri" panose="020F0502020204030204" pitchFamily="34" charset="0"/>
                <a:ea typeface="Calibri" panose="020F0502020204030204" pitchFamily="34" charset="0"/>
              </a:endParaRPr>
            </a:p>
            <a:p>
              <a:pPr marL="1905" marR="635" algn="ctr">
                <a:lnSpc>
                  <a:spcPts val="2440"/>
                </a:lnSpc>
                <a:spcAft>
                  <a:spcPts val="0"/>
                </a:spcAft>
              </a:pPr>
              <a:r>
                <a:rPr lang="es-ES" sz="1100" b="1" spc="-25" dirty="0">
                  <a:solidFill>
                    <a:srgbClr val="000000"/>
                  </a:solidFill>
                  <a:effectLst/>
                  <a:latin typeface="Calibri" panose="020F0502020204030204" pitchFamily="34" charset="0"/>
                  <a:ea typeface="Calibri" panose="020F0502020204030204" pitchFamily="34" charset="0"/>
                </a:rPr>
                <a:t>del</a:t>
              </a:r>
              <a:endParaRPr lang="es-CO" sz="1100" dirty="0">
                <a:effectLst/>
                <a:latin typeface="Calibri" panose="020F0502020204030204" pitchFamily="34" charset="0"/>
                <a:ea typeface="Calibri" panose="020F0502020204030204" pitchFamily="34" charset="0"/>
              </a:endParaRPr>
            </a:p>
          </p:txBody>
        </p:sp>
        <p:sp>
          <p:nvSpPr>
            <p:cNvPr id="29" name="Graphic 39">
              <a:extLst>
                <a:ext uri="{FF2B5EF4-FFF2-40B4-BE49-F238E27FC236}">
                  <a16:creationId xmlns:a16="http://schemas.microsoft.com/office/drawing/2014/main" id="{490F0945-0CF8-E46A-4C12-0BAF99AABA67}"/>
                </a:ext>
              </a:extLst>
            </p:cNvPr>
            <p:cNvSpPr/>
            <p:nvPr/>
          </p:nvSpPr>
          <p:spPr>
            <a:xfrm>
              <a:off x="6095" y="6095"/>
              <a:ext cx="2449195" cy="757555"/>
            </a:xfrm>
            <a:custGeom>
              <a:avLst/>
              <a:gdLst/>
              <a:ahLst/>
              <a:cxnLst/>
              <a:rect l="l" t="t" r="r" b="b"/>
              <a:pathLst>
                <a:path w="2449195" h="757555">
                  <a:moveTo>
                    <a:pt x="0" y="757427"/>
                  </a:moveTo>
                  <a:lnTo>
                    <a:pt x="2449067" y="757427"/>
                  </a:lnTo>
                  <a:lnTo>
                    <a:pt x="2449067" y="0"/>
                  </a:lnTo>
                  <a:lnTo>
                    <a:pt x="0" y="0"/>
                  </a:lnTo>
                  <a:lnTo>
                    <a:pt x="0" y="757427"/>
                  </a:lnTo>
                  <a:close/>
                </a:path>
              </a:pathLst>
            </a:custGeom>
            <a:ln w="12192">
              <a:solidFill>
                <a:srgbClr val="67EE20"/>
              </a:solidFill>
              <a:prstDash val="solid"/>
            </a:ln>
          </p:spPr>
          <p:txBody>
            <a:bodyPr wrap="square" lIns="0" tIns="0" rIns="0" bIns="0" rtlCol="0">
              <a:prstTxWarp prst="textNoShape">
                <a:avLst/>
              </a:prstTxWarp>
              <a:noAutofit/>
            </a:bodyPr>
            <a:lstStyle/>
            <a:p>
              <a:endParaRPr lang="es-CO" sz="1100"/>
            </a:p>
          </p:txBody>
        </p:sp>
        <p:sp>
          <p:nvSpPr>
            <p:cNvPr id="30" name="Textbox 40">
              <a:extLst>
                <a:ext uri="{FF2B5EF4-FFF2-40B4-BE49-F238E27FC236}">
                  <a16:creationId xmlns:a16="http://schemas.microsoft.com/office/drawing/2014/main" id="{53F62675-7D65-20D3-756F-1629E5A306FA}"/>
                </a:ext>
              </a:extLst>
            </p:cNvPr>
            <p:cNvSpPr txBox="1"/>
            <p:nvPr/>
          </p:nvSpPr>
          <p:spPr>
            <a:xfrm>
              <a:off x="6095" y="1334300"/>
              <a:ext cx="2449195" cy="3333838"/>
            </a:xfrm>
            <a:prstGeom prst="rect">
              <a:avLst/>
            </a:prstGeom>
            <a:solidFill>
              <a:srgbClr val="DFF9CD">
                <a:alpha val="90194"/>
              </a:srgbClr>
            </a:solidFill>
            <a:ln w="12192">
              <a:solidFill>
                <a:srgbClr val="DFF9CD"/>
              </a:solidFill>
              <a:prstDash val="solid"/>
            </a:ln>
          </p:spPr>
          <p:txBody>
            <a:bodyPr wrap="square" lIns="0" tIns="0" rIns="0" bIns="0" rtlCol="0">
              <a:noAutofit/>
            </a:bodyPr>
            <a:lstStyle/>
            <a:p>
              <a:pPr marR="332740" lvl="0">
                <a:lnSpc>
                  <a:spcPct val="90000"/>
                </a:lnSpc>
                <a:spcBef>
                  <a:spcPts val="770"/>
                </a:spcBef>
                <a:spcAft>
                  <a:spcPts val="0"/>
                </a:spcAft>
                <a:buSzPts val="2100"/>
                <a:tabLst>
                  <a:tab pos="334645" algn="l"/>
                </a:tabLst>
              </a:pPr>
              <a:r>
                <a:rPr lang="es-ES" sz="1100" spc="0" dirty="0">
                  <a:solidFill>
                    <a:srgbClr val="000000"/>
                  </a:solidFill>
                  <a:effectLst/>
                  <a:latin typeface="Calibri" panose="020F0502020204030204" pitchFamily="34" charset="0"/>
                  <a:ea typeface="Calibri" panose="020F0502020204030204" pitchFamily="34" charset="0"/>
                </a:rPr>
                <a:t>Introduce la vacuna</a:t>
              </a:r>
              <a:r>
                <a:rPr lang="es-ES" sz="1100" spc="-120" dirty="0">
                  <a:solidFill>
                    <a:srgbClr val="000000"/>
                  </a:solidFill>
                  <a:effectLst/>
                  <a:latin typeface="Calibri" panose="020F0502020204030204" pitchFamily="34" charset="0"/>
                  <a:ea typeface="Calibri" panose="020F0502020204030204" pitchFamily="34" charset="0"/>
                </a:rPr>
                <a:t> </a:t>
              </a:r>
              <a:r>
                <a:rPr lang="es-ES" sz="1100" spc="0" dirty="0">
                  <a:solidFill>
                    <a:srgbClr val="000000"/>
                  </a:solidFill>
                  <a:effectLst/>
                  <a:latin typeface="Calibri" panose="020F0502020204030204" pitchFamily="34" charset="0"/>
                  <a:ea typeface="Calibri" panose="020F0502020204030204" pitchFamily="34" charset="0"/>
                </a:rPr>
                <a:t>contra</a:t>
              </a:r>
              <a:r>
                <a:rPr lang="es-ES" sz="1100" spc="-120" dirty="0">
                  <a:solidFill>
                    <a:srgbClr val="000000"/>
                  </a:solidFill>
                  <a:effectLst/>
                  <a:latin typeface="Calibri" panose="020F0502020204030204" pitchFamily="34" charset="0"/>
                  <a:ea typeface="Calibri" panose="020F0502020204030204" pitchFamily="34" charset="0"/>
                </a:rPr>
                <a:t> </a:t>
              </a:r>
              <a:r>
                <a:rPr lang="es-ES" sz="1100" spc="0" dirty="0">
                  <a:solidFill>
                    <a:srgbClr val="000000"/>
                  </a:solidFill>
                  <a:effectLst/>
                  <a:latin typeface="Calibri" panose="020F0502020204030204" pitchFamily="34" charset="0"/>
                  <a:ea typeface="Calibri" panose="020F0502020204030204" pitchFamily="34" charset="0"/>
                </a:rPr>
                <a:t>la </a:t>
              </a:r>
              <a:r>
                <a:rPr lang="es-ES" sz="1100" spc="-10" dirty="0">
                  <a:solidFill>
                    <a:srgbClr val="000000"/>
                  </a:solidFill>
                  <a:effectLst/>
                  <a:latin typeface="Calibri" panose="020F0502020204030204" pitchFamily="34" charset="0"/>
                  <a:ea typeface="Calibri" panose="020F0502020204030204" pitchFamily="34" charset="0"/>
                </a:rPr>
                <a:t>varicela</a:t>
              </a:r>
              <a:endParaRPr lang="es-CO" sz="1100" spc="0" dirty="0">
                <a:effectLst/>
                <a:latin typeface="Calibri" panose="020F0502020204030204" pitchFamily="34" charset="0"/>
                <a:ea typeface="Calibri" panose="020F0502020204030204" pitchFamily="34" charset="0"/>
              </a:endParaRPr>
            </a:p>
          </p:txBody>
        </p:sp>
      </p:grpSp>
      <p:pic>
        <p:nvPicPr>
          <p:cNvPr id="31" name="Imagen 30">
            <a:extLst>
              <a:ext uri="{FF2B5EF4-FFF2-40B4-BE49-F238E27FC236}">
                <a16:creationId xmlns:a16="http://schemas.microsoft.com/office/drawing/2014/main" id="{9382EA52-8734-7158-ECD1-466F3730BD4D}"/>
              </a:ext>
            </a:extLst>
          </p:cNvPr>
          <p:cNvPicPr>
            <a:picLocks noChangeAspect="1"/>
          </p:cNvPicPr>
          <p:nvPr/>
        </p:nvPicPr>
        <p:blipFill>
          <a:blip r:embed="rId3"/>
          <a:srcRect b="31491"/>
          <a:stretch/>
        </p:blipFill>
        <p:spPr>
          <a:xfrm>
            <a:off x="4573947" y="3630927"/>
            <a:ext cx="1781697" cy="2192097"/>
          </a:xfrm>
          <a:prstGeom prst="rect">
            <a:avLst/>
          </a:prstGeom>
        </p:spPr>
      </p:pic>
      <p:grpSp>
        <p:nvGrpSpPr>
          <p:cNvPr id="32" name="Group 45"/>
          <p:cNvGrpSpPr>
            <a:grpSpLocks/>
          </p:cNvGrpSpPr>
          <p:nvPr/>
        </p:nvGrpSpPr>
        <p:grpSpPr>
          <a:xfrm>
            <a:off x="6607443" y="3527780"/>
            <a:ext cx="1994690" cy="1936042"/>
            <a:chOff x="6095" y="-256264"/>
            <a:chExt cx="2449195" cy="4924402"/>
          </a:xfrm>
        </p:grpSpPr>
        <p:sp>
          <p:nvSpPr>
            <p:cNvPr id="33" name="Textbox 46"/>
            <p:cNvSpPr txBox="1"/>
            <p:nvPr/>
          </p:nvSpPr>
          <p:spPr>
            <a:xfrm>
              <a:off x="6095" y="-256264"/>
              <a:ext cx="2449195" cy="1048504"/>
            </a:xfrm>
            <a:prstGeom prst="rect">
              <a:avLst/>
            </a:prstGeom>
            <a:solidFill>
              <a:srgbClr val="5B9BD4"/>
            </a:solidFill>
          </p:spPr>
          <p:txBody>
            <a:bodyPr wrap="square" lIns="0" tIns="0" rIns="0" bIns="0" rtlCol="0">
              <a:noAutofit/>
            </a:bodyPr>
            <a:lstStyle/>
            <a:p>
              <a:pPr marL="1270" marR="1905" algn="ctr">
                <a:lnSpc>
                  <a:spcPts val="2440"/>
                </a:lnSpc>
                <a:spcBef>
                  <a:spcPts val="415"/>
                </a:spcBef>
                <a:spcAft>
                  <a:spcPts val="0"/>
                </a:spcAft>
              </a:pPr>
              <a:r>
                <a:rPr lang="es-ES" sz="1200" b="1" dirty="0">
                  <a:solidFill>
                    <a:srgbClr val="000000"/>
                  </a:solidFill>
                  <a:effectLst/>
                  <a:latin typeface="Calibri" panose="020F0502020204030204" pitchFamily="34" charset="0"/>
                  <a:ea typeface="Calibri" panose="020F0502020204030204" pitchFamily="34" charset="0"/>
                </a:rPr>
                <a:t>la</a:t>
              </a:r>
              <a:r>
                <a:rPr lang="es-ES" sz="1200" b="1" spc="-15" dirty="0">
                  <a:solidFill>
                    <a:srgbClr val="000000"/>
                  </a:solidFill>
                  <a:effectLst/>
                  <a:latin typeface="Calibri" panose="020F0502020204030204" pitchFamily="34" charset="0"/>
                  <a:ea typeface="Calibri" panose="020F0502020204030204" pitchFamily="34" charset="0"/>
                </a:rPr>
                <a:t> </a:t>
              </a:r>
              <a:r>
                <a:rPr lang="es-ES" sz="1200" b="1" dirty="0">
                  <a:solidFill>
                    <a:srgbClr val="000000"/>
                  </a:solidFill>
                  <a:effectLst/>
                  <a:latin typeface="Calibri" panose="020F0502020204030204" pitchFamily="34" charset="0"/>
                  <a:ea typeface="Calibri" panose="020F0502020204030204" pitchFamily="34" charset="0"/>
                </a:rPr>
                <a:t>Ley</a:t>
              </a:r>
              <a:r>
                <a:rPr lang="es-ES" sz="1200" b="1" spc="-10" dirty="0">
                  <a:solidFill>
                    <a:srgbClr val="000000"/>
                  </a:solidFill>
                  <a:effectLst/>
                  <a:latin typeface="Calibri" panose="020F0502020204030204" pitchFamily="34" charset="0"/>
                  <a:ea typeface="Calibri" panose="020F0502020204030204" pitchFamily="34" charset="0"/>
                </a:rPr>
                <a:t> </a:t>
              </a:r>
              <a:r>
                <a:rPr lang="es-ES" sz="1200" b="1" dirty="0">
                  <a:solidFill>
                    <a:srgbClr val="000000"/>
                  </a:solidFill>
                  <a:effectLst/>
                  <a:latin typeface="Calibri" panose="020F0502020204030204" pitchFamily="34" charset="0"/>
                  <a:ea typeface="Calibri" panose="020F0502020204030204" pitchFamily="34" charset="0"/>
                </a:rPr>
                <a:t>1751</a:t>
              </a:r>
              <a:r>
                <a:rPr lang="es-ES" sz="1200" b="1" spc="-20" dirty="0">
                  <a:solidFill>
                    <a:srgbClr val="000000"/>
                  </a:solidFill>
                  <a:effectLst/>
                  <a:latin typeface="Calibri" panose="020F0502020204030204" pitchFamily="34" charset="0"/>
                  <a:ea typeface="Calibri" panose="020F0502020204030204" pitchFamily="34" charset="0"/>
                </a:rPr>
                <a:t> </a:t>
              </a:r>
              <a:r>
                <a:rPr lang="es-ES" sz="1200" b="1" spc="-35" dirty="0">
                  <a:solidFill>
                    <a:srgbClr val="000000"/>
                  </a:solidFill>
                  <a:effectLst/>
                  <a:latin typeface="Calibri" panose="020F0502020204030204" pitchFamily="34" charset="0"/>
                  <a:ea typeface="Calibri" panose="020F0502020204030204" pitchFamily="34" charset="0"/>
                </a:rPr>
                <a:t>de </a:t>
              </a:r>
              <a:r>
                <a:rPr lang="es-ES" sz="1200" b="1" spc="-20" dirty="0">
                  <a:solidFill>
                    <a:srgbClr val="000000"/>
                  </a:solidFill>
                  <a:effectLst/>
                  <a:latin typeface="Calibri" panose="020F0502020204030204" pitchFamily="34" charset="0"/>
                  <a:ea typeface="Calibri" panose="020F0502020204030204" pitchFamily="34" charset="0"/>
                </a:rPr>
                <a:t>2015</a:t>
              </a:r>
              <a:endParaRPr lang="es-CO" sz="1200" dirty="0">
                <a:effectLst/>
                <a:latin typeface="Calibri" panose="020F0502020204030204" pitchFamily="34" charset="0"/>
                <a:ea typeface="Calibri" panose="020F0502020204030204" pitchFamily="34" charset="0"/>
              </a:endParaRPr>
            </a:p>
          </p:txBody>
        </p:sp>
        <p:sp>
          <p:nvSpPr>
            <p:cNvPr id="34" name="Graphic 47"/>
            <p:cNvSpPr/>
            <p:nvPr/>
          </p:nvSpPr>
          <p:spPr>
            <a:xfrm>
              <a:off x="6095" y="6095"/>
              <a:ext cx="2449195" cy="757555"/>
            </a:xfrm>
            <a:custGeom>
              <a:avLst/>
              <a:gdLst/>
              <a:ahLst/>
              <a:cxnLst/>
              <a:rect l="l" t="t" r="r" b="b"/>
              <a:pathLst>
                <a:path w="2449195" h="757555">
                  <a:moveTo>
                    <a:pt x="0" y="757427"/>
                  </a:moveTo>
                  <a:lnTo>
                    <a:pt x="2449068" y="757427"/>
                  </a:lnTo>
                  <a:lnTo>
                    <a:pt x="2449068" y="0"/>
                  </a:lnTo>
                  <a:lnTo>
                    <a:pt x="0" y="0"/>
                  </a:lnTo>
                  <a:lnTo>
                    <a:pt x="0" y="757427"/>
                  </a:lnTo>
                  <a:close/>
                </a:path>
              </a:pathLst>
            </a:custGeom>
            <a:ln w="12192">
              <a:solidFill>
                <a:srgbClr val="5B9BD4"/>
              </a:solidFill>
              <a:prstDash val="solid"/>
            </a:ln>
          </p:spPr>
          <p:txBody>
            <a:bodyPr wrap="square" lIns="0" tIns="0" rIns="0" bIns="0" rtlCol="0">
              <a:prstTxWarp prst="textNoShape">
                <a:avLst/>
              </a:prstTxWarp>
              <a:noAutofit/>
            </a:bodyPr>
            <a:lstStyle/>
            <a:p>
              <a:endParaRPr lang="es-CO" sz="1200"/>
            </a:p>
          </p:txBody>
        </p:sp>
        <p:sp>
          <p:nvSpPr>
            <p:cNvPr id="35" name="Textbox 48"/>
            <p:cNvSpPr txBox="1"/>
            <p:nvPr/>
          </p:nvSpPr>
          <p:spPr>
            <a:xfrm>
              <a:off x="6095" y="763523"/>
              <a:ext cx="2449195" cy="3904615"/>
            </a:xfrm>
            <a:prstGeom prst="rect">
              <a:avLst/>
            </a:prstGeom>
            <a:solidFill>
              <a:srgbClr val="D2DEEE">
                <a:alpha val="90194"/>
              </a:srgbClr>
            </a:solidFill>
            <a:ln w="12192">
              <a:solidFill>
                <a:srgbClr val="D2DEEE"/>
              </a:solidFill>
              <a:prstDash val="solid"/>
            </a:ln>
          </p:spPr>
          <p:txBody>
            <a:bodyPr wrap="square" lIns="0" tIns="0" rIns="0" bIns="0" rtlCol="0">
              <a:noAutofit/>
            </a:bodyPr>
            <a:lstStyle/>
            <a:p>
              <a:pPr marR="168275" lvl="0" algn="just">
                <a:lnSpc>
                  <a:spcPct val="90000"/>
                </a:lnSpc>
                <a:spcBef>
                  <a:spcPts val="770"/>
                </a:spcBef>
                <a:spcAft>
                  <a:spcPts val="0"/>
                </a:spcAft>
                <a:buSzPts val="2100"/>
                <a:tabLst>
                  <a:tab pos="334645" algn="l"/>
                </a:tabLst>
              </a:pPr>
              <a:r>
                <a:rPr lang="es-ES" sz="1200" spc="0" dirty="0">
                  <a:solidFill>
                    <a:srgbClr val="000000"/>
                  </a:solidFill>
                  <a:effectLst/>
                  <a:latin typeface="Calibri" panose="020F0502020204030204" pitchFamily="34" charset="0"/>
                  <a:ea typeface="Calibri" panose="020F0502020204030204" pitchFamily="34" charset="0"/>
                </a:rPr>
                <a:t>Regula</a:t>
              </a:r>
              <a:r>
                <a:rPr lang="es-ES" sz="1200" spc="-120"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el</a:t>
              </a:r>
              <a:r>
                <a:rPr lang="es-ES" sz="1200" spc="-120"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derecho fundamental a la </a:t>
              </a:r>
              <a:r>
                <a:rPr lang="es-ES" sz="1200" spc="-10" dirty="0">
                  <a:solidFill>
                    <a:srgbClr val="000000"/>
                  </a:solidFill>
                  <a:effectLst/>
                  <a:latin typeface="Calibri" panose="020F0502020204030204" pitchFamily="34" charset="0"/>
                  <a:ea typeface="Calibri" panose="020F0502020204030204" pitchFamily="34" charset="0"/>
                </a:rPr>
                <a:t>salud</a:t>
              </a:r>
              <a:endParaRPr lang="es-CO" sz="1200" spc="0" dirty="0">
                <a:effectLst/>
                <a:latin typeface="Calibri" panose="020F0502020204030204" pitchFamily="34" charset="0"/>
                <a:ea typeface="Calibri" panose="020F0502020204030204" pitchFamily="34" charset="0"/>
              </a:endParaRPr>
            </a:p>
            <a:p>
              <a:pPr marR="163830" lvl="0">
                <a:lnSpc>
                  <a:spcPct val="90000"/>
                </a:lnSpc>
                <a:spcBef>
                  <a:spcPts val="390"/>
                </a:spcBef>
                <a:spcAft>
                  <a:spcPts val="0"/>
                </a:spcAft>
                <a:buSzPts val="2100"/>
                <a:tabLst>
                  <a:tab pos="334645" algn="l"/>
                </a:tabLst>
              </a:pPr>
              <a:r>
                <a:rPr lang="es-ES" sz="1200" spc="0" dirty="0">
                  <a:solidFill>
                    <a:srgbClr val="000000"/>
                  </a:solidFill>
                  <a:effectLst/>
                  <a:latin typeface="Calibri" panose="020F0502020204030204" pitchFamily="34" charset="0"/>
                  <a:ea typeface="Calibri" panose="020F0502020204030204" pitchFamily="34" charset="0"/>
                </a:rPr>
                <a:t>Acceso a los servicios de salud de manera oportuna,</a:t>
              </a:r>
              <a:r>
                <a:rPr lang="es-ES" sz="1200" spc="-110"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eficaz</a:t>
              </a:r>
              <a:r>
                <a:rPr lang="es-ES" sz="1200" spc="-115"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y con calidad para la preservación, el mejoramiento y la</a:t>
              </a:r>
              <a:r>
                <a:rPr lang="es-ES" sz="1200" spc="200" dirty="0">
                  <a:solidFill>
                    <a:srgbClr val="000000"/>
                  </a:solidFill>
                  <a:effectLst/>
                  <a:latin typeface="Calibri" panose="020F0502020204030204" pitchFamily="34" charset="0"/>
                  <a:ea typeface="Calibri" panose="020F0502020204030204" pitchFamily="34" charset="0"/>
                </a:rPr>
                <a:t> </a:t>
              </a:r>
              <a:r>
                <a:rPr lang="es-ES" sz="1200" spc="0" dirty="0">
                  <a:solidFill>
                    <a:srgbClr val="000000"/>
                  </a:solidFill>
                  <a:effectLst/>
                  <a:latin typeface="Calibri" panose="020F0502020204030204" pitchFamily="34" charset="0"/>
                  <a:ea typeface="Calibri" panose="020F0502020204030204" pitchFamily="34" charset="0"/>
                </a:rPr>
                <a:t>promoción de la salud.</a:t>
              </a:r>
              <a:endParaRPr lang="es-CO" sz="1200" spc="0" dirty="0">
                <a:effectLst/>
                <a:latin typeface="Calibri" panose="020F0502020204030204" pitchFamily="34" charset="0"/>
                <a:ea typeface="Calibri" panose="020F0502020204030204" pitchFamily="34" charset="0"/>
              </a:endParaRPr>
            </a:p>
          </p:txBody>
        </p:sp>
      </p:grpSp>
      <p:grpSp>
        <p:nvGrpSpPr>
          <p:cNvPr id="36" name="Group 50"/>
          <p:cNvGrpSpPr>
            <a:grpSpLocks/>
          </p:cNvGrpSpPr>
          <p:nvPr/>
        </p:nvGrpSpPr>
        <p:grpSpPr>
          <a:xfrm>
            <a:off x="8750834" y="3478528"/>
            <a:ext cx="1994689" cy="1849828"/>
            <a:chOff x="6095" y="6095"/>
            <a:chExt cx="2525395" cy="3738753"/>
          </a:xfrm>
        </p:grpSpPr>
        <p:sp>
          <p:nvSpPr>
            <p:cNvPr id="37" name="Textbox 51"/>
            <p:cNvSpPr txBox="1"/>
            <p:nvPr/>
          </p:nvSpPr>
          <p:spPr>
            <a:xfrm>
              <a:off x="6095" y="6095"/>
              <a:ext cx="2525395" cy="757555"/>
            </a:xfrm>
            <a:prstGeom prst="rect">
              <a:avLst/>
            </a:prstGeom>
            <a:solidFill>
              <a:srgbClr val="EC7C30"/>
            </a:solidFill>
          </p:spPr>
          <p:txBody>
            <a:bodyPr wrap="square" lIns="0" tIns="0" rIns="0" bIns="0" rtlCol="0">
              <a:noAutofit/>
            </a:bodyPr>
            <a:lstStyle/>
            <a:p>
              <a:pPr marR="635" algn="ctr">
                <a:lnSpc>
                  <a:spcPts val="2440"/>
                </a:lnSpc>
                <a:spcBef>
                  <a:spcPts val="420"/>
                </a:spcBef>
                <a:spcAft>
                  <a:spcPts val="0"/>
                </a:spcAft>
              </a:pPr>
              <a:r>
                <a:rPr lang="es-ES" sz="1100" b="1" dirty="0">
                  <a:solidFill>
                    <a:srgbClr val="000000"/>
                  </a:solidFill>
                  <a:effectLst/>
                  <a:latin typeface="Calibri" panose="020F0502020204030204" pitchFamily="34" charset="0"/>
                  <a:ea typeface="Calibri" panose="020F0502020204030204" pitchFamily="34" charset="0"/>
                </a:rPr>
                <a:t>Protocolo</a:t>
              </a:r>
              <a:r>
                <a:rPr lang="es-ES" sz="1100" b="1" spc="-100" dirty="0">
                  <a:solidFill>
                    <a:srgbClr val="000000"/>
                  </a:solidFill>
                  <a:effectLst/>
                  <a:latin typeface="Calibri" panose="020F0502020204030204" pitchFamily="34" charset="0"/>
                  <a:ea typeface="Calibri" panose="020F0502020204030204" pitchFamily="34" charset="0"/>
                </a:rPr>
                <a:t> </a:t>
              </a:r>
              <a:r>
                <a:rPr lang="es-ES" sz="1100" b="1" spc="-25" dirty="0">
                  <a:solidFill>
                    <a:srgbClr val="000000"/>
                  </a:solidFill>
                  <a:effectLst/>
                  <a:latin typeface="Calibri" panose="020F0502020204030204" pitchFamily="34" charset="0"/>
                  <a:ea typeface="Calibri" panose="020F0502020204030204" pitchFamily="34" charset="0"/>
                </a:rPr>
                <a:t>de </a:t>
              </a:r>
              <a:r>
                <a:rPr lang="es-ES" sz="1100" b="1" spc="-10" dirty="0">
                  <a:solidFill>
                    <a:srgbClr val="000000"/>
                  </a:solidFill>
                  <a:effectLst/>
                  <a:latin typeface="Calibri" panose="020F0502020204030204" pitchFamily="34" charset="0"/>
                  <a:ea typeface="Calibri" panose="020F0502020204030204" pitchFamily="34" charset="0"/>
                </a:rPr>
                <a:t>farmacovigilancia</a:t>
              </a:r>
              <a:endParaRPr lang="es-CO" sz="1100" dirty="0">
                <a:effectLst/>
                <a:latin typeface="Calibri" panose="020F0502020204030204" pitchFamily="34" charset="0"/>
                <a:ea typeface="Calibri" panose="020F0502020204030204" pitchFamily="34" charset="0"/>
              </a:endParaRPr>
            </a:p>
          </p:txBody>
        </p:sp>
        <p:sp>
          <p:nvSpPr>
            <p:cNvPr id="38" name="Graphic 52"/>
            <p:cNvSpPr/>
            <p:nvPr/>
          </p:nvSpPr>
          <p:spPr>
            <a:xfrm>
              <a:off x="6095" y="6095"/>
              <a:ext cx="2525395" cy="757555"/>
            </a:xfrm>
            <a:custGeom>
              <a:avLst/>
              <a:gdLst/>
              <a:ahLst/>
              <a:cxnLst/>
              <a:rect l="l" t="t" r="r" b="b"/>
              <a:pathLst>
                <a:path w="2525395" h="757555">
                  <a:moveTo>
                    <a:pt x="0" y="757427"/>
                  </a:moveTo>
                  <a:lnTo>
                    <a:pt x="2525268" y="757427"/>
                  </a:lnTo>
                  <a:lnTo>
                    <a:pt x="2525268" y="0"/>
                  </a:lnTo>
                  <a:lnTo>
                    <a:pt x="0" y="0"/>
                  </a:lnTo>
                  <a:lnTo>
                    <a:pt x="0" y="757427"/>
                  </a:lnTo>
                  <a:close/>
                </a:path>
              </a:pathLst>
            </a:custGeom>
            <a:ln w="12192">
              <a:solidFill>
                <a:srgbClr val="EC7C30"/>
              </a:solidFill>
              <a:prstDash val="solid"/>
            </a:ln>
          </p:spPr>
          <p:txBody>
            <a:bodyPr wrap="square" lIns="0" tIns="0" rIns="0" bIns="0" rtlCol="0">
              <a:prstTxWarp prst="textNoShape">
                <a:avLst/>
              </a:prstTxWarp>
              <a:noAutofit/>
            </a:bodyPr>
            <a:lstStyle/>
            <a:p>
              <a:endParaRPr lang="es-CO" sz="1100"/>
            </a:p>
          </p:txBody>
        </p:sp>
        <p:sp>
          <p:nvSpPr>
            <p:cNvPr id="39" name="Textbox 53"/>
            <p:cNvSpPr txBox="1"/>
            <p:nvPr/>
          </p:nvSpPr>
          <p:spPr>
            <a:xfrm>
              <a:off x="6095" y="763523"/>
              <a:ext cx="2525395" cy="2981325"/>
            </a:xfrm>
            <a:prstGeom prst="rect">
              <a:avLst/>
            </a:prstGeom>
            <a:solidFill>
              <a:srgbClr val="F8D6CD">
                <a:alpha val="90194"/>
              </a:srgbClr>
            </a:solidFill>
            <a:ln w="12191">
              <a:solidFill>
                <a:srgbClr val="F8D6CD"/>
              </a:solidFill>
              <a:prstDash val="solid"/>
            </a:ln>
          </p:spPr>
          <p:txBody>
            <a:bodyPr wrap="square" lIns="0" tIns="0" rIns="0" bIns="0" rtlCol="0">
              <a:noAutofit/>
            </a:bodyPr>
            <a:lstStyle/>
            <a:p>
              <a:pPr marR="292735" lvl="0">
                <a:lnSpc>
                  <a:spcPct val="90000"/>
                </a:lnSpc>
                <a:spcBef>
                  <a:spcPts val="780"/>
                </a:spcBef>
                <a:spcAft>
                  <a:spcPts val="0"/>
                </a:spcAft>
                <a:buSzPts val="2100"/>
                <a:tabLst>
                  <a:tab pos="334645" algn="l"/>
                </a:tabLst>
              </a:pPr>
              <a:r>
                <a:rPr lang="es-ES" sz="1100" spc="-10" dirty="0">
                  <a:solidFill>
                    <a:srgbClr val="000000"/>
                  </a:solidFill>
                  <a:effectLst/>
                  <a:latin typeface="Calibri" panose="020F0502020204030204" pitchFamily="34" charset="0"/>
                  <a:ea typeface="Calibri" panose="020F0502020204030204" pitchFamily="34" charset="0"/>
                </a:rPr>
                <a:t>Eventos</a:t>
              </a:r>
              <a:r>
                <a:rPr lang="es-ES" sz="1100" spc="-110" dirty="0">
                  <a:solidFill>
                    <a:srgbClr val="000000"/>
                  </a:solidFill>
                  <a:effectLst/>
                  <a:latin typeface="Calibri" panose="020F0502020204030204" pitchFamily="34" charset="0"/>
                  <a:ea typeface="Calibri" panose="020F0502020204030204" pitchFamily="34" charset="0"/>
                </a:rPr>
                <a:t> </a:t>
              </a:r>
              <a:r>
                <a:rPr lang="es-ES" sz="1100" spc="-10" dirty="0">
                  <a:solidFill>
                    <a:srgbClr val="000000"/>
                  </a:solidFill>
                  <a:effectLst/>
                  <a:latin typeface="Calibri" panose="020F0502020204030204" pitchFamily="34" charset="0"/>
                  <a:ea typeface="Calibri" panose="020F0502020204030204" pitchFamily="34" charset="0"/>
                </a:rPr>
                <a:t>Adversos </a:t>
              </a:r>
              <a:r>
                <a:rPr lang="es-ES" sz="1100" spc="0" dirty="0">
                  <a:solidFill>
                    <a:srgbClr val="000000"/>
                  </a:solidFill>
                  <a:effectLst/>
                  <a:latin typeface="Calibri" panose="020F0502020204030204" pitchFamily="34" charset="0"/>
                  <a:ea typeface="Calibri" panose="020F0502020204030204" pitchFamily="34" charset="0"/>
                </a:rPr>
                <a:t>posteriores a la vacunación EAPV</a:t>
              </a:r>
              <a:endParaRPr lang="es-CO" sz="1100" spc="0" dirty="0">
                <a:effectLst/>
                <a:latin typeface="Calibri" panose="020F0502020204030204" pitchFamily="34" charset="0"/>
                <a:ea typeface="Calibri" panose="020F0502020204030204" pitchFamily="34" charset="0"/>
              </a:endParaRPr>
            </a:p>
            <a:p>
              <a:pPr lvl="0">
                <a:spcBef>
                  <a:spcPts val="190"/>
                </a:spcBef>
                <a:spcAft>
                  <a:spcPts val="0"/>
                </a:spcAft>
                <a:buSzPts val="2100"/>
                <a:tabLst>
                  <a:tab pos="334010" algn="l"/>
                </a:tabLst>
              </a:pPr>
              <a:r>
                <a:rPr lang="es-ES" sz="1100" spc="-10" dirty="0">
                  <a:solidFill>
                    <a:srgbClr val="000000"/>
                  </a:solidFill>
                  <a:effectLst/>
                  <a:latin typeface="Calibri" panose="020F0502020204030204" pitchFamily="34" charset="0"/>
                  <a:ea typeface="Calibri" panose="020F0502020204030204" pitchFamily="34" charset="0"/>
                </a:rPr>
                <a:t>VigiFlow</a:t>
              </a:r>
              <a:endParaRPr lang="es-CO" sz="1100" spc="0" dirty="0">
                <a:effectLst/>
                <a:latin typeface="Calibri" panose="020F0502020204030204" pitchFamily="34" charset="0"/>
                <a:ea typeface="Calibri" panose="020F0502020204030204" pitchFamily="34" charset="0"/>
              </a:endParaRPr>
            </a:p>
          </p:txBody>
        </p:sp>
      </p:grpSp>
      <p:sp>
        <p:nvSpPr>
          <p:cNvPr id="40" name="Textbox 67"/>
          <p:cNvSpPr txBox="1">
            <a:spLocks/>
          </p:cNvSpPr>
          <p:nvPr/>
        </p:nvSpPr>
        <p:spPr>
          <a:xfrm>
            <a:off x="1272752" y="5131098"/>
            <a:ext cx="2984735" cy="1383852"/>
          </a:xfrm>
          <a:prstGeom prst="rect">
            <a:avLst/>
          </a:prstGeom>
          <a:solidFill>
            <a:srgbClr val="FFFFFF"/>
          </a:solidFill>
          <a:ln w="12192">
            <a:solidFill>
              <a:srgbClr val="EC7C30"/>
            </a:solidFill>
            <a:prstDash val="solid"/>
          </a:ln>
        </p:spPr>
        <p:txBody>
          <a:bodyPr wrap="square" lIns="0" tIns="0" rIns="0" bIns="0" rtlCol="0">
            <a:noAutofit/>
          </a:bodyPr>
          <a:lstStyle/>
          <a:p>
            <a:pPr marL="164465" marR="165100" indent="2540" algn="ctr">
              <a:lnSpc>
                <a:spcPct val="97000"/>
              </a:lnSpc>
              <a:spcBef>
                <a:spcPts val="315"/>
              </a:spcBef>
              <a:spcAft>
                <a:spcPts val="0"/>
              </a:spcAft>
            </a:pPr>
            <a:r>
              <a:rPr lang="es-ES" sz="1200" dirty="0">
                <a:solidFill>
                  <a:srgbClr val="000000"/>
                </a:solidFill>
                <a:effectLst/>
                <a:latin typeface="Calibri" panose="020F0502020204030204" pitchFamily="34" charset="0"/>
                <a:ea typeface="Calibri" panose="020F0502020204030204" pitchFamily="34" charset="0"/>
              </a:rPr>
              <a:t>A</a:t>
            </a:r>
            <a:r>
              <a:rPr lang="es-ES" sz="1200" spc="-5" dirty="0">
                <a:solidFill>
                  <a:srgbClr val="000000"/>
                </a:solidFill>
                <a:effectLst/>
                <a:latin typeface="Calibri" panose="020F0502020204030204" pitchFamily="34" charset="0"/>
                <a:ea typeface="Calibri" panose="020F0502020204030204" pitchFamily="34" charset="0"/>
              </a:rPr>
              <a:t> </a:t>
            </a:r>
            <a:r>
              <a:rPr lang="es-ES" sz="1200" dirty="0">
                <a:solidFill>
                  <a:srgbClr val="000000"/>
                </a:solidFill>
                <a:effectLst/>
                <a:latin typeface="Calibri" panose="020F0502020204030204" pitchFamily="34" charset="0"/>
                <a:ea typeface="Calibri" panose="020F0502020204030204" pitchFamily="34" charset="0"/>
              </a:rPr>
              <a:t>nivel</a:t>
            </a:r>
            <a:r>
              <a:rPr lang="es-ES" sz="1200" spc="-15" dirty="0">
                <a:solidFill>
                  <a:srgbClr val="000000"/>
                </a:solidFill>
                <a:effectLst/>
                <a:latin typeface="Calibri" panose="020F0502020204030204" pitchFamily="34" charset="0"/>
                <a:ea typeface="Calibri" panose="020F0502020204030204" pitchFamily="34" charset="0"/>
              </a:rPr>
              <a:t> </a:t>
            </a:r>
            <a:r>
              <a:rPr lang="es-ES" sz="1200" dirty="0">
                <a:solidFill>
                  <a:srgbClr val="000000"/>
                </a:solidFill>
                <a:effectLst/>
                <a:latin typeface="Calibri" panose="020F0502020204030204" pitchFamily="34" charset="0"/>
                <a:ea typeface="Calibri" panose="020F0502020204030204" pitchFamily="34" charset="0"/>
              </a:rPr>
              <a:t>nacional</a:t>
            </a:r>
            <a:r>
              <a:rPr lang="es-ES" sz="1200" spc="-15" dirty="0">
                <a:solidFill>
                  <a:srgbClr val="000000"/>
                </a:solidFill>
                <a:effectLst/>
                <a:latin typeface="Calibri" panose="020F0502020204030204" pitchFamily="34" charset="0"/>
                <a:ea typeface="Calibri" panose="020F0502020204030204" pitchFamily="34" charset="0"/>
              </a:rPr>
              <a:t> </a:t>
            </a:r>
            <a:r>
              <a:rPr lang="es-ES" sz="1200" dirty="0">
                <a:solidFill>
                  <a:srgbClr val="000000"/>
                </a:solidFill>
                <a:effectLst/>
                <a:latin typeface="Calibri" panose="020F0502020204030204" pitchFamily="34" charset="0"/>
                <a:ea typeface="Calibri" panose="020F0502020204030204" pitchFamily="34" charset="0"/>
              </a:rPr>
              <a:t>se expidió la</a:t>
            </a:r>
            <a:r>
              <a:rPr lang="es-ES" sz="1200" spc="-55" dirty="0">
                <a:solidFill>
                  <a:srgbClr val="000000"/>
                </a:solidFill>
                <a:effectLst/>
                <a:latin typeface="Calibri" panose="020F0502020204030204" pitchFamily="34" charset="0"/>
                <a:ea typeface="Calibri" panose="020F0502020204030204" pitchFamily="34" charset="0"/>
              </a:rPr>
              <a:t> </a:t>
            </a:r>
            <a:r>
              <a:rPr lang="es-ES" sz="1200" dirty="0">
                <a:solidFill>
                  <a:srgbClr val="000000"/>
                </a:solidFill>
                <a:effectLst/>
                <a:latin typeface="Calibri" panose="020F0502020204030204" pitchFamily="34" charset="0"/>
                <a:ea typeface="Calibri" panose="020F0502020204030204" pitchFamily="34" charset="0"/>
              </a:rPr>
              <a:t>ley</a:t>
            </a:r>
            <a:r>
              <a:rPr lang="es-ES" sz="1200" spc="-65" dirty="0">
                <a:solidFill>
                  <a:srgbClr val="000000"/>
                </a:solidFill>
                <a:effectLst/>
                <a:latin typeface="Calibri" panose="020F0502020204030204" pitchFamily="34" charset="0"/>
                <a:ea typeface="Calibri" panose="020F0502020204030204" pitchFamily="34" charset="0"/>
              </a:rPr>
              <a:t> </a:t>
            </a:r>
            <a:r>
              <a:rPr lang="es-ES" sz="1200" dirty="0">
                <a:solidFill>
                  <a:srgbClr val="000000"/>
                </a:solidFill>
                <a:effectLst/>
                <a:latin typeface="Calibri" panose="020F0502020204030204" pitchFamily="34" charset="0"/>
                <a:ea typeface="Calibri" panose="020F0502020204030204" pitchFamily="34" charset="0"/>
              </a:rPr>
              <a:t>2406</a:t>
            </a:r>
            <a:r>
              <a:rPr lang="es-ES" sz="1200" spc="-25" dirty="0">
                <a:solidFill>
                  <a:srgbClr val="000000"/>
                </a:solidFill>
                <a:effectLst/>
                <a:latin typeface="Calibri" panose="020F0502020204030204" pitchFamily="34" charset="0"/>
                <a:ea typeface="Calibri" panose="020F0502020204030204" pitchFamily="34" charset="0"/>
              </a:rPr>
              <a:t> </a:t>
            </a:r>
            <a:r>
              <a:rPr lang="es-ES" sz="1200" dirty="0">
                <a:solidFill>
                  <a:srgbClr val="000000"/>
                </a:solidFill>
                <a:effectLst/>
                <a:latin typeface="Calibri" panose="020F0502020204030204" pitchFamily="34" charset="0"/>
                <a:ea typeface="Calibri" panose="020F0502020204030204" pitchFamily="34" charset="0"/>
              </a:rPr>
              <a:t>del</a:t>
            </a:r>
            <a:r>
              <a:rPr lang="es-ES" sz="1200" spc="-50" dirty="0">
                <a:solidFill>
                  <a:srgbClr val="000000"/>
                </a:solidFill>
                <a:effectLst/>
                <a:latin typeface="Calibri" panose="020F0502020204030204" pitchFamily="34" charset="0"/>
                <a:ea typeface="Calibri" panose="020F0502020204030204" pitchFamily="34" charset="0"/>
              </a:rPr>
              <a:t> </a:t>
            </a:r>
            <a:r>
              <a:rPr lang="es-ES" sz="1200" dirty="0">
                <a:solidFill>
                  <a:srgbClr val="000000"/>
                </a:solidFill>
                <a:effectLst/>
                <a:latin typeface="Calibri" panose="020F0502020204030204" pitchFamily="34" charset="0"/>
                <a:ea typeface="Calibri" panose="020F0502020204030204" pitchFamily="34" charset="0"/>
              </a:rPr>
              <a:t>2</a:t>
            </a:r>
            <a:r>
              <a:rPr lang="es-ES" sz="1200" spc="-40" dirty="0">
                <a:solidFill>
                  <a:srgbClr val="000000"/>
                </a:solidFill>
                <a:effectLst/>
                <a:latin typeface="Calibri" panose="020F0502020204030204" pitchFamily="34" charset="0"/>
                <a:ea typeface="Calibri" panose="020F0502020204030204" pitchFamily="34" charset="0"/>
              </a:rPr>
              <a:t> </a:t>
            </a:r>
            <a:r>
              <a:rPr lang="es-ES" sz="1200" dirty="0">
                <a:solidFill>
                  <a:srgbClr val="000000"/>
                </a:solidFill>
                <a:effectLst/>
                <a:latin typeface="Calibri" panose="020F0502020204030204" pitchFamily="34" charset="0"/>
                <a:ea typeface="Calibri" panose="020F0502020204030204" pitchFamily="34" charset="0"/>
              </a:rPr>
              <a:t>de</a:t>
            </a:r>
            <a:r>
              <a:rPr lang="es-ES" sz="1200" spc="-45" dirty="0">
                <a:solidFill>
                  <a:srgbClr val="000000"/>
                </a:solidFill>
                <a:effectLst/>
                <a:latin typeface="Calibri" panose="020F0502020204030204" pitchFamily="34" charset="0"/>
                <a:ea typeface="Calibri" panose="020F0502020204030204" pitchFamily="34" charset="0"/>
              </a:rPr>
              <a:t> </a:t>
            </a:r>
            <a:r>
              <a:rPr lang="es-ES" sz="1200" dirty="0">
                <a:solidFill>
                  <a:srgbClr val="000000"/>
                </a:solidFill>
                <a:effectLst/>
                <a:latin typeface="Calibri" panose="020F0502020204030204" pitchFamily="34" charset="0"/>
                <a:ea typeface="Calibri" panose="020F0502020204030204" pitchFamily="34" charset="0"/>
              </a:rPr>
              <a:t>agosto de 2024 “por medio de la cual se ordena la modernización y actualización permanente del</a:t>
            </a:r>
            <a:r>
              <a:rPr lang="es-ES" sz="1200" spc="-45" dirty="0">
                <a:solidFill>
                  <a:srgbClr val="000000"/>
                </a:solidFill>
                <a:effectLst/>
                <a:latin typeface="Calibri" panose="020F0502020204030204" pitchFamily="34" charset="0"/>
                <a:ea typeface="Calibri" panose="020F0502020204030204" pitchFamily="34" charset="0"/>
              </a:rPr>
              <a:t> </a:t>
            </a:r>
            <a:r>
              <a:rPr lang="es-ES" sz="1200" dirty="0">
                <a:solidFill>
                  <a:srgbClr val="000000"/>
                </a:solidFill>
                <a:effectLst/>
                <a:latin typeface="Calibri" panose="020F0502020204030204" pitchFamily="34" charset="0"/>
                <a:ea typeface="Calibri" panose="020F0502020204030204" pitchFamily="34" charset="0"/>
              </a:rPr>
              <a:t>programa</a:t>
            </a:r>
            <a:r>
              <a:rPr lang="es-ES" sz="1200" spc="-40" dirty="0">
                <a:solidFill>
                  <a:srgbClr val="000000"/>
                </a:solidFill>
                <a:effectLst/>
                <a:latin typeface="Calibri" panose="020F0502020204030204" pitchFamily="34" charset="0"/>
                <a:ea typeface="Calibri" panose="020F0502020204030204" pitchFamily="34" charset="0"/>
              </a:rPr>
              <a:t> </a:t>
            </a:r>
            <a:r>
              <a:rPr lang="es-ES" sz="1200" dirty="0">
                <a:solidFill>
                  <a:srgbClr val="000000"/>
                </a:solidFill>
                <a:effectLst/>
                <a:latin typeface="Calibri" panose="020F0502020204030204" pitchFamily="34" charset="0"/>
                <a:ea typeface="Calibri" panose="020F0502020204030204" pitchFamily="34" charset="0"/>
              </a:rPr>
              <a:t>ampliado</a:t>
            </a:r>
            <a:r>
              <a:rPr lang="es-ES" sz="1200" spc="-25" dirty="0">
                <a:solidFill>
                  <a:srgbClr val="000000"/>
                </a:solidFill>
                <a:effectLst/>
                <a:latin typeface="Calibri" panose="020F0502020204030204" pitchFamily="34" charset="0"/>
                <a:ea typeface="Calibri" panose="020F0502020204030204" pitchFamily="34" charset="0"/>
              </a:rPr>
              <a:t> </a:t>
            </a:r>
            <a:r>
              <a:rPr lang="es-ES" sz="1200" dirty="0">
                <a:solidFill>
                  <a:srgbClr val="000000"/>
                </a:solidFill>
                <a:effectLst/>
                <a:latin typeface="Calibri" panose="020F0502020204030204" pitchFamily="34" charset="0"/>
                <a:ea typeface="Calibri" panose="020F0502020204030204" pitchFamily="34" charset="0"/>
              </a:rPr>
              <a:t>de inmunizaciones - PAI- y se dictan</a:t>
            </a:r>
            <a:r>
              <a:rPr lang="es-ES" sz="1200" spc="-40" dirty="0">
                <a:solidFill>
                  <a:srgbClr val="000000"/>
                </a:solidFill>
                <a:effectLst/>
                <a:latin typeface="Calibri" panose="020F0502020204030204" pitchFamily="34" charset="0"/>
                <a:ea typeface="Calibri" panose="020F0502020204030204" pitchFamily="34" charset="0"/>
              </a:rPr>
              <a:t> </a:t>
            </a:r>
            <a:r>
              <a:rPr lang="es-ES" sz="1200" dirty="0">
                <a:solidFill>
                  <a:srgbClr val="000000"/>
                </a:solidFill>
                <a:effectLst/>
                <a:latin typeface="Calibri" panose="020F0502020204030204" pitchFamily="34" charset="0"/>
                <a:ea typeface="Calibri" panose="020F0502020204030204" pitchFamily="34" charset="0"/>
              </a:rPr>
              <a:t>otras</a:t>
            </a:r>
            <a:r>
              <a:rPr lang="es-ES" sz="1200" spc="-45" dirty="0">
                <a:solidFill>
                  <a:srgbClr val="000000"/>
                </a:solidFill>
                <a:effectLst/>
                <a:latin typeface="Calibri" panose="020F0502020204030204" pitchFamily="34" charset="0"/>
                <a:ea typeface="Calibri" panose="020F0502020204030204" pitchFamily="34" charset="0"/>
              </a:rPr>
              <a:t> </a:t>
            </a:r>
            <a:r>
              <a:rPr lang="es-ES" sz="1200" dirty="0">
                <a:solidFill>
                  <a:srgbClr val="000000"/>
                </a:solidFill>
                <a:effectLst/>
                <a:latin typeface="Calibri" panose="020F0502020204030204" pitchFamily="34" charset="0"/>
                <a:ea typeface="Calibri" panose="020F0502020204030204" pitchFamily="34" charset="0"/>
              </a:rPr>
              <a:t>disposiciones.</a:t>
            </a:r>
            <a:endParaRPr lang="es-CO"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3306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C5A6958-8AB7-7A60-F726-1F88B53902B1}"/>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8AE105A7-6342-9473-3BDA-E3DC4E347E9A}"/>
              </a:ext>
            </a:extLst>
          </p:cNvPr>
          <p:cNvPicPr>
            <a:picLocks noChangeAspect="1"/>
          </p:cNvPicPr>
          <p:nvPr/>
        </p:nvPicPr>
        <p:blipFill>
          <a:blip r:embed="rId3"/>
          <a:srcRect l="24938" t="22500" r="9437" b="15333"/>
          <a:stretch/>
        </p:blipFill>
        <p:spPr>
          <a:xfrm>
            <a:off x="958215" y="320039"/>
            <a:ext cx="10481310" cy="5585041"/>
          </a:xfrm>
          <a:prstGeom prst="rect">
            <a:avLst/>
          </a:prstGeom>
        </p:spPr>
      </p:pic>
    </p:spTree>
    <p:extLst>
      <p:ext uri="{BB962C8B-B14F-4D97-AF65-F5344CB8AC3E}">
        <p14:creationId xmlns:p14="http://schemas.microsoft.com/office/powerpoint/2010/main" val="1748116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F5F2B2-EFFC-EDE4-877D-5CE1A0BD478A}"/>
            </a:ext>
          </a:extLst>
        </p:cNvPr>
        <p:cNvGrpSpPr/>
        <p:nvPr/>
      </p:nvGrpSpPr>
      <p:grpSpPr>
        <a:xfrm>
          <a:off x="0" y="0"/>
          <a:ext cx="0" cy="0"/>
          <a:chOff x="0" y="0"/>
          <a:chExt cx="0" cy="0"/>
        </a:xfrm>
      </p:grpSpPr>
      <p:grpSp>
        <p:nvGrpSpPr>
          <p:cNvPr id="4" name="Group 113"/>
          <p:cNvGrpSpPr>
            <a:grpSpLocks/>
          </p:cNvGrpSpPr>
          <p:nvPr/>
        </p:nvGrpSpPr>
        <p:grpSpPr>
          <a:xfrm>
            <a:off x="4203065" y="1135380"/>
            <a:ext cx="7994650" cy="1085215"/>
            <a:chOff x="0" y="0"/>
            <a:chExt cx="7995284" cy="1085215"/>
          </a:xfrm>
        </p:grpSpPr>
        <p:sp>
          <p:nvSpPr>
            <p:cNvPr id="5" name="Graphic 114"/>
            <p:cNvSpPr/>
            <p:nvPr/>
          </p:nvSpPr>
          <p:spPr>
            <a:xfrm>
              <a:off x="6095" y="6095"/>
              <a:ext cx="7983220" cy="1073150"/>
            </a:xfrm>
            <a:custGeom>
              <a:avLst/>
              <a:gdLst/>
              <a:ahLst/>
              <a:cxnLst/>
              <a:rect l="l" t="t" r="r" b="b"/>
              <a:pathLst>
                <a:path w="7983220" h="1073150">
                  <a:moveTo>
                    <a:pt x="7803896" y="0"/>
                  </a:moveTo>
                  <a:lnTo>
                    <a:pt x="178815" y="0"/>
                  </a:lnTo>
                  <a:lnTo>
                    <a:pt x="131262" y="6384"/>
                  </a:lnTo>
                  <a:lnTo>
                    <a:pt x="88542" y="24402"/>
                  </a:lnTo>
                  <a:lnTo>
                    <a:pt x="52355" y="52355"/>
                  </a:lnTo>
                  <a:lnTo>
                    <a:pt x="24402" y="88542"/>
                  </a:lnTo>
                  <a:lnTo>
                    <a:pt x="6384" y="131262"/>
                  </a:lnTo>
                  <a:lnTo>
                    <a:pt x="0" y="178815"/>
                  </a:lnTo>
                  <a:lnTo>
                    <a:pt x="0" y="894079"/>
                  </a:lnTo>
                  <a:lnTo>
                    <a:pt x="6384" y="941633"/>
                  </a:lnTo>
                  <a:lnTo>
                    <a:pt x="24402" y="984353"/>
                  </a:lnTo>
                  <a:lnTo>
                    <a:pt x="52355" y="1020540"/>
                  </a:lnTo>
                  <a:lnTo>
                    <a:pt x="88542" y="1048493"/>
                  </a:lnTo>
                  <a:lnTo>
                    <a:pt x="131262" y="1066511"/>
                  </a:lnTo>
                  <a:lnTo>
                    <a:pt x="178815" y="1072896"/>
                  </a:lnTo>
                  <a:lnTo>
                    <a:pt x="7803896" y="1072896"/>
                  </a:lnTo>
                  <a:lnTo>
                    <a:pt x="7851449" y="1066511"/>
                  </a:lnTo>
                  <a:lnTo>
                    <a:pt x="7894169" y="1048493"/>
                  </a:lnTo>
                  <a:lnTo>
                    <a:pt x="7930356" y="1020540"/>
                  </a:lnTo>
                  <a:lnTo>
                    <a:pt x="7958309" y="984353"/>
                  </a:lnTo>
                  <a:lnTo>
                    <a:pt x="7976327" y="941633"/>
                  </a:lnTo>
                  <a:lnTo>
                    <a:pt x="7982711" y="894079"/>
                  </a:lnTo>
                  <a:lnTo>
                    <a:pt x="7982711" y="178815"/>
                  </a:lnTo>
                  <a:lnTo>
                    <a:pt x="7976327" y="131262"/>
                  </a:lnTo>
                  <a:lnTo>
                    <a:pt x="7958309" y="88542"/>
                  </a:lnTo>
                  <a:lnTo>
                    <a:pt x="7930356" y="52355"/>
                  </a:lnTo>
                  <a:lnTo>
                    <a:pt x="7894169" y="24402"/>
                  </a:lnTo>
                  <a:lnTo>
                    <a:pt x="7851449" y="6384"/>
                  </a:lnTo>
                  <a:lnTo>
                    <a:pt x="7803896" y="0"/>
                  </a:lnTo>
                  <a:close/>
                </a:path>
              </a:pathLst>
            </a:custGeom>
            <a:solidFill>
              <a:srgbClr val="FFFFFF"/>
            </a:solidFill>
          </p:spPr>
          <p:txBody>
            <a:bodyPr wrap="square" lIns="0" tIns="0" rIns="0" bIns="0" rtlCol="0">
              <a:prstTxWarp prst="textNoShape">
                <a:avLst/>
              </a:prstTxWarp>
              <a:noAutofit/>
            </a:bodyPr>
            <a:lstStyle/>
            <a:p>
              <a:endParaRPr lang="es-CO"/>
            </a:p>
          </p:txBody>
        </p:sp>
        <p:sp>
          <p:nvSpPr>
            <p:cNvPr id="24" name="Graphic 115"/>
            <p:cNvSpPr/>
            <p:nvPr/>
          </p:nvSpPr>
          <p:spPr>
            <a:xfrm>
              <a:off x="6095" y="6095"/>
              <a:ext cx="7983220" cy="1073150"/>
            </a:xfrm>
            <a:custGeom>
              <a:avLst/>
              <a:gdLst/>
              <a:ahLst/>
              <a:cxnLst/>
              <a:rect l="l" t="t" r="r" b="b"/>
              <a:pathLst>
                <a:path w="7983220" h="1073150">
                  <a:moveTo>
                    <a:pt x="0" y="178815"/>
                  </a:moveTo>
                  <a:lnTo>
                    <a:pt x="6384" y="131262"/>
                  </a:lnTo>
                  <a:lnTo>
                    <a:pt x="24402" y="88542"/>
                  </a:lnTo>
                  <a:lnTo>
                    <a:pt x="52355" y="52355"/>
                  </a:lnTo>
                  <a:lnTo>
                    <a:pt x="88542" y="24402"/>
                  </a:lnTo>
                  <a:lnTo>
                    <a:pt x="131262" y="6384"/>
                  </a:lnTo>
                  <a:lnTo>
                    <a:pt x="178815" y="0"/>
                  </a:lnTo>
                  <a:lnTo>
                    <a:pt x="7803896" y="0"/>
                  </a:lnTo>
                  <a:lnTo>
                    <a:pt x="7851449" y="6384"/>
                  </a:lnTo>
                  <a:lnTo>
                    <a:pt x="7894169" y="24402"/>
                  </a:lnTo>
                  <a:lnTo>
                    <a:pt x="7930356" y="52355"/>
                  </a:lnTo>
                  <a:lnTo>
                    <a:pt x="7958309" y="88542"/>
                  </a:lnTo>
                  <a:lnTo>
                    <a:pt x="7976327" y="131262"/>
                  </a:lnTo>
                  <a:lnTo>
                    <a:pt x="7982711" y="178815"/>
                  </a:lnTo>
                  <a:lnTo>
                    <a:pt x="7982711" y="894079"/>
                  </a:lnTo>
                  <a:lnTo>
                    <a:pt x="7976327" y="941633"/>
                  </a:lnTo>
                  <a:lnTo>
                    <a:pt x="7958309" y="984353"/>
                  </a:lnTo>
                  <a:lnTo>
                    <a:pt x="7930356" y="1020540"/>
                  </a:lnTo>
                  <a:lnTo>
                    <a:pt x="7894169" y="1048493"/>
                  </a:lnTo>
                  <a:lnTo>
                    <a:pt x="7851449" y="1066511"/>
                  </a:lnTo>
                  <a:lnTo>
                    <a:pt x="7803896" y="1072896"/>
                  </a:lnTo>
                  <a:lnTo>
                    <a:pt x="178815" y="1072896"/>
                  </a:lnTo>
                  <a:lnTo>
                    <a:pt x="131262" y="1066511"/>
                  </a:lnTo>
                  <a:lnTo>
                    <a:pt x="88542" y="1048493"/>
                  </a:lnTo>
                  <a:lnTo>
                    <a:pt x="52355" y="1020540"/>
                  </a:lnTo>
                  <a:lnTo>
                    <a:pt x="24402" y="984353"/>
                  </a:lnTo>
                  <a:lnTo>
                    <a:pt x="6384" y="941633"/>
                  </a:lnTo>
                  <a:lnTo>
                    <a:pt x="0" y="894079"/>
                  </a:lnTo>
                  <a:lnTo>
                    <a:pt x="0" y="178815"/>
                  </a:lnTo>
                  <a:close/>
                </a:path>
              </a:pathLst>
            </a:custGeom>
            <a:ln w="12192">
              <a:solidFill>
                <a:srgbClr val="4471C4"/>
              </a:solidFill>
              <a:prstDash val="solid"/>
            </a:ln>
          </p:spPr>
          <p:txBody>
            <a:bodyPr wrap="square" lIns="0" tIns="0" rIns="0" bIns="0" rtlCol="0">
              <a:prstTxWarp prst="textNoShape">
                <a:avLst/>
              </a:prstTxWarp>
              <a:noAutofit/>
            </a:bodyPr>
            <a:lstStyle/>
            <a:p>
              <a:endParaRPr lang="es-CO"/>
            </a:p>
          </p:txBody>
        </p:sp>
      </p:grpSp>
      <p:grpSp>
        <p:nvGrpSpPr>
          <p:cNvPr id="30" name="Group 127"/>
          <p:cNvGrpSpPr>
            <a:grpSpLocks/>
          </p:cNvGrpSpPr>
          <p:nvPr/>
        </p:nvGrpSpPr>
        <p:grpSpPr>
          <a:xfrm>
            <a:off x="4203065" y="2317115"/>
            <a:ext cx="7994650" cy="1184275"/>
            <a:chOff x="0" y="0"/>
            <a:chExt cx="7995284" cy="1184275"/>
          </a:xfrm>
        </p:grpSpPr>
        <p:sp>
          <p:nvSpPr>
            <p:cNvPr id="31" name="Graphic 128"/>
            <p:cNvSpPr/>
            <p:nvPr/>
          </p:nvSpPr>
          <p:spPr>
            <a:xfrm>
              <a:off x="6095" y="6095"/>
              <a:ext cx="7983220" cy="1172210"/>
            </a:xfrm>
            <a:custGeom>
              <a:avLst/>
              <a:gdLst/>
              <a:ahLst/>
              <a:cxnLst/>
              <a:rect l="l" t="t" r="r" b="b"/>
              <a:pathLst>
                <a:path w="7983220" h="1172210">
                  <a:moveTo>
                    <a:pt x="7787386" y="0"/>
                  </a:moveTo>
                  <a:lnTo>
                    <a:pt x="195325" y="0"/>
                  </a:lnTo>
                  <a:lnTo>
                    <a:pt x="150556" y="5161"/>
                  </a:lnTo>
                  <a:lnTo>
                    <a:pt x="109449" y="19862"/>
                  </a:lnTo>
                  <a:lnTo>
                    <a:pt x="73181" y="42927"/>
                  </a:lnTo>
                  <a:lnTo>
                    <a:pt x="42927" y="73181"/>
                  </a:lnTo>
                  <a:lnTo>
                    <a:pt x="19862" y="109449"/>
                  </a:lnTo>
                  <a:lnTo>
                    <a:pt x="5161" y="150556"/>
                  </a:lnTo>
                  <a:lnTo>
                    <a:pt x="0" y="195325"/>
                  </a:lnTo>
                  <a:lnTo>
                    <a:pt x="0" y="976629"/>
                  </a:lnTo>
                  <a:lnTo>
                    <a:pt x="5161" y="1021399"/>
                  </a:lnTo>
                  <a:lnTo>
                    <a:pt x="19862" y="1062506"/>
                  </a:lnTo>
                  <a:lnTo>
                    <a:pt x="42927" y="1098774"/>
                  </a:lnTo>
                  <a:lnTo>
                    <a:pt x="73181" y="1129028"/>
                  </a:lnTo>
                  <a:lnTo>
                    <a:pt x="109449" y="1152093"/>
                  </a:lnTo>
                  <a:lnTo>
                    <a:pt x="150556" y="1166794"/>
                  </a:lnTo>
                  <a:lnTo>
                    <a:pt x="195325" y="1171956"/>
                  </a:lnTo>
                  <a:lnTo>
                    <a:pt x="7787386" y="1171956"/>
                  </a:lnTo>
                  <a:lnTo>
                    <a:pt x="7832155" y="1166794"/>
                  </a:lnTo>
                  <a:lnTo>
                    <a:pt x="7873262" y="1152093"/>
                  </a:lnTo>
                  <a:lnTo>
                    <a:pt x="7909530" y="1129028"/>
                  </a:lnTo>
                  <a:lnTo>
                    <a:pt x="7939784" y="1098774"/>
                  </a:lnTo>
                  <a:lnTo>
                    <a:pt x="7962849" y="1062506"/>
                  </a:lnTo>
                  <a:lnTo>
                    <a:pt x="7977550" y="1021399"/>
                  </a:lnTo>
                  <a:lnTo>
                    <a:pt x="7982711" y="976629"/>
                  </a:lnTo>
                  <a:lnTo>
                    <a:pt x="7982711" y="195325"/>
                  </a:lnTo>
                  <a:lnTo>
                    <a:pt x="7977550" y="150556"/>
                  </a:lnTo>
                  <a:lnTo>
                    <a:pt x="7962849" y="109449"/>
                  </a:lnTo>
                  <a:lnTo>
                    <a:pt x="7939784" y="73181"/>
                  </a:lnTo>
                  <a:lnTo>
                    <a:pt x="7909530" y="42927"/>
                  </a:lnTo>
                  <a:lnTo>
                    <a:pt x="7873262" y="19862"/>
                  </a:lnTo>
                  <a:lnTo>
                    <a:pt x="7832155" y="5161"/>
                  </a:lnTo>
                  <a:lnTo>
                    <a:pt x="7787386" y="0"/>
                  </a:lnTo>
                  <a:close/>
                </a:path>
              </a:pathLst>
            </a:custGeom>
            <a:solidFill>
              <a:srgbClr val="FFFFFF"/>
            </a:solidFill>
          </p:spPr>
          <p:txBody>
            <a:bodyPr wrap="square" lIns="0" tIns="0" rIns="0" bIns="0" rtlCol="0">
              <a:prstTxWarp prst="textNoShape">
                <a:avLst/>
              </a:prstTxWarp>
              <a:noAutofit/>
            </a:bodyPr>
            <a:lstStyle/>
            <a:p>
              <a:endParaRPr lang="es-CO"/>
            </a:p>
          </p:txBody>
        </p:sp>
        <p:sp>
          <p:nvSpPr>
            <p:cNvPr id="52" name="Graphic 129"/>
            <p:cNvSpPr/>
            <p:nvPr/>
          </p:nvSpPr>
          <p:spPr>
            <a:xfrm>
              <a:off x="6095" y="6095"/>
              <a:ext cx="7983220" cy="1172210"/>
            </a:xfrm>
            <a:custGeom>
              <a:avLst/>
              <a:gdLst/>
              <a:ahLst/>
              <a:cxnLst/>
              <a:rect l="l" t="t" r="r" b="b"/>
              <a:pathLst>
                <a:path w="7983220" h="1172210">
                  <a:moveTo>
                    <a:pt x="0" y="195325"/>
                  </a:moveTo>
                  <a:lnTo>
                    <a:pt x="5161" y="150556"/>
                  </a:lnTo>
                  <a:lnTo>
                    <a:pt x="19862" y="109449"/>
                  </a:lnTo>
                  <a:lnTo>
                    <a:pt x="42927" y="73181"/>
                  </a:lnTo>
                  <a:lnTo>
                    <a:pt x="73181" y="42927"/>
                  </a:lnTo>
                  <a:lnTo>
                    <a:pt x="109449" y="19862"/>
                  </a:lnTo>
                  <a:lnTo>
                    <a:pt x="150556" y="5161"/>
                  </a:lnTo>
                  <a:lnTo>
                    <a:pt x="195325" y="0"/>
                  </a:lnTo>
                  <a:lnTo>
                    <a:pt x="7787386" y="0"/>
                  </a:lnTo>
                  <a:lnTo>
                    <a:pt x="7832155" y="5161"/>
                  </a:lnTo>
                  <a:lnTo>
                    <a:pt x="7873262" y="19862"/>
                  </a:lnTo>
                  <a:lnTo>
                    <a:pt x="7909530" y="42927"/>
                  </a:lnTo>
                  <a:lnTo>
                    <a:pt x="7939784" y="73181"/>
                  </a:lnTo>
                  <a:lnTo>
                    <a:pt x="7962849" y="109449"/>
                  </a:lnTo>
                  <a:lnTo>
                    <a:pt x="7977550" y="150556"/>
                  </a:lnTo>
                  <a:lnTo>
                    <a:pt x="7982711" y="195325"/>
                  </a:lnTo>
                  <a:lnTo>
                    <a:pt x="7982711" y="976629"/>
                  </a:lnTo>
                  <a:lnTo>
                    <a:pt x="7977550" y="1021399"/>
                  </a:lnTo>
                  <a:lnTo>
                    <a:pt x="7962849" y="1062506"/>
                  </a:lnTo>
                  <a:lnTo>
                    <a:pt x="7939784" y="1098774"/>
                  </a:lnTo>
                  <a:lnTo>
                    <a:pt x="7909530" y="1129028"/>
                  </a:lnTo>
                  <a:lnTo>
                    <a:pt x="7873262" y="1152093"/>
                  </a:lnTo>
                  <a:lnTo>
                    <a:pt x="7832155" y="1166794"/>
                  </a:lnTo>
                  <a:lnTo>
                    <a:pt x="7787386" y="1171956"/>
                  </a:lnTo>
                  <a:lnTo>
                    <a:pt x="195325" y="1171956"/>
                  </a:lnTo>
                  <a:lnTo>
                    <a:pt x="150556" y="1166794"/>
                  </a:lnTo>
                  <a:lnTo>
                    <a:pt x="109449" y="1152093"/>
                  </a:lnTo>
                  <a:lnTo>
                    <a:pt x="73181" y="1129028"/>
                  </a:lnTo>
                  <a:lnTo>
                    <a:pt x="42927" y="1098774"/>
                  </a:lnTo>
                  <a:lnTo>
                    <a:pt x="19862" y="1062506"/>
                  </a:lnTo>
                  <a:lnTo>
                    <a:pt x="5161" y="1021399"/>
                  </a:lnTo>
                  <a:lnTo>
                    <a:pt x="0" y="976629"/>
                  </a:lnTo>
                  <a:lnTo>
                    <a:pt x="0" y="195325"/>
                  </a:lnTo>
                  <a:close/>
                </a:path>
              </a:pathLst>
            </a:custGeom>
            <a:ln w="12192">
              <a:solidFill>
                <a:srgbClr val="EC7C30"/>
              </a:solidFill>
              <a:prstDash val="solid"/>
            </a:ln>
          </p:spPr>
          <p:txBody>
            <a:bodyPr wrap="square" lIns="0" tIns="0" rIns="0" bIns="0" rtlCol="0">
              <a:prstTxWarp prst="textNoShape">
                <a:avLst/>
              </a:prstTxWarp>
              <a:noAutofit/>
            </a:bodyPr>
            <a:lstStyle/>
            <a:p>
              <a:endParaRPr lang="es-CO"/>
            </a:p>
          </p:txBody>
        </p:sp>
      </p:grpSp>
      <p:grpSp>
        <p:nvGrpSpPr>
          <p:cNvPr id="53" name="Group 130"/>
          <p:cNvGrpSpPr>
            <a:grpSpLocks/>
          </p:cNvGrpSpPr>
          <p:nvPr/>
        </p:nvGrpSpPr>
        <p:grpSpPr>
          <a:xfrm>
            <a:off x="4203065" y="3711575"/>
            <a:ext cx="7994650" cy="1059180"/>
            <a:chOff x="0" y="0"/>
            <a:chExt cx="7995284" cy="1059180"/>
          </a:xfrm>
        </p:grpSpPr>
        <p:sp>
          <p:nvSpPr>
            <p:cNvPr id="54" name="Graphic 131"/>
            <p:cNvSpPr/>
            <p:nvPr/>
          </p:nvSpPr>
          <p:spPr>
            <a:xfrm>
              <a:off x="6095" y="6095"/>
              <a:ext cx="7983220" cy="1047115"/>
            </a:xfrm>
            <a:custGeom>
              <a:avLst/>
              <a:gdLst/>
              <a:ahLst/>
              <a:cxnLst/>
              <a:rect l="l" t="t" r="r" b="b"/>
              <a:pathLst>
                <a:path w="7983220" h="1047115">
                  <a:moveTo>
                    <a:pt x="7808213" y="0"/>
                  </a:moveTo>
                  <a:lnTo>
                    <a:pt x="174498" y="0"/>
                  </a:lnTo>
                  <a:lnTo>
                    <a:pt x="128102" y="6231"/>
                  </a:lnTo>
                  <a:lnTo>
                    <a:pt x="86416" y="23819"/>
                  </a:lnTo>
                  <a:lnTo>
                    <a:pt x="51101" y="51101"/>
                  </a:lnTo>
                  <a:lnTo>
                    <a:pt x="23819" y="86416"/>
                  </a:lnTo>
                  <a:lnTo>
                    <a:pt x="6231" y="128102"/>
                  </a:lnTo>
                  <a:lnTo>
                    <a:pt x="0" y="174497"/>
                  </a:lnTo>
                  <a:lnTo>
                    <a:pt x="0" y="872489"/>
                  </a:lnTo>
                  <a:lnTo>
                    <a:pt x="6231" y="918885"/>
                  </a:lnTo>
                  <a:lnTo>
                    <a:pt x="23819" y="960571"/>
                  </a:lnTo>
                  <a:lnTo>
                    <a:pt x="51101" y="995886"/>
                  </a:lnTo>
                  <a:lnTo>
                    <a:pt x="86416" y="1023168"/>
                  </a:lnTo>
                  <a:lnTo>
                    <a:pt x="128102" y="1040756"/>
                  </a:lnTo>
                  <a:lnTo>
                    <a:pt x="174498" y="1046988"/>
                  </a:lnTo>
                  <a:lnTo>
                    <a:pt x="7808213" y="1046988"/>
                  </a:lnTo>
                  <a:lnTo>
                    <a:pt x="7854609" y="1040756"/>
                  </a:lnTo>
                  <a:lnTo>
                    <a:pt x="7896295" y="1023168"/>
                  </a:lnTo>
                  <a:lnTo>
                    <a:pt x="7931610" y="995886"/>
                  </a:lnTo>
                  <a:lnTo>
                    <a:pt x="7958892" y="960571"/>
                  </a:lnTo>
                  <a:lnTo>
                    <a:pt x="7976480" y="918885"/>
                  </a:lnTo>
                  <a:lnTo>
                    <a:pt x="7982711" y="872489"/>
                  </a:lnTo>
                  <a:lnTo>
                    <a:pt x="7982711" y="174497"/>
                  </a:lnTo>
                  <a:lnTo>
                    <a:pt x="7976480" y="128102"/>
                  </a:lnTo>
                  <a:lnTo>
                    <a:pt x="7958892" y="86416"/>
                  </a:lnTo>
                  <a:lnTo>
                    <a:pt x="7931610" y="51101"/>
                  </a:lnTo>
                  <a:lnTo>
                    <a:pt x="7896295" y="23819"/>
                  </a:lnTo>
                  <a:lnTo>
                    <a:pt x="7854609" y="6231"/>
                  </a:lnTo>
                  <a:lnTo>
                    <a:pt x="7808213" y="0"/>
                  </a:lnTo>
                  <a:close/>
                </a:path>
              </a:pathLst>
            </a:custGeom>
            <a:solidFill>
              <a:srgbClr val="FFFFFF"/>
            </a:solidFill>
          </p:spPr>
          <p:txBody>
            <a:bodyPr wrap="square" lIns="0" tIns="0" rIns="0" bIns="0" rtlCol="0">
              <a:prstTxWarp prst="textNoShape">
                <a:avLst/>
              </a:prstTxWarp>
              <a:noAutofit/>
            </a:bodyPr>
            <a:lstStyle/>
            <a:p>
              <a:endParaRPr lang="es-CO"/>
            </a:p>
          </p:txBody>
        </p:sp>
        <p:sp>
          <p:nvSpPr>
            <p:cNvPr id="55" name="Graphic 132"/>
            <p:cNvSpPr/>
            <p:nvPr/>
          </p:nvSpPr>
          <p:spPr>
            <a:xfrm>
              <a:off x="6095" y="6095"/>
              <a:ext cx="7983220" cy="1047115"/>
            </a:xfrm>
            <a:custGeom>
              <a:avLst/>
              <a:gdLst/>
              <a:ahLst/>
              <a:cxnLst/>
              <a:rect l="l" t="t" r="r" b="b"/>
              <a:pathLst>
                <a:path w="7983220" h="1047115">
                  <a:moveTo>
                    <a:pt x="0" y="174497"/>
                  </a:moveTo>
                  <a:lnTo>
                    <a:pt x="6231" y="128102"/>
                  </a:lnTo>
                  <a:lnTo>
                    <a:pt x="23819" y="86416"/>
                  </a:lnTo>
                  <a:lnTo>
                    <a:pt x="51101" y="51101"/>
                  </a:lnTo>
                  <a:lnTo>
                    <a:pt x="86416" y="23819"/>
                  </a:lnTo>
                  <a:lnTo>
                    <a:pt x="128102" y="6231"/>
                  </a:lnTo>
                  <a:lnTo>
                    <a:pt x="174498" y="0"/>
                  </a:lnTo>
                  <a:lnTo>
                    <a:pt x="7808213" y="0"/>
                  </a:lnTo>
                  <a:lnTo>
                    <a:pt x="7854609" y="6231"/>
                  </a:lnTo>
                  <a:lnTo>
                    <a:pt x="7896295" y="23819"/>
                  </a:lnTo>
                  <a:lnTo>
                    <a:pt x="7931610" y="51101"/>
                  </a:lnTo>
                  <a:lnTo>
                    <a:pt x="7958892" y="86416"/>
                  </a:lnTo>
                  <a:lnTo>
                    <a:pt x="7976480" y="128102"/>
                  </a:lnTo>
                  <a:lnTo>
                    <a:pt x="7982711" y="174497"/>
                  </a:lnTo>
                  <a:lnTo>
                    <a:pt x="7982711" y="872489"/>
                  </a:lnTo>
                  <a:lnTo>
                    <a:pt x="7976480" y="918885"/>
                  </a:lnTo>
                  <a:lnTo>
                    <a:pt x="7958892" y="960571"/>
                  </a:lnTo>
                  <a:lnTo>
                    <a:pt x="7931610" y="995886"/>
                  </a:lnTo>
                  <a:lnTo>
                    <a:pt x="7896295" y="1023168"/>
                  </a:lnTo>
                  <a:lnTo>
                    <a:pt x="7854609" y="1040756"/>
                  </a:lnTo>
                  <a:lnTo>
                    <a:pt x="7808213" y="1046988"/>
                  </a:lnTo>
                  <a:lnTo>
                    <a:pt x="174498" y="1046988"/>
                  </a:lnTo>
                  <a:lnTo>
                    <a:pt x="128102" y="1040756"/>
                  </a:lnTo>
                  <a:lnTo>
                    <a:pt x="86416" y="1023168"/>
                  </a:lnTo>
                  <a:lnTo>
                    <a:pt x="51101" y="995886"/>
                  </a:lnTo>
                  <a:lnTo>
                    <a:pt x="23819" y="960571"/>
                  </a:lnTo>
                  <a:lnTo>
                    <a:pt x="6231" y="918885"/>
                  </a:lnTo>
                  <a:lnTo>
                    <a:pt x="0" y="872489"/>
                  </a:lnTo>
                  <a:lnTo>
                    <a:pt x="0" y="174497"/>
                  </a:lnTo>
                  <a:close/>
                </a:path>
              </a:pathLst>
            </a:custGeom>
            <a:ln w="12192">
              <a:solidFill>
                <a:srgbClr val="A4A4A4"/>
              </a:solidFill>
              <a:prstDash val="solid"/>
            </a:ln>
          </p:spPr>
          <p:txBody>
            <a:bodyPr wrap="square" lIns="0" tIns="0" rIns="0" bIns="0" rtlCol="0">
              <a:prstTxWarp prst="textNoShape">
                <a:avLst/>
              </a:prstTxWarp>
              <a:noAutofit/>
            </a:bodyPr>
            <a:lstStyle/>
            <a:p>
              <a:endParaRPr lang="es-CO"/>
            </a:p>
          </p:txBody>
        </p:sp>
      </p:grpSp>
      <p:grpSp>
        <p:nvGrpSpPr>
          <p:cNvPr id="56" name="Group 133"/>
          <p:cNvGrpSpPr>
            <a:grpSpLocks/>
          </p:cNvGrpSpPr>
          <p:nvPr/>
        </p:nvGrpSpPr>
        <p:grpSpPr>
          <a:xfrm>
            <a:off x="4203065" y="4991100"/>
            <a:ext cx="7994650" cy="1059180"/>
            <a:chOff x="0" y="0"/>
            <a:chExt cx="7995284" cy="1059180"/>
          </a:xfrm>
        </p:grpSpPr>
        <p:sp>
          <p:nvSpPr>
            <p:cNvPr id="57" name="Graphic 134"/>
            <p:cNvSpPr/>
            <p:nvPr/>
          </p:nvSpPr>
          <p:spPr>
            <a:xfrm>
              <a:off x="6095" y="6095"/>
              <a:ext cx="7983220" cy="1047115"/>
            </a:xfrm>
            <a:custGeom>
              <a:avLst/>
              <a:gdLst/>
              <a:ahLst/>
              <a:cxnLst/>
              <a:rect l="l" t="t" r="r" b="b"/>
              <a:pathLst>
                <a:path w="7983220" h="1047115">
                  <a:moveTo>
                    <a:pt x="7808213" y="0"/>
                  </a:moveTo>
                  <a:lnTo>
                    <a:pt x="174498" y="0"/>
                  </a:lnTo>
                  <a:lnTo>
                    <a:pt x="128102" y="6231"/>
                  </a:lnTo>
                  <a:lnTo>
                    <a:pt x="86416" y="23819"/>
                  </a:lnTo>
                  <a:lnTo>
                    <a:pt x="51101" y="51101"/>
                  </a:lnTo>
                  <a:lnTo>
                    <a:pt x="23819" y="86416"/>
                  </a:lnTo>
                  <a:lnTo>
                    <a:pt x="6231" y="128102"/>
                  </a:lnTo>
                  <a:lnTo>
                    <a:pt x="0" y="174497"/>
                  </a:lnTo>
                  <a:lnTo>
                    <a:pt x="0" y="872477"/>
                  </a:lnTo>
                  <a:lnTo>
                    <a:pt x="6231" y="918869"/>
                  </a:lnTo>
                  <a:lnTo>
                    <a:pt x="23819" y="960556"/>
                  </a:lnTo>
                  <a:lnTo>
                    <a:pt x="51101" y="995875"/>
                  </a:lnTo>
                  <a:lnTo>
                    <a:pt x="86416" y="1023162"/>
                  </a:lnTo>
                  <a:lnTo>
                    <a:pt x="128102" y="1040754"/>
                  </a:lnTo>
                  <a:lnTo>
                    <a:pt x="174498" y="1046987"/>
                  </a:lnTo>
                  <a:lnTo>
                    <a:pt x="7808213" y="1046987"/>
                  </a:lnTo>
                  <a:lnTo>
                    <a:pt x="7854609" y="1040754"/>
                  </a:lnTo>
                  <a:lnTo>
                    <a:pt x="7896295" y="1023162"/>
                  </a:lnTo>
                  <a:lnTo>
                    <a:pt x="7931610" y="995875"/>
                  </a:lnTo>
                  <a:lnTo>
                    <a:pt x="7958892" y="960556"/>
                  </a:lnTo>
                  <a:lnTo>
                    <a:pt x="7976480" y="918869"/>
                  </a:lnTo>
                  <a:lnTo>
                    <a:pt x="7982711" y="872477"/>
                  </a:lnTo>
                  <a:lnTo>
                    <a:pt x="7982711" y="174497"/>
                  </a:lnTo>
                  <a:lnTo>
                    <a:pt x="7976480" y="128102"/>
                  </a:lnTo>
                  <a:lnTo>
                    <a:pt x="7958892" y="86416"/>
                  </a:lnTo>
                  <a:lnTo>
                    <a:pt x="7931610" y="51101"/>
                  </a:lnTo>
                  <a:lnTo>
                    <a:pt x="7896295" y="23819"/>
                  </a:lnTo>
                  <a:lnTo>
                    <a:pt x="7854609" y="6231"/>
                  </a:lnTo>
                  <a:lnTo>
                    <a:pt x="7808213" y="0"/>
                  </a:lnTo>
                  <a:close/>
                </a:path>
              </a:pathLst>
            </a:custGeom>
            <a:solidFill>
              <a:srgbClr val="FFFFFF"/>
            </a:solidFill>
          </p:spPr>
          <p:txBody>
            <a:bodyPr wrap="square" lIns="0" tIns="0" rIns="0" bIns="0" rtlCol="0">
              <a:prstTxWarp prst="textNoShape">
                <a:avLst/>
              </a:prstTxWarp>
              <a:noAutofit/>
            </a:bodyPr>
            <a:lstStyle/>
            <a:p>
              <a:endParaRPr lang="es-CO"/>
            </a:p>
          </p:txBody>
        </p:sp>
        <p:sp>
          <p:nvSpPr>
            <p:cNvPr id="58" name="Graphic 135"/>
            <p:cNvSpPr/>
            <p:nvPr/>
          </p:nvSpPr>
          <p:spPr>
            <a:xfrm>
              <a:off x="6095" y="6095"/>
              <a:ext cx="7983220" cy="1047115"/>
            </a:xfrm>
            <a:custGeom>
              <a:avLst/>
              <a:gdLst/>
              <a:ahLst/>
              <a:cxnLst/>
              <a:rect l="l" t="t" r="r" b="b"/>
              <a:pathLst>
                <a:path w="7983220" h="1047115">
                  <a:moveTo>
                    <a:pt x="0" y="174497"/>
                  </a:moveTo>
                  <a:lnTo>
                    <a:pt x="6231" y="128102"/>
                  </a:lnTo>
                  <a:lnTo>
                    <a:pt x="23819" y="86416"/>
                  </a:lnTo>
                  <a:lnTo>
                    <a:pt x="51101" y="51101"/>
                  </a:lnTo>
                  <a:lnTo>
                    <a:pt x="86416" y="23819"/>
                  </a:lnTo>
                  <a:lnTo>
                    <a:pt x="128102" y="6231"/>
                  </a:lnTo>
                  <a:lnTo>
                    <a:pt x="174498" y="0"/>
                  </a:lnTo>
                  <a:lnTo>
                    <a:pt x="7808213" y="0"/>
                  </a:lnTo>
                  <a:lnTo>
                    <a:pt x="7854609" y="6231"/>
                  </a:lnTo>
                  <a:lnTo>
                    <a:pt x="7896295" y="23819"/>
                  </a:lnTo>
                  <a:lnTo>
                    <a:pt x="7931610" y="51101"/>
                  </a:lnTo>
                  <a:lnTo>
                    <a:pt x="7958892" y="86416"/>
                  </a:lnTo>
                  <a:lnTo>
                    <a:pt x="7976480" y="128102"/>
                  </a:lnTo>
                  <a:lnTo>
                    <a:pt x="7982711" y="174497"/>
                  </a:lnTo>
                  <a:lnTo>
                    <a:pt x="7982711" y="872477"/>
                  </a:lnTo>
                  <a:lnTo>
                    <a:pt x="7976480" y="918869"/>
                  </a:lnTo>
                  <a:lnTo>
                    <a:pt x="7958892" y="960556"/>
                  </a:lnTo>
                  <a:lnTo>
                    <a:pt x="7931610" y="995875"/>
                  </a:lnTo>
                  <a:lnTo>
                    <a:pt x="7896295" y="1023162"/>
                  </a:lnTo>
                  <a:lnTo>
                    <a:pt x="7854609" y="1040754"/>
                  </a:lnTo>
                  <a:lnTo>
                    <a:pt x="7808213" y="1046987"/>
                  </a:lnTo>
                  <a:lnTo>
                    <a:pt x="174498" y="1046987"/>
                  </a:lnTo>
                  <a:lnTo>
                    <a:pt x="128102" y="1040754"/>
                  </a:lnTo>
                  <a:lnTo>
                    <a:pt x="86416" y="1023162"/>
                  </a:lnTo>
                  <a:lnTo>
                    <a:pt x="51101" y="995875"/>
                  </a:lnTo>
                  <a:lnTo>
                    <a:pt x="23819" y="960556"/>
                  </a:lnTo>
                  <a:lnTo>
                    <a:pt x="6231" y="918869"/>
                  </a:lnTo>
                  <a:lnTo>
                    <a:pt x="0" y="872477"/>
                  </a:lnTo>
                  <a:lnTo>
                    <a:pt x="0" y="174497"/>
                  </a:lnTo>
                  <a:close/>
                </a:path>
              </a:pathLst>
            </a:custGeom>
            <a:ln w="12192">
              <a:solidFill>
                <a:srgbClr val="6FAC46"/>
              </a:solidFill>
              <a:prstDash val="solid"/>
            </a:ln>
          </p:spPr>
          <p:txBody>
            <a:bodyPr wrap="square" lIns="0" tIns="0" rIns="0" bIns="0" rtlCol="0">
              <a:prstTxWarp prst="textNoShape">
                <a:avLst/>
              </a:prstTxWarp>
              <a:noAutofit/>
            </a:bodyPr>
            <a:lstStyle/>
            <a:p>
              <a:endParaRPr lang="es-CO"/>
            </a:p>
          </p:txBody>
        </p:sp>
      </p:grpSp>
      <p:grpSp>
        <p:nvGrpSpPr>
          <p:cNvPr id="59" name="Group 109"/>
          <p:cNvGrpSpPr>
            <a:grpSpLocks/>
          </p:cNvGrpSpPr>
          <p:nvPr/>
        </p:nvGrpSpPr>
        <p:grpSpPr>
          <a:xfrm>
            <a:off x="2028190" y="1252855"/>
            <a:ext cx="2013585" cy="850900"/>
            <a:chOff x="0" y="0"/>
            <a:chExt cx="2013585" cy="850900"/>
          </a:xfrm>
        </p:grpSpPr>
        <p:pic>
          <p:nvPicPr>
            <p:cNvPr id="60" name="Image 110"/>
            <p:cNvPicPr/>
            <p:nvPr/>
          </p:nvPicPr>
          <p:blipFill>
            <a:blip r:embed="rId3" cstate="print"/>
            <a:stretch>
              <a:fillRect/>
            </a:stretch>
          </p:blipFill>
          <p:spPr>
            <a:xfrm>
              <a:off x="3047" y="3047"/>
              <a:ext cx="2007108" cy="844296"/>
            </a:xfrm>
            <a:prstGeom prst="rect">
              <a:avLst/>
            </a:prstGeom>
          </p:spPr>
        </p:pic>
        <p:sp>
          <p:nvSpPr>
            <p:cNvPr id="61" name="Graphic 111"/>
            <p:cNvSpPr/>
            <p:nvPr/>
          </p:nvSpPr>
          <p:spPr>
            <a:xfrm>
              <a:off x="3047" y="3047"/>
              <a:ext cx="2007235" cy="844550"/>
            </a:xfrm>
            <a:custGeom>
              <a:avLst/>
              <a:gdLst/>
              <a:ahLst/>
              <a:cxnLst/>
              <a:rect l="l" t="t" r="r" b="b"/>
              <a:pathLst>
                <a:path w="2007235" h="844550">
                  <a:moveTo>
                    <a:pt x="0" y="140715"/>
                  </a:moveTo>
                  <a:lnTo>
                    <a:pt x="7172" y="96235"/>
                  </a:lnTo>
                  <a:lnTo>
                    <a:pt x="27147" y="57607"/>
                  </a:lnTo>
                  <a:lnTo>
                    <a:pt x="57607" y="27147"/>
                  </a:lnTo>
                  <a:lnTo>
                    <a:pt x="96235" y="7172"/>
                  </a:lnTo>
                  <a:lnTo>
                    <a:pt x="140715" y="0"/>
                  </a:lnTo>
                  <a:lnTo>
                    <a:pt x="1866392" y="0"/>
                  </a:lnTo>
                  <a:lnTo>
                    <a:pt x="1910872" y="7172"/>
                  </a:lnTo>
                  <a:lnTo>
                    <a:pt x="1949500" y="27147"/>
                  </a:lnTo>
                  <a:lnTo>
                    <a:pt x="1979960" y="57607"/>
                  </a:lnTo>
                  <a:lnTo>
                    <a:pt x="1999935" y="96235"/>
                  </a:lnTo>
                  <a:lnTo>
                    <a:pt x="2007108" y="140715"/>
                  </a:lnTo>
                  <a:lnTo>
                    <a:pt x="2007108" y="703579"/>
                  </a:lnTo>
                  <a:lnTo>
                    <a:pt x="1999935" y="748060"/>
                  </a:lnTo>
                  <a:lnTo>
                    <a:pt x="1979960" y="786688"/>
                  </a:lnTo>
                  <a:lnTo>
                    <a:pt x="1949500" y="817148"/>
                  </a:lnTo>
                  <a:lnTo>
                    <a:pt x="1910872" y="837123"/>
                  </a:lnTo>
                  <a:lnTo>
                    <a:pt x="1866392" y="844296"/>
                  </a:lnTo>
                  <a:lnTo>
                    <a:pt x="140715" y="844296"/>
                  </a:lnTo>
                  <a:lnTo>
                    <a:pt x="96235" y="837123"/>
                  </a:lnTo>
                  <a:lnTo>
                    <a:pt x="57607" y="817148"/>
                  </a:lnTo>
                  <a:lnTo>
                    <a:pt x="27147" y="786688"/>
                  </a:lnTo>
                  <a:lnTo>
                    <a:pt x="7172" y="748060"/>
                  </a:lnTo>
                  <a:lnTo>
                    <a:pt x="0" y="703579"/>
                  </a:lnTo>
                  <a:lnTo>
                    <a:pt x="0" y="140715"/>
                  </a:lnTo>
                  <a:close/>
                </a:path>
              </a:pathLst>
            </a:custGeom>
            <a:ln w="6096">
              <a:solidFill>
                <a:srgbClr val="4471C4"/>
              </a:solidFill>
              <a:prstDash val="solid"/>
            </a:ln>
          </p:spPr>
          <p:txBody>
            <a:bodyPr wrap="square" lIns="0" tIns="0" rIns="0" bIns="0" rtlCol="0">
              <a:prstTxWarp prst="textNoShape">
                <a:avLst/>
              </a:prstTxWarp>
              <a:noAutofit/>
            </a:bodyPr>
            <a:lstStyle/>
            <a:p>
              <a:endParaRPr lang="es-CO"/>
            </a:p>
          </p:txBody>
        </p:sp>
        <p:sp>
          <p:nvSpPr>
            <p:cNvPr id="62" name="Textbox 112"/>
            <p:cNvSpPr txBox="1"/>
            <p:nvPr/>
          </p:nvSpPr>
          <p:spPr>
            <a:xfrm>
              <a:off x="0" y="0"/>
              <a:ext cx="2013585" cy="850900"/>
            </a:xfrm>
            <a:prstGeom prst="rect">
              <a:avLst/>
            </a:prstGeom>
          </p:spPr>
          <p:txBody>
            <a:bodyPr wrap="square" lIns="0" tIns="0" rIns="0" bIns="0" rtlCol="0">
              <a:noAutofit/>
            </a:bodyPr>
            <a:lstStyle/>
            <a:p>
              <a:pPr marL="513715" marR="510540" indent="124460">
                <a:lnSpc>
                  <a:spcPct val="97000"/>
                </a:lnSpc>
                <a:spcBef>
                  <a:spcPts val="1190"/>
                </a:spcBef>
                <a:spcAft>
                  <a:spcPts val="0"/>
                </a:spcAft>
              </a:pPr>
              <a:r>
                <a:rPr lang="es-ES" sz="1800" b="1" i="1" spc="-10">
                  <a:effectLst/>
                  <a:latin typeface="Calibri" panose="020F0502020204030204" pitchFamily="34" charset="0"/>
                  <a:ea typeface="Calibri" panose="020F0502020204030204" pitchFamily="34" charset="0"/>
                </a:rPr>
                <a:t>Módulo normativo</a:t>
              </a:r>
              <a:endParaRPr lang="es-CO" sz="1100">
                <a:effectLst/>
                <a:latin typeface="Calibri" panose="020F0502020204030204" pitchFamily="34" charset="0"/>
                <a:ea typeface="Calibri" panose="020F0502020204030204" pitchFamily="34" charset="0"/>
              </a:endParaRPr>
            </a:p>
          </p:txBody>
        </p:sp>
      </p:grpSp>
      <p:sp>
        <p:nvSpPr>
          <p:cNvPr id="63" name="Rectángulo 62"/>
          <p:cNvSpPr/>
          <p:nvPr/>
        </p:nvSpPr>
        <p:spPr>
          <a:xfrm>
            <a:off x="1432193" y="1163026"/>
            <a:ext cx="10157552" cy="1015663"/>
          </a:xfrm>
          <a:prstGeom prst="rect">
            <a:avLst/>
          </a:prstGeom>
        </p:spPr>
        <p:txBody>
          <a:bodyPr wrap="square">
            <a:spAutoFit/>
          </a:bodyPr>
          <a:lstStyle/>
          <a:p>
            <a:pPr marL="4264025">
              <a:lnSpc>
                <a:spcPts val="2420"/>
              </a:lnSpc>
              <a:spcAft>
                <a:spcPts val="0"/>
              </a:spcAft>
            </a:pPr>
            <a:r>
              <a:rPr lang="es-ES" dirty="0">
                <a:latin typeface="Calibri" panose="020F0502020204030204" pitchFamily="34" charset="0"/>
                <a:ea typeface="Calibri" panose="020F0502020204030204" pitchFamily="34" charset="0"/>
              </a:rPr>
              <a:t>corresponde</a:t>
            </a:r>
            <a:r>
              <a:rPr lang="es-ES" spc="-65" dirty="0">
                <a:latin typeface="Calibri" panose="020F0502020204030204" pitchFamily="34" charset="0"/>
                <a:ea typeface="Calibri" panose="020F0502020204030204" pitchFamily="34" charset="0"/>
              </a:rPr>
              <a:t> </a:t>
            </a:r>
            <a:r>
              <a:rPr lang="es-ES" dirty="0">
                <a:latin typeface="Calibri" panose="020F0502020204030204" pitchFamily="34" charset="0"/>
                <a:ea typeface="Calibri" panose="020F0502020204030204" pitchFamily="34" charset="0"/>
              </a:rPr>
              <a:t>al</a:t>
            </a:r>
            <a:r>
              <a:rPr lang="es-ES" spc="-40" dirty="0">
                <a:latin typeface="Calibri" panose="020F0502020204030204" pitchFamily="34" charset="0"/>
                <a:ea typeface="Calibri" panose="020F0502020204030204" pitchFamily="34" charset="0"/>
              </a:rPr>
              <a:t> </a:t>
            </a:r>
            <a:r>
              <a:rPr lang="es-ES" dirty="0">
                <a:latin typeface="Calibri" panose="020F0502020204030204" pitchFamily="34" charset="0"/>
                <a:ea typeface="Calibri" panose="020F0502020204030204" pitchFamily="34" charset="0"/>
              </a:rPr>
              <a:t>conjunto</a:t>
            </a:r>
            <a:r>
              <a:rPr lang="es-ES" spc="-70" dirty="0">
                <a:latin typeface="Calibri" panose="020F0502020204030204" pitchFamily="34" charset="0"/>
                <a:ea typeface="Calibri" panose="020F0502020204030204" pitchFamily="34" charset="0"/>
              </a:rPr>
              <a:t> </a:t>
            </a:r>
            <a:r>
              <a:rPr lang="es-ES" dirty="0">
                <a:latin typeface="Calibri" panose="020F0502020204030204" pitchFamily="34" charset="0"/>
                <a:ea typeface="Calibri" panose="020F0502020204030204" pitchFamily="34" charset="0"/>
              </a:rPr>
              <a:t>organizado</a:t>
            </a:r>
            <a:r>
              <a:rPr lang="es-ES" spc="-90" dirty="0">
                <a:latin typeface="Calibri" panose="020F0502020204030204" pitchFamily="34" charset="0"/>
                <a:ea typeface="Calibri" panose="020F0502020204030204" pitchFamily="34" charset="0"/>
              </a:rPr>
              <a:t> </a:t>
            </a:r>
            <a:r>
              <a:rPr lang="es-ES" dirty="0">
                <a:latin typeface="Calibri" panose="020F0502020204030204" pitchFamily="34" charset="0"/>
                <a:ea typeface="Calibri" panose="020F0502020204030204" pitchFamily="34" charset="0"/>
              </a:rPr>
              <a:t>de</a:t>
            </a:r>
            <a:r>
              <a:rPr lang="es-ES" spc="-55" dirty="0">
                <a:latin typeface="Calibri" panose="020F0502020204030204" pitchFamily="34" charset="0"/>
                <a:ea typeface="Calibri" panose="020F0502020204030204" pitchFamily="34" charset="0"/>
              </a:rPr>
              <a:t> </a:t>
            </a:r>
            <a:r>
              <a:rPr lang="es-ES" spc="-10" dirty="0">
                <a:latin typeface="Calibri" panose="020F0502020204030204" pitchFamily="34" charset="0"/>
                <a:ea typeface="Calibri" panose="020F0502020204030204" pitchFamily="34" charset="0"/>
              </a:rPr>
              <a:t>normas</a:t>
            </a:r>
            <a:endParaRPr lang="es-CO" dirty="0">
              <a:latin typeface="Calibri" panose="020F0502020204030204" pitchFamily="34" charset="0"/>
              <a:ea typeface="Calibri" panose="020F0502020204030204" pitchFamily="34" charset="0"/>
            </a:endParaRPr>
          </a:p>
          <a:p>
            <a:pPr marL="4264025">
              <a:lnSpc>
                <a:spcPts val="2420"/>
              </a:lnSpc>
              <a:spcAft>
                <a:spcPts val="0"/>
              </a:spcAft>
            </a:pPr>
            <a:r>
              <a:rPr lang="es-ES" dirty="0">
                <a:latin typeface="Calibri" panose="020F0502020204030204" pitchFamily="34" charset="0"/>
                <a:ea typeface="Calibri" panose="020F0502020204030204" pitchFamily="34" charset="0"/>
              </a:rPr>
              <a:t>que</a:t>
            </a:r>
            <a:r>
              <a:rPr lang="es-ES" spc="-70" dirty="0">
                <a:latin typeface="Calibri" panose="020F0502020204030204" pitchFamily="34" charset="0"/>
                <a:ea typeface="Calibri" panose="020F0502020204030204" pitchFamily="34" charset="0"/>
              </a:rPr>
              <a:t> </a:t>
            </a:r>
            <a:r>
              <a:rPr lang="es-ES" dirty="0">
                <a:latin typeface="Calibri" panose="020F0502020204030204" pitchFamily="34" charset="0"/>
                <a:ea typeface="Calibri" panose="020F0502020204030204" pitchFamily="34" charset="0"/>
              </a:rPr>
              <a:t>regulan</a:t>
            </a:r>
            <a:r>
              <a:rPr lang="es-ES" spc="-45" dirty="0">
                <a:latin typeface="Calibri" panose="020F0502020204030204" pitchFamily="34" charset="0"/>
                <a:ea typeface="Calibri" panose="020F0502020204030204" pitchFamily="34" charset="0"/>
              </a:rPr>
              <a:t> </a:t>
            </a:r>
            <a:r>
              <a:rPr lang="es-ES" dirty="0">
                <a:latin typeface="Calibri" panose="020F0502020204030204" pitchFamily="34" charset="0"/>
                <a:ea typeface="Calibri" panose="020F0502020204030204" pitchFamily="34" charset="0"/>
              </a:rPr>
              <a:t>integralmente</a:t>
            </a:r>
            <a:r>
              <a:rPr lang="es-ES" spc="-20" dirty="0">
                <a:latin typeface="Calibri" panose="020F0502020204030204" pitchFamily="34" charset="0"/>
                <a:ea typeface="Calibri" panose="020F0502020204030204" pitchFamily="34" charset="0"/>
              </a:rPr>
              <a:t> </a:t>
            </a:r>
            <a:r>
              <a:rPr lang="es-ES" dirty="0">
                <a:latin typeface="Calibri" panose="020F0502020204030204" pitchFamily="34" charset="0"/>
                <a:ea typeface="Calibri" panose="020F0502020204030204" pitchFamily="34" charset="0"/>
              </a:rPr>
              <a:t>el</a:t>
            </a:r>
            <a:r>
              <a:rPr lang="es-ES" spc="-45" dirty="0">
                <a:latin typeface="Calibri" panose="020F0502020204030204" pitchFamily="34" charset="0"/>
                <a:ea typeface="Calibri" panose="020F0502020204030204" pitchFamily="34" charset="0"/>
              </a:rPr>
              <a:t> </a:t>
            </a:r>
            <a:r>
              <a:rPr lang="es-ES" dirty="0">
                <a:latin typeface="Calibri" panose="020F0502020204030204" pitchFamily="34" charset="0"/>
                <a:ea typeface="Calibri" panose="020F0502020204030204" pitchFamily="34" charset="0"/>
              </a:rPr>
              <a:t>Programa</a:t>
            </a:r>
            <a:r>
              <a:rPr lang="es-ES" spc="-50" dirty="0">
                <a:latin typeface="Calibri" panose="020F0502020204030204" pitchFamily="34" charset="0"/>
                <a:ea typeface="Calibri" panose="020F0502020204030204" pitchFamily="34" charset="0"/>
              </a:rPr>
              <a:t> </a:t>
            </a:r>
            <a:r>
              <a:rPr lang="es-ES" dirty="0">
                <a:latin typeface="Calibri" panose="020F0502020204030204" pitchFamily="34" charset="0"/>
                <a:ea typeface="Calibri" panose="020F0502020204030204" pitchFamily="34" charset="0"/>
              </a:rPr>
              <a:t>Ampliado</a:t>
            </a:r>
            <a:r>
              <a:rPr lang="es-ES" spc="-45" dirty="0">
                <a:latin typeface="Calibri" panose="020F0502020204030204" pitchFamily="34" charset="0"/>
                <a:ea typeface="Calibri" panose="020F0502020204030204" pitchFamily="34" charset="0"/>
              </a:rPr>
              <a:t> </a:t>
            </a:r>
            <a:r>
              <a:rPr lang="es-ES" dirty="0">
                <a:latin typeface="Calibri" panose="020F0502020204030204" pitchFamily="34" charset="0"/>
                <a:ea typeface="Calibri" panose="020F0502020204030204" pitchFamily="34" charset="0"/>
              </a:rPr>
              <a:t>de</a:t>
            </a:r>
            <a:r>
              <a:rPr lang="es-ES" spc="-45" dirty="0">
                <a:latin typeface="Calibri" panose="020F0502020204030204" pitchFamily="34" charset="0"/>
                <a:ea typeface="Calibri" panose="020F0502020204030204" pitchFamily="34" charset="0"/>
              </a:rPr>
              <a:t> </a:t>
            </a:r>
            <a:r>
              <a:rPr lang="es-ES" dirty="0">
                <a:latin typeface="Calibri" panose="020F0502020204030204" pitchFamily="34" charset="0"/>
                <a:ea typeface="Calibri" panose="020F0502020204030204" pitchFamily="34" charset="0"/>
              </a:rPr>
              <a:t>Inmunizaciones</a:t>
            </a:r>
            <a:r>
              <a:rPr lang="es-ES" spc="-55" dirty="0">
                <a:latin typeface="Calibri" panose="020F0502020204030204" pitchFamily="34" charset="0"/>
                <a:ea typeface="Calibri" panose="020F0502020204030204" pitchFamily="34" charset="0"/>
              </a:rPr>
              <a:t> </a:t>
            </a:r>
            <a:r>
              <a:rPr lang="es-ES" dirty="0">
                <a:latin typeface="Calibri" panose="020F0502020204030204" pitchFamily="34" charset="0"/>
                <a:ea typeface="Calibri" panose="020F0502020204030204" pitchFamily="34" charset="0"/>
              </a:rPr>
              <a:t>-</a:t>
            </a:r>
            <a:r>
              <a:rPr lang="es-ES" spc="-50" dirty="0">
                <a:latin typeface="Calibri" panose="020F0502020204030204" pitchFamily="34" charset="0"/>
                <a:ea typeface="Calibri" panose="020F0502020204030204" pitchFamily="34" charset="0"/>
              </a:rPr>
              <a:t> </a:t>
            </a:r>
            <a:r>
              <a:rPr lang="es-ES" spc="-25" dirty="0">
                <a:latin typeface="Calibri" panose="020F0502020204030204" pitchFamily="34" charset="0"/>
                <a:ea typeface="Calibri" panose="020F0502020204030204" pitchFamily="34" charset="0"/>
              </a:rPr>
              <a:t>PAI</a:t>
            </a:r>
            <a:endParaRPr lang="es-CO" dirty="0">
              <a:effectLst/>
              <a:latin typeface="Calibri" panose="020F0502020204030204" pitchFamily="34" charset="0"/>
              <a:ea typeface="Calibri" panose="020F0502020204030204" pitchFamily="34" charset="0"/>
            </a:endParaRPr>
          </a:p>
        </p:txBody>
      </p:sp>
      <p:sp>
        <p:nvSpPr>
          <p:cNvPr id="64" name="Rectángulo 63"/>
          <p:cNvSpPr/>
          <p:nvPr/>
        </p:nvSpPr>
        <p:spPr>
          <a:xfrm>
            <a:off x="4403074" y="2340476"/>
            <a:ext cx="6096000" cy="1200329"/>
          </a:xfrm>
          <a:prstGeom prst="rect">
            <a:avLst/>
          </a:prstGeom>
        </p:spPr>
        <p:txBody>
          <a:bodyPr>
            <a:spAutoFit/>
          </a:bodyPr>
          <a:lstStyle/>
          <a:p>
            <a:r>
              <a:rPr lang="es-ES" dirty="0">
                <a:latin typeface="Calibri" panose="020F0502020204030204" pitchFamily="34" charset="0"/>
                <a:ea typeface="Calibri" panose="020F0502020204030204" pitchFamily="34" charset="0"/>
              </a:rPr>
              <a:t>Contabilización de los recursos actuales que se destinan para el Programa Ampliado de Inmunizaciones - PAI -así como los estudios y recursos requeridos para la ampliación de los beneficios</a:t>
            </a:r>
            <a:endParaRPr lang="es-CO" dirty="0"/>
          </a:p>
        </p:txBody>
      </p:sp>
      <p:sp>
        <p:nvSpPr>
          <p:cNvPr id="65" name="Rectángulo 64"/>
          <p:cNvSpPr/>
          <p:nvPr/>
        </p:nvSpPr>
        <p:spPr>
          <a:xfrm>
            <a:off x="4377366" y="3727830"/>
            <a:ext cx="6650517" cy="923330"/>
          </a:xfrm>
          <a:prstGeom prst="rect">
            <a:avLst/>
          </a:prstGeom>
        </p:spPr>
        <p:txBody>
          <a:bodyPr wrap="square">
            <a:spAutoFit/>
          </a:bodyPr>
          <a:lstStyle/>
          <a:p>
            <a:r>
              <a:rPr lang="es-ES" dirty="0">
                <a:latin typeface="Calibri" panose="020F0502020204030204" pitchFamily="34" charset="0"/>
                <a:ea typeface="Calibri" panose="020F0502020204030204" pitchFamily="34" charset="0"/>
              </a:rPr>
              <a:t>Corresponde a los estudios de carácter técnico científico que orientan la toma de decisiones para la inclusión - exclusión de nuevos biológicos dentro del esquema de vacunación</a:t>
            </a:r>
            <a:endParaRPr lang="es-CO" dirty="0"/>
          </a:p>
        </p:txBody>
      </p:sp>
      <p:sp>
        <p:nvSpPr>
          <p:cNvPr id="66" name="Rectángulo 65"/>
          <p:cNvSpPr/>
          <p:nvPr/>
        </p:nvSpPr>
        <p:spPr>
          <a:xfrm>
            <a:off x="4377367" y="5059087"/>
            <a:ext cx="7069158" cy="923330"/>
          </a:xfrm>
          <a:prstGeom prst="rect">
            <a:avLst/>
          </a:prstGeom>
        </p:spPr>
        <p:txBody>
          <a:bodyPr wrap="square">
            <a:spAutoFit/>
          </a:bodyPr>
          <a:lstStyle/>
          <a:p>
            <a:r>
              <a:rPr lang="es-ES" dirty="0">
                <a:latin typeface="Calibri" panose="020F0502020204030204" pitchFamily="34" charset="0"/>
                <a:ea typeface="Calibri" panose="020F0502020204030204" pitchFamily="34" charset="0"/>
              </a:rPr>
              <a:t>Sistema de información único y obligatorio que reúne toda la información generada por el PAI a nivel nacional con oportunidad, calidad e </a:t>
            </a:r>
            <a:r>
              <a:rPr lang="es-ES" spc="-10" dirty="0">
                <a:latin typeface="Calibri" panose="020F0502020204030204" pitchFamily="34" charset="0"/>
                <a:ea typeface="Calibri" panose="020F0502020204030204" pitchFamily="34" charset="0"/>
              </a:rPr>
              <a:t>integralidad</a:t>
            </a:r>
            <a:endParaRPr lang="es-CO" dirty="0"/>
          </a:p>
        </p:txBody>
      </p:sp>
      <p:grpSp>
        <p:nvGrpSpPr>
          <p:cNvPr id="67" name="Group 116"/>
          <p:cNvGrpSpPr>
            <a:grpSpLocks/>
          </p:cNvGrpSpPr>
          <p:nvPr/>
        </p:nvGrpSpPr>
        <p:grpSpPr>
          <a:xfrm>
            <a:off x="237490" y="2214880"/>
            <a:ext cx="3804285" cy="3766820"/>
            <a:chOff x="0" y="0"/>
            <a:chExt cx="3804285" cy="3767454"/>
          </a:xfrm>
        </p:grpSpPr>
        <p:pic>
          <p:nvPicPr>
            <p:cNvPr id="68" name="Image 117"/>
            <p:cNvPicPr/>
            <p:nvPr/>
          </p:nvPicPr>
          <p:blipFill>
            <a:blip r:embed="rId4" cstate="print"/>
            <a:stretch>
              <a:fillRect/>
            </a:stretch>
          </p:blipFill>
          <p:spPr>
            <a:xfrm>
              <a:off x="1793748" y="248411"/>
              <a:ext cx="2007108" cy="844295"/>
            </a:xfrm>
            <a:prstGeom prst="rect">
              <a:avLst/>
            </a:prstGeom>
          </p:spPr>
        </p:pic>
        <p:sp>
          <p:nvSpPr>
            <p:cNvPr id="69" name="Graphic 118"/>
            <p:cNvSpPr/>
            <p:nvPr/>
          </p:nvSpPr>
          <p:spPr>
            <a:xfrm>
              <a:off x="1793748" y="248411"/>
              <a:ext cx="2007235" cy="844550"/>
            </a:xfrm>
            <a:custGeom>
              <a:avLst/>
              <a:gdLst/>
              <a:ahLst/>
              <a:cxnLst/>
              <a:rect l="l" t="t" r="r" b="b"/>
              <a:pathLst>
                <a:path w="2007235" h="844550">
                  <a:moveTo>
                    <a:pt x="0" y="140715"/>
                  </a:moveTo>
                  <a:lnTo>
                    <a:pt x="7172" y="96235"/>
                  </a:lnTo>
                  <a:lnTo>
                    <a:pt x="27147" y="57607"/>
                  </a:lnTo>
                  <a:lnTo>
                    <a:pt x="57607" y="27147"/>
                  </a:lnTo>
                  <a:lnTo>
                    <a:pt x="96235" y="7172"/>
                  </a:lnTo>
                  <a:lnTo>
                    <a:pt x="140715" y="0"/>
                  </a:lnTo>
                  <a:lnTo>
                    <a:pt x="1866392" y="0"/>
                  </a:lnTo>
                  <a:lnTo>
                    <a:pt x="1910872" y="7172"/>
                  </a:lnTo>
                  <a:lnTo>
                    <a:pt x="1949500" y="27147"/>
                  </a:lnTo>
                  <a:lnTo>
                    <a:pt x="1979960" y="57607"/>
                  </a:lnTo>
                  <a:lnTo>
                    <a:pt x="1999935" y="96235"/>
                  </a:lnTo>
                  <a:lnTo>
                    <a:pt x="2007108" y="140715"/>
                  </a:lnTo>
                  <a:lnTo>
                    <a:pt x="2007108" y="703579"/>
                  </a:lnTo>
                  <a:lnTo>
                    <a:pt x="1999935" y="748060"/>
                  </a:lnTo>
                  <a:lnTo>
                    <a:pt x="1979960" y="786688"/>
                  </a:lnTo>
                  <a:lnTo>
                    <a:pt x="1949500" y="817148"/>
                  </a:lnTo>
                  <a:lnTo>
                    <a:pt x="1910872" y="837123"/>
                  </a:lnTo>
                  <a:lnTo>
                    <a:pt x="1866392" y="844295"/>
                  </a:lnTo>
                  <a:lnTo>
                    <a:pt x="140715" y="844295"/>
                  </a:lnTo>
                  <a:lnTo>
                    <a:pt x="96235" y="837123"/>
                  </a:lnTo>
                  <a:lnTo>
                    <a:pt x="57607" y="817148"/>
                  </a:lnTo>
                  <a:lnTo>
                    <a:pt x="27147" y="786688"/>
                  </a:lnTo>
                  <a:lnTo>
                    <a:pt x="7172" y="748060"/>
                  </a:lnTo>
                  <a:lnTo>
                    <a:pt x="0" y="703579"/>
                  </a:lnTo>
                  <a:lnTo>
                    <a:pt x="0" y="140715"/>
                  </a:lnTo>
                  <a:close/>
                </a:path>
              </a:pathLst>
            </a:custGeom>
            <a:ln w="6096">
              <a:solidFill>
                <a:srgbClr val="EC7C30"/>
              </a:solidFill>
              <a:prstDash val="solid"/>
            </a:ln>
          </p:spPr>
          <p:txBody>
            <a:bodyPr wrap="square" lIns="0" tIns="0" rIns="0" bIns="0" rtlCol="0">
              <a:prstTxWarp prst="textNoShape">
                <a:avLst/>
              </a:prstTxWarp>
              <a:noAutofit/>
            </a:bodyPr>
            <a:lstStyle/>
            <a:p>
              <a:endParaRPr lang="es-CO"/>
            </a:p>
          </p:txBody>
        </p:sp>
        <p:pic>
          <p:nvPicPr>
            <p:cNvPr id="70" name="Image 119"/>
            <p:cNvPicPr/>
            <p:nvPr/>
          </p:nvPicPr>
          <p:blipFill>
            <a:blip r:embed="rId5" cstate="print"/>
            <a:stretch>
              <a:fillRect/>
            </a:stretch>
          </p:blipFill>
          <p:spPr>
            <a:xfrm>
              <a:off x="1793748" y="1417319"/>
              <a:ext cx="2007108" cy="1046988"/>
            </a:xfrm>
            <a:prstGeom prst="rect">
              <a:avLst/>
            </a:prstGeom>
          </p:spPr>
        </p:pic>
        <p:sp>
          <p:nvSpPr>
            <p:cNvPr id="71" name="Graphic 120"/>
            <p:cNvSpPr/>
            <p:nvPr/>
          </p:nvSpPr>
          <p:spPr>
            <a:xfrm>
              <a:off x="1793748" y="1417319"/>
              <a:ext cx="2007235" cy="1047115"/>
            </a:xfrm>
            <a:custGeom>
              <a:avLst/>
              <a:gdLst/>
              <a:ahLst/>
              <a:cxnLst/>
              <a:rect l="l" t="t" r="r" b="b"/>
              <a:pathLst>
                <a:path w="2007235" h="1047115">
                  <a:moveTo>
                    <a:pt x="0" y="174497"/>
                  </a:moveTo>
                  <a:lnTo>
                    <a:pt x="6231" y="128102"/>
                  </a:lnTo>
                  <a:lnTo>
                    <a:pt x="23819" y="86416"/>
                  </a:lnTo>
                  <a:lnTo>
                    <a:pt x="51101" y="51101"/>
                  </a:lnTo>
                  <a:lnTo>
                    <a:pt x="86416" y="23819"/>
                  </a:lnTo>
                  <a:lnTo>
                    <a:pt x="128102" y="6231"/>
                  </a:lnTo>
                  <a:lnTo>
                    <a:pt x="174497" y="0"/>
                  </a:lnTo>
                  <a:lnTo>
                    <a:pt x="1832609" y="0"/>
                  </a:lnTo>
                  <a:lnTo>
                    <a:pt x="1879005" y="6231"/>
                  </a:lnTo>
                  <a:lnTo>
                    <a:pt x="1920691" y="23819"/>
                  </a:lnTo>
                  <a:lnTo>
                    <a:pt x="1956006" y="51101"/>
                  </a:lnTo>
                  <a:lnTo>
                    <a:pt x="1983288" y="86416"/>
                  </a:lnTo>
                  <a:lnTo>
                    <a:pt x="2000876" y="128102"/>
                  </a:lnTo>
                  <a:lnTo>
                    <a:pt x="2007108" y="174497"/>
                  </a:lnTo>
                  <a:lnTo>
                    <a:pt x="2007108" y="872489"/>
                  </a:lnTo>
                  <a:lnTo>
                    <a:pt x="2000876" y="918885"/>
                  </a:lnTo>
                  <a:lnTo>
                    <a:pt x="1983288" y="960571"/>
                  </a:lnTo>
                  <a:lnTo>
                    <a:pt x="1956006" y="995886"/>
                  </a:lnTo>
                  <a:lnTo>
                    <a:pt x="1920691" y="1023168"/>
                  </a:lnTo>
                  <a:lnTo>
                    <a:pt x="1879005" y="1040756"/>
                  </a:lnTo>
                  <a:lnTo>
                    <a:pt x="1832609" y="1046987"/>
                  </a:lnTo>
                  <a:lnTo>
                    <a:pt x="174497" y="1046987"/>
                  </a:lnTo>
                  <a:lnTo>
                    <a:pt x="128102" y="1040756"/>
                  </a:lnTo>
                  <a:lnTo>
                    <a:pt x="86416" y="1023168"/>
                  </a:lnTo>
                  <a:lnTo>
                    <a:pt x="51101" y="995886"/>
                  </a:lnTo>
                  <a:lnTo>
                    <a:pt x="23819" y="960571"/>
                  </a:lnTo>
                  <a:lnTo>
                    <a:pt x="6231" y="918885"/>
                  </a:lnTo>
                  <a:lnTo>
                    <a:pt x="0" y="872489"/>
                  </a:lnTo>
                  <a:lnTo>
                    <a:pt x="0" y="174497"/>
                  </a:lnTo>
                  <a:close/>
                </a:path>
              </a:pathLst>
            </a:custGeom>
            <a:ln w="6096">
              <a:solidFill>
                <a:srgbClr val="A4A4A4"/>
              </a:solidFill>
              <a:prstDash val="solid"/>
            </a:ln>
          </p:spPr>
          <p:txBody>
            <a:bodyPr wrap="square" lIns="0" tIns="0" rIns="0" bIns="0" rtlCol="0">
              <a:prstTxWarp prst="textNoShape">
                <a:avLst/>
              </a:prstTxWarp>
              <a:noAutofit/>
            </a:bodyPr>
            <a:lstStyle/>
            <a:p>
              <a:endParaRPr lang="es-CO"/>
            </a:p>
          </p:txBody>
        </p:sp>
        <p:pic>
          <p:nvPicPr>
            <p:cNvPr id="72" name="Image 121"/>
            <p:cNvPicPr/>
            <p:nvPr/>
          </p:nvPicPr>
          <p:blipFill>
            <a:blip r:embed="rId6" cstate="print"/>
            <a:stretch>
              <a:fillRect/>
            </a:stretch>
          </p:blipFill>
          <p:spPr>
            <a:xfrm>
              <a:off x="1793748" y="2717292"/>
              <a:ext cx="2007108" cy="1046988"/>
            </a:xfrm>
            <a:prstGeom prst="rect">
              <a:avLst/>
            </a:prstGeom>
          </p:spPr>
        </p:pic>
        <p:sp>
          <p:nvSpPr>
            <p:cNvPr id="73" name="Graphic 122"/>
            <p:cNvSpPr/>
            <p:nvPr/>
          </p:nvSpPr>
          <p:spPr>
            <a:xfrm>
              <a:off x="1793748" y="2717292"/>
              <a:ext cx="2007235" cy="1047115"/>
            </a:xfrm>
            <a:custGeom>
              <a:avLst/>
              <a:gdLst/>
              <a:ahLst/>
              <a:cxnLst/>
              <a:rect l="l" t="t" r="r" b="b"/>
              <a:pathLst>
                <a:path w="2007235" h="1047115">
                  <a:moveTo>
                    <a:pt x="0" y="174498"/>
                  </a:moveTo>
                  <a:lnTo>
                    <a:pt x="6231" y="128102"/>
                  </a:lnTo>
                  <a:lnTo>
                    <a:pt x="23819" y="86416"/>
                  </a:lnTo>
                  <a:lnTo>
                    <a:pt x="51101" y="51101"/>
                  </a:lnTo>
                  <a:lnTo>
                    <a:pt x="86416" y="23819"/>
                  </a:lnTo>
                  <a:lnTo>
                    <a:pt x="128102" y="6231"/>
                  </a:lnTo>
                  <a:lnTo>
                    <a:pt x="174497" y="0"/>
                  </a:lnTo>
                  <a:lnTo>
                    <a:pt x="1832609" y="0"/>
                  </a:lnTo>
                  <a:lnTo>
                    <a:pt x="1879005" y="6231"/>
                  </a:lnTo>
                  <a:lnTo>
                    <a:pt x="1920691" y="23819"/>
                  </a:lnTo>
                  <a:lnTo>
                    <a:pt x="1956006" y="51101"/>
                  </a:lnTo>
                  <a:lnTo>
                    <a:pt x="1983288" y="86416"/>
                  </a:lnTo>
                  <a:lnTo>
                    <a:pt x="2000876" y="128102"/>
                  </a:lnTo>
                  <a:lnTo>
                    <a:pt x="2007108" y="174498"/>
                  </a:lnTo>
                  <a:lnTo>
                    <a:pt x="2007108" y="872490"/>
                  </a:lnTo>
                  <a:lnTo>
                    <a:pt x="2000876" y="918876"/>
                  </a:lnTo>
                  <a:lnTo>
                    <a:pt x="1983288" y="960560"/>
                  </a:lnTo>
                  <a:lnTo>
                    <a:pt x="1956006" y="995876"/>
                  </a:lnTo>
                  <a:lnTo>
                    <a:pt x="1920691" y="1023162"/>
                  </a:lnTo>
                  <a:lnTo>
                    <a:pt x="1879005" y="1040754"/>
                  </a:lnTo>
                  <a:lnTo>
                    <a:pt x="1832609" y="1046988"/>
                  </a:lnTo>
                  <a:lnTo>
                    <a:pt x="174497" y="1046988"/>
                  </a:lnTo>
                  <a:lnTo>
                    <a:pt x="128102" y="1040754"/>
                  </a:lnTo>
                  <a:lnTo>
                    <a:pt x="86416" y="1023162"/>
                  </a:lnTo>
                  <a:lnTo>
                    <a:pt x="51101" y="995876"/>
                  </a:lnTo>
                  <a:lnTo>
                    <a:pt x="23819" y="960560"/>
                  </a:lnTo>
                  <a:lnTo>
                    <a:pt x="6231" y="918876"/>
                  </a:lnTo>
                  <a:lnTo>
                    <a:pt x="0" y="872490"/>
                  </a:lnTo>
                  <a:lnTo>
                    <a:pt x="0" y="174498"/>
                  </a:lnTo>
                  <a:close/>
                </a:path>
              </a:pathLst>
            </a:custGeom>
            <a:ln w="6096">
              <a:solidFill>
                <a:srgbClr val="6FAC46"/>
              </a:solidFill>
              <a:prstDash val="solid"/>
            </a:ln>
          </p:spPr>
          <p:txBody>
            <a:bodyPr wrap="square" lIns="0" tIns="0" rIns="0" bIns="0" rtlCol="0">
              <a:prstTxWarp prst="textNoShape">
                <a:avLst/>
              </a:prstTxWarp>
              <a:noAutofit/>
            </a:bodyPr>
            <a:lstStyle/>
            <a:p>
              <a:endParaRPr lang="es-CO"/>
            </a:p>
          </p:txBody>
        </p:sp>
        <p:pic>
          <p:nvPicPr>
            <p:cNvPr id="74" name="Image 123"/>
            <p:cNvPicPr/>
            <p:nvPr/>
          </p:nvPicPr>
          <p:blipFill>
            <a:blip r:embed="rId7" cstate="print"/>
            <a:stretch>
              <a:fillRect/>
            </a:stretch>
          </p:blipFill>
          <p:spPr>
            <a:xfrm>
              <a:off x="0" y="0"/>
              <a:ext cx="2107692" cy="3281172"/>
            </a:xfrm>
            <a:prstGeom prst="rect">
              <a:avLst/>
            </a:prstGeom>
          </p:spPr>
        </p:pic>
        <p:sp>
          <p:nvSpPr>
            <p:cNvPr id="75" name="Textbox 124"/>
            <p:cNvSpPr txBox="1"/>
            <p:nvPr/>
          </p:nvSpPr>
          <p:spPr>
            <a:xfrm>
              <a:off x="2308605" y="426719"/>
              <a:ext cx="1024890" cy="528320"/>
            </a:xfrm>
            <a:prstGeom prst="rect">
              <a:avLst/>
            </a:prstGeom>
          </p:spPr>
          <p:txBody>
            <a:bodyPr wrap="square" lIns="0" tIns="0" rIns="0" bIns="0" rtlCol="0">
              <a:noAutofit/>
            </a:bodyPr>
            <a:lstStyle/>
            <a:p>
              <a:pPr marL="120650">
                <a:lnSpc>
                  <a:spcPts val="1915"/>
                </a:lnSpc>
                <a:spcAft>
                  <a:spcPts val="0"/>
                </a:spcAft>
              </a:pPr>
              <a:r>
                <a:rPr lang="es-ES" sz="1800" b="1" i="1" spc="-10">
                  <a:effectLst/>
                  <a:latin typeface="Calibri" panose="020F0502020204030204" pitchFamily="34" charset="0"/>
                  <a:ea typeface="Calibri" panose="020F0502020204030204" pitchFamily="34" charset="0"/>
                </a:rPr>
                <a:t>Módulo</a:t>
              </a:r>
              <a:endParaRPr lang="es-CO" sz="1100">
                <a:effectLst/>
                <a:latin typeface="Calibri" panose="020F0502020204030204" pitchFamily="34" charset="0"/>
                <a:ea typeface="Calibri" panose="020F0502020204030204" pitchFamily="34" charset="0"/>
              </a:endParaRPr>
            </a:p>
            <a:p>
              <a:pPr marL="12700">
                <a:lnSpc>
                  <a:spcPts val="2180"/>
                </a:lnSpc>
                <a:spcAft>
                  <a:spcPts val="0"/>
                </a:spcAft>
              </a:pPr>
              <a:r>
                <a:rPr lang="es-ES" sz="1800" b="1" i="1" spc="-10">
                  <a:effectLst/>
                  <a:latin typeface="Calibri" panose="020F0502020204030204" pitchFamily="34" charset="0"/>
                  <a:ea typeface="Calibri" panose="020F0502020204030204" pitchFamily="34" charset="0"/>
                </a:rPr>
                <a:t>financiero</a:t>
              </a:r>
              <a:endParaRPr lang="es-CO" sz="1100">
                <a:effectLst/>
                <a:latin typeface="Calibri" panose="020F0502020204030204" pitchFamily="34" charset="0"/>
                <a:ea typeface="Calibri" panose="020F0502020204030204" pitchFamily="34" charset="0"/>
              </a:endParaRPr>
            </a:p>
          </p:txBody>
        </p:sp>
        <p:sp>
          <p:nvSpPr>
            <p:cNvPr id="76" name="Textbox 125"/>
            <p:cNvSpPr txBox="1"/>
            <p:nvPr/>
          </p:nvSpPr>
          <p:spPr>
            <a:xfrm>
              <a:off x="2209926" y="1423035"/>
              <a:ext cx="1219200" cy="1077595"/>
            </a:xfrm>
            <a:prstGeom prst="rect">
              <a:avLst/>
            </a:prstGeom>
          </p:spPr>
          <p:txBody>
            <a:bodyPr wrap="square" lIns="0" tIns="0" rIns="0" bIns="0" rtlCol="0">
              <a:noAutofit/>
            </a:bodyPr>
            <a:lstStyle/>
            <a:p>
              <a:pPr marR="43815" algn="ctr">
                <a:lnSpc>
                  <a:spcPts val="1915"/>
                </a:lnSpc>
                <a:spcAft>
                  <a:spcPts val="0"/>
                </a:spcAft>
              </a:pPr>
              <a:r>
                <a:rPr lang="es-ES" sz="1800" b="1" i="1">
                  <a:effectLst/>
                  <a:latin typeface="Calibri" panose="020F0502020204030204" pitchFamily="34" charset="0"/>
                  <a:ea typeface="Calibri" panose="020F0502020204030204" pitchFamily="34" charset="0"/>
                </a:rPr>
                <a:t>Módulo</a:t>
              </a:r>
              <a:r>
                <a:rPr lang="es-ES" sz="1800" b="1" i="1" spc="-20">
                  <a:effectLst/>
                  <a:latin typeface="Calibri" panose="020F0502020204030204" pitchFamily="34" charset="0"/>
                  <a:ea typeface="Calibri" panose="020F0502020204030204" pitchFamily="34" charset="0"/>
                </a:rPr>
                <a:t> </a:t>
              </a:r>
              <a:r>
                <a:rPr lang="es-ES" sz="1800" b="1" i="1" spc="-25">
                  <a:effectLst/>
                  <a:latin typeface="Calibri" panose="020F0502020204030204" pitchFamily="34" charset="0"/>
                  <a:ea typeface="Calibri" panose="020F0502020204030204" pitchFamily="34" charset="0"/>
                </a:rPr>
                <a:t>de</a:t>
              </a:r>
              <a:endParaRPr lang="es-CO" sz="1100">
                <a:effectLst/>
                <a:latin typeface="Calibri" panose="020F0502020204030204" pitchFamily="34" charset="0"/>
                <a:ea typeface="Calibri" panose="020F0502020204030204" pitchFamily="34" charset="0"/>
              </a:endParaRPr>
            </a:p>
            <a:p>
              <a:pPr marL="12065" marR="57150" indent="635" algn="ctr">
                <a:lnSpc>
                  <a:spcPct val="97000"/>
                </a:lnSpc>
                <a:spcBef>
                  <a:spcPts val="15"/>
                </a:spcBef>
                <a:spcAft>
                  <a:spcPts val="0"/>
                </a:spcAft>
              </a:pPr>
              <a:r>
                <a:rPr lang="es-ES" sz="1800" b="1" i="1" spc="-10">
                  <a:effectLst/>
                  <a:latin typeface="Calibri" panose="020F0502020204030204" pitchFamily="34" charset="0"/>
                  <a:ea typeface="Calibri" panose="020F0502020204030204" pitchFamily="34" charset="0"/>
                </a:rPr>
                <a:t>inclusión- exclusión</a:t>
              </a:r>
              <a:r>
                <a:rPr lang="es-ES" sz="1800" b="1" i="1" spc="-95">
                  <a:effectLst/>
                  <a:latin typeface="Calibri" panose="020F0502020204030204" pitchFamily="34" charset="0"/>
                  <a:ea typeface="Calibri" panose="020F0502020204030204" pitchFamily="34" charset="0"/>
                </a:rPr>
                <a:t> </a:t>
              </a:r>
              <a:r>
                <a:rPr lang="es-ES" sz="1800" b="1" i="1" spc="-10">
                  <a:effectLst/>
                  <a:latin typeface="Calibri" panose="020F0502020204030204" pitchFamily="34" charset="0"/>
                  <a:ea typeface="Calibri" panose="020F0502020204030204" pitchFamily="34" charset="0"/>
                </a:rPr>
                <a:t>de vacunas</a:t>
              </a:r>
              <a:endParaRPr lang="es-CO" sz="1100">
                <a:effectLst/>
                <a:latin typeface="Calibri" panose="020F0502020204030204" pitchFamily="34" charset="0"/>
                <a:ea typeface="Calibri" panose="020F0502020204030204" pitchFamily="34" charset="0"/>
              </a:endParaRPr>
            </a:p>
          </p:txBody>
        </p:sp>
        <p:sp>
          <p:nvSpPr>
            <p:cNvPr id="77" name="Textbox 126"/>
            <p:cNvSpPr txBox="1"/>
            <p:nvPr/>
          </p:nvSpPr>
          <p:spPr>
            <a:xfrm>
              <a:off x="2212975" y="2860167"/>
              <a:ext cx="1215390" cy="803275"/>
            </a:xfrm>
            <a:prstGeom prst="rect">
              <a:avLst/>
            </a:prstGeom>
          </p:spPr>
          <p:txBody>
            <a:bodyPr wrap="square" lIns="0" tIns="0" rIns="0" bIns="0" rtlCol="0">
              <a:noAutofit/>
            </a:bodyPr>
            <a:lstStyle/>
            <a:p>
              <a:pPr marL="71755">
                <a:lnSpc>
                  <a:spcPts val="1915"/>
                </a:lnSpc>
                <a:spcAft>
                  <a:spcPts val="0"/>
                </a:spcAft>
              </a:pPr>
              <a:r>
                <a:rPr lang="es-ES" sz="1800" b="1" i="1">
                  <a:effectLst/>
                  <a:latin typeface="Calibri" panose="020F0502020204030204" pitchFamily="34" charset="0"/>
                  <a:ea typeface="Calibri" panose="020F0502020204030204" pitchFamily="34" charset="0"/>
                </a:rPr>
                <a:t>Módulo</a:t>
              </a:r>
              <a:r>
                <a:rPr lang="es-ES" sz="1800" b="1" i="1" spc="-20">
                  <a:effectLst/>
                  <a:latin typeface="Calibri" panose="020F0502020204030204" pitchFamily="34" charset="0"/>
                  <a:ea typeface="Calibri" panose="020F0502020204030204" pitchFamily="34" charset="0"/>
                </a:rPr>
                <a:t> </a:t>
              </a:r>
              <a:r>
                <a:rPr lang="es-ES" sz="1800" b="1" i="1" spc="-25">
                  <a:effectLst/>
                  <a:latin typeface="Calibri" panose="020F0502020204030204" pitchFamily="34" charset="0"/>
                  <a:ea typeface="Calibri" panose="020F0502020204030204" pitchFamily="34" charset="0"/>
                </a:rPr>
                <a:t>de</a:t>
              </a:r>
              <a:endParaRPr lang="es-CO" sz="1100">
                <a:effectLst/>
                <a:latin typeface="Calibri" panose="020F0502020204030204" pitchFamily="34" charset="0"/>
                <a:ea typeface="Calibri" panose="020F0502020204030204" pitchFamily="34" charset="0"/>
              </a:endParaRPr>
            </a:p>
            <a:p>
              <a:pPr marL="12700" indent="19685">
                <a:lnSpc>
                  <a:spcPct val="97000"/>
                </a:lnSpc>
                <a:spcBef>
                  <a:spcPts val="15"/>
                </a:spcBef>
                <a:spcAft>
                  <a:spcPts val="0"/>
                </a:spcAft>
              </a:pPr>
              <a:r>
                <a:rPr lang="es-ES" sz="1800" b="1" i="1">
                  <a:effectLst/>
                  <a:latin typeface="Calibri" panose="020F0502020204030204" pitchFamily="34" charset="0"/>
                  <a:ea typeface="Calibri" panose="020F0502020204030204" pitchFamily="34" charset="0"/>
                </a:rPr>
                <a:t>sistemas</a:t>
              </a:r>
              <a:r>
                <a:rPr lang="es-ES" sz="1800" b="1" i="1" spc="-55">
                  <a:effectLst/>
                  <a:latin typeface="Calibri" panose="020F0502020204030204" pitchFamily="34" charset="0"/>
                  <a:ea typeface="Calibri" panose="020F0502020204030204" pitchFamily="34" charset="0"/>
                </a:rPr>
                <a:t> </a:t>
              </a:r>
              <a:r>
                <a:rPr lang="es-ES" sz="1800" b="1" i="1">
                  <a:effectLst/>
                  <a:latin typeface="Calibri" panose="020F0502020204030204" pitchFamily="34" charset="0"/>
                  <a:ea typeface="Calibri" panose="020F0502020204030204" pitchFamily="34" charset="0"/>
                </a:rPr>
                <a:t>de </a:t>
              </a:r>
              <a:r>
                <a:rPr lang="es-ES" sz="1800" b="1" i="1" spc="-10">
                  <a:effectLst/>
                  <a:latin typeface="Calibri" panose="020F0502020204030204" pitchFamily="34" charset="0"/>
                  <a:ea typeface="Calibri" panose="020F0502020204030204" pitchFamily="34" charset="0"/>
                </a:rPr>
                <a:t>información</a:t>
              </a:r>
              <a:endParaRPr lang="es-CO" sz="1100">
                <a:effectLst/>
                <a:latin typeface="Calibri" panose="020F0502020204030204" pitchFamily="34" charset="0"/>
                <a:ea typeface="Calibri" panose="020F0502020204030204" pitchFamily="34" charset="0"/>
              </a:endParaRPr>
            </a:p>
          </p:txBody>
        </p:sp>
      </p:grpSp>
    </p:spTree>
    <p:extLst>
      <p:ext uri="{BB962C8B-B14F-4D97-AF65-F5344CB8AC3E}">
        <p14:creationId xmlns:p14="http://schemas.microsoft.com/office/powerpoint/2010/main" val="2458263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FD58028-1740-8CAE-75A6-D032355090AD}"/>
            </a:ext>
          </a:extLst>
        </p:cNvPr>
        <p:cNvGrpSpPr/>
        <p:nvPr/>
      </p:nvGrpSpPr>
      <p:grpSpPr>
        <a:xfrm>
          <a:off x="0" y="0"/>
          <a:ext cx="0" cy="0"/>
          <a:chOff x="0" y="0"/>
          <a:chExt cx="0" cy="0"/>
        </a:xfrm>
      </p:grpSpPr>
      <p:grpSp>
        <p:nvGrpSpPr>
          <p:cNvPr id="16" name="Group 137"/>
          <p:cNvGrpSpPr>
            <a:grpSpLocks/>
          </p:cNvGrpSpPr>
          <p:nvPr/>
        </p:nvGrpSpPr>
        <p:grpSpPr>
          <a:xfrm>
            <a:off x="235929" y="1552320"/>
            <a:ext cx="4044950" cy="4855845"/>
            <a:chOff x="0" y="0"/>
            <a:chExt cx="4044950" cy="4855845"/>
          </a:xfrm>
        </p:grpSpPr>
        <p:sp>
          <p:nvSpPr>
            <p:cNvPr id="17" name="Graphic 138"/>
            <p:cNvSpPr/>
            <p:nvPr/>
          </p:nvSpPr>
          <p:spPr>
            <a:xfrm>
              <a:off x="2031492" y="6095"/>
              <a:ext cx="2007235" cy="844550"/>
            </a:xfrm>
            <a:custGeom>
              <a:avLst/>
              <a:gdLst/>
              <a:ahLst/>
              <a:cxnLst/>
              <a:rect l="l" t="t" r="r" b="b"/>
              <a:pathLst>
                <a:path w="2007235" h="844550">
                  <a:moveTo>
                    <a:pt x="1866392" y="0"/>
                  </a:moveTo>
                  <a:lnTo>
                    <a:pt x="140715" y="0"/>
                  </a:lnTo>
                  <a:lnTo>
                    <a:pt x="96235" y="7172"/>
                  </a:lnTo>
                  <a:lnTo>
                    <a:pt x="57607" y="27147"/>
                  </a:lnTo>
                  <a:lnTo>
                    <a:pt x="27147" y="57607"/>
                  </a:lnTo>
                  <a:lnTo>
                    <a:pt x="7172" y="96235"/>
                  </a:lnTo>
                  <a:lnTo>
                    <a:pt x="0" y="140715"/>
                  </a:lnTo>
                  <a:lnTo>
                    <a:pt x="0" y="703579"/>
                  </a:lnTo>
                  <a:lnTo>
                    <a:pt x="7172" y="748060"/>
                  </a:lnTo>
                  <a:lnTo>
                    <a:pt x="27147" y="786688"/>
                  </a:lnTo>
                  <a:lnTo>
                    <a:pt x="57607" y="817148"/>
                  </a:lnTo>
                  <a:lnTo>
                    <a:pt x="96235" y="837123"/>
                  </a:lnTo>
                  <a:lnTo>
                    <a:pt x="140715" y="844296"/>
                  </a:lnTo>
                  <a:lnTo>
                    <a:pt x="1866392" y="844296"/>
                  </a:lnTo>
                  <a:lnTo>
                    <a:pt x="1910872" y="837123"/>
                  </a:lnTo>
                  <a:lnTo>
                    <a:pt x="1949500" y="817148"/>
                  </a:lnTo>
                  <a:lnTo>
                    <a:pt x="1979960" y="786688"/>
                  </a:lnTo>
                  <a:lnTo>
                    <a:pt x="1999935" y="748060"/>
                  </a:lnTo>
                  <a:lnTo>
                    <a:pt x="2007108" y="703579"/>
                  </a:lnTo>
                  <a:lnTo>
                    <a:pt x="2007108" y="140715"/>
                  </a:lnTo>
                  <a:lnTo>
                    <a:pt x="1999935" y="96235"/>
                  </a:lnTo>
                  <a:lnTo>
                    <a:pt x="1979960" y="57607"/>
                  </a:lnTo>
                  <a:lnTo>
                    <a:pt x="1949500" y="27147"/>
                  </a:lnTo>
                  <a:lnTo>
                    <a:pt x="1910872" y="7172"/>
                  </a:lnTo>
                  <a:lnTo>
                    <a:pt x="1866392" y="0"/>
                  </a:lnTo>
                  <a:close/>
                </a:path>
              </a:pathLst>
            </a:custGeom>
            <a:solidFill>
              <a:srgbClr val="FFE699"/>
            </a:solidFill>
          </p:spPr>
          <p:txBody>
            <a:bodyPr wrap="square" lIns="0" tIns="0" rIns="0" bIns="0" rtlCol="0">
              <a:prstTxWarp prst="textNoShape">
                <a:avLst/>
              </a:prstTxWarp>
              <a:noAutofit/>
            </a:bodyPr>
            <a:lstStyle/>
            <a:p>
              <a:endParaRPr lang="es-CO"/>
            </a:p>
          </p:txBody>
        </p:sp>
        <p:sp>
          <p:nvSpPr>
            <p:cNvPr id="18" name="Graphic 139"/>
            <p:cNvSpPr/>
            <p:nvPr/>
          </p:nvSpPr>
          <p:spPr>
            <a:xfrm>
              <a:off x="2031492" y="6095"/>
              <a:ext cx="2007235" cy="844550"/>
            </a:xfrm>
            <a:custGeom>
              <a:avLst/>
              <a:gdLst/>
              <a:ahLst/>
              <a:cxnLst/>
              <a:rect l="l" t="t" r="r" b="b"/>
              <a:pathLst>
                <a:path w="2007235" h="844550">
                  <a:moveTo>
                    <a:pt x="0" y="140715"/>
                  </a:moveTo>
                  <a:lnTo>
                    <a:pt x="7172" y="96235"/>
                  </a:lnTo>
                  <a:lnTo>
                    <a:pt x="27147" y="57607"/>
                  </a:lnTo>
                  <a:lnTo>
                    <a:pt x="57607" y="27147"/>
                  </a:lnTo>
                  <a:lnTo>
                    <a:pt x="96235" y="7172"/>
                  </a:lnTo>
                  <a:lnTo>
                    <a:pt x="140715" y="0"/>
                  </a:lnTo>
                  <a:lnTo>
                    <a:pt x="1866392" y="0"/>
                  </a:lnTo>
                  <a:lnTo>
                    <a:pt x="1910872" y="7172"/>
                  </a:lnTo>
                  <a:lnTo>
                    <a:pt x="1949500" y="27147"/>
                  </a:lnTo>
                  <a:lnTo>
                    <a:pt x="1979960" y="57607"/>
                  </a:lnTo>
                  <a:lnTo>
                    <a:pt x="1999935" y="96235"/>
                  </a:lnTo>
                  <a:lnTo>
                    <a:pt x="2007108" y="140715"/>
                  </a:lnTo>
                  <a:lnTo>
                    <a:pt x="2007108" y="703579"/>
                  </a:lnTo>
                  <a:lnTo>
                    <a:pt x="1999935" y="748060"/>
                  </a:lnTo>
                  <a:lnTo>
                    <a:pt x="1979960" y="786688"/>
                  </a:lnTo>
                  <a:lnTo>
                    <a:pt x="1949500" y="817148"/>
                  </a:lnTo>
                  <a:lnTo>
                    <a:pt x="1910872" y="837123"/>
                  </a:lnTo>
                  <a:lnTo>
                    <a:pt x="1866392" y="844296"/>
                  </a:lnTo>
                  <a:lnTo>
                    <a:pt x="140715" y="844296"/>
                  </a:lnTo>
                  <a:lnTo>
                    <a:pt x="96235" y="837123"/>
                  </a:lnTo>
                  <a:lnTo>
                    <a:pt x="57607" y="817148"/>
                  </a:lnTo>
                  <a:lnTo>
                    <a:pt x="27147" y="786688"/>
                  </a:lnTo>
                  <a:lnTo>
                    <a:pt x="7172" y="748060"/>
                  </a:lnTo>
                  <a:lnTo>
                    <a:pt x="0" y="703579"/>
                  </a:lnTo>
                  <a:lnTo>
                    <a:pt x="0" y="140715"/>
                  </a:lnTo>
                  <a:close/>
                </a:path>
              </a:pathLst>
            </a:custGeom>
            <a:ln w="12192">
              <a:solidFill>
                <a:srgbClr val="BB8B00"/>
              </a:solidFill>
              <a:prstDash val="solid"/>
            </a:ln>
          </p:spPr>
          <p:txBody>
            <a:bodyPr wrap="square" lIns="0" tIns="0" rIns="0" bIns="0" rtlCol="0">
              <a:prstTxWarp prst="textNoShape">
                <a:avLst/>
              </a:prstTxWarp>
              <a:noAutofit/>
            </a:bodyPr>
            <a:lstStyle/>
            <a:p>
              <a:endParaRPr lang="es-CO"/>
            </a:p>
          </p:txBody>
        </p:sp>
        <p:pic>
          <p:nvPicPr>
            <p:cNvPr id="19" name="Image 140"/>
            <p:cNvPicPr/>
            <p:nvPr/>
          </p:nvPicPr>
          <p:blipFill>
            <a:blip r:embed="rId3" cstate="print"/>
            <a:stretch>
              <a:fillRect/>
            </a:stretch>
          </p:blipFill>
          <p:spPr>
            <a:xfrm>
              <a:off x="2031492" y="1395983"/>
              <a:ext cx="2007108" cy="844296"/>
            </a:xfrm>
            <a:prstGeom prst="rect">
              <a:avLst/>
            </a:prstGeom>
          </p:spPr>
        </p:pic>
        <p:sp>
          <p:nvSpPr>
            <p:cNvPr id="20" name="Graphic 141"/>
            <p:cNvSpPr/>
            <p:nvPr/>
          </p:nvSpPr>
          <p:spPr>
            <a:xfrm>
              <a:off x="2031492" y="1395983"/>
              <a:ext cx="2007235" cy="844550"/>
            </a:xfrm>
            <a:custGeom>
              <a:avLst/>
              <a:gdLst/>
              <a:ahLst/>
              <a:cxnLst/>
              <a:rect l="l" t="t" r="r" b="b"/>
              <a:pathLst>
                <a:path w="2007235" h="844550">
                  <a:moveTo>
                    <a:pt x="0" y="140715"/>
                  </a:moveTo>
                  <a:lnTo>
                    <a:pt x="7172" y="96235"/>
                  </a:lnTo>
                  <a:lnTo>
                    <a:pt x="27147" y="57607"/>
                  </a:lnTo>
                  <a:lnTo>
                    <a:pt x="57607" y="27147"/>
                  </a:lnTo>
                  <a:lnTo>
                    <a:pt x="96235" y="7172"/>
                  </a:lnTo>
                  <a:lnTo>
                    <a:pt x="140715" y="0"/>
                  </a:lnTo>
                  <a:lnTo>
                    <a:pt x="1866392" y="0"/>
                  </a:lnTo>
                  <a:lnTo>
                    <a:pt x="1910872" y="7172"/>
                  </a:lnTo>
                  <a:lnTo>
                    <a:pt x="1949500" y="27147"/>
                  </a:lnTo>
                  <a:lnTo>
                    <a:pt x="1979960" y="57607"/>
                  </a:lnTo>
                  <a:lnTo>
                    <a:pt x="1999935" y="96235"/>
                  </a:lnTo>
                  <a:lnTo>
                    <a:pt x="2007108" y="140715"/>
                  </a:lnTo>
                  <a:lnTo>
                    <a:pt x="2007108" y="703579"/>
                  </a:lnTo>
                  <a:lnTo>
                    <a:pt x="1999935" y="748060"/>
                  </a:lnTo>
                  <a:lnTo>
                    <a:pt x="1979960" y="786688"/>
                  </a:lnTo>
                  <a:lnTo>
                    <a:pt x="1949500" y="817148"/>
                  </a:lnTo>
                  <a:lnTo>
                    <a:pt x="1910872" y="837123"/>
                  </a:lnTo>
                  <a:lnTo>
                    <a:pt x="1866392" y="844296"/>
                  </a:lnTo>
                  <a:lnTo>
                    <a:pt x="140715" y="844296"/>
                  </a:lnTo>
                  <a:lnTo>
                    <a:pt x="96235" y="837123"/>
                  </a:lnTo>
                  <a:lnTo>
                    <a:pt x="57607" y="817148"/>
                  </a:lnTo>
                  <a:lnTo>
                    <a:pt x="27147" y="786688"/>
                  </a:lnTo>
                  <a:lnTo>
                    <a:pt x="7172" y="748060"/>
                  </a:lnTo>
                  <a:lnTo>
                    <a:pt x="0" y="703579"/>
                  </a:lnTo>
                  <a:lnTo>
                    <a:pt x="0" y="140715"/>
                  </a:lnTo>
                  <a:close/>
                </a:path>
              </a:pathLst>
            </a:custGeom>
            <a:ln w="6096">
              <a:solidFill>
                <a:srgbClr val="5B9BD4"/>
              </a:solidFill>
              <a:prstDash val="solid"/>
            </a:ln>
          </p:spPr>
          <p:txBody>
            <a:bodyPr wrap="square" lIns="0" tIns="0" rIns="0" bIns="0" rtlCol="0">
              <a:prstTxWarp prst="textNoShape">
                <a:avLst/>
              </a:prstTxWarp>
              <a:noAutofit/>
            </a:bodyPr>
            <a:lstStyle/>
            <a:p>
              <a:endParaRPr lang="es-CO"/>
            </a:p>
          </p:txBody>
        </p:sp>
        <p:pic>
          <p:nvPicPr>
            <p:cNvPr id="21" name="Image 142"/>
            <p:cNvPicPr/>
            <p:nvPr/>
          </p:nvPicPr>
          <p:blipFill>
            <a:blip r:embed="rId4" cstate="print"/>
            <a:stretch>
              <a:fillRect/>
            </a:stretch>
          </p:blipFill>
          <p:spPr>
            <a:xfrm>
              <a:off x="2031492" y="2787395"/>
              <a:ext cx="2007108" cy="842771"/>
            </a:xfrm>
            <a:prstGeom prst="rect">
              <a:avLst/>
            </a:prstGeom>
          </p:spPr>
        </p:pic>
        <p:sp>
          <p:nvSpPr>
            <p:cNvPr id="22" name="Graphic 143"/>
            <p:cNvSpPr/>
            <p:nvPr/>
          </p:nvSpPr>
          <p:spPr>
            <a:xfrm>
              <a:off x="2031492" y="2787395"/>
              <a:ext cx="2007235" cy="843280"/>
            </a:xfrm>
            <a:custGeom>
              <a:avLst/>
              <a:gdLst/>
              <a:ahLst/>
              <a:cxnLst/>
              <a:rect l="l" t="t" r="r" b="b"/>
              <a:pathLst>
                <a:path w="2007235" h="843280">
                  <a:moveTo>
                    <a:pt x="0" y="140462"/>
                  </a:moveTo>
                  <a:lnTo>
                    <a:pt x="7158" y="96056"/>
                  </a:lnTo>
                  <a:lnTo>
                    <a:pt x="27094" y="57497"/>
                  </a:lnTo>
                  <a:lnTo>
                    <a:pt x="57497" y="27094"/>
                  </a:lnTo>
                  <a:lnTo>
                    <a:pt x="96056" y="7158"/>
                  </a:lnTo>
                  <a:lnTo>
                    <a:pt x="140462" y="0"/>
                  </a:lnTo>
                  <a:lnTo>
                    <a:pt x="1866645" y="0"/>
                  </a:lnTo>
                  <a:lnTo>
                    <a:pt x="1911051" y="7158"/>
                  </a:lnTo>
                  <a:lnTo>
                    <a:pt x="1949610" y="27094"/>
                  </a:lnTo>
                  <a:lnTo>
                    <a:pt x="1980013" y="57497"/>
                  </a:lnTo>
                  <a:lnTo>
                    <a:pt x="1999949" y="96056"/>
                  </a:lnTo>
                  <a:lnTo>
                    <a:pt x="2007108" y="140462"/>
                  </a:lnTo>
                  <a:lnTo>
                    <a:pt x="2007108" y="702309"/>
                  </a:lnTo>
                  <a:lnTo>
                    <a:pt x="1999949" y="746715"/>
                  </a:lnTo>
                  <a:lnTo>
                    <a:pt x="1980013" y="785274"/>
                  </a:lnTo>
                  <a:lnTo>
                    <a:pt x="1949610" y="815677"/>
                  </a:lnTo>
                  <a:lnTo>
                    <a:pt x="1911051" y="835613"/>
                  </a:lnTo>
                  <a:lnTo>
                    <a:pt x="1866645" y="842771"/>
                  </a:lnTo>
                  <a:lnTo>
                    <a:pt x="140462" y="842771"/>
                  </a:lnTo>
                  <a:lnTo>
                    <a:pt x="96056" y="835613"/>
                  </a:lnTo>
                  <a:lnTo>
                    <a:pt x="57497" y="815677"/>
                  </a:lnTo>
                  <a:lnTo>
                    <a:pt x="27094" y="785274"/>
                  </a:lnTo>
                  <a:lnTo>
                    <a:pt x="7158" y="746715"/>
                  </a:lnTo>
                  <a:lnTo>
                    <a:pt x="0" y="702309"/>
                  </a:lnTo>
                  <a:lnTo>
                    <a:pt x="0" y="140462"/>
                  </a:lnTo>
                  <a:close/>
                </a:path>
              </a:pathLst>
            </a:custGeom>
            <a:ln w="6096">
              <a:solidFill>
                <a:srgbClr val="6FAC46"/>
              </a:solidFill>
              <a:prstDash val="solid"/>
            </a:ln>
          </p:spPr>
          <p:txBody>
            <a:bodyPr wrap="square" lIns="0" tIns="0" rIns="0" bIns="0" rtlCol="0">
              <a:prstTxWarp prst="textNoShape">
                <a:avLst/>
              </a:prstTxWarp>
              <a:noAutofit/>
            </a:bodyPr>
            <a:lstStyle/>
            <a:p>
              <a:endParaRPr lang="es-CO"/>
            </a:p>
          </p:txBody>
        </p:sp>
        <p:pic>
          <p:nvPicPr>
            <p:cNvPr id="23" name="Image 144"/>
            <p:cNvPicPr/>
            <p:nvPr/>
          </p:nvPicPr>
          <p:blipFill>
            <a:blip r:embed="rId5" cstate="print"/>
            <a:stretch>
              <a:fillRect/>
            </a:stretch>
          </p:blipFill>
          <p:spPr>
            <a:xfrm>
              <a:off x="2031492" y="4008120"/>
              <a:ext cx="2007108" cy="844296"/>
            </a:xfrm>
            <a:prstGeom prst="rect">
              <a:avLst/>
            </a:prstGeom>
          </p:spPr>
        </p:pic>
        <p:sp>
          <p:nvSpPr>
            <p:cNvPr id="24" name="Graphic 145"/>
            <p:cNvSpPr/>
            <p:nvPr/>
          </p:nvSpPr>
          <p:spPr>
            <a:xfrm>
              <a:off x="2031492" y="4008120"/>
              <a:ext cx="2007235" cy="844550"/>
            </a:xfrm>
            <a:custGeom>
              <a:avLst/>
              <a:gdLst/>
              <a:ahLst/>
              <a:cxnLst/>
              <a:rect l="l" t="t" r="r" b="b"/>
              <a:pathLst>
                <a:path w="2007235" h="844550">
                  <a:moveTo>
                    <a:pt x="0" y="140715"/>
                  </a:moveTo>
                  <a:lnTo>
                    <a:pt x="7172" y="96235"/>
                  </a:lnTo>
                  <a:lnTo>
                    <a:pt x="27147" y="57607"/>
                  </a:lnTo>
                  <a:lnTo>
                    <a:pt x="57607" y="27147"/>
                  </a:lnTo>
                  <a:lnTo>
                    <a:pt x="96235" y="7172"/>
                  </a:lnTo>
                  <a:lnTo>
                    <a:pt x="140715" y="0"/>
                  </a:lnTo>
                  <a:lnTo>
                    <a:pt x="1866392" y="0"/>
                  </a:lnTo>
                  <a:lnTo>
                    <a:pt x="1910872" y="7172"/>
                  </a:lnTo>
                  <a:lnTo>
                    <a:pt x="1949500" y="27147"/>
                  </a:lnTo>
                  <a:lnTo>
                    <a:pt x="1979960" y="57607"/>
                  </a:lnTo>
                  <a:lnTo>
                    <a:pt x="1999935" y="96235"/>
                  </a:lnTo>
                  <a:lnTo>
                    <a:pt x="2007108" y="140715"/>
                  </a:lnTo>
                  <a:lnTo>
                    <a:pt x="2007108" y="703579"/>
                  </a:lnTo>
                  <a:lnTo>
                    <a:pt x="1999935" y="748055"/>
                  </a:lnTo>
                  <a:lnTo>
                    <a:pt x="1979960" y="786683"/>
                  </a:lnTo>
                  <a:lnTo>
                    <a:pt x="1949500" y="817144"/>
                  </a:lnTo>
                  <a:lnTo>
                    <a:pt x="1910872" y="837121"/>
                  </a:lnTo>
                  <a:lnTo>
                    <a:pt x="1866392" y="844295"/>
                  </a:lnTo>
                  <a:lnTo>
                    <a:pt x="140715" y="844295"/>
                  </a:lnTo>
                  <a:lnTo>
                    <a:pt x="96235" y="837121"/>
                  </a:lnTo>
                  <a:lnTo>
                    <a:pt x="57607" y="817144"/>
                  </a:lnTo>
                  <a:lnTo>
                    <a:pt x="27147" y="786683"/>
                  </a:lnTo>
                  <a:lnTo>
                    <a:pt x="7172" y="748055"/>
                  </a:lnTo>
                  <a:lnTo>
                    <a:pt x="0" y="703579"/>
                  </a:lnTo>
                  <a:lnTo>
                    <a:pt x="0" y="140715"/>
                  </a:lnTo>
                  <a:close/>
                </a:path>
              </a:pathLst>
            </a:custGeom>
            <a:ln w="6096">
              <a:solidFill>
                <a:srgbClr val="EC7C30"/>
              </a:solidFill>
              <a:prstDash val="solid"/>
            </a:ln>
          </p:spPr>
          <p:txBody>
            <a:bodyPr wrap="square" lIns="0" tIns="0" rIns="0" bIns="0" rtlCol="0">
              <a:prstTxWarp prst="textNoShape">
                <a:avLst/>
              </a:prstTxWarp>
              <a:noAutofit/>
            </a:bodyPr>
            <a:lstStyle/>
            <a:p>
              <a:endParaRPr lang="es-CO"/>
            </a:p>
          </p:txBody>
        </p:sp>
        <p:pic>
          <p:nvPicPr>
            <p:cNvPr id="25" name="Image 146" descr="Imagen"/>
            <p:cNvPicPr/>
            <p:nvPr/>
          </p:nvPicPr>
          <p:blipFill>
            <a:blip r:embed="rId6" cstate="print"/>
            <a:stretch>
              <a:fillRect/>
            </a:stretch>
          </p:blipFill>
          <p:spPr>
            <a:xfrm>
              <a:off x="0" y="546227"/>
              <a:ext cx="2031492" cy="3684396"/>
            </a:xfrm>
            <a:prstGeom prst="rect">
              <a:avLst/>
            </a:prstGeom>
          </p:spPr>
        </p:pic>
        <p:sp>
          <p:nvSpPr>
            <p:cNvPr id="26" name="Textbox 147"/>
            <p:cNvSpPr txBox="1"/>
            <p:nvPr/>
          </p:nvSpPr>
          <p:spPr>
            <a:xfrm>
              <a:off x="2270506" y="182905"/>
              <a:ext cx="1576070" cy="528955"/>
            </a:xfrm>
            <a:prstGeom prst="rect">
              <a:avLst/>
            </a:prstGeom>
          </p:spPr>
          <p:txBody>
            <a:bodyPr wrap="square" lIns="0" tIns="0" rIns="0" bIns="0" rtlCol="0">
              <a:noAutofit/>
            </a:bodyPr>
            <a:lstStyle/>
            <a:p>
              <a:pPr marR="44450" algn="ctr">
                <a:lnSpc>
                  <a:spcPts val="1920"/>
                </a:lnSpc>
                <a:spcAft>
                  <a:spcPts val="0"/>
                </a:spcAft>
              </a:pPr>
              <a:r>
                <a:rPr lang="es-ES" sz="1800" b="1" i="1">
                  <a:effectLst/>
                  <a:latin typeface="Calibri" panose="020F0502020204030204" pitchFamily="34" charset="0"/>
                  <a:ea typeface="Calibri" panose="020F0502020204030204" pitchFamily="34" charset="0"/>
                </a:rPr>
                <a:t>Módulo</a:t>
              </a:r>
              <a:r>
                <a:rPr lang="es-ES" sz="1800" b="1" i="1" spc="-15">
                  <a:effectLst/>
                  <a:latin typeface="Calibri" panose="020F0502020204030204" pitchFamily="34" charset="0"/>
                  <a:ea typeface="Calibri" panose="020F0502020204030204" pitchFamily="34" charset="0"/>
                </a:rPr>
                <a:t> </a:t>
              </a:r>
              <a:r>
                <a:rPr lang="es-ES" sz="1800" b="1" i="1" spc="-10">
                  <a:effectLst/>
                  <a:latin typeface="Calibri" panose="020F0502020204030204" pitchFamily="34" charset="0"/>
                  <a:ea typeface="Calibri" panose="020F0502020204030204" pitchFamily="34" charset="0"/>
                </a:rPr>
                <a:t>Cadena</a:t>
              </a:r>
              <a:endParaRPr lang="es-CO" sz="1100">
                <a:effectLst/>
                <a:latin typeface="Calibri" panose="020F0502020204030204" pitchFamily="34" charset="0"/>
                <a:ea typeface="Calibri" panose="020F0502020204030204" pitchFamily="34" charset="0"/>
              </a:endParaRPr>
            </a:p>
            <a:p>
              <a:pPr marL="1905" marR="44450" algn="ctr">
                <a:lnSpc>
                  <a:spcPts val="2180"/>
                </a:lnSpc>
                <a:spcAft>
                  <a:spcPts val="0"/>
                </a:spcAft>
              </a:pPr>
              <a:r>
                <a:rPr lang="es-ES" sz="1800" b="1" i="1">
                  <a:effectLst/>
                  <a:latin typeface="Calibri" panose="020F0502020204030204" pitchFamily="34" charset="0"/>
                  <a:ea typeface="Calibri" panose="020F0502020204030204" pitchFamily="34" charset="0"/>
                </a:rPr>
                <a:t>de</a:t>
              </a:r>
              <a:r>
                <a:rPr lang="es-ES" sz="1800" b="1" i="1" spc="-10">
                  <a:effectLst/>
                  <a:latin typeface="Calibri" panose="020F0502020204030204" pitchFamily="34" charset="0"/>
                  <a:ea typeface="Calibri" panose="020F0502020204030204" pitchFamily="34" charset="0"/>
                </a:rPr>
                <a:t> Frío</a:t>
              </a:r>
              <a:r>
                <a:rPr lang="es-ES" sz="1800" b="1" i="1" spc="-10">
                  <a:solidFill>
                    <a:srgbClr val="FFFFFF"/>
                  </a:solidFill>
                  <a:effectLst/>
                  <a:latin typeface="Calibri" panose="020F0502020204030204" pitchFamily="34" charset="0"/>
                  <a:ea typeface="Calibri" panose="020F0502020204030204" pitchFamily="34" charset="0"/>
                </a:rPr>
                <a:t>.</a:t>
              </a:r>
              <a:endParaRPr lang="es-CO" sz="1100">
                <a:effectLst/>
                <a:latin typeface="Calibri" panose="020F0502020204030204" pitchFamily="34" charset="0"/>
                <a:ea typeface="Calibri" panose="020F0502020204030204" pitchFamily="34" charset="0"/>
              </a:endParaRPr>
            </a:p>
          </p:txBody>
        </p:sp>
        <p:sp>
          <p:nvSpPr>
            <p:cNvPr id="27" name="Textbox 148"/>
            <p:cNvSpPr txBox="1"/>
            <p:nvPr/>
          </p:nvSpPr>
          <p:spPr>
            <a:xfrm>
              <a:off x="2272030" y="1436750"/>
              <a:ext cx="1574800" cy="803275"/>
            </a:xfrm>
            <a:prstGeom prst="rect">
              <a:avLst/>
            </a:prstGeom>
          </p:spPr>
          <p:txBody>
            <a:bodyPr wrap="square" lIns="0" tIns="0" rIns="0" bIns="0" rtlCol="0">
              <a:noAutofit/>
            </a:bodyPr>
            <a:lstStyle/>
            <a:p>
              <a:pPr marR="46990" algn="ctr">
                <a:lnSpc>
                  <a:spcPts val="1915"/>
                </a:lnSpc>
                <a:spcAft>
                  <a:spcPts val="0"/>
                </a:spcAft>
              </a:pPr>
              <a:r>
                <a:rPr lang="es-ES" sz="1800" b="1" i="1">
                  <a:effectLst/>
                  <a:latin typeface="Calibri" panose="020F0502020204030204" pitchFamily="34" charset="0"/>
                  <a:ea typeface="Calibri" panose="020F0502020204030204" pitchFamily="34" charset="0"/>
                </a:rPr>
                <a:t>Módulo</a:t>
              </a:r>
              <a:r>
                <a:rPr lang="es-ES" sz="1800" b="1" i="1" spc="-20">
                  <a:effectLst/>
                  <a:latin typeface="Calibri" panose="020F0502020204030204" pitchFamily="34" charset="0"/>
                  <a:ea typeface="Calibri" panose="020F0502020204030204" pitchFamily="34" charset="0"/>
                </a:rPr>
                <a:t> </a:t>
              </a:r>
              <a:r>
                <a:rPr lang="es-ES" sz="1800" b="1" i="1" spc="-25">
                  <a:effectLst/>
                  <a:latin typeface="Calibri" panose="020F0502020204030204" pitchFamily="34" charset="0"/>
                  <a:ea typeface="Calibri" panose="020F0502020204030204" pitchFamily="34" charset="0"/>
                </a:rPr>
                <a:t>de</a:t>
              </a:r>
              <a:endParaRPr lang="es-CO" sz="1100">
                <a:effectLst/>
                <a:latin typeface="Calibri" panose="020F0502020204030204" pitchFamily="34" charset="0"/>
                <a:ea typeface="Calibri" panose="020F0502020204030204" pitchFamily="34" charset="0"/>
              </a:endParaRPr>
            </a:p>
            <a:p>
              <a:pPr marR="46990" algn="ctr">
                <a:lnSpc>
                  <a:spcPts val="2160"/>
                </a:lnSpc>
                <a:spcAft>
                  <a:spcPts val="0"/>
                </a:spcAft>
              </a:pPr>
              <a:r>
                <a:rPr lang="es-ES" sz="1800" b="1" i="1">
                  <a:effectLst/>
                  <a:latin typeface="Calibri" panose="020F0502020204030204" pitchFamily="34" charset="0"/>
                  <a:ea typeface="Calibri" panose="020F0502020204030204" pitchFamily="34" charset="0"/>
                </a:rPr>
                <a:t>movilización</a:t>
              </a:r>
              <a:r>
                <a:rPr lang="es-ES" sz="1800" b="1" i="1" spc="-95">
                  <a:effectLst/>
                  <a:latin typeface="Calibri" panose="020F0502020204030204" pitchFamily="34" charset="0"/>
                  <a:ea typeface="Calibri" panose="020F0502020204030204" pitchFamily="34" charset="0"/>
                </a:rPr>
                <a:t> </a:t>
              </a:r>
              <a:r>
                <a:rPr lang="es-ES" sz="1800" b="1" i="1" spc="-50">
                  <a:effectLst/>
                  <a:latin typeface="Calibri" panose="020F0502020204030204" pitchFamily="34" charset="0"/>
                  <a:ea typeface="Calibri" panose="020F0502020204030204" pitchFamily="34" charset="0"/>
                </a:rPr>
                <a:t>y</a:t>
              </a:r>
              <a:endParaRPr lang="es-CO" sz="1100">
                <a:effectLst/>
                <a:latin typeface="Calibri" panose="020F0502020204030204" pitchFamily="34" charset="0"/>
                <a:ea typeface="Calibri" panose="020F0502020204030204" pitchFamily="34" charset="0"/>
              </a:endParaRPr>
            </a:p>
            <a:p>
              <a:pPr marL="2540" marR="46990" algn="ctr">
                <a:lnSpc>
                  <a:spcPts val="2180"/>
                </a:lnSpc>
                <a:spcAft>
                  <a:spcPts val="0"/>
                </a:spcAft>
              </a:pPr>
              <a:r>
                <a:rPr lang="es-ES" sz="1800" b="1" i="1" spc="-10">
                  <a:effectLst/>
                  <a:latin typeface="Calibri" panose="020F0502020204030204" pitchFamily="34" charset="0"/>
                  <a:ea typeface="Calibri" panose="020F0502020204030204" pitchFamily="34" charset="0"/>
                </a:rPr>
                <a:t>comunicaciones</a:t>
              </a:r>
              <a:endParaRPr lang="es-CO" sz="1100">
                <a:effectLst/>
                <a:latin typeface="Calibri" panose="020F0502020204030204" pitchFamily="34" charset="0"/>
                <a:ea typeface="Calibri" panose="020F0502020204030204" pitchFamily="34" charset="0"/>
              </a:endParaRPr>
            </a:p>
          </p:txBody>
        </p:sp>
        <p:sp>
          <p:nvSpPr>
            <p:cNvPr id="28" name="Textbox 149"/>
            <p:cNvSpPr txBox="1"/>
            <p:nvPr/>
          </p:nvSpPr>
          <p:spPr>
            <a:xfrm>
              <a:off x="2297938" y="2827527"/>
              <a:ext cx="1522730" cy="802640"/>
            </a:xfrm>
            <a:prstGeom prst="rect">
              <a:avLst/>
            </a:prstGeom>
          </p:spPr>
          <p:txBody>
            <a:bodyPr wrap="square" lIns="0" tIns="0" rIns="0" bIns="0" rtlCol="0">
              <a:noAutofit/>
            </a:bodyPr>
            <a:lstStyle/>
            <a:p>
              <a:pPr marL="226060">
                <a:lnSpc>
                  <a:spcPts val="1915"/>
                </a:lnSpc>
                <a:spcAft>
                  <a:spcPts val="0"/>
                </a:spcAft>
              </a:pPr>
              <a:r>
                <a:rPr lang="es-ES" sz="1800" b="1" i="1">
                  <a:effectLst/>
                  <a:latin typeface="Calibri" panose="020F0502020204030204" pitchFamily="34" charset="0"/>
                  <a:ea typeface="Calibri" panose="020F0502020204030204" pitchFamily="34" charset="0"/>
                </a:rPr>
                <a:t>Módulo</a:t>
              </a:r>
              <a:r>
                <a:rPr lang="es-ES" sz="1800" b="1" i="1" spc="-20">
                  <a:effectLst/>
                  <a:latin typeface="Calibri" panose="020F0502020204030204" pitchFamily="34" charset="0"/>
                  <a:ea typeface="Calibri" panose="020F0502020204030204" pitchFamily="34" charset="0"/>
                </a:rPr>
                <a:t> </a:t>
              </a:r>
              <a:r>
                <a:rPr lang="es-ES" sz="1800" b="1" i="1" spc="-25">
                  <a:effectLst/>
                  <a:latin typeface="Calibri" panose="020F0502020204030204" pitchFamily="34" charset="0"/>
                  <a:ea typeface="Calibri" panose="020F0502020204030204" pitchFamily="34" charset="0"/>
                </a:rPr>
                <a:t>de</a:t>
              </a:r>
              <a:endParaRPr lang="es-CO" sz="1100">
                <a:effectLst/>
                <a:latin typeface="Calibri" panose="020F0502020204030204" pitchFamily="34" charset="0"/>
                <a:ea typeface="Calibri" panose="020F0502020204030204" pitchFamily="34" charset="0"/>
              </a:endParaRPr>
            </a:p>
            <a:p>
              <a:pPr marL="12700" indent="271145">
                <a:lnSpc>
                  <a:spcPct val="97000"/>
                </a:lnSpc>
                <a:spcBef>
                  <a:spcPts val="15"/>
                </a:spcBef>
                <a:spcAft>
                  <a:spcPts val="0"/>
                </a:spcAft>
              </a:pPr>
              <a:r>
                <a:rPr lang="es-ES" sz="1800" b="1" i="1" spc="-10">
                  <a:effectLst/>
                  <a:latin typeface="Calibri" panose="020F0502020204030204" pitchFamily="34" charset="0"/>
                  <a:ea typeface="Calibri" panose="020F0502020204030204" pitchFamily="34" charset="0"/>
                </a:rPr>
                <a:t>vigilancia epidemiológica</a:t>
              </a:r>
              <a:endParaRPr lang="es-CO" sz="1100">
                <a:effectLst/>
                <a:latin typeface="Calibri" panose="020F0502020204030204" pitchFamily="34" charset="0"/>
                <a:ea typeface="Calibri" panose="020F0502020204030204" pitchFamily="34" charset="0"/>
              </a:endParaRPr>
            </a:p>
          </p:txBody>
        </p:sp>
        <p:sp>
          <p:nvSpPr>
            <p:cNvPr id="29" name="Textbox 150"/>
            <p:cNvSpPr txBox="1"/>
            <p:nvPr/>
          </p:nvSpPr>
          <p:spPr>
            <a:xfrm>
              <a:off x="2479294" y="4186148"/>
              <a:ext cx="1159510" cy="528955"/>
            </a:xfrm>
            <a:prstGeom prst="rect">
              <a:avLst/>
            </a:prstGeom>
          </p:spPr>
          <p:txBody>
            <a:bodyPr wrap="square" lIns="0" tIns="0" rIns="0" bIns="0" rtlCol="0">
              <a:noAutofit/>
            </a:bodyPr>
            <a:lstStyle/>
            <a:p>
              <a:pPr marL="44450">
                <a:lnSpc>
                  <a:spcPts val="1920"/>
                </a:lnSpc>
                <a:spcAft>
                  <a:spcPts val="0"/>
                </a:spcAft>
              </a:pPr>
              <a:r>
                <a:rPr lang="es-ES" sz="1800" b="1" i="1">
                  <a:effectLst/>
                  <a:latin typeface="Calibri" panose="020F0502020204030204" pitchFamily="34" charset="0"/>
                  <a:ea typeface="Calibri" panose="020F0502020204030204" pitchFamily="34" charset="0"/>
                </a:rPr>
                <a:t>Módulo</a:t>
              </a:r>
              <a:r>
                <a:rPr lang="es-ES" sz="1800" b="1" i="1" spc="-15">
                  <a:effectLst/>
                  <a:latin typeface="Calibri" panose="020F0502020204030204" pitchFamily="34" charset="0"/>
                  <a:ea typeface="Calibri" panose="020F0502020204030204" pitchFamily="34" charset="0"/>
                </a:rPr>
                <a:t> </a:t>
              </a:r>
              <a:r>
                <a:rPr lang="es-ES" sz="1800" b="1" i="1" spc="-25">
                  <a:effectLst/>
                  <a:latin typeface="Calibri" panose="020F0502020204030204" pitchFamily="34" charset="0"/>
                  <a:ea typeface="Calibri" panose="020F0502020204030204" pitchFamily="34" charset="0"/>
                </a:rPr>
                <a:t>de</a:t>
              </a:r>
              <a:endParaRPr lang="es-CO" sz="1100">
                <a:effectLst/>
                <a:latin typeface="Calibri" panose="020F0502020204030204" pitchFamily="34" charset="0"/>
                <a:ea typeface="Calibri" panose="020F0502020204030204" pitchFamily="34" charset="0"/>
              </a:endParaRPr>
            </a:p>
            <a:p>
              <a:pPr marL="12700">
                <a:lnSpc>
                  <a:spcPts val="2180"/>
                </a:lnSpc>
                <a:spcAft>
                  <a:spcPts val="0"/>
                </a:spcAft>
              </a:pPr>
              <a:r>
                <a:rPr lang="es-ES" sz="1800" b="1" i="1" spc="-10">
                  <a:effectLst/>
                  <a:latin typeface="Calibri" panose="020F0502020204030204" pitchFamily="34" charset="0"/>
                  <a:ea typeface="Calibri" panose="020F0502020204030204" pitchFamily="34" charset="0"/>
                </a:rPr>
                <a:t>evaluación.</a:t>
              </a:r>
              <a:endParaRPr lang="es-CO" sz="1100">
                <a:effectLst/>
                <a:latin typeface="Calibri" panose="020F0502020204030204" pitchFamily="34" charset="0"/>
                <a:ea typeface="Calibri" panose="020F0502020204030204" pitchFamily="34" charset="0"/>
              </a:endParaRPr>
            </a:p>
          </p:txBody>
        </p:sp>
      </p:grpSp>
      <p:grpSp>
        <p:nvGrpSpPr>
          <p:cNvPr id="4" name="Group 151"/>
          <p:cNvGrpSpPr>
            <a:grpSpLocks/>
          </p:cNvGrpSpPr>
          <p:nvPr/>
        </p:nvGrpSpPr>
        <p:grpSpPr>
          <a:xfrm>
            <a:off x="4355465" y="1348740"/>
            <a:ext cx="7641904" cy="1085215"/>
            <a:chOff x="0" y="0"/>
            <a:chExt cx="7995284" cy="1085215"/>
          </a:xfrm>
        </p:grpSpPr>
        <p:sp>
          <p:nvSpPr>
            <p:cNvPr id="5" name="Graphic 152"/>
            <p:cNvSpPr/>
            <p:nvPr/>
          </p:nvSpPr>
          <p:spPr>
            <a:xfrm>
              <a:off x="6095" y="6095"/>
              <a:ext cx="7983220" cy="1073150"/>
            </a:xfrm>
            <a:custGeom>
              <a:avLst/>
              <a:gdLst/>
              <a:ahLst/>
              <a:cxnLst/>
              <a:rect l="l" t="t" r="r" b="b"/>
              <a:pathLst>
                <a:path w="7983220" h="1073150">
                  <a:moveTo>
                    <a:pt x="7803896" y="0"/>
                  </a:moveTo>
                  <a:lnTo>
                    <a:pt x="178815" y="0"/>
                  </a:lnTo>
                  <a:lnTo>
                    <a:pt x="131262" y="6384"/>
                  </a:lnTo>
                  <a:lnTo>
                    <a:pt x="88542" y="24402"/>
                  </a:lnTo>
                  <a:lnTo>
                    <a:pt x="52355" y="52355"/>
                  </a:lnTo>
                  <a:lnTo>
                    <a:pt x="24402" y="88542"/>
                  </a:lnTo>
                  <a:lnTo>
                    <a:pt x="6384" y="131262"/>
                  </a:lnTo>
                  <a:lnTo>
                    <a:pt x="0" y="178815"/>
                  </a:lnTo>
                  <a:lnTo>
                    <a:pt x="0" y="894079"/>
                  </a:lnTo>
                  <a:lnTo>
                    <a:pt x="6384" y="941633"/>
                  </a:lnTo>
                  <a:lnTo>
                    <a:pt x="24402" y="984353"/>
                  </a:lnTo>
                  <a:lnTo>
                    <a:pt x="52355" y="1020540"/>
                  </a:lnTo>
                  <a:lnTo>
                    <a:pt x="88542" y="1048493"/>
                  </a:lnTo>
                  <a:lnTo>
                    <a:pt x="131262" y="1066511"/>
                  </a:lnTo>
                  <a:lnTo>
                    <a:pt x="178815" y="1072896"/>
                  </a:lnTo>
                  <a:lnTo>
                    <a:pt x="7803896" y="1072896"/>
                  </a:lnTo>
                  <a:lnTo>
                    <a:pt x="7851449" y="1066511"/>
                  </a:lnTo>
                  <a:lnTo>
                    <a:pt x="7894169" y="1048493"/>
                  </a:lnTo>
                  <a:lnTo>
                    <a:pt x="7930356" y="1020540"/>
                  </a:lnTo>
                  <a:lnTo>
                    <a:pt x="7958309" y="984353"/>
                  </a:lnTo>
                  <a:lnTo>
                    <a:pt x="7976327" y="941633"/>
                  </a:lnTo>
                  <a:lnTo>
                    <a:pt x="7982711" y="894079"/>
                  </a:lnTo>
                  <a:lnTo>
                    <a:pt x="7982711" y="178815"/>
                  </a:lnTo>
                  <a:lnTo>
                    <a:pt x="7976327" y="131262"/>
                  </a:lnTo>
                  <a:lnTo>
                    <a:pt x="7958309" y="88542"/>
                  </a:lnTo>
                  <a:lnTo>
                    <a:pt x="7930356" y="52355"/>
                  </a:lnTo>
                  <a:lnTo>
                    <a:pt x="7894169" y="24402"/>
                  </a:lnTo>
                  <a:lnTo>
                    <a:pt x="7851449" y="6384"/>
                  </a:lnTo>
                  <a:lnTo>
                    <a:pt x="7803896" y="0"/>
                  </a:lnTo>
                  <a:close/>
                </a:path>
              </a:pathLst>
            </a:custGeom>
            <a:solidFill>
              <a:srgbClr val="FFFFFF"/>
            </a:solidFill>
          </p:spPr>
          <p:txBody>
            <a:bodyPr wrap="square" lIns="0" tIns="0" rIns="0" bIns="0" rtlCol="0">
              <a:prstTxWarp prst="textNoShape">
                <a:avLst/>
              </a:prstTxWarp>
              <a:noAutofit/>
            </a:bodyPr>
            <a:lstStyle/>
            <a:p>
              <a:endParaRPr lang="es-CO"/>
            </a:p>
          </p:txBody>
        </p:sp>
        <p:sp>
          <p:nvSpPr>
            <p:cNvPr id="6" name="Graphic 153"/>
            <p:cNvSpPr/>
            <p:nvPr/>
          </p:nvSpPr>
          <p:spPr>
            <a:xfrm>
              <a:off x="6095" y="6095"/>
              <a:ext cx="7983220" cy="1073150"/>
            </a:xfrm>
            <a:custGeom>
              <a:avLst/>
              <a:gdLst/>
              <a:ahLst/>
              <a:cxnLst/>
              <a:rect l="l" t="t" r="r" b="b"/>
              <a:pathLst>
                <a:path w="7983220" h="1073150">
                  <a:moveTo>
                    <a:pt x="0" y="178815"/>
                  </a:moveTo>
                  <a:lnTo>
                    <a:pt x="6384" y="131262"/>
                  </a:lnTo>
                  <a:lnTo>
                    <a:pt x="24402" y="88542"/>
                  </a:lnTo>
                  <a:lnTo>
                    <a:pt x="52355" y="52355"/>
                  </a:lnTo>
                  <a:lnTo>
                    <a:pt x="88542" y="24402"/>
                  </a:lnTo>
                  <a:lnTo>
                    <a:pt x="131262" y="6384"/>
                  </a:lnTo>
                  <a:lnTo>
                    <a:pt x="178815" y="0"/>
                  </a:lnTo>
                  <a:lnTo>
                    <a:pt x="7803896" y="0"/>
                  </a:lnTo>
                  <a:lnTo>
                    <a:pt x="7851449" y="6384"/>
                  </a:lnTo>
                  <a:lnTo>
                    <a:pt x="7894169" y="24402"/>
                  </a:lnTo>
                  <a:lnTo>
                    <a:pt x="7930356" y="52355"/>
                  </a:lnTo>
                  <a:lnTo>
                    <a:pt x="7958309" y="88542"/>
                  </a:lnTo>
                  <a:lnTo>
                    <a:pt x="7976327" y="131262"/>
                  </a:lnTo>
                  <a:lnTo>
                    <a:pt x="7982711" y="178815"/>
                  </a:lnTo>
                  <a:lnTo>
                    <a:pt x="7982711" y="894079"/>
                  </a:lnTo>
                  <a:lnTo>
                    <a:pt x="7976327" y="941633"/>
                  </a:lnTo>
                  <a:lnTo>
                    <a:pt x="7958309" y="984353"/>
                  </a:lnTo>
                  <a:lnTo>
                    <a:pt x="7930356" y="1020540"/>
                  </a:lnTo>
                  <a:lnTo>
                    <a:pt x="7894169" y="1048493"/>
                  </a:lnTo>
                  <a:lnTo>
                    <a:pt x="7851449" y="1066511"/>
                  </a:lnTo>
                  <a:lnTo>
                    <a:pt x="7803896" y="1072896"/>
                  </a:lnTo>
                  <a:lnTo>
                    <a:pt x="178815" y="1072896"/>
                  </a:lnTo>
                  <a:lnTo>
                    <a:pt x="131262" y="1066511"/>
                  </a:lnTo>
                  <a:lnTo>
                    <a:pt x="88542" y="1048493"/>
                  </a:lnTo>
                  <a:lnTo>
                    <a:pt x="52355" y="1020540"/>
                  </a:lnTo>
                  <a:lnTo>
                    <a:pt x="24402" y="984353"/>
                  </a:lnTo>
                  <a:lnTo>
                    <a:pt x="6384" y="941633"/>
                  </a:lnTo>
                  <a:lnTo>
                    <a:pt x="0" y="894079"/>
                  </a:lnTo>
                  <a:lnTo>
                    <a:pt x="0" y="178815"/>
                  </a:lnTo>
                  <a:close/>
                </a:path>
              </a:pathLst>
            </a:custGeom>
            <a:ln w="12192">
              <a:solidFill>
                <a:srgbClr val="FFC000"/>
              </a:solidFill>
              <a:prstDash val="solid"/>
            </a:ln>
          </p:spPr>
          <p:txBody>
            <a:bodyPr wrap="square" lIns="0" tIns="0" rIns="0" bIns="0" rtlCol="0">
              <a:prstTxWarp prst="textNoShape">
                <a:avLst/>
              </a:prstTxWarp>
              <a:noAutofit/>
            </a:bodyPr>
            <a:lstStyle/>
            <a:p>
              <a:endParaRPr lang="es-CO"/>
            </a:p>
          </p:txBody>
        </p:sp>
      </p:grpSp>
      <p:grpSp>
        <p:nvGrpSpPr>
          <p:cNvPr id="7" name="Group 154"/>
          <p:cNvGrpSpPr>
            <a:grpSpLocks/>
          </p:cNvGrpSpPr>
          <p:nvPr/>
        </p:nvGrpSpPr>
        <p:grpSpPr>
          <a:xfrm>
            <a:off x="4322789" y="2744215"/>
            <a:ext cx="7745935" cy="1073150"/>
            <a:chOff x="-33845" y="6095"/>
            <a:chExt cx="8023160" cy="1073150"/>
          </a:xfrm>
        </p:grpSpPr>
        <p:sp>
          <p:nvSpPr>
            <p:cNvPr id="8" name="Graphic 155"/>
            <p:cNvSpPr/>
            <p:nvPr/>
          </p:nvSpPr>
          <p:spPr>
            <a:xfrm>
              <a:off x="-33845" y="6095"/>
              <a:ext cx="7983220" cy="1073150"/>
            </a:xfrm>
            <a:custGeom>
              <a:avLst/>
              <a:gdLst/>
              <a:ahLst/>
              <a:cxnLst/>
              <a:rect l="l" t="t" r="r" b="b"/>
              <a:pathLst>
                <a:path w="7983220" h="1073150">
                  <a:moveTo>
                    <a:pt x="7803896" y="0"/>
                  </a:moveTo>
                  <a:lnTo>
                    <a:pt x="178815" y="0"/>
                  </a:lnTo>
                  <a:lnTo>
                    <a:pt x="131262" y="6384"/>
                  </a:lnTo>
                  <a:lnTo>
                    <a:pt x="88542" y="24402"/>
                  </a:lnTo>
                  <a:lnTo>
                    <a:pt x="52355" y="52355"/>
                  </a:lnTo>
                  <a:lnTo>
                    <a:pt x="24402" y="88542"/>
                  </a:lnTo>
                  <a:lnTo>
                    <a:pt x="6384" y="131262"/>
                  </a:lnTo>
                  <a:lnTo>
                    <a:pt x="0" y="178815"/>
                  </a:lnTo>
                  <a:lnTo>
                    <a:pt x="0" y="894079"/>
                  </a:lnTo>
                  <a:lnTo>
                    <a:pt x="6384" y="941633"/>
                  </a:lnTo>
                  <a:lnTo>
                    <a:pt x="24402" y="984353"/>
                  </a:lnTo>
                  <a:lnTo>
                    <a:pt x="52355" y="1020540"/>
                  </a:lnTo>
                  <a:lnTo>
                    <a:pt x="88542" y="1048493"/>
                  </a:lnTo>
                  <a:lnTo>
                    <a:pt x="131262" y="1066511"/>
                  </a:lnTo>
                  <a:lnTo>
                    <a:pt x="178815" y="1072895"/>
                  </a:lnTo>
                  <a:lnTo>
                    <a:pt x="7803896" y="1072895"/>
                  </a:lnTo>
                  <a:lnTo>
                    <a:pt x="7851449" y="1066511"/>
                  </a:lnTo>
                  <a:lnTo>
                    <a:pt x="7894169" y="1048493"/>
                  </a:lnTo>
                  <a:lnTo>
                    <a:pt x="7930356" y="1020540"/>
                  </a:lnTo>
                  <a:lnTo>
                    <a:pt x="7958309" y="984353"/>
                  </a:lnTo>
                  <a:lnTo>
                    <a:pt x="7976327" y="941633"/>
                  </a:lnTo>
                  <a:lnTo>
                    <a:pt x="7982711" y="894079"/>
                  </a:lnTo>
                  <a:lnTo>
                    <a:pt x="7982711" y="178815"/>
                  </a:lnTo>
                  <a:lnTo>
                    <a:pt x="7976327" y="131262"/>
                  </a:lnTo>
                  <a:lnTo>
                    <a:pt x="7958309" y="88542"/>
                  </a:lnTo>
                  <a:lnTo>
                    <a:pt x="7930356" y="52355"/>
                  </a:lnTo>
                  <a:lnTo>
                    <a:pt x="7894169" y="24402"/>
                  </a:lnTo>
                  <a:lnTo>
                    <a:pt x="7851449" y="6384"/>
                  </a:lnTo>
                  <a:lnTo>
                    <a:pt x="7803896" y="0"/>
                  </a:lnTo>
                  <a:close/>
                </a:path>
              </a:pathLst>
            </a:custGeom>
            <a:solidFill>
              <a:srgbClr val="FFFFFF"/>
            </a:solidFill>
          </p:spPr>
          <p:txBody>
            <a:bodyPr wrap="square" lIns="0" tIns="0" rIns="0" bIns="0" rtlCol="0">
              <a:prstTxWarp prst="textNoShape">
                <a:avLst/>
              </a:prstTxWarp>
              <a:noAutofit/>
            </a:bodyPr>
            <a:lstStyle/>
            <a:p>
              <a:endParaRPr lang="es-CO"/>
            </a:p>
          </p:txBody>
        </p:sp>
        <p:sp>
          <p:nvSpPr>
            <p:cNvPr id="9" name="Graphic 156"/>
            <p:cNvSpPr/>
            <p:nvPr/>
          </p:nvSpPr>
          <p:spPr>
            <a:xfrm>
              <a:off x="6095" y="6095"/>
              <a:ext cx="7983220" cy="1073150"/>
            </a:xfrm>
            <a:custGeom>
              <a:avLst/>
              <a:gdLst/>
              <a:ahLst/>
              <a:cxnLst/>
              <a:rect l="l" t="t" r="r" b="b"/>
              <a:pathLst>
                <a:path w="7983220" h="1073150">
                  <a:moveTo>
                    <a:pt x="0" y="178815"/>
                  </a:moveTo>
                  <a:lnTo>
                    <a:pt x="6384" y="131262"/>
                  </a:lnTo>
                  <a:lnTo>
                    <a:pt x="24402" y="88542"/>
                  </a:lnTo>
                  <a:lnTo>
                    <a:pt x="52355" y="52355"/>
                  </a:lnTo>
                  <a:lnTo>
                    <a:pt x="88542" y="24402"/>
                  </a:lnTo>
                  <a:lnTo>
                    <a:pt x="131262" y="6384"/>
                  </a:lnTo>
                  <a:lnTo>
                    <a:pt x="178815" y="0"/>
                  </a:lnTo>
                  <a:lnTo>
                    <a:pt x="7803896" y="0"/>
                  </a:lnTo>
                  <a:lnTo>
                    <a:pt x="7851449" y="6384"/>
                  </a:lnTo>
                  <a:lnTo>
                    <a:pt x="7894169" y="24402"/>
                  </a:lnTo>
                  <a:lnTo>
                    <a:pt x="7930356" y="52355"/>
                  </a:lnTo>
                  <a:lnTo>
                    <a:pt x="7958309" y="88542"/>
                  </a:lnTo>
                  <a:lnTo>
                    <a:pt x="7976327" y="131262"/>
                  </a:lnTo>
                  <a:lnTo>
                    <a:pt x="7982711" y="178815"/>
                  </a:lnTo>
                  <a:lnTo>
                    <a:pt x="7982711" y="894079"/>
                  </a:lnTo>
                  <a:lnTo>
                    <a:pt x="7976327" y="941633"/>
                  </a:lnTo>
                  <a:lnTo>
                    <a:pt x="7958309" y="984353"/>
                  </a:lnTo>
                  <a:lnTo>
                    <a:pt x="7930356" y="1020540"/>
                  </a:lnTo>
                  <a:lnTo>
                    <a:pt x="7894169" y="1048493"/>
                  </a:lnTo>
                  <a:lnTo>
                    <a:pt x="7851449" y="1066511"/>
                  </a:lnTo>
                  <a:lnTo>
                    <a:pt x="7803896" y="1072895"/>
                  </a:lnTo>
                  <a:lnTo>
                    <a:pt x="178815" y="1072895"/>
                  </a:lnTo>
                  <a:lnTo>
                    <a:pt x="131262" y="1066511"/>
                  </a:lnTo>
                  <a:lnTo>
                    <a:pt x="88542" y="1048493"/>
                  </a:lnTo>
                  <a:lnTo>
                    <a:pt x="52355" y="1020540"/>
                  </a:lnTo>
                  <a:lnTo>
                    <a:pt x="24402" y="984353"/>
                  </a:lnTo>
                  <a:lnTo>
                    <a:pt x="6384" y="941633"/>
                  </a:lnTo>
                  <a:lnTo>
                    <a:pt x="0" y="894079"/>
                  </a:lnTo>
                  <a:lnTo>
                    <a:pt x="0" y="178815"/>
                  </a:lnTo>
                  <a:close/>
                </a:path>
              </a:pathLst>
            </a:custGeom>
            <a:ln w="12192">
              <a:solidFill>
                <a:srgbClr val="5B9BD4"/>
              </a:solidFill>
              <a:prstDash val="solid"/>
            </a:ln>
          </p:spPr>
          <p:txBody>
            <a:bodyPr wrap="square" lIns="0" tIns="0" rIns="0" bIns="0" rtlCol="0">
              <a:prstTxWarp prst="textNoShape">
                <a:avLst/>
              </a:prstTxWarp>
              <a:noAutofit/>
            </a:bodyPr>
            <a:lstStyle/>
            <a:p>
              <a:endParaRPr lang="es-CO"/>
            </a:p>
          </p:txBody>
        </p:sp>
      </p:grpSp>
      <p:grpSp>
        <p:nvGrpSpPr>
          <p:cNvPr id="10" name="Group 157"/>
          <p:cNvGrpSpPr>
            <a:grpSpLocks/>
          </p:cNvGrpSpPr>
          <p:nvPr/>
        </p:nvGrpSpPr>
        <p:grpSpPr>
          <a:xfrm>
            <a:off x="4355465" y="4015105"/>
            <a:ext cx="7713259" cy="1083945"/>
            <a:chOff x="0" y="0"/>
            <a:chExt cx="7995284" cy="1083945"/>
          </a:xfrm>
        </p:grpSpPr>
        <p:sp>
          <p:nvSpPr>
            <p:cNvPr id="11" name="Graphic 158"/>
            <p:cNvSpPr/>
            <p:nvPr/>
          </p:nvSpPr>
          <p:spPr>
            <a:xfrm>
              <a:off x="6095" y="6095"/>
              <a:ext cx="7983220" cy="1071880"/>
            </a:xfrm>
            <a:custGeom>
              <a:avLst/>
              <a:gdLst/>
              <a:ahLst/>
              <a:cxnLst/>
              <a:rect l="l" t="t" r="r" b="b"/>
              <a:pathLst>
                <a:path w="7983220" h="1071880">
                  <a:moveTo>
                    <a:pt x="7804150" y="0"/>
                  </a:moveTo>
                  <a:lnTo>
                    <a:pt x="178562" y="0"/>
                  </a:lnTo>
                  <a:lnTo>
                    <a:pt x="131071" y="6374"/>
                  </a:lnTo>
                  <a:lnTo>
                    <a:pt x="88410" y="24365"/>
                  </a:lnTo>
                  <a:lnTo>
                    <a:pt x="52276" y="52276"/>
                  </a:lnTo>
                  <a:lnTo>
                    <a:pt x="24365" y="88410"/>
                  </a:lnTo>
                  <a:lnTo>
                    <a:pt x="6374" y="131071"/>
                  </a:lnTo>
                  <a:lnTo>
                    <a:pt x="0" y="178562"/>
                  </a:lnTo>
                  <a:lnTo>
                    <a:pt x="0" y="892809"/>
                  </a:lnTo>
                  <a:lnTo>
                    <a:pt x="6374" y="940300"/>
                  </a:lnTo>
                  <a:lnTo>
                    <a:pt x="24365" y="982961"/>
                  </a:lnTo>
                  <a:lnTo>
                    <a:pt x="52276" y="1019095"/>
                  </a:lnTo>
                  <a:lnTo>
                    <a:pt x="88410" y="1047006"/>
                  </a:lnTo>
                  <a:lnTo>
                    <a:pt x="131071" y="1064997"/>
                  </a:lnTo>
                  <a:lnTo>
                    <a:pt x="178562" y="1071371"/>
                  </a:lnTo>
                  <a:lnTo>
                    <a:pt x="7804150" y="1071371"/>
                  </a:lnTo>
                  <a:lnTo>
                    <a:pt x="7851596" y="1064997"/>
                  </a:lnTo>
                  <a:lnTo>
                    <a:pt x="7894244" y="1047006"/>
                  </a:lnTo>
                  <a:lnTo>
                    <a:pt x="7930388" y="1019095"/>
                  </a:lnTo>
                  <a:lnTo>
                    <a:pt x="7958318" y="982961"/>
                  </a:lnTo>
                  <a:lnTo>
                    <a:pt x="7976329" y="940300"/>
                  </a:lnTo>
                  <a:lnTo>
                    <a:pt x="7982711" y="892809"/>
                  </a:lnTo>
                  <a:lnTo>
                    <a:pt x="7982711" y="178562"/>
                  </a:lnTo>
                  <a:lnTo>
                    <a:pt x="7976329" y="131071"/>
                  </a:lnTo>
                  <a:lnTo>
                    <a:pt x="7958318" y="88410"/>
                  </a:lnTo>
                  <a:lnTo>
                    <a:pt x="7930388" y="52276"/>
                  </a:lnTo>
                  <a:lnTo>
                    <a:pt x="7894244" y="24365"/>
                  </a:lnTo>
                  <a:lnTo>
                    <a:pt x="7851596" y="6374"/>
                  </a:lnTo>
                  <a:lnTo>
                    <a:pt x="7804150" y="0"/>
                  </a:lnTo>
                  <a:close/>
                </a:path>
              </a:pathLst>
            </a:custGeom>
            <a:solidFill>
              <a:srgbClr val="FFFFFF"/>
            </a:solidFill>
          </p:spPr>
          <p:txBody>
            <a:bodyPr wrap="square" lIns="0" tIns="0" rIns="0" bIns="0" rtlCol="0">
              <a:prstTxWarp prst="textNoShape">
                <a:avLst/>
              </a:prstTxWarp>
              <a:noAutofit/>
            </a:bodyPr>
            <a:lstStyle/>
            <a:p>
              <a:endParaRPr lang="es-CO"/>
            </a:p>
          </p:txBody>
        </p:sp>
        <p:sp>
          <p:nvSpPr>
            <p:cNvPr id="12" name="Graphic 159"/>
            <p:cNvSpPr/>
            <p:nvPr/>
          </p:nvSpPr>
          <p:spPr>
            <a:xfrm>
              <a:off x="6095" y="6095"/>
              <a:ext cx="7983220" cy="1071880"/>
            </a:xfrm>
            <a:custGeom>
              <a:avLst/>
              <a:gdLst/>
              <a:ahLst/>
              <a:cxnLst/>
              <a:rect l="l" t="t" r="r" b="b"/>
              <a:pathLst>
                <a:path w="7983220" h="1071880">
                  <a:moveTo>
                    <a:pt x="0" y="178562"/>
                  </a:moveTo>
                  <a:lnTo>
                    <a:pt x="6374" y="131071"/>
                  </a:lnTo>
                  <a:lnTo>
                    <a:pt x="24365" y="88410"/>
                  </a:lnTo>
                  <a:lnTo>
                    <a:pt x="52276" y="52276"/>
                  </a:lnTo>
                  <a:lnTo>
                    <a:pt x="88410" y="24365"/>
                  </a:lnTo>
                  <a:lnTo>
                    <a:pt x="131071" y="6374"/>
                  </a:lnTo>
                  <a:lnTo>
                    <a:pt x="178562" y="0"/>
                  </a:lnTo>
                  <a:lnTo>
                    <a:pt x="7804150" y="0"/>
                  </a:lnTo>
                  <a:lnTo>
                    <a:pt x="7851596" y="6374"/>
                  </a:lnTo>
                  <a:lnTo>
                    <a:pt x="7894244" y="24365"/>
                  </a:lnTo>
                  <a:lnTo>
                    <a:pt x="7930388" y="52276"/>
                  </a:lnTo>
                  <a:lnTo>
                    <a:pt x="7958318" y="88410"/>
                  </a:lnTo>
                  <a:lnTo>
                    <a:pt x="7976329" y="131071"/>
                  </a:lnTo>
                  <a:lnTo>
                    <a:pt x="7982711" y="178562"/>
                  </a:lnTo>
                  <a:lnTo>
                    <a:pt x="7982711" y="892809"/>
                  </a:lnTo>
                  <a:lnTo>
                    <a:pt x="7976329" y="940300"/>
                  </a:lnTo>
                  <a:lnTo>
                    <a:pt x="7958318" y="982961"/>
                  </a:lnTo>
                  <a:lnTo>
                    <a:pt x="7930388" y="1019095"/>
                  </a:lnTo>
                  <a:lnTo>
                    <a:pt x="7894244" y="1047006"/>
                  </a:lnTo>
                  <a:lnTo>
                    <a:pt x="7851596" y="1064997"/>
                  </a:lnTo>
                  <a:lnTo>
                    <a:pt x="7804150" y="1071371"/>
                  </a:lnTo>
                  <a:lnTo>
                    <a:pt x="178562" y="1071371"/>
                  </a:lnTo>
                  <a:lnTo>
                    <a:pt x="131071" y="1064997"/>
                  </a:lnTo>
                  <a:lnTo>
                    <a:pt x="88410" y="1047006"/>
                  </a:lnTo>
                  <a:lnTo>
                    <a:pt x="52276" y="1019095"/>
                  </a:lnTo>
                  <a:lnTo>
                    <a:pt x="24365" y="982961"/>
                  </a:lnTo>
                  <a:lnTo>
                    <a:pt x="6374" y="940300"/>
                  </a:lnTo>
                  <a:lnTo>
                    <a:pt x="0" y="892809"/>
                  </a:lnTo>
                  <a:lnTo>
                    <a:pt x="0" y="178562"/>
                  </a:lnTo>
                  <a:close/>
                </a:path>
              </a:pathLst>
            </a:custGeom>
            <a:ln w="12191">
              <a:solidFill>
                <a:srgbClr val="6FAC46"/>
              </a:solidFill>
              <a:prstDash val="solid"/>
            </a:ln>
          </p:spPr>
          <p:txBody>
            <a:bodyPr wrap="square" lIns="0" tIns="0" rIns="0" bIns="0" rtlCol="0">
              <a:prstTxWarp prst="textNoShape">
                <a:avLst/>
              </a:prstTxWarp>
              <a:noAutofit/>
            </a:bodyPr>
            <a:lstStyle/>
            <a:p>
              <a:endParaRPr lang="es-CO"/>
            </a:p>
          </p:txBody>
        </p:sp>
      </p:grpSp>
      <p:grpSp>
        <p:nvGrpSpPr>
          <p:cNvPr id="13" name="Group 160"/>
          <p:cNvGrpSpPr>
            <a:grpSpLocks/>
          </p:cNvGrpSpPr>
          <p:nvPr/>
        </p:nvGrpSpPr>
        <p:grpSpPr>
          <a:xfrm>
            <a:off x="4355465" y="5328920"/>
            <a:ext cx="7707501" cy="1085215"/>
            <a:chOff x="0" y="0"/>
            <a:chExt cx="7995284" cy="1085215"/>
          </a:xfrm>
        </p:grpSpPr>
        <p:sp>
          <p:nvSpPr>
            <p:cNvPr id="14" name="Graphic 161"/>
            <p:cNvSpPr/>
            <p:nvPr/>
          </p:nvSpPr>
          <p:spPr>
            <a:xfrm>
              <a:off x="6095" y="6095"/>
              <a:ext cx="7983220" cy="1073150"/>
            </a:xfrm>
            <a:custGeom>
              <a:avLst/>
              <a:gdLst/>
              <a:ahLst/>
              <a:cxnLst/>
              <a:rect l="l" t="t" r="r" b="b"/>
              <a:pathLst>
                <a:path w="7983220" h="1073150">
                  <a:moveTo>
                    <a:pt x="7803896" y="0"/>
                  </a:moveTo>
                  <a:lnTo>
                    <a:pt x="178815" y="0"/>
                  </a:lnTo>
                  <a:lnTo>
                    <a:pt x="131262" y="6384"/>
                  </a:lnTo>
                  <a:lnTo>
                    <a:pt x="88542" y="24402"/>
                  </a:lnTo>
                  <a:lnTo>
                    <a:pt x="52355" y="52355"/>
                  </a:lnTo>
                  <a:lnTo>
                    <a:pt x="24402" y="88542"/>
                  </a:lnTo>
                  <a:lnTo>
                    <a:pt x="6384" y="131262"/>
                  </a:lnTo>
                  <a:lnTo>
                    <a:pt x="0" y="178815"/>
                  </a:lnTo>
                  <a:lnTo>
                    <a:pt x="0" y="894079"/>
                  </a:lnTo>
                  <a:lnTo>
                    <a:pt x="6384" y="941615"/>
                  </a:lnTo>
                  <a:lnTo>
                    <a:pt x="24402" y="984330"/>
                  </a:lnTo>
                  <a:lnTo>
                    <a:pt x="52355" y="1020521"/>
                  </a:lnTo>
                  <a:lnTo>
                    <a:pt x="88542" y="1048481"/>
                  </a:lnTo>
                  <a:lnTo>
                    <a:pt x="131262" y="1066508"/>
                  </a:lnTo>
                  <a:lnTo>
                    <a:pt x="178815" y="1072895"/>
                  </a:lnTo>
                  <a:lnTo>
                    <a:pt x="7803896" y="1072895"/>
                  </a:lnTo>
                  <a:lnTo>
                    <a:pt x="7851449" y="1066508"/>
                  </a:lnTo>
                  <a:lnTo>
                    <a:pt x="7894169" y="1048481"/>
                  </a:lnTo>
                  <a:lnTo>
                    <a:pt x="7930356" y="1020521"/>
                  </a:lnTo>
                  <a:lnTo>
                    <a:pt x="7958309" y="984330"/>
                  </a:lnTo>
                  <a:lnTo>
                    <a:pt x="7976327" y="941615"/>
                  </a:lnTo>
                  <a:lnTo>
                    <a:pt x="7982711" y="894079"/>
                  </a:lnTo>
                  <a:lnTo>
                    <a:pt x="7982711" y="178815"/>
                  </a:lnTo>
                  <a:lnTo>
                    <a:pt x="7976327" y="131262"/>
                  </a:lnTo>
                  <a:lnTo>
                    <a:pt x="7958309" y="88542"/>
                  </a:lnTo>
                  <a:lnTo>
                    <a:pt x="7930356" y="52355"/>
                  </a:lnTo>
                  <a:lnTo>
                    <a:pt x="7894169" y="24402"/>
                  </a:lnTo>
                  <a:lnTo>
                    <a:pt x="7851449" y="6384"/>
                  </a:lnTo>
                  <a:lnTo>
                    <a:pt x="7803896" y="0"/>
                  </a:lnTo>
                  <a:close/>
                </a:path>
              </a:pathLst>
            </a:custGeom>
            <a:solidFill>
              <a:srgbClr val="FFFFFF"/>
            </a:solidFill>
          </p:spPr>
          <p:txBody>
            <a:bodyPr wrap="square" lIns="0" tIns="0" rIns="0" bIns="0" rtlCol="0">
              <a:prstTxWarp prst="textNoShape">
                <a:avLst/>
              </a:prstTxWarp>
              <a:noAutofit/>
            </a:bodyPr>
            <a:lstStyle/>
            <a:p>
              <a:endParaRPr lang="es-CO"/>
            </a:p>
          </p:txBody>
        </p:sp>
        <p:sp>
          <p:nvSpPr>
            <p:cNvPr id="15" name="Graphic 162"/>
            <p:cNvSpPr/>
            <p:nvPr/>
          </p:nvSpPr>
          <p:spPr>
            <a:xfrm>
              <a:off x="6095" y="6095"/>
              <a:ext cx="7983220" cy="1073150"/>
            </a:xfrm>
            <a:custGeom>
              <a:avLst/>
              <a:gdLst/>
              <a:ahLst/>
              <a:cxnLst/>
              <a:rect l="l" t="t" r="r" b="b"/>
              <a:pathLst>
                <a:path w="7983220" h="1073150">
                  <a:moveTo>
                    <a:pt x="0" y="178815"/>
                  </a:moveTo>
                  <a:lnTo>
                    <a:pt x="6384" y="131262"/>
                  </a:lnTo>
                  <a:lnTo>
                    <a:pt x="24402" y="88542"/>
                  </a:lnTo>
                  <a:lnTo>
                    <a:pt x="52355" y="52355"/>
                  </a:lnTo>
                  <a:lnTo>
                    <a:pt x="88542" y="24402"/>
                  </a:lnTo>
                  <a:lnTo>
                    <a:pt x="131262" y="6384"/>
                  </a:lnTo>
                  <a:lnTo>
                    <a:pt x="178815" y="0"/>
                  </a:lnTo>
                  <a:lnTo>
                    <a:pt x="7803896" y="0"/>
                  </a:lnTo>
                  <a:lnTo>
                    <a:pt x="7851449" y="6384"/>
                  </a:lnTo>
                  <a:lnTo>
                    <a:pt x="7894169" y="24402"/>
                  </a:lnTo>
                  <a:lnTo>
                    <a:pt x="7930356" y="52355"/>
                  </a:lnTo>
                  <a:lnTo>
                    <a:pt x="7958309" y="88542"/>
                  </a:lnTo>
                  <a:lnTo>
                    <a:pt x="7976327" y="131262"/>
                  </a:lnTo>
                  <a:lnTo>
                    <a:pt x="7982711" y="178815"/>
                  </a:lnTo>
                  <a:lnTo>
                    <a:pt x="7982711" y="894079"/>
                  </a:lnTo>
                  <a:lnTo>
                    <a:pt x="7976327" y="941615"/>
                  </a:lnTo>
                  <a:lnTo>
                    <a:pt x="7958309" y="984330"/>
                  </a:lnTo>
                  <a:lnTo>
                    <a:pt x="7930356" y="1020521"/>
                  </a:lnTo>
                  <a:lnTo>
                    <a:pt x="7894169" y="1048481"/>
                  </a:lnTo>
                  <a:lnTo>
                    <a:pt x="7851449" y="1066508"/>
                  </a:lnTo>
                  <a:lnTo>
                    <a:pt x="7803896" y="1072895"/>
                  </a:lnTo>
                  <a:lnTo>
                    <a:pt x="178815" y="1072895"/>
                  </a:lnTo>
                  <a:lnTo>
                    <a:pt x="131262" y="1066508"/>
                  </a:lnTo>
                  <a:lnTo>
                    <a:pt x="88542" y="1048481"/>
                  </a:lnTo>
                  <a:lnTo>
                    <a:pt x="52355" y="1020521"/>
                  </a:lnTo>
                  <a:lnTo>
                    <a:pt x="24402" y="984330"/>
                  </a:lnTo>
                  <a:lnTo>
                    <a:pt x="6384" y="941615"/>
                  </a:lnTo>
                  <a:lnTo>
                    <a:pt x="0" y="894079"/>
                  </a:lnTo>
                  <a:lnTo>
                    <a:pt x="0" y="178815"/>
                  </a:lnTo>
                  <a:close/>
                </a:path>
              </a:pathLst>
            </a:custGeom>
            <a:ln w="12192">
              <a:solidFill>
                <a:srgbClr val="EC7C30"/>
              </a:solidFill>
              <a:prstDash val="solid"/>
            </a:ln>
          </p:spPr>
          <p:txBody>
            <a:bodyPr wrap="square" lIns="0" tIns="0" rIns="0" bIns="0" rtlCol="0">
              <a:prstTxWarp prst="textNoShape">
                <a:avLst/>
              </a:prstTxWarp>
              <a:noAutofit/>
            </a:bodyPr>
            <a:lstStyle/>
            <a:p>
              <a:endParaRPr lang="es-CO"/>
            </a:p>
          </p:txBody>
        </p:sp>
      </p:grpSp>
      <p:sp>
        <p:nvSpPr>
          <p:cNvPr id="37" name="Rectángulo 36"/>
          <p:cNvSpPr/>
          <p:nvPr/>
        </p:nvSpPr>
        <p:spPr>
          <a:xfrm>
            <a:off x="4612395" y="4229015"/>
            <a:ext cx="6096000" cy="646331"/>
          </a:xfrm>
          <a:prstGeom prst="rect">
            <a:avLst/>
          </a:prstGeom>
        </p:spPr>
        <p:txBody>
          <a:bodyPr>
            <a:spAutoFit/>
          </a:bodyPr>
          <a:lstStyle/>
          <a:p>
            <a:r>
              <a:rPr lang="es-ES" dirty="0">
                <a:latin typeface="Calibri" panose="020F0502020204030204" pitchFamily="34" charset="0"/>
                <a:ea typeface="Calibri" panose="020F0502020204030204" pitchFamily="34" charset="0"/>
              </a:rPr>
              <a:t>Monitoreo permanente en todo el territorio nacional</a:t>
            </a:r>
            <a:r>
              <a:rPr lang="es-ES" spc="-5" dirty="0">
                <a:latin typeface="Calibri" panose="020F0502020204030204" pitchFamily="34" charset="0"/>
                <a:ea typeface="Calibri" panose="020F0502020204030204" pitchFamily="34" charset="0"/>
              </a:rPr>
              <a:t> </a:t>
            </a:r>
            <a:r>
              <a:rPr lang="es-ES" dirty="0">
                <a:latin typeface="Calibri" panose="020F0502020204030204" pitchFamily="34" charset="0"/>
                <a:ea typeface="Calibri" panose="020F0502020204030204" pitchFamily="34" charset="0"/>
              </a:rPr>
              <a:t>de todos los</a:t>
            </a:r>
            <a:r>
              <a:rPr lang="es-ES" spc="-5" dirty="0">
                <a:latin typeface="Calibri" panose="020F0502020204030204" pitchFamily="34" charset="0"/>
                <a:ea typeface="Calibri" panose="020F0502020204030204" pitchFamily="34" charset="0"/>
              </a:rPr>
              <a:t> </a:t>
            </a:r>
            <a:r>
              <a:rPr lang="es-ES" dirty="0">
                <a:latin typeface="Calibri" panose="020F0502020204030204" pitchFamily="34" charset="0"/>
                <a:ea typeface="Calibri" panose="020F0502020204030204" pitchFamily="34" charset="0"/>
              </a:rPr>
              <a:t>eventos de interés epidemiológico relacionados con el PAI</a:t>
            </a:r>
            <a:endParaRPr lang="es-CO" dirty="0"/>
          </a:p>
        </p:txBody>
      </p:sp>
      <p:sp>
        <p:nvSpPr>
          <p:cNvPr id="38" name="Rectángulo 37"/>
          <p:cNvSpPr/>
          <p:nvPr/>
        </p:nvSpPr>
        <p:spPr>
          <a:xfrm>
            <a:off x="4788665" y="5459777"/>
            <a:ext cx="6096000" cy="646331"/>
          </a:xfrm>
          <a:prstGeom prst="rect">
            <a:avLst/>
          </a:prstGeom>
        </p:spPr>
        <p:txBody>
          <a:bodyPr>
            <a:spAutoFit/>
          </a:bodyPr>
          <a:lstStyle/>
          <a:p>
            <a:r>
              <a:rPr lang="es-ES" dirty="0">
                <a:latin typeface="Calibri" panose="020F0502020204030204" pitchFamily="34" charset="0"/>
                <a:ea typeface="Calibri" panose="020F0502020204030204" pitchFamily="34" charset="0"/>
              </a:rPr>
              <a:t>Medir, comparar y analizar los resultados obtenidos en los indicadores del PAI y estudios de resultado e impacto</a:t>
            </a:r>
            <a:endParaRPr lang="es-CO" dirty="0"/>
          </a:p>
        </p:txBody>
      </p:sp>
      <p:sp>
        <p:nvSpPr>
          <p:cNvPr id="3" name="CuadroTexto 2">
            <a:extLst>
              <a:ext uri="{FF2B5EF4-FFF2-40B4-BE49-F238E27FC236}">
                <a16:creationId xmlns:a16="http://schemas.microsoft.com/office/drawing/2014/main" id="{9F298302-18AB-4291-42F2-6261CF64598A}"/>
              </a:ext>
            </a:extLst>
          </p:cNvPr>
          <p:cNvSpPr txBox="1"/>
          <p:nvPr/>
        </p:nvSpPr>
        <p:spPr>
          <a:xfrm>
            <a:off x="1564395" y="1303798"/>
            <a:ext cx="9144000" cy="1166986"/>
          </a:xfrm>
          <a:prstGeom prst="rect">
            <a:avLst/>
          </a:prstGeom>
          <a:noFill/>
        </p:spPr>
        <p:txBody>
          <a:bodyPr wrap="square">
            <a:spAutoFit/>
          </a:bodyPr>
          <a:lstStyle/>
          <a:p>
            <a:pPr marL="4264025">
              <a:lnSpc>
                <a:spcPct val="97000"/>
              </a:lnSpc>
              <a:spcAft>
                <a:spcPts val="0"/>
              </a:spcAft>
            </a:pPr>
            <a:r>
              <a:rPr lang="es-ES" dirty="0">
                <a:latin typeface="Calibri" panose="020F0502020204030204" pitchFamily="34" charset="0"/>
                <a:ea typeface="Calibri" panose="020F0502020204030204" pitchFamily="34" charset="0"/>
              </a:rPr>
              <a:t>Organización y optimización en todo el territorio nacional de la red de frío, para garantizar la correcta conservación, almacenamiento y transporte de las vacunas</a:t>
            </a:r>
            <a:endParaRPr lang="es-CO" dirty="0">
              <a:effectLst/>
              <a:latin typeface="Calibri" panose="020F0502020204030204" pitchFamily="34" charset="0"/>
              <a:ea typeface="Calibri" panose="020F0502020204030204" pitchFamily="34" charset="0"/>
            </a:endParaRPr>
          </a:p>
        </p:txBody>
      </p:sp>
      <p:sp>
        <p:nvSpPr>
          <p:cNvPr id="36" name="Rectángulo 35"/>
          <p:cNvSpPr/>
          <p:nvPr/>
        </p:nvSpPr>
        <p:spPr>
          <a:xfrm>
            <a:off x="662652" y="2750766"/>
            <a:ext cx="11329012" cy="898323"/>
          </a:xfrm>
          <a:prstGeom prst="rect">
            <a:avLst/>
          </a:prstGeom>
        </p:spPr>
        <p:txBody>
          <a:bodyPr wrap="square">
            <a:spAutoFit/>
          </a:bodyPr>
          <a:lstStyle/>
          <a:p>
            <a:pPr marL="4264025">
              <a:lnSpc>
                <a:spcPct val="97000"/>
              </a:lnSpc>
              <a:spcAft>
                <a:spcPts val="0"/>
              </a:spcAft>
            </a:pPr>
            <a:r>
              <a:rPr lang="es-ES" dirty="0">
                <a:latin typeface="Calibri" panose="020F0502020204030204" pitchFamily="34" charset="0"/>
                <a:ea typeface="Calibri" panose="020F0502020204030204" pitchFamily="34" charset="0"/>
              </a:rPr>
              <a:t>Organización y optimización en todo el territorio nacional de la red de frío, para garantizar la correcta conservación, almacenamiento y transporte de las vacunas</a:t>
            </a:r>
            <a:endParaRPr lang="es-CO"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053879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595D2A-403C-92E1-3EA3-4B5F23148C4F}"/>
            </a:ext>
          </a:extLst>
        </p:cNvPr>
        <p:cNvGrpSpPr/>
        <p:nvPr/>
      </p:nvGrpSpPr>
      <p:grpSpPr>
        <a:xfrm>
          <a:off x="0" y="0"/>
          <a:ext cx="0" cy="0"/>
          <a:chOff x="0" y="0"/>
          <a:chExt cx="0" cy="0"/>
        </a:xfrm>
      </p:grpSpPr>
      <p:grpSp>
        <p:nvGrpSpPr>
          <p:cNvPr id="23" name="Group 164"/>
          <p:cNvGrpSpPr>
            <a:grpSpLocks/>
          </p:cNvGrpSpPr>
          <p:nvPr/>
        </p:nvGrpSpPr>
        <p:grpSpPr>
          <a:xfrm>
            <a:off x="184068" y="1260744"/>
            <a:ext cx="4065779" cy="4863557"/>
            <a:chOff x="0" y="3047"/>
            <a:chExt cx="4066411" cy="4653026"/>
          </a:xfrm>
        </p:grpSpPr>
        <p:pic>
          <p:nvPicPr>
            <p:cNvPr id="24" name="Image 165"/>
            <p:cNvPicPr/>
            <p:nvPr/>
          </p:nvPicPr>
          <p:blipFill>
            <a:blip r:embed="rId3" cstate="print"/>
            <a:stretch>
              <a:fillRect/>
            </a:stretch>
          </p:blipFill>
          <p:spPr>
            <a:xfrm>
              <a:off x="2060447" y="3047"/>
              <a:ext cx="2005584" cy="844296"/>
            </a:xfrm>
            <a:prstGeom prst="rect">
              <a:avLst/>
            </a:prstGeom>
          </p:spPr>
        </p:pic>
        <p:sp>
          <p:nvSpPr>
            <p:cNvPr id="25" name="Graphic 166"/>
            <p:cNvSpPr/>
            <p:nvPr/>
          </p:nvSpPr>
          <p:spPr>
            <a:xfrm>
              <a:off x="2060447" y="3047"/>
              <a:ext cx="2005964" cy="844550"/>
            </a:xfrm>
            <a:custGeom>
              <a:avLst/>
              <a:gdLst/>
              <a:ahLst/>
              <a:cxnLst/>
              <a:rect l="l" t="t" r="r" b="b"/>
              <a:pathLst>
                <a:path w="2005964" h="844550">
                  <a:moveTo>
                    <a:pt x="0" y="140715"/>
                  </a:moveTo>
                  <a:lnTo>
                    <a:pt x="7172" y="96235"/>
                  </a:lnTo>
                  <a:lnTo>
                    <a:pt x="27147" y="57607"/>
                  </a:lnTo>
                  <a:lnTo>
                    <a:pt x="57607" y="27147"/>
                  </a:lnTo>
                  <a:lnTo>
                    <a:pt x="96235" y="7172"/>
                  </a:lnTo>
                  <a:lnTo>
                    <a:pt x="140715" y="0"/>
                  </a:lnTo>
                  <a:lnTo>
                    <a:pt x="1864867" y="0"/>
                  </a:lnTo>
                  <a:lnTo>
                    <a:pt x="1909348" y="7172"/>
                  </a:lnTo>
                  <a:lnTo>
                    <a:pt x="1947976" y="27147"/>
                  </a:lnTo>
                  <a:lnTo>
                    <a:pt x="1978436" y="57607"/>
                  </a:lnTo>
                  <a:lnTo>
                    <a:pt x="1998411" y="96235"/>
                  </a:lnTo>
                  <a:lnTo>
                    <a:pt x="2005584" y="140715"/>
                  </a:lnTo>
                  <a:lnTo>
                    <a:pt x="2005584" y="703579"/>
                  </a:lnTo>
                  <a:lnTo>
                    <a:pt x="1998411" y="748060"/>
                  </a:lnTo>
                  <a:lnTo>
                    <a:pt x="1978436" y="786688"/>
                  </a:lnTo>
                  <a:lnTo>
                    <a:pt x="1947976" y="817148"/>
                  </a:lnTo>
                  <a:lnTo>
                    <a:pt x="1909348" y="837123"/>
                  </a:lnTo>
                  <a:lnTo>
                    <a:pt x="1864867" y="844296"/>
                  </a:lnTo>
                  <a:lnTo>
                    <a:pt x="140715" y="844296"/>
                  </a:lnTo>
                  <a:lnTo>
                    <a:pt x="96235" y="837123"/>
                  </a:lnTo>
                  <a:lnTo>
                    <a:pt x="57607" y="817148"/>
                  </a:lnTo>
                  <a:lnTo>
                    <a:pt x="27147" y="786688"/>
                  </a:lnTo>
                  <a:lnTo>
                    <a:pt x="7172" y="748060"/>
                  </a:lnTo>
                  <a:lnTo>
                    <a:pt x="0" y="703579"/>
                  </a:lnTo>
                  <a:lnTo>
                    <a:pt x="0" y="140715"/>
                  </a:lnTo>
                  <a:close/>
                </a:path>
              </a:pathLst>
            </a:custGeom>
            <a:ln w="6096">
              <a:solidFill>
                <a:srgbClr val="A4A4A4"/>
              </a:solidFill>
              <a:prstDash val="solid"/>
            </a:ln>
          </p:spPr>
          <p:txBody>
            <a:bodyPr wrap="square" lIns="0" tIns="0" rIns="0" bIns="0" rtlCol="0">
              <a:prstTxWarp prst="textNoShape">
                <a:avLst/>
              </a:prstTxWarp>
              <a:noAutofit/>
            </a:bodyPr>
            <a:lstStyle/>
            <a:p>
              <a:endParaRPr lang="es-CO"/>
            </a:p>
          </p:txBody>
        </p:sp>
        <p:pic>
          <p:nvPicPr>
            <p:cNvPr id="26" name="Image 167"/>
            <p:cNvPicPr/>
            <p:nvPr/>
          </p:nvPicPr>
          <p:blipFill>
            <a:blip r:embed="rId4" cstate="print"/>
            <a:stretch>
              <a:fillRect/>
            </a:stretch>
          </p:blipFill>
          <p:spPr>
            <a:xfrm>
              <a:off x="2060447" y="1336547"/>
              <a:ext cx="2005584" cy="844296"/>
            </a:xfrm>
            <a:prstGeom prst="rect">
              <a:avLst/>
            </a:prstGeom>
          </p:spPr>
        </p:pic>
        <p:sp>
          <p:nvSpPr>
            <p:cNvPr id="27" name="Graphic 168"/>
            <p:cNvSpPr/>
            <p:nvPr/>
          </p:nvSpPr>
          <p:spPr>
            <a:xfrm>
              <a:off x="2060447" y="1336547"/>
              <a:ext cx="2005964" cy="844550"/>
            </a:xfrm>
            <a:custGeom>
              <a:avLst/>
              <a:gdLst/>
              <a:ahLst/>
              <a:cxnLst/>
              <a:rect l="l" t="t" r="r" b="b"/>
              <a:pathLst>
                <a:path w="2005964" h="844550">
                  <a:moveTo>
                    <a:pt x="0" y="140715"/>
                  </a:moveTo>
                  <a:lnTo>
                    <a:pt x="7172" y="96235"/>
                  </a:lnTo>
                  <a:lnTo>
                    <a:pt x="27147" y="57607"/>
                  </a:lnTo>
                  <a:lnTo>
                    <a:pt x="57607" y="27147"/>
                  </a:lnTo>
                  <a:lnTo>
                    <a:pt x="96235" y="7172"/>
                  </a:lnTo>
                  <a:lnTo>
                    <a:pt x="140715" y="0"/>
                  </a:lnTo>
                  <a:lnTo>
                    <a:pt x="1864867" y="0"/>
                  </a:lnTo>
                  <a:lnTo>
                    <a:pt x="1909348" y="7172"/>
                  </a:lnTo>
                  <a:lnTo>
                    <a:pt x="1947976" y="27147"/>
                  </a:lnTo>
                  <a:lnTo>
                    <a:pt x="1978436" y="57607"/>
                  </a:lnTo>
                  <a:lnTo>
                    <a:pt x="1998411" y="96235"/>
                  </a:lnTo>
                  <a:lnTo>
                    <a:pt x="2005584" y="140715"/>
                  </a:lnTo>
                  <a:lnTo>
                    <a:pt x="2005584" y="703579"/>
                  </a:lnTo>
                  <a:lnTo>
                    <a:pt x="1998411" y="748060"/>
                  </a:lnTo>
                  <a:lnTo>
                    <a:pt x="1978436" y="786688"/>
                  </a:lnTo>
                  <a:lnTo>
                    <a:pt x="1947976" y="817148"/>
                  </a:lnTo>
                  <a:lnTo>
                    <a:pt x="1909348" y="837123"/>
                  </a:lnTo>
                  <a:lnTo>
                    <a:pt x="1864867" y="844296"/>
                  </a:lnTo>
                  <a:lnTo>
                    <a:pt x="140715" y="844296"/>
                  </a:lnTo>
                  <a:lnTo>
                    <a:pt x="96235" y="837123"/>
                  </a:lnTo>
                  <a:lnTo>
                    <a:pt x="57607" y="817148"/>
                  </a:lnTo>
                  <a:lnTo>
                    <a:pt x="27147" y="786688"/>
                  </a:lnTo>
                  <a:lnTo>
                    <a:pt x="7172" y="748060"/>
                  </a:lnTo>
                  <a:lnTo>
                    <a:pt x="0" y="703579"/>
                  </a:lnTo>
                  <a:lnTo>
                    <a:pt x="0" y="140715"/>
                  </a:lnTo>
                  <a:close/>
                </a:path>
              </a:pathLst>
            </a:custGeom>
            <a:ln w="6096">
              <a:solidFill>
                <a:srgbClr val="FFC000"/>
              </a:solidFill>
              <a:prstDash val="solid"/>
            </a:ln>
          </p:spPr>
          <p:txBody>
            <a:bodyPr wrap="square" lIns="0" tIns="0" rIns="0" bIns="0" rtlCol="0">
              <a:prstTxWarp prst="textNoShape">
                <a:avLst/>
              </a:prstTxWarp>
              <a:noAutofit/>
            </a:bodyPr>
            <a:lstStyle/>
            <a:p>
              <a:endParaRPr lang="es-CO"/>
            </a:p>
          </p:txBody>
        </p:sp>
        <p:pic>
          <p:nvPicPr>
            <p:cNvPr id="28" name="Image 169"/>
            <p:cNvPicPr/>
            <p:nvPr/>
          </p:nvPicPr>
          <p:blipFill>
            <a:blip r:embed="rId5" cstate="print"/>
            <a:stretch>
              <a:fillRect/>
            </a:stretch>
          </p:blipFill>
          <p:spPr>
            <a:xfrm>
              <a:off x="2060447" y="2546604"/>
              <a:ext cx="2005584" cy="844295"/>
            </a:xfrm>
            <a:prstGeom prst="rect">
              <a:avLst/>
            </a:prstGeom>
          </p:spPr>
        </p:pic>
        <p:sp>
          <p:nvSpPr>
            <p:cNvPr id="29" name="Graphic 170"/>
            <p:cNvSpPr/>
            <p:nvPr/>
          </p:nvSpPr>
          <p:spPr>
            <a:xfrm>
              <a:off x="2060447" y="2546604"/>
              <a:ext cx="2005964" cy="844550"/>
            </a:xfrm>
            <a:custGeom>
              <a:avLst/>
              <a:gdLst/>
              <a:ahLst/>
              <a:cxnLst/>
              <a:rect l="l" t="t" r="r" b="b"/>
              <a:pathLst>
                <a:path w="2005964" h="844550">
                  <a:moveTo>
                    <a:pt x="0" y="140716"/>
                  </a:moveTo>
                  <a:lnTo>
                    <a:pt x="7172" y="96235"/>
                  </a:lnTo>
                  <a:lnTo>
                    <a:pt x="27147" y="57607"/>
                  </a:lnTo>
                  <a:lnTo>
                    <a:pt x="57607" y="27147"/>
                  </a:lnTo>
                  <a:lnTo>
                    <a:pt x="96235" y="7172"/>
                  </a:lnTo>
                  <a:lnTo>
                    <a:pt x="140715" y="0"/>
                  </a:lnTo>
                  <a:lnTo>
                    <a:pt x="1864867" y="0"/>
                  </a:lnTo>
                  <a:lnTo>
                    <a:pt x="1909348" y="7172"/>
                  </a:lnTo>
                  <a:lnTo>
                    <a:pt x="1947976" y="27147"/>
                  </a:lnTo>
                  <a:lnTo>
                    <a:pt x="1978436" y="57607"/>
                  </a:lnTo>
                  <a:lnTo>
                    <a:pt x="1998411" y="96235"/>
                  </a:lnTo>
                  <a:lnTo>
                    <a:pt x="2005584" y="140716"/>
                  </a:lnTo>
                  <a:lnTo>
                    <a:pt x="2005584" y="703580"/>
                  </a:lnTo>
                  <a:lnTo>
                    <a:pt x="1998411" y="748060"/>
                  </a:lnTo>
                  <a:lnTo>
                    <a:pt x="1978436" y="786688"/>
                  </a:lnTo>
                  <a:lnTo>
                    <a:pt x="1947976" y="817148"/>
                  </a:lnTo>
                  <a:lnTo>
                    <a:pt x="1909348" y="837123"/>
                  </a:lnTo>
                  <a:lnTo>
                    <a:pt x="1864867" y="844296"/>
                  </a:lnTo>
                  <a:lnTo>
                    <a:pt x="140715" y="844296"/>
                  </a:lnTo>
                  <a:lnTo>
                    <a:pt x="96235" y="837123"/>
                  </a:lnTo>
                  <a:lnTo>
                    <a:pt x="57607" y="817148"/>
                  </a:lnTo>
                  <a:lnTo>
                    <a:pt x="27147" y="786688"/>
                  </a:lnTo>
                  <a:lnTo>
                    <a:pt x="7172" y="748060"/>
                  </a:lnTo>
                  <a:lnTo>
                    <a:pt x="0" y="703580"/>
                  </a:lnTo>
                  <a:lnTo>
                    <a:pt x="0" y="140716"/>
                  </a:lnTo>
                  <a:close/>
                </a:path>
              </a:pathLst>
            </a:custGeom>
            <a:ln w="6096">
              <a:solidFill>
                <a:srgbClr val="EC7C30"/>
              </a:solidFill>
              <a:prstDash val="solid"/>
            </a:ln>
          </p:spPr>
          <p:txBody>
            <a:bodyPr wrap="square" lIns="0" tIns="0" rIns="0" bIns="0" rtlCol="0">
              <a:prstTxWarp prst="textNoShape">
                <a:avLst/>
              </a:prstTxWarp>
              <a:noAutofit/>
            </a:bodyPr>
            <a:lstStyle/>
            <a:p>
              <a:endParaRPr lang="es-CO"/>
            </a:p>
          </p:txBody>
        </p:sp>
        <p:pic>
          <p:nvPicPr>
            <p:cNvPr id="30" name="Image 171"/>
            <p:cNvPicPr/>
            <p:nvPr/>
          </p:nvPicPr>
          <p:blipFill>
            <a:blip r:embed="rId6" cstate="print"/>
            <a:stretch>
              <a:fillRect/>
            </a:stretch>
          </p:blipFill>
          <p:spPr>
            <a:xfrm>
              <a:off x="2060447" y="3811523"/>
              <a:ext cx="2005584" cy="844296"/>
            </a:xfrm>
            <a:prstGeom prst="rect">
              <a:avLst/>
            </a:prstGeom>
          </p:spPr>
        </p:pic>
        <p:sp>
          <p:nvSpPr>
            <p:cNvPr id="31" name="Graphic 172"/>
            <p:cNvSpPr/>
            <p:nvPr/>
          </p:nvSpPr>
          <p:spPr>
            <a:xfrm>
              <a:off x="2060447" y="3811523"/>
              <a:ext cx="2005964" cy="844550"/>
            </a:xfrm>
            <a:custGeom>
              <a:avLst/>
              <a:gdLst/>
              <a:ahLst/>
              <a:cxnLst/>
              <a:rect l="l" t="t" r="r" b="b"/>
              <a:pathLst>
                <a:path w="2005964" h="844550">
                  <a:moveTo>
                    <a:pt x="0" y="140716"/>
                  </a:moveTo>
                  <a:lnTo>
                    <a:pt x="7172" y="96235"/>
                  </a:lnTo>
                  <a:lnTo>
                    <a:pt x="27147" y="57607"/>
                  </a:lnTo>
                  <a:lnTo>
                    <a:pt x="57607" y="27147"/>
                  </a:lnTo>
                  <a:lnTo>
                    <a:pt x="96235" y="7172"/>
                  </a:lnTo>
                  <a:lnTo>
                    <a:pt x="140715" y="0"/>
                  </a:lnTo>
                  <a:lnTo>
                    <a:pt x="1864867" y="0"/>
                  </a:lnTo>
                  <a:lnTo>
                    <a:pt x="1909348" y="7172"/>
                  </a:lnTo>
                  <a:lnTo>
                    <a:pt x="1947976" y="27147"/>
                  </a:lnTo>
                  <a:lnTo>
                    <a:pt x="1978436" y="57607"/>
                  </a:lnTo>
                  <a:lnTo>
                    <a:pt x="1998411" y="96235"/>
                  </a:lnTo>
                  <a:lnTo>
                    <a:pt x="2005584" y="140716"/>
                  </a:lnTo>
                  <a:lnTo>
                    <a:pt x="2005584" y="703580"/>
                  </a:lnTo>
                  <a:lnTo>
                    <a:pt x="1998411" y="748055"/>
                  </a:lnTo>
                  <a:lnTo>
                    <a:pt x="1978436" y="786683"/>
                  </a:lnTo>
                  <a:lnTo>
                    <a:pt x="1947976" y="817144"/>
                  </a:lnTo>
                  <a:lnTo>
                    <a:pt x="1909348" y="837121"/>
                  </a:lnTo>
                  <a:lnTo>
                    <a:pt x="1864867" y="844296"/>
                  </a:lnTo>
                  <a:lnTo>
                    <a:pt x="140715" y="844296"/>
                  </a:lnTo>
                  <a:lnTo>
                    <a:pt x="96235" y="837121"/>
                  </a:lnTo>
                  <a:lnTo>
                    <a:pt x="57607" y="817144"/>
                  </a:lnTo>
                  <a:lnTo>
                    <a:pt x="27147" y="786683"/>
                  </a:lnTo>
                  <a:lnTo>
                    <a:pt x="7172" y="748055"/>
                  </a:lnTo>
                  <a:lnTo>
                    <a:pt x="0" y="703580"/>
                  </a:lnTo>
                  <a:lnTo>
                    <a:pt x="0" y="140716"/>
                  </a:lnTo>
                  <a:close/>
                </a:path>
              </a:pathLst>
            </a:custGeom>
            <a:ln w="6096">
              <a:solidFill>
                <a:srgbClr val="6FAC46"/>
              </a:solidFill>
              <a:prstDash val="solid"/>
            </a:ln>
          </p:spPr>
          <p:txBody>
            <a:bodyPr wrap="square" lIns="0" tIns="0" rIns="0" bIns="0" rtlCol="0">
              <a:prstTxWarp prst="textNoShape">
                <a:avLst/>
              </a:prstTxWarp>
              <a:noAutofit/>
            </a:bodyPr>
            <a:lstStyle/>
            <a:p>
              <a:endParaRPr lang="es-CO"/>
            </a:p>
          </p:txBody>
        </p:sp>
        <p:pic>
          <p:nvPicPr>
            <p:cNvPr id="32" name="Image 173" descr="Imagen"/>
            <p:cNvPicPr/>
            <p:nvPr/>
          </p:nvPicPr>
          <p:blipFill>
            <a:blip r:embed="rId7" cstate="print"/>
            <a:stretch>
              <a:fillRect/>
            </a:stretch>
          </p:blipFill>
          <p:spPr>
            <a:xfrm>
              <a:off x="0" y="848994"/>
              <a:ext cx="2343911" cy="3421253"/>
            </a:xfrm>
            <a:prstGeom prst="rect">
              <a:avLst/>
            </a:prstGeom>
          </p:spPr>
        </p:pic>
        <p:sp>
          <p:nvSpPr>
            <p:cNvPr id="33" name="Textbox 174"/>
            <p:cNvSpPr txBox="1"/>
            <p:nvPr/>
          </p:nvSpPr>
          <p:spPr>
            <a:xfrm>
              <a:off x="2315336" y="42926"/>
              <a:ext cx="1543050" cy="803275"/>
            </a:xfrm>
            <a:prstGeom prst="rect">
              <a:avLst/>
            </a:prstGeom>
          </p:spPr>
          <p:txBody>
            <a:bodyPr wrap="square" lIns="0" tIns="0" rIns="0" bIns="0" rtlCol="0">
              <a:noAutofit/>
            </a:bodyPr>
            <a:lstStyle/>
            <a:p>
              <a:pPr marR="44450" algn="ctr">
                <a:lnSpc>
                  <a:spcPts val="1915"/>
                </a:lnSpc>
                <a:spcAft>
                  <a:spcPts val="0"/>
                </a:spcAft>
              </a:pPr>
              <a:r>
                <a:rPr lang="es-ES" sz="1800" b="1" i="1">
                  <a:effectLst/>
                  <a:latin typeface="Calibri" panose="020F0502020204030204" pitchFamily="34" charset="0"/>
                  <a:ea typeface="Calibri" panose="020F0502020204030204" pitchFamily="34" charset="0"/>
                </a:rPr>
                <a:t>Módulo</a:t>
              </a:r>
              <a:r>
                <a:rPr lang="es-ES" sz="1800" b="1" i="1" spc="-20">
                  <a:effectLst/>
                  <a:latin typeface="Calibri" panose="020F0502020204030204" pitchFamily="34" charset="0"/>
                  <a:ea typeface="Calibri" panose="020F0502020204030204" pitchFamily="34" charset="0"/>
                </a:rPr>
                <a:t> </a:t>
              </a:r>
              <a:r>
                <a:rPr lang="es-ES" sz="1800" b="1" i="1" spc="-10">
                  <a:effectLst/>
                  <a:latin typeface="Calibri" panose="020F0502020204030204" pitchFamily="34" charset="0"/>
                  <a:ea typeface="Calibri" panose="020F0502020204030204" pitchFamily="34" charset="0"/>
                </a:rPr>
                <a:t>talento</a:t>
              </a:r>
              <a:endParaRPr lang="es-CO" sz="1100">
                <a:effectLst/>
                <a:latin typeface="Calibri" panose="020F0502020204030204" pitchFamily="34" charset="0"/>
                <a:ea typeface="Calibri" panose="020F0502020204030204" pitchFamily="34" charset="0"/>
              </a:endParaRPr>
            </a:p>
            <a:p>
              <a:pPr marL="151130" marR="196850" indent="635" algn="ctr">
                <a:lnSpc>
                  <a:spcPct val="97000"/>
                </a:lnSpc>
                <a:spcBef>
                  <a:spcPts val="15"/>
                </a:spcBef>
                <a:spcAft>
                  <a:spcPts val="0"/>
                </a:spcAft>
              </a:pPr>
              <a:r>
                <a:rPr lang="es-ES" sz="1800" b="1" i="1">
                  <a:effectLst/>
                  <a:latin typeface="Calibri" panose="020F0502020204030204" pitchFamily="34" charset="0"/>
                  <a:ea typeface="Calibri" panose="020F0502020204030204" pitchFamily="34" charset="0"/>
                </a:rPr>
                <a:t>humano y </a:t>
              </a:r>
              <a:r>
                <a:rPr lang="es-ES" sz="1800" b="1" i="1" spc="-10">
                  <a:effectLst/>
                  <a:latin typeface="Calibri" panose="020F0502020204030204" pitchFamily="34" charset="0"/>
                  <a:ea typeface="Calibri" panose="020F0502020204030204" pitchFamily="34" charset="0"/>
                </a:rPr>
                <a:t>capacitación</a:t>
              </a:r>
              <a:endParaRPr lang="es-CO" sz="1100">
                <a:effectLst/>
                <a:latin typeface="Calibri" panose="020F0502020204030204" pitchFamily="34" charset="0"/>
                <a:ea typeface="Calibri" panose="020F0502020204030204" pitchFamily="34" charset="0"/>
              </a:endParaRPr>
            </a:p>
          </p:txBody>
        </p:sp>
        <p:sp>
          <p:nvSpPr>
            <p:cNvPr id="34" name="Textbox 175"/>
            <p:cNvSpPr txBox="1"/>
            <p:nvPr/>
          </p:nvSpPr>
          <p:spPr>
            <a:xfrm>
              <a:off x="2426588" y="1514475"/>
              <a:ext cx="1318895" cy="528955"/>
            </a:xfrm>
            <a:prstGeom prst="rect">
              <a:avLst/>
            </a:prstGeom>
          </p:spPr>
          <p:txBody>
            <a:bodyPr wrap="square" lIns="0" tIns="0" rIns="0" bIns="0" rtlCol="0">
              <a:noAutofit/>
            </a:bodyPr>
            <a:lstStyle/>
            <a:p>
              <a:pPr marL="125095">
                <a:lnSpc>
                  <a:spcPts val="1915"/>
                </a:lnSpc>
                <a:spcAft>
                  <a:spcPts val="0"/>
                </a:spcAft>
              </a:pPr>
              <a:r>
                <a:rPr lang="es-ES" sz="1800" b="1" i="1">
                  <a:effectLst/>
                  <a:latin typeface="Calibri" panose="020F0502020204030204" pitchFamily="34" charset="0"/>
                  <a:ea typeface="Calibri" panose="020F0502020204030204" pitchFamily="34" charset="0"/>
                </a:rPr>
                <a:t>Módulo</a:t>
              </a:r>
              <a:r>
                <a:rPr lang="es-ES" sz="1800" b="1" i="1" spc="-20">
                  <a:effectLst/>
                  <a:latin typeface="Calibri" panose="020F0502020204030204" pitchFamily="34" charset="0"/>
                  <a:ea typeface="Calibri" panose="020F0502020204030204" pitchFamily="34" charset="0"/>
                </a:rPr>
                <a:t> </a:t>
              </a:r>
              <a:r>
                <a:rPr lang="es-ES" sz="1800" b="1" i="1" spc="-25">
                  <a:effectLst/>
                  <a:latin typeface="Calibri" panose="020F0502020204030204" pitchFamily="34" charset="0"/>
                  <a:ea typeface="Calibri" panose="020F0502020204030204" pitchFamily="34" charset="0"/>
                </a:rPr>
                <a:t>de</a:t>
              </a:r>
              <a:endParaRPr lang="es-CO" sz="1100">
                <a:effectLst/>
                <a:latin typeface="Calibri" panose="020F0502020204030204" pitchFamily="34" charset="0"/>
                <a:ea typeface="Calibri" panose="020F0502020204030204" pitchFamily="34" charset="0"/>
              </a:endParaRPr>
            </a:p>
            <a:p>
              <a:pPr marL="12700">
                <a:lnSpc>
                  <a:spcPts val="2180"/>
                </a:lnSpc>
                <a:spcAft>
                  <a:spcPts val="0"/>
                </a:spcAft>
              </a:pPr>
              <a:r>
                <a:rPr lang="es-ES" sz="1800" b="1" i="1" spc="-10">
                  <a:effectLst/>
                  <a:latin typeface="Calibri" panose="020F0502020204030204" pitchFamily="34" charset="0"/>
                  <a:ea typeface="Calibri" panose="020F0502020204030204" pitchFamily="34" charset="0"/>
                </a:rPr>
                <a:t>investigación</a:t>
              </a:r>
              <a:endParaRPr lang="es-CO" sz="1100">
                <a:effectLst/>
                <a:latin typeface="Calibri" panose="020F0502020204030204" pitchFamily="34" charset="0"/>
                <a:ea typeface="Calibri" panose="020F0502020204030204" pitchFamily="34" charset="0"/>
              </a:endParaRPr>
            </a:p>
          </p:txBody>
        </p:sp>
        <p:sp>
          <p:nvSpPr>
            <p:cNvPr id="35" name="Textbox 176"/>
            <p:cNvSpPr txBox="1"/>
            <p:nvPr/>
          </p:nvSpPr>
          <p:spPr>
            <a:xfrm>
              <a:off x="2426588" y="2724530"/>
              <a:ext cx="1318895" cy="528320"/>
            </a:xfrm>
            <a:prstGeom prst="rect">
              <a:avLst/>
            </a:prstGeom>
          </p:spPr>
          <p:txBody>
            <a:bodyPr wrap="square" lIns="0" tIns="0" rIns="0" bIns="0" rtlCol="0">
              <a:noAutofit/>
            </a:bodyPr>
            <a:lstStyle/>
            <a:p>
              <a:pPr marL="125095">
                <a:lnSpc>
                  <a:spcPts val="1915"/>
                </a:lnSpc>
                <a:spcAft>
                  <a:spcPts val="0"/>
                </a:spcAft>
              </a:pPr>
              <a:r>
                <a:rPr lang="es-ES" sz="1800" b="1" i="1">
                  <a:effectLst/>
                  <a:latin typeface="Calibri" panose="020F0502020204030204" pitchFamily="34" charset="0"/>
                  <a:ea typeface="Calibri" panose="020F0502020204030204" pitchFamily="34" charset="0"/>
                </a:rPr>
                <a:t>Módulo</a:t>
              </a:r>
              <a:r>
                <a:rPr lang="es-ES" sz="1800" b="1" i="1" spc="-20">
                  <a:effectLst/>
                  <a:latin typeface="Calibri" panose="020F0502020204030204" pitchFamily="34" charset="0"/>
                  <a:ea typeface="Calibri" panose="020F0502020204030204" pitchFamily="34" charset="0"/>
                </a:rPr>
                <a:t> </a:t>
              </a:r>
              <a:r>
                <a:rPr lang="es-ES" sz="1800" b="1" i="1" spc="-25">
                  <a:effectLst/>
                  <a:latin typeface="Calibri" panose="020F0502020204030204" pitchFamily="34" charset="0"/>
                  <a:ea typeface="Calibri" panose="020F0502020204030204" pitchFamily="34" charset="0"/>
                </a:rPr>
                <a:t>de</a:t>
              </a:r>
              <a:endParaRPr lang="es-CO" sz="1100">
                <a:effectLst/>
                <a:latin typeface="Calibri" panose="020F0502020204030204" pitchFamily="34" charset="0"/>
                <a:ea typeface="Calibri" panose="020F0502020204030204" pitchFamily="34" charset="0"/>
              </a:endParaRPr>
            </a:p>
            <a:p>
              <a:pPr marL="12700">
                <a:lnSpc>
                  <a:spcPts val="2180"/>
                </a:lnSpc>
                <a:spcAft>
                  <a:spcPts val="0"/>
                </a:spcAft>
              </a:pPr>
              <a:r>
                <a:rPr lang="es-ES" sz="1800" b="1" i="1" spc="-10">
                  <a:effectLst/>
                  <a:latin typeface="Calibri" panose="020F0502020204030204" pitchFamily="34" charset="0"/>
                  <a:ea typeface="Calibri" panose="020F0502020204030204" pitchFamily="34" charset="0"/>
                </a:rPr>
                <a:t>investigación</a:t>
              </a:r>
              <a:endParaRPr lang="es-CO" sz="1100">
                <a:effectLst/>
                <a:latin typeface="Calibri" panose="020F0502020204030204" pitchFamily="34" charset="0"/>
                <a:ea typeface="Calibri" panose="020F0502020204030204" pitchFamily="34" charset="0"/>
              </a:endParaRPr>
            </a:p>
          </p:txBody>
        </p:sp>
        <p:sp>
          <p:nvSpPr>
            <p:cNvPr id="36" name="Textbox 177"/>
            <p:cNvSpPr txBox="1"/>
            <p:nvPr/>
          </p:nvSpPr>
          <p:spPr>
            <a:xfrm>
              <a:off x="2292476" y="3852671"/>
              <a:ext cx="1585595" cy="803275"/>
            </a:xfrm>
            <a:prstGeom prst="rect">
              <a:avLst/>
            </a:prstGeom>
          </p:spPr>
          <p:txBody>
            <a:bodyPr wrap="square" lIns="0" tIns="0" rIns="0" bIns="0" rtlCol="0">
              <a:noAutofit/>
            </a:bodyPr>
            <a:lstStyle/>
            <a:p>
              <a:pPr marL="3175" marR="44450" algn="ctr">
                <a:lnSpc>
                  <a:spcPts val="1915"/>
                </a:lnSpc>
                <a:spcAft>
                  <a:spcPts val="0"/>
                </a:spcAft>
              </a:pPr>
              <a:r>
                <a:rPr lang="es-ES" sz="1800" b="1" i="1">
                  <a:effectLst/>
                  <a:latin typeface="Calibri" panose="020F0502020204030204" pitchFamily="34" charset="0"/>
                  <a:ea typeface="Calibri" panose="020F0502020204030204" pitchFamily="34" charset="0"/>
                </a:rPr>
                <a:t>Módulo</a:t>
              </a:r>
              <a:r>
                <a:rPr lang="es-ES" sz="1800" b="1" i="1" spc="-20">
                  <a:effectLst/>
                  <a:latin typeface="Calibri" panose="020F0502020204030204" pitchFamily="34" charset="0"/>
                  <a:ea typeface="Calibri" panose="020F0502020204030204" pitchFamily="34" charset="0"/>
                </a:rPr>
                <a:t> </a:t>
              </a:r>
              <a:r>
                <a:rPr lang="es-ES" sz="1800" b="1" i="1" spc="-25">
                  <a:effectLst/>
                  <a:latin typeface="Calibri" panose="020F0502020204030204" pitchFamily="34" charset="0"/>
                  <a:ea typeface="Calibri" panose="020F0502020204030204" pitchFamily="34" charset="0"/>
                </a:rPr>
                <a:t>de</a:t>
              </a:r>
              <a:endParaRPr lang="es-CO" sz="1100">
                <a:effectLst/>
                <a:latin typeface="Calibri" panose="020F0502020204030204" pitchFamily="34" charset="0"/>
                <a:ea typeface="Calibri" panose="020F0502020204030204" pitchFamily="34" charset="0"/>
              </a:endParaRPr>
            </a:p>
            <a:p>
              <a:pPr marR="44450" algn="ctr">
                <a:lnSpc>
                  <a:spcPct val="97000"/>
                </a:lnSpc>
                <a:spcBef>
                  <a:spcPts val="15"/>
                </a:spcBef>
                <a:spcAft>
                  <a:spcPts val="0"/>
                </a:spcAft>
              </a:pPr>
              <a:r>
                <a:rPr lang="es-ES" sz="1800" b="1" i="1">
                  <a:effectLst/>
                  <a:latin typeface="Calibri" panose="020F0502020204030204" pitchFamily="34" charset="0"/>
                  <a:ea typeface="Calibri" panose="020F0502020204030204" pitchFamily="34" charset="0"/>
                </a:rPr>
                <a:t>sensibilización</a:t>
              </a:r>
              <a:r>
                <a:rPr lang="es-ES" sz="1800" b="1" i="1" spc="-105">
                  <a:effectLst/>
                  <a:latin typeface="Calibri" panose="020F0502020204030204" pitchFamily="34" charset="0"/>
                  <a:ea typeface="Calibri" panose="020F0502020204030204" pitchFamily="34" charset="0"/>
                </a:rPr>
                <a:t> </a:t>
              </a:r>
              <a:r>
                <a:rPr lang="es-ES" sz="1800" b="1" i="1">
                  <a:effectLst/>
                  <a:latin typeface="Calibri" panose="020F0502020204030204" pitchFamily="34" charset="0"/>
                  <a:ea typeface="Calibri" panose="020F0502020204030204" pitchFamily="34" charset="0"/>
                </a:rPr>
                <a:t>y </a:t>
              </a:r>
              <a:r>
                <a:rPr lang="es-ES" sz="1800" b="1" i="1" spc="-10">
                  <a:effectLst/>
                  <a:latin typeface="Calibri" panose="020F0502020204030204" pitchFamily="34" charset="0"/>
                  <a:ea typeface="Calibri" panose="020F0502020204030204" pitchFamily="34" charset="0"/>
                </a:rPr>
                <a:t>promoción</a:t>
              </a:r>
              <a:endParaRPr lang="es-CO" sz="1100">
                <a:effectLst/>
                <a:latin typeface="Calibri" panose="020F0502020204030204" pitchFamily="34" charset="0"/>
                <a:ea typeface="Calibri" panose="020F0502020204030204" pitchFamily="34" charset="0"/>
              </a:endParaRPr>
            </a:p>
          </p:txBody>
        </p:sp>
      </p:grpSp>
      <p:grpSp>
        <p:nvGrpSpPr>
          <p:cNvPr id="4" name="Group 182"/>
          <p:cNvGrpSpPr>
            <a:grpSpLocks/>
          </p:cNvGrpSpPr>
          <p:nvPr/>
        </p:nvGrpSpPr>
        <p:grpSpPr>
          <a:xfrm>
            <a:off x="4361180" y="2717891"/>
            <a:ext cx="7996073" cy="856615"/>
            <a:chOff x="-171858" y="-5970"/>
            <a:chExt cx="7996073" cy="856615"/>
          </a:xfrm>
        </p:grpSpPr>
        <p:sp>
          <p:nvSpPr>
            <p:cNvPr id="5" name="Graphic 183"/>
            <p:cNvSpPr/>
            <p:nvPr/>
          </p:nvSpPr>
          <p:spPr>
            <a:xfrm>
              <a:off x="6095" y="6095"/>
              <a:ext cx="7818120" cy="844550"/>
            </a:xfrm>
            <a:custGeom>
              <a:avLst/>
              <a:gdLst/>
              <a:ahLst/>
              <a:cxnLst/>
              <a:rect l="l" t="t" r="r" b="b"/>
              <a:pathLst>
                <a:path w="7818120" h="844550">
                  <a:moveTo>
                    <a:pt x="7677404" y="0"/>
                  </a:moveTo>
                  <a:lnTo>
                    <a:pt x="140715" y="0"/>
                  </a:lnTo>
                  <a:lnTo>
                    <a:pt x="96235" y="7172"/>
                  </a:lnTo>
                  <a:lnTo>
                    <a:pt x="57607" y="27147"/>
                  </a:lnTo>
                  <a:lnTo>
                    <a:pt x="27147" y="57607"/>
                  </a:lnTo>
                  <a:lnTo>
                    <a:pt x="7172" y="96235"/>
                  </a:lnTo>
                  <a:lnTo>
                    <a:pt x="0" y="140715"/>
                  </a:lnTo>
                  <a:lnTo>
                    <a:pt x="0" y="703579"/>
                  </a:lnTo>
                  <a:lnTo>
                    <a:pt x="7172" y="748060"/>
                  </a:lnTo>
                  <a:lnTo>
                    <a:pt x="27147" y="786688"/>
                  </a:lnTo>
                  <a:lnTo>
                    <a:pt x="57607" y="817148"/>
                  </a:lnTo>
                  <a:lnTo>
                    <a:pt x="96235" y="837123"/>
                  </a:lnTo>
                  <a:lnTo>
                    <a:pt x="140715" y="844296"/>
                  </a:lnTo>
                  <a:lnTo>
                    <a:pt x="7677404" y="844296"/>
                  </a:lnTo>
                  <a:lnTo>
                    <a:pt x="7721884" y="837123"/>
                  </a:lnTo>
                  <a:lnTo>
                    <a:pt x="7760512" y="817148"/>
                  </a:lnTo>
                  <a:lnTo>
                    <a:pt x="7790972" y="786688"/>
                  </a:lnTo>
                  <a:lnTo>
                    <a:pt x="7810947" y="748060"/>
                  </a:lnTo>
                  <a:lnTo>
                    <a:pt x="7818119" y="703579"/>
                  </a:lnTo>
                  <a:lnTo>
                    <a:pt x="7818119" y="140715"/>
                  </a:lnTo>
                  <a:lnTo>
                    <a:pt x="7810947" y="96235"/>
                  </a:lnTo>
                  <a:lnTo>
                    <a:pt x="7790972" y="57607"/>
                  </a:lnTo>
                  <a:lnTo>
                    <a:pt x="7760512" y="27147"/>
                  </a:lnTo>
                  <a:lnTo>
                    <a:pt x="7721884" y="7172"/>
                  </a:lnTo>
                  <a:lnTo>
                    <a:pt x="7677404" y="0"/>
                  </a:lnTo>
                  <a:close/>
                </a:path>
              </a:pathLst>
            </a:custGeom>
            <a:solidFill>
              <a:srgbClr val="FFFFFF"/>
            </a:solidFill>
          </p:spPr>
          <p:txBody>
            <a:bodyPr wrap="square" lIns="0" tIns="0" rIns="0" bIns="0" rtlCol="0">
              <a:prstTxWarp prst="textNoShape">
                <a:avLst/>
              </a:prstTxWarp>
              <a:noAutofit/>
            </a:bodyPr>
            <a:lstStyle/>
            <a:p>
              <a:endParaRPr lang="es-CO"/>
            </a:p>
          </p:txBody>
        </p:sp>
        <p:sp>
          <p:nvSpPr>
            <p:cNvPr id="6" name="Graphic 184"/>
            <p:cNvSpPr/>
            <p:nvPr/>
          </p:nvSpPr>
          <p:spPr>
            <a:xfrm>
              <a:off x="6095" y="6095"/>
              <a:ext cx="7818120" cy="844550"/>
            </a:xfrm>
            <a:custGeom>
              <a:avLst/>
              <a:gdLst/>
              <a:ahLst/>
              <a:cxnLst/>
              <a:rect l="l" t="t" r="r" b="b"/>
              <a:pathLst>
                <a:path w="7818120" h="844550">
                  <a:moveTo>
                    <a:pt x="0" y="140715"/>
                  </a:moveTo>
                  <a:lnTo>
                    <a:pt x="7172" y="96235"/>
                  </a:lnTo>
                  <a:lnTo>
                    <a:pt x="27147" y="57607"/>
                  </a:lnTo>
                  <a:lnTo>
                    <a:pt x="57607" y="27147"/>
                  </a:lnTo>
                  <a:lnTo>
                    <a:pt x="96235" y="7172"/>
                  </a:lnTo>
                  <a:lnTo>
                    <a:pt x="140715" y="0"/>
                  </a:lnTo>
                  <a:lnTo>
                    <a:pt x="7677404" y="0"/>
                  </a:lnTo>
                  <a:lnTo>
                    <a:pt x="7721884" y="7172"/>
                  </a:lnTo>
                  <a:lnTo>
                    <a:pt x="7760512" y="27147"/>
                  </a:lnTo>
                  <a:lnTo>
                    <a:pt x="7790972" y="57607"/>
                  </a:lnTo>
                  <a:lnTo>
                    <a:pt x="7810947" y="96235"/>
                  </a:lnTo>
                  <a:lnTo>
                    <a:pt x="7818119" y="140715"/>
                  </a:lnTo>
                  <a:lnTo>
                    <a:pt x="7818119" y="703579"/>
                  </a:lnTo>
                  <a:lnTo>
                    <a:pt x="7810947" y="748060"/>
                  </a:lnTo>
                  <a:lnTo>
                    <a:pt x="7790972" y="786688"/>
                  </a:lnTo>
                  <a:lnTo>
                    <a:pt x="7760512" y="817148"/>
                  </a:lnTo>
                  <a:lnTo>
                    <a:pt x="7721884" y="837123"/>
                  </a:lnTo>
                  <a:lnTo>
                    <a:pt x="7677404" y="844296"/>
                  </a:lnTo>
                  <a:lnTo>
                    <a:pt x="140715" y="844296"/>
                  </a:lnTo>
                  <a:lnTo>
                    <a:pt x="96235" y="837123"/>
                  </a:lnTo>
                  <a:lnTo>
                    <a:pt x="57607" y="817148"/>
                  </a:lnTo>
                  <a:lnTo>
                    <a:pt x="27147" y="786688"/>
                  </a:lnTo>
                  <a:lnTo>
                    <a:pt x="7172" y="748060"/>
                  </a:lnTo>
                  <a:lnTo>
                    <a:pt x="0" y="703579"/>
                  </a:lnTo>
                  <a:lnTo>
                    <a:pt x="0" y="140715"/>
                  </a:lnTo>
                  <a:close/>
                </a:path>
              </a:pathLst>
            </a:custGeom>
            <a:ln w="12192">
              <a:solidFill>
                <a:srgbClr val="FFC000"/>
              </a:solidFill>
              <a:prstDash val="solid"/>
            </a:ln>
          </p:spPr>
          <p:txBody>
            <a:bodyPr wrap="square" lIns="0" tIns="0" rIns="0" bIns="0" rtlCol="0">
              <a:prstTxWarp prst="textNoShape">
                <a:avLst/>
              </a:prstTxWarp>
              <a:noAutofit/>
            </a:bodyPr>
            <a:lstStyle/>
            <a:p>
              <a:endParaRPr lang="es-CO"/>
            </a:p>
          </p:txBody>
        </p:sp>
        <p:sp>
          <p:nvSpPr>
            <p:cNvPr id="7" name="Textbox 185"/>
            <p:cNvSpPr txBox="1"/>
            <p:nvPr/>
          </p:nvSpPr>
          <p:spPr>
            <a:xfrm>
              <a:off x="-171858" y="-5970"/>
              <a:ext cx="7830820" cy="856615"/>
            </a:xfrm>
            <a:prstGeom prst="rect">
              <a:avLst/>
            </a:prstGeom>
          </p:spPr>
          <p:txBody>
            <a:bodyPr wrap="square" lIns="0" tIns="0" rIns="0" bIns="0" rtlCol="0">
              <a:noAutofit/>
            </a:bodyPr>
            <a:lstStyle/>
            <a:p>
              <a:pPr marL="139065">
                <a:lnSpc>
                  <a:spcPts val="2420"/>
                </a:lnSpc>
                <a:spcBef>
                  <a:spcPts val="940"/>
                </a:spcBef>
                <a:spcAft>
                  <a:spcPts val="0"/>
                </a:spcAft>
                <a:tabLst>
                  <a:tab pos="1422400" algn="l"/>
                  <a:tab pos="1902460" algn="l"/>
                  <a:tab pos="3685540" algn="l"/>
                  <a:tab pos="4020820" algn="l"/>
                  <a:tab pos="5109210" algn="l"/>
                  <a:tab pos="5723255" algn="l"/>
                  <a:tab pos="6891020" algn="l"/>
                </a:tabLst>
              </a:pPr>
              <a:r>
                <a:rPr lang="es-ES" sz="2000" spc="-10" dirty="0">
                  <a:effectLst/>
                  <a:latin typeface="Calibri" panose="020F0502020204030204" pitchFamily="34" charset="0"/>
                  <a:ea typeface="Calibri" panose="020F0502020204030204" pitchFamily="34" charset="0"/>
                </a:rPr>
                <a:t>  Desarrollo</a:t>
              </a:r>
              <a:r>
                <a:rPr lang="es-ES" sz="2000" dirty="0">
                  <a:effectLst/>
                  <a:latin typeface="Calibri" panose="020F0502020204030204" pitchFamily="34" charset="0"/>
                  <a:ea typeface="Calibri" panose="020F0502020204030204" pitchFamily="34" charset="0"/>
                </a:rPr>
                <a:t>	</a:t>
              </a:r>
              <a:r>
                <a:rPr lang="es-ES" sz="2000" spc="-25" dirty="0">
                  <a:effectLst/>
                  <a:latin typeface="Calibri" panose="020F0502020204030204" pitchFamily="34" charset="0"/>
                  <a:ea typeface="Calibri" panose="020F0502020204030204" pitchFamily="34" charset="0"/>
                </a:rPr>
                <a:t>de</a:t>
              </a:r>
              <a:r>
                <a:rPr lang="es-ES" sz="2000" dirty="0">
                  <a:effectLst/>
                  <a:latin typeface="Calibri" panose="020F0502020204030204" pitchFamily="34" charset="0"/>
                  <a:ea typeface="Calibri" panose="020F0502020204030204" pitchFamily="34" charset="0"/>
                </a:rPr>
                <a:t>	</a:t>
              </a:r>
              <a:r>
                <a:rPr lang="es-ES" sz="2000" spc="-10" dirty="0">
                  <a:effectLst/>
                  <a:latin typeface="Calibri" panose="020F0502020204030204" pitchFamily="34" charset="0"/>
                  <a:ea typeface="Calibri" panose="020F0502020204030204" pitchFamily="34" charset="0"/>
                </a:rPr>
                <a:t>investigaciones</a:t>
              </a:r>
              <a:r>
                <a:rPr lang="es-ES" sz="2000" dirty="0">
                  <a:effectLst/>
                  <a:latin typeface="Calibri" panose="020F0502020204030204" pitchFamily="34" charset="0"/>
                  <a:ea typeface="Calibri" panose="020F0502020204030204" pitchFamily="34" charset="0"/>
                </a:rPr>
                <a:t>	</a:t>
              </a:r>
              <a:r>
                <a:rPr lang="es-ES" sz="2000" spc="-50" dirty="0">
                  <a:effectLst/>
                  <a:latin typeface="Calibri" panose="020F0502020204030204" pitchFamily="34" charset="0"/>
                  <a:ea typeface="Calibri" panose="020F0502020204030204" pitchFamily="34" charset="0"/>
                </a:rPr>
                <a:t>y</a:t>
              </a:r>
              <a:r>
                <a:rPr lang="es-ES" sz="2000" dirty="0">
                  <a:effectLst/>
                  <a:latin typeface="Calibri" panose="020F0502020204030204" pitchFamily="34" charset="0"/>
                  <a:ea typeface="Calibri" panose="020F0502020204030204" pitchFamily="34" charset="0"/>
                </a:rPr>
                <a:t>	</a:t>
              </a:r>
              <a:r>
                <a:rPr lang="es-ES" sz="2000" spc="-10" dirty="0">
                  <a:effectLst/>
                  <a:latin typeface="Calibri" panose="020F0502020204030204" pitchFamily="34" charset="0"/>
                  <a:ea typeface="Calibri" panose="020F0502020204030204" pitchFamily="34" charset="0"/>
                </a:rPr>
                <a:t>estudios</a:t>
              </a:r>
              <a:r>
                <a:rPr lang="es-ES" sz="2000" dirty="0">
                  <a:effectLst/>
                  <a:latin typeface="Calibri" panose="020F0502020204030204" pitchFamily="34" charset="0"/>
                  <a:ea typeface="Calibri" panose="020F0502020204030204" pitchFamily="34" charset="0"/>
                </a:rPr>
                <a:t>	</a:t>
              </a:r>
              <a:r>
                <a:rPr lang="es-ES" sz="2000" spc="-25" dirty="0">
                  <a:effectLst/>
                  <a:latin typeface="Calibri" panose="020F0502020204030204" pitchFamily="34" charset="0"/>
                  <a:ea typeface="Calibri" panose="020F0502020204030204" pitchFamily="34" charset="0"/>
                </a:rPr>
                <a:t>que</a:t>
              </a:r>
              <a:r>
                <a:rPr lang="es-ES" sz="2000" dirty="0">
                  <a:effectLst/>
                  <a:latin typeface="Calibri" panose="020F0502020204030204" pitchFamily="34" charset="0"/>
                  <a:ea typeface="Calibri" panose="020F0502020204030204" pitchFamily="34" charset="0"/>
                </a:rPr>
                <a:t>	</a:t>
              </a:r>
              <a:r>
                <a:rPr lang="es-ES" sz="2000" spc="-10" dirty="0">
                  <a:effectLst/>
                  <a:latin typeface="Calibri" panose="020F0502020204030204" pitchFamily="34" charset="0"/>
                  <a:ea typeface="Calibri" panose="020F0502020204030204" pitchFamily="34" charset="0"/>
                </a:rPr>
                <a:t>permitan</a:t>
              </a:r>
              <a:r>
                <a:rPr lang="es-ES" sz="2000" dirty="0">
                  <a:effectLst/>
                  <a:latin typeface="Calibri" panose="020F0502020204030204" pitchFamily="34" charset="0"/>
                  <a:ea typeface="Calibri" panose="020F0502020204030204" pitchFamily="34" charset="0"/>
                </a:rPr>
                <a:t>	</a:t>
              </a:r>
              <a:r>
                <a:rPr lang="es-ES" sz="2000" spc="-10" dirty="0">
                  <a:effectLst/>
                  <a:latin typeface="Calibri" panose="020F0502020204030204" pitchFamily="34" charset="0"/>
                  <a:ea typeface="Calibri" panose="020F0502020204030204" pitchFamily="34" charset="0"/>
                </a:rPr>
                <a:t>generar</a:t>
              </a:r>
              <a:endParaRPr lang="es-CO" sz="1100" dirty="0">
                <a:effectLst/>
                <a:latin typeface="Calibri" panose="020F0502020204030204" pitchFamily="34" charset="0"/>
                <a:ea typeface="Calibri" panose="020F0502020204030204" pitchFamily="34" charset="0"/>
              </a:endParaRPr>
            </a:p>
            <a:p>
              <a:pPr marL="139065">
                <a:lnSpc>
                  <a:spcPts val="2420"/>
                </a:lnSpc>
                <a:spcAft>
                  <a:spcPts val="0"/>
                </a:spcAft>
              </a:pPr>
              <a:r>
                <a:rPr lang="es-ES" sz="2000" dirty="0">
                  <a:effectLst/>
                  <a:latin typeface="Calibri" panose="020F0502020204030204" pitchFamily="34" charset="0"/>
                  <a:ea typeface="Calibri" panose="020F0502020204030204" pitchFamily="34" charset="0"/>
                </a:rPr>
                <a:t>  conocimiento</a:t>
              </a:r>
              <a:r>
                <a:rPr lang="es-ES" sz="2000" spc="-4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y</a:t>
              </a:r>
              <a:r>
                <a:rPr lang="es-ES" sz="2000" spc="-3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evidencia</a:t>
              </a:r>
              <a:r>
                <a:rPr lang="es-ES" sz="2000" spc="-3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científica</a:t>
              </a:r>
              <a:r>
                <a:rPr lang="es-ES" sz="2000" spc="-2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para</a:t>
              </a:r>
              <a:r>
                <a:rPr lang="es-ES" sz="2000" spc="-2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la</a:t>
              </a:r>
              <a:r>
                <a:rPr lang="es-ES" sz="2000" spc="-2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producción</a:t>
              </a:r>
              <a:r>
                <a:rPr lang="es-ES" sz="2000" spc="-6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de</a:t>
              </a:r>
              <a:r>
                <a:rPr lang="es-ES" sz="2000" spc="-30" dirty="0">
                  <a:effectLst/>
                  <a:latin typeface="Calibri" panose="020F0502020204030204" pitchFamily="34" charset="0"/>
                  <a:ea typeface="Calibri" panose="020F0502020204030204" pitchFamily="34" charset="0"/>
                </a:rPr>
                <a:t> </a:t>
              </a:r>
              <a:r>
                <a:rPr lang="es-ES" sz="2000" spc="-10" dirty="0">
                  <a:effectLst/>
                  <a:latin typeface="Calibri" panose="020F0502020204030204" pitchFamily="34" charset="0"/>
                  <a:ea typeface="Calibri" panose="020F0502020204030204" pitchFamily="34" charset="0"/>
                </a:rPr>
                <a:t>vacunas</a:t>
              </a:r>
              <a:endParaRPr lang="es-CO" sz="1100" dirty="0">
                <a:effectLst/>
                <a:latin typeface="Calibri" panose="020F0502020204030204" pitchFamily="34" charset="0"/>
                <a:ea typeface="Calibri" panose="020F0502020204030204" pitchFamily="34" charset="0"/>
              </a:endParaRPr>
            </a:p>
          </p:txBody>
        </p:sp>
      </p:grpSp>
      <p:grpSp>
        <p:nvGrpSpPr>
          <p:cNvPr id="8" name="Group 186"/>
          <p:cNvGrpSpPr>
            <a:grpSpLocks/>
          </p:cNvGrpSpPr>
          <p:nvPr/>
        </p:nvGrpSpPr>
        <p:grpSpPr>
          <a:xfrm>
            <a:off x="4526433" y="3798990"/>
            <a:ext cx="7830820" cy="1045210"/>
            <a:chOff x="0" y="0"/>
            <a:chExt cx="7830820" cy="1045844"/>
          </a:xfrm>
        </p:grpSpPr>
        <p:sp>
          <p:nvSpPr>
            <p:cNvPr id="9" name="Graphic 187"/>
            <p:cNvSpPr/>
            <p:nvPr/>
          </p:nvSpPr>
          <p:spPr>
            <a:xfrm>
              <a:off x="6095" y="6095"/>
              <a:ext cx="7818120" cy="1033780"/>
            </a:xfrm>
            <a:custGeom>
              <a:avLst/>
              <a:gdLst/>
              <a:ahLst/>
              <a:cxnLst/>
              <a:rect l="l" t="t" r="r" b="b"/>
              <a:pathLst>
                <a:path w="7818120" h="1033780">
                  <a:moveTo>
                    <a:pt x="7645908" y="0"/>
                  </a:moveTo>
                  <a:lnTo>
                    <a:pt x="172212" y="0"/>
                  </a:lnTo>
                  <a:lnTo>
                    <a:pt x="126426" y="6150"/>
                  </a:lnTo>
                  <a:lnTo>
                    <a:pt x="85287" y="23509"/>
                  </a:lnTo>
                  <a:lnTo>
                    <a:pt x="50434" y="50434"/>
                  </a:lnTo>
                  <a:lnTo>
                    <a:pt x="23509" y="85287"/>
                  </a:lnTo>
                  <a:lnTo>
                    <a:pt x="6150" y="126426"/>
                  </a:lnTo>
                  <a:lnTo>
                    <a:pt x="0" y="172212"/>
                  </a:lnTo>
                  <a:lnTo>
                    <a:pt x="0" y="861060"/>
                  </a:lnTo>
                  <a:lnTo>
                    <a:pt x="6150" y="906845"/>
                  </a:lnTo>
                  <a:lnTo>
                    <a:pt x="23509" y="947984"/>
                  </a:lnTo>
                  <a:lnTo>
                    <a:pt x="50434" y="982837"/>
                  </a:lnTo>
                  <a:lnTo>
                    <a:pt x="85287" y="1009762"/>
                  </a:lnTo>
                  <a:lnTo>
                    <a:pt x="126426" y="1027121"/>
                  </a:lnTo>
                  <a:lnTo>
                    <a:pt x="172212" y="1033272"/>
                  </a:lnTo>
                  <a:lnTo>
                    <a:pt x="7645908" y="1033272"/>
                  </a:lnTo>
                  <a:lnTo>
                    <a:pt x="7691693" y="1027121"/>
                  </a:lnTo>
                  <a:lnTo>
                    <a:pt x="7732832" y="1009762"/>
                  </a:lnTo>
                  <a:lnTo>
                    <a:pt x="7767685" y="982837"/>
                  </a:lnTo>
                  <a:lnTo>
                    <a:pt x="7794610" y="947984"/>
                  </a:lnTo>
                  <a:lnTo>
                    <a:pt x="7811969" y="906845"/>
                  </a:lnTo>
                  <a:lnTo>
                    <a:pt x="7818119" y="861060"/>
                  </a:lnTo>
                  <a:lnTo>
                    <a:pt x="7818119" y="172212"/>
                  </a:lnTo>
                  <a:lnTo>
                    <a:pt x="7811969" y="126426"/>
                  </a:lnTo>
                  <a:lnTo>
                    <a:pt x="7794610" y="85287"/>
                  </a:lnTo>
                  <a:lnTo>
                    <a:pt x="7767685" y="50434"/>
                  </a:lnTo>
                  <a:lnTo>
                    <a:pt x="7732832" y="23509"/>
                  </a:lnTo>
                  <a:lnTo>
                    <a:pt x="7691693" y="6150"/>
                  </a:lnTo>
                  <a:lnTo>
                    <a:pt x="7645908" y="0"/>
                  </a:lnTo>
                  <a:close/>
                </a:path>
              </a:pathLst>
            </a:custGeom>
            <a:solidFill>
              <a:srgbClr val="FFFFFF"/>
            </a:solidFill>
          </p:spPr>
          <p:txBody>
            <a:bodyPr wrap="square" lIns="0" tIns="0" rIns="0" bIns="0" rtlCol="0">
              <a:prstTxWarp prst="textNoShape">
                <a:avLst/>
              </a:prstTxWarp>
              <a:noAutofit/>
            </a:bodyPr>
            <a:lstStyle/>
            <a:p>
              <a:endParaRPr lang="es-CO"/>
            </a:p>
          </p:txBody>
        </p:sp>
        <p:sp>
          <p:nvSpPr>
            <p:cNvPr id="10" name="Graphic 188"/>
            <p:cNvSpPr/>
            <p:nvPr/>
          </p:nvSpPr>
          <p:spPr>
            <a:xfrm>
              <a:off x="6095" y="6095"/>
              <a:ext cx="7818120" cy="1033780"/>
            </a:xfrm>
            <a:custGeom>
              <a:avLst/>
              <a:gdLst/>
              <a:ahLst/>
              <a:cxnLst/>
              <a:rect l="l" t="t" r="r" b="b"/>
              <a:pathLst>
                <a:path w="7818120" h="1033780">
                  <a:moveTo>
                    <a:pt x="0" y="172212"/>
                  </a:moveTo>
                  <a:lnTo>
                    <a:pt x="6150" y="126426"/>
                  </a:lnTo>
                  <a:lnTo>
                    <a:pt x="23509" y="85287"/>
                  </a:lnTo>
                  <a:lnTo>
                    <a:pt x="50434" y="50434"/>
                  </a:lnTo>
                  <a:lnTo>
                    <a:pt x="85287" y="23509"/>
                  </a:lnTo>
                  <a:lnTo>
                    <a:pt x="126426" y="6150"/>
                  </a:lnTo>
                  <a:lnTo>
                    <a:pt x="172212" y="0"/>
                  </a:lnTo>
                  <a:lnTo>
                    <a:pt x="7645908" y="0"/>
                  </a:lnTo>
                  <a:lnTo>
                    <a:pt x="7691693" y="6150"/>
                  </a:lnTo>
                  <a:lnTo>
                    <a:pt x="7732832" y="23509"/>
                  </a:lnTo>
                  <a:lnTo>
                    <a:pt x="7767685" y="50434"/>
                  </a:lnTo>
                  <a:lnTo>
                    <a:pt x="7794610" y="85287"/>
                  </a:lnTo>
                  <a:lnTo>
                    <a:pt x="7811969" y="126426"/>
                  </a:lnTo>
                  <a:lnTo>
                    <a:pt x="7818119" y="172212"/>
                  </a:lnTo>
                  <a:lnTo>
                    <a:pt x="7818119" y="861060"/>
                  </a:lnTo>
                  <a:lnTo>
                    <a:pt x="7811969" y="906845"/>
                  </a:lnTo>
                  <a:lnTo>
                    <a:pt x="7794610" y="947984"/>
                  </a:lnTo>
                  <a:lnTo>
                    <a:pt x="7767685" y="982837"/>
                  </a:lnTo>
                  <a:lnTo>
                    <a:pt x="7732832" y="1009762"/>
                  </a:lnTo>
                  <a:lnTo>
                    <a:pt x="7691693" y="1027121"/>
                  </a:lnTo>
                  <a:lnTo>
                    <a:pt x="7645908" y="1033272"/>
                  </a:lnTo>
                  <a:lnTo>
                    <a:pt x="172212" y="1033272"/>
                  </a:lnTo>
                  <a:lnTo>
                    <a:pt x="126426" y="1027121"/>
                  </a:lnTo>
                  <a:lnTo>
                    <a:pt x="85287" y="1009762"/>
                  </a:lnTo>
                  <a:lnTo>
                    <a:pt x="50434" y="982837"/>
                  </a:lnTo>
                  <a:lnTo>
                    <a:pt x="23509" y="947984"/>
                  </a:lnTo>
                  <a:lnTo>
                    <a:pt x="6150" y="906845"/>
                  </a:lnTo>
                  <a:lnTo>
                    <a:pt x="0" y="861060"/>
                  </a:lnTo>
                  <a:lnTo>
                    <a:pt x="0" y="172212"/>
                  </a:lnTo>
                  <a:close/>
                </a:path>
              </a:pathLst>
            </a:custGeom>
            <a:ln w="12192">
              <a:solidFill>
                <a:srgbClr val="EC7C30"/>
              </a:solidFill>
              <a:prstDash val="solid"/>
            </a:ln>
          </p:spPr>
          <p:txBody>
            <a:bodyPr wrap="square" lIns="0" tIns="0" rIns="0" bIns="0" rtlCol="0">
              <a:prstTxWarp prst="textNoShape">
                <a:avLst/>
              </a:prstTxWarp>
              <a:noAutofit/>
            </a:bodyPr>
            <a:lstStyle/>
            <a:p>
              <a:endParaRPr lang="es-CO"/>
            </a:p>
          </p:txBody>
        </p:sp>
        <p:sp>
          <p:nvSpPr>
            <p:cNvPr id="11" name="Textbox 189"/>
            <p:cNvSpPr txBox="1"/>
            <p:nvPr/>
          </p:nvSpPr>
          <p:spPr>
            <a:xfrm>
              <a:off x="0" y="0"/>
              <a:ext cx="7830820" cy="1045844"/>
            </a:xfrm>
            <a:prstGeom prst="rect">
              <a:avLst/>
            </a:prstGeom>
          </p:spPr>
          <p:txBody>
            <a:bodyPr wrap="square" lIns="0" tIns="0" rIns="0" bIns="0" rtlCol="0">
              <a:noAutofit/>
            </a:bodyPr>
            <a:lstStyle/>
            <a:p>
              <a:pPr marL="147955" marR="144145">
                <a:lnSpc>
                  <a:spcPct val="97000"/>
                </a:lnSpc>
                <a:spcBef>
                  <a:spcPts val="1730"/>
                </a:spcBef>
                <a:spcAft>
                  <a:spcPts val="0"/>
                </a:spcAft>
                <a:tabLst>
                  <a:tab pos="1428115" algn="l"/>
                  <a:tab pos="1906905" algn="l"/>
                  <a:tab pos="3688715" algn="l"/>
                  <a:tab pos="4022725" algn="l"/>
                  <a:tab pos="5106035" algn="l"/>
                  <a:tab pos="5718810" algn="l"/>
                  <a:tab pos="6883400" algn="l"/>
                </a:tabLst>
              </a:pPr>
              <a:r>
                <a:rPr lang="es-ES" sz="2000" spc="-10">
                  <a:effectLst/>
                  <a:latin typeface="Calibri" panose="020F0502020204030204" pitchFamily="34" charset="0"/>
                  <a:ea typeface="Calibri" panose="020F0502020204030204" pitchFamily="34" charset="0"/>
                </a:rPr>
                <a:t>Desarrollo</a:t>
              </a:r>
              <a:r>
                <a:rPr lang="es-ES" sz="2000">
                  <a:effectLst/>
                  <a:latin typeface="Calibri" panose="020F0502020204030204" pitchFamily="34" charset="0"/>
                  <a:ea typeface="Calibri" panose="020F0502020204030204" pitchFamily="34" charset="0"/>
                </a:rPr>
                <a:t>	</a:t>
              </a:r>
              <a:r>
                <a:rPr lang="es-ES" sz="2000" spc="-30">
                  <a:effectLst/>
                  <a:latin typeface="Calibri" panose="020F0502020204030204" pitchFamily="34" charset="0"/>
                  <a:ea typeface="Calibri" panose="020F0502020204030204" pitchFamily="34" charset="0"/>
                </a:rPr>
                <a:t>de</a:t>
              </a:r>
              <a:r>
                <a:rPr lang="es-ES" sz="2000">
                  <a:effectLst/>
                  <a:latin typeface="Calibri" panose="020F0502020204030204" pitchFamily="34" charset="0"/>
                  <a:ea typeface="Calibri" panose="020F0502020204030204" pitchFamily="34" charset="0"/>
                </a:rPr>
                <a:t>	</a:t>
              </a:r>
              <a:r>
                <a:rPr lang="es-ES" sz="2000" spc="-10">
                  <a:effectLst/>
                  <a:latin typeface="Calibri" panose="020F0502020204030204" pitchFamily="34" charset="0"/>
                  <a:ea typeface="Calibri" panose="020F0502020204030204" pitchFamily="34" charset="0"/>
                </a:rPr>
                <a:t>investigaciones</a:t>
              </a:r>
              <a:r>
                <a:rPr lang="es-ES" sz="2000">
                  <a:effectLst/>
                  <a:latin typeface="Calibri" panose="020F0502020204030204" pitchFamily="34" charset="0"/>
                  <a:ea typeface="Calibri" panose="020F0502020204030204" pitchFamily="34" charset="0"/>
                </a:rPr>
                <a:t>	</a:t>
              </a:r>
              <a:r>
                <a:rPr lang="es-ES" sz="2000" spc="-50">
                  <a:effectLst/>
                  <a:latin typeface="Calibri" panose="020F0502020204030204" pitchFamily="34" charset="0"/>
                  <a:ea typeface="Calibri" panose="020F0502020204030204" pitchFamily="34" charset="0"/>
                </a:rPr>
                <a:t>y</a:t>
              </a:r>
              <a:r>
                <a:rPr lang="es-ES" sz="2000">
                  <a:effectLst/>
                  <a:latin typeface="Calibri" panose="020F0502020204030204" pitchFamily="34" charset="0"/>
                  <a:ea typeface="Calibri" panose="020F0502020204030204" pitchFamily="34" charset="0"/>
                </a:rPr>
                <a:t>	</a:t>
              </a:r>
              <a:r>
                <a:rPr lang="es-ES" sz="2000" spc="-10">
                  <a:effectLst/>
                  <a:latin typeface="Calibri" panose="020F0502020204030204" pitchFamily="34" charset="0"/>
                  <a:ea typeface="Calibri" panose="020F0502020204030204" pitchFamily="34" charset="0"/>
                </a:rPr>
                <a:t>estudios</a:t>
              </a:r>
              <a:r>
                <a:rPr lang="es-ES" sz="2000">
                  <a:effectLst/>
                  <a:latin typeface="Calibri" panose="020F0502020204030204" pitchFamily="34" charset="0"/>
                  <a:ea typeface="Calibri" panose="020F0502020204030204" pitchFamily="34" charset="0"/>
                </a:rPr>
                <a:t>	</a:t>
              </a:r>
              <a:r>
                <a:rPr lang="es-ES" sz="2000" spc="-20">
                  <a:effectLst/>
                  <a:latin typeface="Calibri" panose="020F0502020204030204" pitchFamily="34" charset="0"/>
                  <a:ea typeface="Calibri" panose="020F0502020204030204" pitchFamily="34" charset="0"/>
                </a:rPr>
                <a:t>que</a:t>
              </a:r>
              <a:r>
                <a:rPr lang="es-ES" sz="2000">
                  <a:effectLst/>
                  <a:latin typeface="Calibri" panose="020F0502020204030204" pitchFamily="34" charset="0"/>
                  <a:ea typeface="Calibri" panose="020F0502020204030204" pitchFamily="34" charset="0"/>
                </a:rPr>
                <a:t>	</a:t>
              </a:r>
              <a:r>
                <a:rPr lang="es-ES" sz="2000" spc="-10">
                  <a:effectLst/>
                  <a:latin typeface="Calibri" panose="020F0502020204030204" pitchFamily="34" charset="0"/>
                  <a:ea typeface="Calibri" panose="020F0502020204030204" pitchFamily="34" charset="0"/>
                </a:rPr>
                <a:t>permitan</a:t>
              </a:r>
              <a:r>
                <a:rPr lang="es-ES" sz="2000">
                  <a:effectLst/>
                  <a:latin typeface="Calibri" panose="020F0502020204030204" pitchFamily="34" charset="0"/>
                  <a:ea typeface="Calibri" panose="020F0502020204030204" pitchFamily="34" charset="0"/>
                </a:rPr>
                <a:t>	</a:t>
              </a:r>
              <a:r>
                <a:rPr lang="es-ES" sz="2000" spc="-10">
                  <a:effectLst/>
                  <a:latin typeface="Calibri" panose="020F0502020204030204" pitchFamily="34" charset="0"/>
                  <a:ea typeface="Calibri" panose="020F0502020204030204" pitchFamily="34" charset="0"/>
                </a:rPr>
                <a:t>generar </a:t>
              </a:r>
              <a:r>
                <a:rPr lang="es-ES" sz="2000">
                  <a:effectLst/>
                  <a:latin typeface="Calibri" panose="020F0502020204030204" pitchFamily="34" charset="0"/>
                  <a:ea typeface="Calibri" panose="020F0502020204030204" pitchFamily="34" charset="0"/>
                </a:rPr>
                <a:t>conocimiento y evidencia científica para la producción de vacunas</a:t>
              </a:r>
              <a:endParaRPr lang="es-CO" sz="1100">
                <a:effectLst/>
                <a:latin typeface="Calibri" panose="020F0502020204030204" pitchFamily="34" charset="0"/>
                <a:ea typeface="Calibri" panose="020F0502020204030204" pitchFamily="34" charset="0"/>
              </a:endParaRPr>
            </a:p>
          </p:txBody>
        </p:sp>
      </p:grpSp>
      <p:grpSp>
        <p:nvGrpSpPr>
          <p:cNvPr id="12" name="Group 190"/>
          <p:cNvGrpSpPr>
            <a:grpSpLocks/>
          </p:cNvGrpSpPr>
          <p:nvPr/>
        </p:nvGrpSpPr>
        <p:grpSpPr>
          <a:xfrm>
            <a:off x="4519828" y="5077530"/>
            <a:ext cx="7837425" cy="1046505"/>
            <a:chOff x="-13210" y="-7265"/>
            <a:chExt cx="7837425" cy="1047140"/>
          </a:xfrm>
        </p:grpSpPr>
        <p:sp>
          <p:nvSpPr>
            <p:cNvPr id="13" name="Graphic 191"/>
            <p:cNvSpPr/>
            <p:nvPr/>
          </p:nvSpPr>
          <p:spPr>
            <a:xfrm>
              <a:off x="6095" y="6095"/>
              <a:ext cx="7818120" cy="1033780"/>
            </a:xfrm>
            <a:custGeom>
              <a:avLst/>
              <a:gdLst/>
              <a:ahLst/>
              <a:cxnLst/>
              <a:rect l="l" t="t" r="r" b="b"/>
              <a:pathLst>
                <a:path w="7818120" h="1033780">
                  <a:moveTo>
                    <a:pt x="7645908" y="0"/>
                  </a:moveTo>
                  <a:lnTo>
                    <a:pt x="172212" y="0"/>
                  </a:lnTo>
                  <a:lnTo>
                    <a:pt x="126426" y="6150"/>
                  </a:lnTo>
                  <a:lnTo>
                    <a:pt x="85287" y="23509"/>
                  </a:lnTo>
                  <a:lnTo>
                    <a:pt x="50434" y="50434"/>
                  </a:lnTo>
                  <a:lnTo>
                    <a:pt x="23509" y="85287"/>
                  </a:lnTo>
                  <a:lnTo>
                    <a:pt x="6150" y="126426"/>
                  </a:lnTo>
                  <a:lnTo>
                    <a:pt x="0" y="172212"/>
                  </a:lnTo>
                  <a:lnTo>
                    <a:pt x="0" y="861060"/>
                  </a:lnTo>
                  <a:lnTo>
                    <a:pt x="6150" y="906840"/>
                  </a:lnTo>
                  <a:lnTo>
                    <a:pt x="23509" y="947978"/>
                  </a:lnTo>
                  <a:lnTo>
                    <a:pt x="50434" y="982832"/>
                  </a:lnTo>
                  <a:lnTo>
                    <a:pt x="85287" y="1009760"/>
                  </a:lnTo>
                  <a:lnTo>
                    <a:pt x="126426" y="1027120"/>
                  </a:lnTo>
                  <a:lnTo>
                    <a:pt x="172212" y="1033272"/>
                  </a:lnTo>
                  <a:lnTo>
                    <a:pt x="7645908" y="1033272"/>
                  </a:lnTo>
                  <a:lnTo>
                    <a:pt x="7691693" y="1027120"/>
                  </a:lnTo>
                  <a:lnTo>
                    <a:pt x="7732832" y="1009760"/>
                  </a:lnTo>
                  <a:lnTo>
                    <a:pt x="7767685" y="982832"/>
                  </a:lnTo>
                  <a:lnTo>
                    <a:pt x="7794610" y="947978"/>
                  </a:lnTo>
                  <a:lnTo>
                    <a:pt x="7811969" y="906840"/>
                  </a:lnTo>
                  <a:lnTo>
                    <a:pt x="7818119" y="861060"/>
                  </a:lnTo>
                  <a:lnTo>
                    <a:pt x="7818119" y="172212"/>
                  </a:lnTo>
                  <a:lnTo>
                    <a:pt x="7811969" y="126426"/>
                  </a:lnTo>
                  <a:lnTo>
                    <a:pt x="7794610" y="85287"/>
                  </a:lnTo>
                  <a:lnTo>
                    <a:pt x="7767685" y="50434"/>
                  </a:lnTo>
                  <a:lnTo>
                    <a:pt x="7732832" y="23509"/>
                  </a:lnTo>
                  <a:lnTo>
                    <a:pt x="7691693" y="6150"/>
                  </a:lnTo>
                  <a:lnTo>
                    <a:pt x="7645908" y="0"/>
                  </a:lnTo>
                  <a:close/>
                </a:path>
              </a:pathLst>
            </a:custGeom>
            <a:solidFill>
              <a:srgbClr val="FFFFFF"/>
            </a:solidFill>
          </p:spPr>
          <p:txBody>
            <a:bodyPr wrap="square" lIns="0" tIns="0" rIns="0" bIns="0" rtlCol="0">
              <a:prstTxWarp prst="textNoShape">
                <a:avLst/>
              </a:prstTxWarp>
              <a:noAutofit/>
            </a:bodyPr>
            <a:lstStyle/>
            <a:p>
              <a:endParaRPr lang="es-CO"/>
            </a:p>
          </p:txBody>
        </p:sp>
        <p:sp>
          <p:nvSpPr>
            <p:cNvPr id="14" name="Graphic 192"/>
            <p:cNvSpPr/>
            <p:nvPr/>
          </p:nvSpPr>
          <p:spPr>
            <a:xfrm>
              <a:off x="6095" y="6095"/>
              <a:ext cx="7818120" cy="1033780"/>
            </a:xfrm>
            <a:custGeom>
              <a:avLst/>
              <a:gdLst/>
              <a:ahLst/>
              <a:cxnLst/>
              <a:rect l="l" t="t" r="r" b="b"/>
              <a:pathLst>
                <a:path w="7818120" h="1033780">
                  <a:moveTo>
                    <a:pt x="0" y="172212"/>
                  </a:moveTo>
                  <a:lnTo>
                    <a:pt x="6150" y="126426"/>
                  </a:lnTo>
                  <a:lnTo>
                    <a:pt x="23509" y="85287"/>
                  </a:lnTo>
                  <a:lnTo>
                    <a:pt x="50434" y="50434"/>
                  </a:lnTo>
                  <a:lnTo>
                    <a:pt x="85287" y="23509"/>
                  </a:lnTo>
                  <a:lnTo>
                    <a:pt x="126426" y="6150"/>
                  </a:lnTo>
                  <a:lnTo>
                    <a:pt x="172212" y="0"/>
                  </a:lnTo>
                  <a:lnTo>
                    <a:pt x="7645908" y="0"/>
                  </a:lnTo>
                  <a:lnTo>
                    <a:pt x="7691693" y="6150"/>
                  </a:lnTo>
                  <a:lnTo>
                    <a:pt x="7732832" y="23509"/>
                  </a:lnTo>
                  <a:lnTo>
                    <a:pt x="7767685" y="50434"/>
                  </a:lnTo>
                  <a:lnTo>
                    <a:pt x="7794610" y="85287"/>
                  </a:lnTo>
                  <a:lnTo>
                    <a:pt x="7811969" y="126426"/>
                  </a:lnTo>
                  <a:lnTo>
                    <a:pt x="7818119" y="172212"/>
                  </a:lnTo>
                  <a:lnTo>
                    <a:pt x="7818119" y="861060"/>
                  </a:lnTo>
                  <a:lnTo>
                    <a:pt x="7811969" y="906840"/>
                  </a:lnTo>
                  <a:lnTo>
                    <a:pt x="7794610" y="947978"/>
                  </a:lnTo>
                  <a:lnTo>
                    <a:pt x="7767685" y="982832"/>
                  </a:lnTo>
                  <a:lnTo>
                    <a:pt x="7732832" y="1009760"/>
                  </a:lnTo>
                  <a:lnTo>
                    <a:pt x="7691693" y="1027120"/>
                  </a:lnTo>
                  <a:lnTo>
                    <a:pt x="7645908" y="1033272"/>
                  </a:lnTo>
                  <a:lnTo>
                    <a:pt x="172212" y="1033272"/>
                  </a:lnTo>
                  <a:lnTo>
                    <a:pt x="126426" y="1027120"/>
                  </a:lnTo>
                  <a:lnTo>
                    <a:pt x="85287" y="1009760"/>
                  </a:lnTo>
                  <a:lnTo>
                    <a:pt x="50434" y="982832"/>
                  </a:lnTo>
                  <a:lnTo>
                    <a:pt x="23509" y="947978"/>
                  </a:lnTo>
                  <a:lnTo>
                    <a:pt x="6150" y="906840"/>
                  </a:lnTo>
                  <a:lnTo>
                    <a:pt x="0" y="861060"/>
                  </a:lnTo>
                  <a:lnTo>
                    <a:pt x="0" y="172212"/>
                  </a:lnTo>
                  <a:close/>
                </a:path>
              </a:pathLst>
            </a:custGeom>
            <a:ln w="12192">
              <a:solidFill>
                <a:srgbClr val="6FAC46"/>
              </a:solidFill>
              <a:prstDash val="solid"/>
            </a:ln>
          </p:spPr>
          <p:txBody>
            <a:bodyPr wrap="square" lIns="0" tIns="0" rIns="0" bIns="0" rtlCol="0">
              <a:prstTxWarp prst="textNoShape">
                <a:avLst/>
              </a:prstTxWarp>
              <a:noAutofit/>
            </a:bodyPr>
            <a:lstStyle/>
            <a:p>
              <a:endParaRPr lang="es-CO"/>
            </a:p>
          </p:txBody>
        </p:sp>
        <p:sp>
          <p:nvSpPr>
            <p:cNvPr id="15" name="Textbox 193"/>
            <p:cNvSpPr txBox="1"/>
            <p:nvPr/>
          </p:nvSpPr>
          <p:spPr>
            <a:xfrm>
              <a:off x="-13210" y="-7265"/>
              <a:ext cx="7830820" cy="1045844"/>
            </a:xfrm>
            <a:prstGeom prst="rect">
              <a:avLst/>
            </a:prstGeom>
          </p:spPr>
          <p:txBody>
            <a:bodyPr wrap="square" lIns="0" tIns="0" rIns="0" bIns="0" rtlCol="0">
              <a:noAutofit/>
            </a:bodyPr>
            <a:lstStyle/>
            <a:p>
              <a:pPr marL="147955" marR="387350">
                <a:lnSpc>
                  <a:spcPct val="97000"/>
                </a:lnSpc>
                <a:spcBef>
                  <a:spcPts val="530"/>
                </a:spcBef>
                <a:spcAft>
                  <a:spcPts val="0"/>
                </a:spcAft>
              </a:pPr>
              <a:r>
                <a:rPr lang="es-ES" sz="2000" dirty="0">
                  <a:effectLst/>
                  <a:latin typeface="Calibri" panose="020F0502020204030204" pitchFamily="34" charset="0"/>
                  <a:ea typeface="Calibri" panose="020F0502020204030204" pitchFamily="34" charset="0"/>
                </a:rPr>
                <a:t>Estrategias</a:t>
              </a:r>
              <a:r>
                <a:rPr lang="es-ES" sz="2000" spc="-2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utilizadas</a:t>
              </a:r>
              <a:r>
                <a:rPr lang="es-ES" sz="2000" spc="-3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para</a:t>
              </a:r>
              <a:r>
                <a:rPr lang="es-ES" sz="2000" spc="-5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la</a:t>
              </a:r>
              <a:r>
                <a:rPr lang="es-ES" sz="2000" spc="-3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sensibilización</a:t>
              </a:r>
              <a:r>
                <a:rPr lang="es-ES" sz="2000" spc="-3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e</a:t>
              </a:r>
              <a:r>
                <a:rPr lang="es-ES" sz="2000" spc="-4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informar</a:t>
              </a:r>
              <a:r>
                <a:rPr lang="es-ES" sz="2000" spc="-4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a</a:t>
              </a:r>
              <a:r>
                <a:rPr lang="es-ES" sz="2000" spc="-4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la</a:t>
              </a:r>
              <a:r>
                <a:rPr lang="es-ES" sz="2000" spc="-3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población en el uso de vacunas, planes de inmunización, beneficios y efectos como prevención de algunas enfermedades</a:t>
              </a:r>
              <a:endParaRPr lang="es-CO" sz="1100" dirty="0">
                <a:effectLst/>
                <a:latin typeface="Calibri" panose="020F0502020204030204" pitchFamily="34" charset="0"/>
                <a:ea typeface="Calibri" panose="020F0502020204030204" pitchFamily="34" charset="0"/>
              </a:endParaRPr>
            </a:p>
          </p:txBody>
        </p:sp>
      </p:grpSp>
      <p:grpSp>
        <p:nvGrpSpPr>
          <p:cNvPr id="16" name="Group 178"/>
          <p:cNvGrpSpPr>
            <a:grpSpLocks/>
          </p:cNvGrpSpPr>
          <p:nvPr/>
        </p:nvGrpSpPr>
        <p:grpSpPr>
          <a:xfrm>
            <a:off x="4361180" y="1080798"/>
            <a:ext cx="7830820" cy="1289685"/>
            <a:chOff x="0" y="0"/>
            <a:chExt cx="7830820" cy="1289685"/>
          </a:xfrm>
        </p:grpSpPr>
        <p:sp>
          <p:nvSpPr>
            <p:cNvPr id="17" name="Graphic 179"/>
            <p:cNvSpPr/>
            <p:nvPr/>
          </p:nvSpPr>
          <p:spPr>
            <a:xfrm>
              <a:off x="6095" y="6095"/>
              <a:ext cx="7818120" cy="1277620"/>
            </a:xfrm>
            <a:custGeom>
              <a:avLst/>
              <a:gdLst/>
              <a:ahLst/>
              <a:cxnLst/>
              <a:rect l="l" t="t" r="r" b="b"/>
              <a:pathLst>
                <a:path w="7818120" h="1277620">
                  <a:moveTo>
                    <a:pt x="7605267" y="0"/>
                  </a:moveTo>
                  <a:lnTo>
                    <a:pt x="212851" y="0"/>
                  </a:lnTo>
                  <a:lnTo>
                    <a:pt x="164032" y="5619"/>
                  </a:lnTo>
                  <a:lnTo>
                    <a:pt x="119224" y="21626"/>
                  </a:lnTo>
                  <a:lnTo>
                    <a:pt x="79704" y="46746"/>
                  </a:lnTo>
                  <a:lnTo>
                    <a:pt x="46746" y="79704"/>
                  </a:lnTo>
                  <a:lnTo>
                    <a:pt x="21626" y="119224"/>
                  </a:lnTo>
                  <a:lnTo>
                    <a:pt x="5619" y="164032"/>
                  </a:lnTo>
                  <a:lnTo>
                    <a:pt x="0" y="212852"/>
                  </a:lnTo>
                  <a:lnTo>
                    <a:pt x="0" y="1064260"/>
                  </a:lnTo>
                  <a:lnTo>
                    <a:pt x="5619" y="1113079"/>
                  </a:lnTo>
                  <a:lnTo>
                    <a:pt x="21626" y="1157887"/>
                  </a:lnTo>
                  <a:lnTo>
                    <a:pt x="46746" y="1197407"/>
                  </a:lnTo>
                  <a:lnTo>
                    <a:pt x="79704" y="1230365"/>
                  </a:lnTo>
                  <a:lnTo>
                    <a:pt x="119224" y="1255485"/>
                  </a:lnTo>
                  <a:lnTo>
                    <a:pt x="164032" y="1271492"/>
                  </a:lnTo>
                  <a:lnTo>
                    <a:pt x="212851" y="1277112"/>
                  </a:lnTo>
                  <a:lnTo>
                    <a:pt x="7605267" y="1277112"/>
                  </a:lnTo>
                  <a:lnTo>
                    <a:pt x="7654087" y="1271492"/>
                  </a:lnTo>
                  <a:lnTo>
                    <a:pt x="7698895" y="1255485"/>
                  </a:lnTo>
                  <a:lnTo>
                    <a:pt x="7738415" y="1230365"/>
                  </a:lnTo>
                  <a:lnTo>
                    <a:pt x="7771373" y="1197407"/>
                  </a:lnTo>
                  <a:lnTo>
                    <a:pt x="7796493" y="1157887"/>
                  </a:lnTo>
                  <a:lnTo>
                    <a:pt x="7812500" y="1113079"/>
                  </a:lnTo>
                  <a:lnTo>
                    <a:pt x="7818119" y="1064260"/>
                  </a:lnTo>
                  <a:lnTo>
                    <a:pt x="7818119" y="212852"/>
                  </a:lnTo>
                  <a:lnTo>
                    <a:pt x="7812500" y="164032"/>
                  </a:lnTo>
                  <a:lnTo>
                    <a:pt x="7796493" y="119224"/>
                  </a:lnTo>
                  <a:lnTo>
                    <a:pt x="7771373" y="79704"/>
                  </a:lnTo>
                  <a:lnTo>
                    <a:pt x="7738415" y="46746"/>
                  </a:lnTo>
                  <a:lnTo>
                    <a:pt x="7698895" y="21626"/>
                  </a:lnTo>
                  <a:lnTo>
                    <a:pt x="7654087" y="5619"/>
                  </a:lnTo>
                  <a:lnTo>
                    <a:pt x="7605267" y="0"/>
                  </a:lnTo>
                  <a:close/>
                </a:path>
              </a:pathLst>
            </a:custGeom>
            <a:solidFill>
              <a:srgbClr val="FFFFFF"/>
            </a:solidFill>
          </p:spPr>
          <p:txBody>
            <a:bodyPr wrap="square" lIns="0" tIns="0" rIns="0" bIns="0" rtlCol="0">
              <a:prstTxWarp prst="textNoShape">
                <a:avLst/>
              </a:prstTxWarp>
              <a:noAutofit/>
            </a:bodyPr>
            <a:lstStyle/>
            <a:p>
              <a:endParaRPr lang="es-CO"/>
            </a:p>
          </p:txBody>
        </p:sp>
        <p:sp>
          <p:nvSpPr>
            <p:cNvPr id="18" name="Graphic 180"/>
            <p:cNvSpPr/>
            <p:nvPr/>
          </p:nvSpPr>
          <p:spPr>
            <a:xfrm>
              <a:off x="6095" y="6095"/>
              <a:ext cx="7818120" cy="1277620"/>
            </a:xfrm>
            <a:custGeom>
              <a:avLst/>
              <a:gdLst/>
              <a:ahLst/>
              <a:cxnLst/>
              <a:rect l="l" t="t" r="r" b="b"/>
              <a:pathLst>
                <a:path w="7818120" h="1277620">
                  <a:moveTo>
                    <a:pt x="0" y="212852"/>
                  </a:moveTo>
                  <a:lnTo>
                    <a:pt x="5619" y="164032"/>
                  </a:lnTo>
                  <a:lnTo>
                    <a:pt x="21626" y="119224"/>
                  </a:lnTo>
                  <a:lnTo>
                    <a:pt x="46746" y="79704"/>
                  </a:lnTo>
                  <a:lnTo>
                    <a:pt x="79704" y="46746"/>
                  </a:lnTo>
                  <a:lnTo>
                    <a:pt x="119224" y="21626"/>
                  </a:lnTo>
                  <a:lnTo>
                    <a:pt x="164032" y="5619"/>
                  </a:lnTo>
                  <a:lnTo>
                    <a:pt x="212851" y="0"/>
                  </a:lnTo>
                  <a:lnTo>
                    <a:pt x="7605267" y="0"/>
                  </a:lnTo>
                  <a:lnTo>
                    <a:pt x="7654087" y="5619"/>
                  </a:lnTo>
                  <a:lnTo>
                    <a:pt x="7698895" y="21626"/>
                  </a:lnTo>
                  <a:lnTo>
                    <a:pt x="7738415" y="46746"/>
                  </a:lnTo>
                  <a:lnTo>
                    <a:pt x="7771373" y="79704"/>
                  </a:lnTo>
                  <a:lnTo>
                    <a:pt x="7796493" y="119224"/>
                  </a:lnTo>
                  <a:lnTo>
                    <a:pt x="7812500" y="164032"/>
                  </a:lnTo>
                  <a:lnTo>
                    <a:pt x="7818119" y="212852"/>
                  </a:lnTo>
                  <a:lnTo>
                    <a:pt x="7818119" y="1064260"/>
                  </a:lnTo>
                  <a:lnTo>
                    <a:pt x="7812500" y="1113079"/>
                  </a:lnTo>
                  <a:lnTo>
                    <a:pt x="7796493" y="1157887"/>
                  </a:lnTo>
                  <a:lnTo>
                    <a:pt x="7771373" y="1197407"/>
                  </a:lnTo>
                  <a:lnTo>
                    <a:pt x="7738415" y="1230365"/>
                  </a:lnTo>
                  <a:lnTo>
                    <a:pt x="7698895" y="1255485"/>
                  </a:lnTo>
                  <a:lnTo>
                    <a:pt x="7654087" y="1271492"/>
                  </a:lnTo>
                  <a:lnTo>
                    <a:pt x="7605267" y="1277112"/>
                  </a:lnTo>
                  <a:lnTo>
                    <a:pt x="212851" y="1277112"/>
                  </a:lnTo>
                  <a:lnTo>
                    <a:pt x="164032" y="1271492"/>
                  </a:lnTo>
                  <a:lnTo>
                    <a:pt x="119224" y="1255485"/>
                  </a:lnTo>
                  <a:lnTo>
                    <a:pt x="79704" y="1230365"/>
                  </a:lnTo>
                  <a:lnTo>
                    <a:pt x="46746" y="1197407"/>
                  </a:lnTo>
                  <a:lnTo>
                    <a:pt x="21626" y="1157887"/>
                  </a:lnTo>
                  <a:lnTo>
                    <a:pt x="5619" y="1113079"/>
                  </a:lnTo>
                  <a:lnTo>
                    <a:pt x="0" y="1064260"/>
                  </a:lnTo>
                  <a:lnTo>
                    <a:pt x="0" y="212852"/>
                  </a:lnTo>
                  <a:close/>
                </a:path>
              </a:pathLst>
            </a:custGeom>
            <a:ln w="12192">
              <a:solidFill>
                <a:srgbClr val="A4A4A4"/>
              </a:solidFill>
              <a:prstDash val="solid"/>
            </a:ln>
          </p:spPr>
          <p:txBody>
            <a:bodyPr wrap="square" lIns="0" tIns="0" rIns="0" bIns="0" rtlCol="0">
              <a:prstTxWarp prst="textNoShape">
                <a:avLst/>
              </a:prstTxWarp>
              <a:noAutofit/>
            </a:bodyPr>
            <a:lstStyle/>
            <a:p>
              <a:endParaRPr lang="es-CO"/>
            </a:p>
          </p:txBody>
        </p:sp>
        <p:sp>
          <p:nvSpPr>
            <p:cNvPr id="19" name="Textbox 181"/>
            <p:cNvSpPr txBox="1"/>
            <p:nvPr/>
          </p:nvSpPr>
          <p:spPr>
            <a:xfrm>
              <a:off x="0" y="0"/>
              <a:ext cx="7830820" cy="1289685"/>
            </a:xfrm>
            <a:prstGeom prst="rect">
              <a:avLst/>
            </a:prstGeom>
          </p:spPr>
          <p:txBody>
            <a:bodyPr wrap="square" lIns="0" tIns="0" rIns="0" bIns="0" rtlCol="0">
              <a:noAutofit/>
            </a:bodyPr>
            <a:lstStyle/>
            <a:p>
              <a:pPr marL="160020" marR="156210" algn="just">
                <a:lnSpc>
                  <a:spcPct val="97000"/>
                </a:lnSpc>
                <a:spcBef>
                  <a:spcPts val="1480"/>
                </a:spcBef>
                <a:spcAft>
                  <a:spcPts val="0"/>
                </a:spcAft>
              </a:pPr>
              <a:r>
                <a:rPr lang="es-ES" sz="2000" dirty="0">
                  <a:effectLst/>
                  <a:latin typeface="Calibri" panose="020F0502020204030204" pitchFamily="34" charset="0"/>
                  <a:ea typeface="Calibri" panose="020F0502020204030204" pitchFamily="34" charset="0"/>
                </a:rPr>
                <a:t>Permite garantizar el talento humano que hace parte del PAI de las direcciones territoriales de salud y de los servicios de vacunación de las IPS contratadas por las EAPB</a:t>
              </a:r>
              <a:endParaRPr lang="es-CO" sz="1100" dirty="0">
                <a:effectLst/>
                <a:latin typeface="Calibri" panose="020F0502020204030204" pitchFamily="34" charset="0"/>
                <a:ea typeface="Calibri" panose="020F0502020204030204" pitchFamily="34" charset="0"/>
              </a:endParaRPr>
            </a:p>
          </p:txBody>
        </p:sp>
      </p:grpSp>
    </p:spTree>
    <p:extLst>
      <p:ext uri="{BB962C8B-B14F-4D97-AF65-F5344CB8AC3E}">
        <p14:creationId xmlns:p14="http://schemas.microsoft.com/office/powerpoint/2010/main" val="2648739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D2B7D50-1060-A33A-F16B-41C5B1ACA9DD}"/>
            </a:ext>
          </a:extLst>
        </p:cNvPr>
        <p:cNvGrpSpPr/>
        <p:nvPr/>
      </p:nvGrpSpPr>
      <p:grpSpPr>
        <a:xfrm>
          <a:off x="0" y="0"/>
          <a:ext cx="0" cy="0"/>
          <a:chOff x="0" y="0"/>
          <a:chExt cx="0" cy="0"/>
        </a:xfrm>
      </p:grpSpPr>
      <p:pic>
        <p:nvPicPr>
          <p:cNvPr id="12" name="Image 215" descr="Imagen"/>
          <p:cNvPicPr/>
          <p:nvPr/>
        </p:nvPicPr>
        <p:blipFill>
          <a:blip r:embed="rId3" cstate="print"/>
          <a:stretch>
            <a:fillRect/>
          </a:stretch>
        </p:blipFill>
        <p:spPr>
          <a:xfrm>
            <a:off x="733677" y="1340340"/>
            <a:ext cx="1668780" cy="3406140"/>
          </a:xfrm>
          <a:prstGeom prst="rect">
            <a:avLst/>
          </a:prstGeom>
        </p:spPr>
      </p:pic>
      <p:grpSp>
        <p:nvGrpSpPr>
          <p:cNvPr id="14" name="Group 216"/>
          <p:cNvGrpSpPr>
            <a:grpSpLocks/>
          </p:cNvGrpSpPr>
          <p:nvPr/>
        </p:nvGrpSpPr>
        <p:grpSpPr>
          <a:xfrm>
            <a:off x="2708895" y="395047"/>
            <a:ext cx="2169160" cy="1661160"/>
            <a:chOff x="0" y="0"/>
            <a:chExt cx="2169160" cy="1661160"/>
          </a:xfrm>
        </p:grpSpPr>
        <p:pic>
          <p:nvPicPr>
            <p:cNvPr id="15" name="Image 217"/>
            <p:cNvPicPr/>
            <p:nvPr/>
          </p:nvPicPr>
          <p:blipFill>
            <a:blip r:embed="rId4" cstate="print"/>
            <a:stretch>
              <a:fillRect/>
            </a:stretch>
          </p:blipFill>
          <p:spPr>
            <a:xfrm>
              <a:off x="3047" y="3047"/>
              <a:ext cx="2162555" cy="1655064"/>
            </a:xfrm>
            <a:prstGeom prst="rect">
              <a:avLst/>
            </a:prstGeom>
          </p:spPr>
        </p:pic>
        <p:sp>
          <p:nvSpPr>
            <p:cNvPr id="16" name="Graphic 218"/>
            <p:cNvSpPr/>
            <p:nvPr/>
          </p:nvSpPr>
          <p:spPr>
            <a:xfrm>
              <a:off x="3047" y="3047"/>
              <a:ext cx="2162810" cy="1655445"/>
            </a:xfrm>
            <a:custGeom>
              <a:avLst/>
              <a:gdLst/>
              <a:ahLst/>
              <a:cxnLst/>
              <a:rect l="l" t="t" r="r" b="b"/>
              <a:pathLst>
                <a:path w="2162810" h="1655445">
                  <a:moveTo>
                    <a:pt x="0" y="275843"/>
                  </a:moveTo>
                  <a:lnTo>
                    <a:pt x="4442" y="226246"/>
                  </a:lnTo>
                  <a:lnTo>
                    <a:pt x="17251" y="179570"/>
                  </a:lnTo>
                  <a:lnTo>
                    <a:pt x="37648" y="136595"/>
                  </a:lnTo>
                  <a:lnTo>
                    <a:pt x="64856" y="98098"/>
                  </a:lnTo>
                  <a:lnTo>
                    <a:pt x="98098" y="64856"/>
                  </a:lnTo>
                  <a:lnTo>
                    <a:pt x="136595" y="37648"/>
                  </a:lnTo>
                  <a:lnTo>
                    <a:pt x="179570" y="17251"/>
                  </a:lnTo>
                  <a:lnTo>
                    <a:pt x="226246" y="4442"/>
                  </a:lnTo>
                  <a:lnTo>
                    <a:pt x="275844" y="0"/>
                  </a:lnTo>
                  <a:lnTo>
                    <a:pt x="1886712" y="0"/>
                  </a:lnTo>
                  <a:lnTo>
                    <a:pt x="1936309" y="4442"/>
                  </a:lnTo>
                  <a:lnTo>
                    <a:pt x="1982985" y="17251"/>
                  </a:lnTo>
                  <a:lnTo>
                    <a:pt x="2025960" y="37648"/>
                  </a:lnTo>
                  <a:lnTo>
                    <a:pt x="2064457" y="64856"/>
                  </a:lnTo>
                  <a:lnTo>
                    <a:pt x="2097699" y="98098"/>
                  </a:lnTo>
                  <a:lnTo>
                    <a:pt x="2124907" y="136595"/>
                  </a:lnTo>
                  <a:lnTo>
                    <a:pt x="2145304" y="179570"/>
                  </a:lnTo>
                  <a:lnTo>
                    <a:pt x="2158113" y="226246"/>
                  </a:lnTo>
                  <a:lnTo>
                    <a:pt x="2162555" y="275843"/>
                  </a:lnTo>
                  <a:lnTo>
                    <a:pt x="2162555" y="1379219"/>
                  </a:lnTo>
                  <a:lnTo>
                    <a:pt x="2158113" y="1428817"/>
                  </a:lnTo>
                  <a:lnTo>
                    <a:pt x="2145304" y="1475493"/>
                  </a:lnTo>
                  <a:lnTo>
                    <a:pt x="2124907" y="1518468"/>
                  </a:lnTo>
                  <a:lnTo>
                    <a:pt x="2097699" y="1556965"/>
                  </a:lnTo>
                  <a:lnTo>
                    <a:pt x="2064457" y="1590207"/>
                  </a:lnTo>
                  <a:lnTo>
                    <a:pt x="2025960" y="1617415"/>
                  </a:lnTo>
                  <a:lnTo>
                    <a:pt x="1982985" y="1637812"/>
                  </a:lnTo>
                  <a:lnTo>
                    <a:pt x="1936309" y="1650621"/>
                  </a:lnTo>
                  <a:lnTo>
                    <a:pt x="1886712" y="1655064"/>
                  </a:lnTo>
                  <a:lnTo>
                    <a:pt x="275844" y="1655064"/>
                  </a:lnTo>
                  <a:lnTo>
                    <a:pt x="226246" y="1650621"/>
                  </a:lnTo>
                  <a:lnTo>
                    <a:pt x="179570" y="1637812"/>
                  </a:lnTo>
                  <a:lnTo>
                    <a:pt x="136595" y="1617415"/>
                  </a:lnTo>
                  <a:lnTo>
                    <a:pt x="98098" y="1590207"/>
                  </a:lnTo>
                  <a:lnTo>
                    <a:pt x="64856" y="1556965"/>
                  </a:lnTo>
                  <a:lnTo>
                    <a:pt x="37648" y="1518468"/>
                  </a:lnTo>
                  <a:lnTo>
                    <a:pt x="17251" y="1475493"/>
                  </a:lnTo>
                  <a:lnTo>
                    <a:pt x="4442" y="1428817"/>
                  </a:lnTo>
                  <a:lnTo>
                    <a:pt x="0" y="1379219"/>
                  </a:lnTo>
                  <a:lnTo>
                    <a:pt x="0" y="275843"/>
                  </a:lnTo>
                  <a:close/>
                </a:path>
              </a:pathLst>
            </a:custGeom>
            <a:ln w="6096">
              <a:solidFill>
                <a:srgbClr val="5B9BD4"/>
              </a:solidFill>
              <a:prstDash val="solid"/>
            </a:ln>
          </p:spPr>
          <p:txBody>
            <a:bodyPr wrap="square" lIns="0" tIns="0" rIns="0" bIns="0" rtlCol="0">
              <a:prstTxWarp prst="textNoShape">
                <a:avLst/>
              </a:prstTxWarp>
              <a:noAutofit/>
            </a:bodyPr>
            <a:lstStyle/>
            <a:p>
              <a:endParaRPr lang="es-CO"/>
            </a:p>
          </p:txBody>
        </p:sp>
        <p:sp>
          <p:nvSpPr>
            <p:cNvPr id="17" name="Textbox 219"/>
            <p:cNvSpPr txBox="1"/>
            <p:nvPr/>
          </p:nvSpPr>
          <p:spPr>
            <a:xfrm>
              <a:off x="0" y="0"/>
              <a:ext cx="2169160" cy="1661160"/>
            </a:xfrm>
            <a:prstGeom prst="rect">
              <a:avLst/>
            </a:prstGeom>
          </p:spPr>
          <p:style>
            <a:lnRef idx="1">
              <a:schemeClr val="accent2"/>
            </a:lnRef>
            <a:fillRef idx="2">
              <a:schemeClr val="accent2"/>
            </a:fillRef>
            <a:effectRef idx="1">
              <a:schemeClr val="accent2"/>
            </a:effectRef>
            <a:fontRef idx="minor">
              <a:schemeClr val="dk1"/>
            </a:fontRef>
          </p:style>
          <p:txBody>
            <a:bodyPr wrap="square" lIns="0" tIns="0" rIns="0" bIns="0" rtlCol="0">
              <a:noAutofit/>
            </a:bodyPr>
            <a:lstStyle/>
            <a:p>
              <a:pPr marL="393700" marR="391795" indent="-1905" algn="ctr">
                <a:lnSpc>
                  <a:spcPct val="97000"/>
                </a:lnSpc>
                <a:spcBef>
                  <a:spcPts val="1140"/>
                </a:spcBef>
                <a:spcAft>
                  <a:spcPts val="0"/>
                </a:spcAft>
              </a:pPr>
              <a:r>
                <a:rPr lang="es-ES" sz="1800" b="1" i="1" dirty="0">
                  <a:effectLst/>
                  <a:latin typeface="Calibri" panose="020F0502020204030204" pitchFamily="34" charset="0"/>
                  <a:ea typeface="Calibri" panose="020F0502020204030204" pitchFamily="34" charset="0"/>
                </a:rPr>
                <a:t>Módulo de </a:t>
              </a:r>
              <a:r>
                <a:rPr lang="es-ES" sz="1800" b="1" i="1" spc="-10" dirty="0">
                  <a:effectLst/>
                  <a:latin typeface="Calibri" panose="020F0502020204030204" pitchFamily="34" charset="0"/>
                  <a:ea typeface="Calibri" panose="020F0502020204030204" pitchFamily="34" charset="0"/>
                </a:rPr>
                <a:t>organización, </a:t>
              </a:r>
              <a:r>
                <a:rPr lang="es-ES" sz="1800" b="1" i="1" dirty="0">
                  <a:effectLst/>
                  <a:latin typeface="Calibri" panose="020F0502020204030204" pitchFamily="34" charset="0"/>
                  <a:ea typeface="Calibri" panose="020F0502020204030204" pitchFamily="34" charset="0"/>
                </a:rPr>
                <a:t>coordinación</a:t>
              </a:r>
              <a:r>
                <a:rPr lang="es-ES" sz="1800" b="1" i="1" spc="-105" dirty="0">
                  <a:effectLst/>
                  <a:latin typeface="Calibri" panose="020F0502020204030204" pitchFamily="34" charset="0"/>
                  <a:ea typeface="Calibri" panose="020F0502020204030204" pitchFamily="34" charset="0"/>
                </a:rPr>
                <a:t> </a:t>
              </a:r>
              <a:r>
                <a:rPr lang="es-ES" sz="1800" b="1" i="1" dirty="0">
                  <a:effectLst/>
                  <a:latin typeface="Calibri" panose="020F0502020204030204" pitchFamily="34" charset="0"/>
                  <a:ea typeface="Calibri" panose="020F0502020204030204" pitchFamily="34" charset="0"/>
                </a:rPr>
                <a:t>y </a:t>
              </a:r>
              <a:r>
                <a:rPr lang="es-ES" sz="1800" b="1" i="1" spc="-10" dirty="0">
                  <a:effectLst/>
                  <a:latin typeface="Calibri" panose="020F0502020204030204" pitchFamily="34" charset="0"/>
                  <a:ea typeface="Calibri" panose="020F0502020204030204" pitchFamily="34" charset="0"/>
                </a:rPr>
                <a:t>cooperación técnica</a:t>
              </a:r>
              <a:endParaRPr lang="es-CO" sz="1100" dirty="0">
                <a:effectLst/>
                <a:latin typeface="Calibri" panose="020F0502020204030204" pitchFamily="34" charset="0"/>
                <a:ea typeface="Calibri" panose="020F0502020204030204" pitchFamily="34" charset="0"/>
              </a:endParaRPr>
            </a:p>
          </p:txBody>
        </p:sp>
      </p:grpSp>
      <p:pic>
        <p:nvPicPr>
          <p:cNvPr id="18" name="Image 217"/>
          <p:cNvPicPr/>
          <p:nvPr/>
        </p:nvPicPr>
        <p:blipFill>
          <a:blip r:embed="rId4" cstate="print"/>
          <a:stretch>
            <a:fillRect/>
          </a:stretch>
        </p:blipFill>
        <p:spPr>
          <a:xfrm>
            <a:off x="2708895" y="2215878"/>
            <a:ext cx="2162555" cy="1655064"/>
          </a:xfrm>
          <a:prstGeom prst="rect">
            <a:avLst/>
          </a:prstGeom>
        </p:spPr>
      </p:pic>
      <p:pic>
        <p:nvPicPr>
          <p:cNvPr id="19" name="Image 217"/>
          <p:cNvPicPr/>
          <p:nvPr/>
        </p:nvPicPr>
        <p:blipFill>
          <a:blip r:embed="rId4" cstate="print"/>
          <a:stretch>
            <a:fillRect/>
          </a:stretch>
        </p:blipFill>
        <p:spPr>
          <a:xfrm>
            <a:off x="2708894" y="4030613"/>
            <a:ext cx="2162555" cy="1655064"/>
          </a:xfrm>
          <a:prstGeom prst="rect">
            <a:avLst/>
          </a:prstGeom>
        </p:spPr>
      </p:pic>
      <p:sp>
        <p:nvSpPr>
          <p:cNvPr id="11" name="Rectángulo 10"/>
          <p:cNvSpPr/>
          <p:nvPr/>
        </p:nvSpPr>
        <p:spPr>
          <a:xfrm>
            <a:off x="2708894" y="2409090"/>
            <a:ext cx="2328231" cy="898323"/>
          </a:xfrm>
          <a:prstGeom prst="rect">
            <a:avLst/>
          </a:prstGeom>
        </p:spPr>
        <p:txBody>
          <a:bodyPr wrap="square">
            <a:spAutoFit/>
          </a:bodyPr>
          <a:lstStyle/>
          <a:p>
            <a:pPr marL="393700" marR="391795" indent="-1905" algn="ctr">
              <a:lnSpc>
                <a:spcPct val="97000"/>
              </a:lnSpc>
              <a:spcBef>
                <a:spcPts val="1140"/>
              </a:spcBef>
              <a:spcAft>
                <a:spcPts val="0"/>
              </a:spcAft>
            </a:pPr>
            <a:r>
              <a:rPr lang="es-ES" b="1" i="1" dirty="0">
                <a:latin typeface="Calibri" panose="020F0502020204030204" pitchFamily="34" charset="0"/>
                <a:ea typeface="Calibri" panose="020F0502020204030204" pitchFamily="34" charset="0"/>
              </a:rPr>
              <a:t>Módulo de </a:t>
            </a:r>
            <a:r>
              <a:rPr lang="es-ES" b="1" i="1" spc="-10" dirty="0">
                <a:latin typeface="Calibri" panose="020F0502020204030204" pitchFamily="34" charset="0"/>
                <a:ea typeface="Calibri" panose="020F0502020204030204" pitchFamily="34" charset="0"/>
              </a:rPr>
              <a:t>planificación y programación </a:t>
            </a:r>
            <a:endParaRPr lang="es-CO" sz="1100" dirty="0">
              <a:latin typeface="Calibri" panose="020F0502020204030204" pitchFamily="34" charset="0"/>
              <a:ea typeface="Calibri" panose="020F0502020204030204" pitchFamily="34" charset="0"/>
            </a:endParaRPr>
          </a:p>
        </p:txBody>
      </p:sp>
      <p:sp>
        <p:nvSpPr>
          <p:cNvPr id="21" name="Rectángulo 20"/>
          <p:cNvSpPr/>
          <p:nvPr/>
        </p:nvSpPr>
        <p:spPr>
          <a:xfrm>
            <a:off x="2626055" y="4223825"/>
            <a:ext cx="2328231" cy="898323"/>
          </a:xfrm>
          <a:prstGeom prst="rect">
            <a:avLst/>
          </a:prstGeom>
        </p:spPr>
        <p:txBody>
          <a:bodyPr wrap="square">
            <a:spAutoFit/>
          </a:bodyPr>
          <a:lstStyle/>
          <a:p>
            <a:pPr marL="393700" marR="391795" indent="-1905" algn="ctr">
              <a:lnSpc>
                <a:spcPct val="97000"/>
              </a:lnSpc>
              <a:spcBef>
                <a:spcPts val="1140"/>
              </a:spcBef>
              <a:spcAft>
                <a:spcPts val="0"/>
              </a:spcAft>
            </a:pPr>
            <a:r>
              <a:rPr lang="es-ES" b="1" i="1" dirty="0">
                <a:latin typeface="Calibri" panose="020F0502020204030204" pitchFamily="34" charset="0"/>
                <a:ea typeface="Calibri" panose="020F0502020204030204" pitchFamily="34" charset="0"/>
              </a:rPr>
              <a:t>Módulo de </a:t>
            </a:r>
            <a:r>
              <a:rPr lang="es-ES" b="1" i="1" spc="-10" dirty="0">
                <a:latin typeface="Calibri" panose="020F0502020204030204" pitchFamily="34" charset="0"/>
                <a:ea typeface="Calibri" panose="020F0502020204030204" pitchFamily="34" charset="0"/>
              </a:rPr>
              <a:t>vacunación segura </a:t>
            </a:r>
            <a:endParaRPr lang="es-CO" sz="1100" dirty="0">
              <a:latin typeface="Calibri" panose="020F0502020204030204" pitchFamily="34" charset="0"/>
              <a:ea typeface="Calibri" panose="020F0502020204030204" pitchFamily="34" charset="0"/>
            </a:endParaRPr>
          </a:p>
        </p:txBody>
      </p:sp>
      <p:sp>
        <p:nvSpPr>
          <p:cNvPr id="22" name="Textbox 198"/>
          <p:cNvSpPr txBox="1"/>
          <p:nvPr/>
        </p:nvSpPr>
        <p:spPr>
          <a:xfrm>
            <a:off x="4914833" y="600675"/>
            <a:ext cx="6593177" cy="1085215"/>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rtlCol="0">
            <a:noAutofit/>
          </a:bodyPr>
          <a:lstStyle/>
          <a:p>
            <a:pPr marL="150495">
              <a:lnSpc>
                <a:spcPts val="2420"/>
              </a:lnSpc>
              <a:spcBef>
                <a:spcPts val="640"/>
              </a:spcBef>
              <a:spcAft>
                <a:spcPts val="0"/>
              </a:spcAft>
              <a:tabLst>
                <a:tab pos="740410" algn="l"/>
                <a:tab pos="2192655" algn="l"/>
                <a:tab pos="2537460" algn="l"/>
                <a:tab pos="2939415" algn="l"/>
                <a:tab pos="4197350" algn="l"/>
                <a:tab pos="4678680" algn="l"/>
                <a:tab pos="6024880" algn="l"/>
                <a:tab pos="6508115" algn="l"/>
              </a:tabLst>
            </a:pPr>
            <a:r>
              <a:rPr lang="es-ES" sz="2000" spc="-25" dirty="0">
                <a:effectLst/>
                <a:latin typeface="Calibri" panose="020F0502020204030204" pitchFamily="34" charset="0"/>
                <a:ea typeface="Calibri" panose="020F0502020204030204" pitchFamily="34" charset="0"/>
              </a:rPr>
              <a:t>Dar</a:t>
            </a:r>
            <a:r>
              <a:rPr lang="es-ES" sz="2000" dirty="0">
                <a:effectLst/>
                <a:latin typeface="Calibri" panose="020F0502020204030204" pitchFamily="34" charset="0"/>
                <a:ea typeface="Calibri" panose="020F0502020204030204" pitchFamily="34" charset="0"/>
              </a:rPr>
              <a:t>	</a:t>
            </a:r>
            <a:r>
              <a:rPr lang="es-ES" sz="2000" spc="-10" dirty="0">
                <a:effectLst/>
                <a:latin typeface="Calibri" panose="020F0502020204030204" pitchFamily="34" charset="0"/>
                <a:ea typeface="Calibri" panose="020F0502020204030204" pitchFamily="34" charset="0"/>
              </a:rPr>
              <a:t>continuidad</a:t>
            </a:r>
            <a:r>
              <a:rPr lang="es-ES" sz="2000" dirty="0">
                <a:effectLst/>
                <a:latin typeface="Calibri" panose="020F0502020204030204" pitchFamily="34" charset="0"/>
                <a:ea typeface="Calibri" panose="020F0502020204030204" pitchFamily="34" charset="0"/>
              </a:rPr>
              <a:t>	</a:t>
            </a:r>
            <a:r>
              <a:rPr lang="es-ES" sz="2000" spc="-50" dirty="0">
                <a:effectLst/>
                <a:latin typeface="Calibri" panose="020F0502020204030204" pitchFamily="34" charset="0"/>
                <a:ea typeface="Calibri" panose="020F0502020204030204" pitchFamily="34" charset="0"/>
              </a:rPr>
              <a:t>a</a:t>
            </a:r>
            <a:r>
              <a:rPr lang="es-ES" sz="2000" dirty="0">
                <a:effectLst/>
                <a:latin typeface="Calibri" panose="020F0502020204030204" pitchFamily="34" charset="0"/>
                <a:ea typeface="Calibri" panose="020F0502020204030204" pitchFamily="34" charset="0"/>
              </a:rPr>
              <a:t>	</a:t>
            </a:r>
            <a:r>
              <a:rPr lang="es-ES" sz="2000" spc="-25" dirty="0">
                <a:effectLst/>
                <a:latin typeface="Calibri" panose="020F0502020204030204" pitchFamily="34" charset="0"/>
                <a:ea typeface="Calibri" panose="020F0502020204030204" pitchFamily="34" charset="0"/>
              </a:rPr>
              <a:t>la</a:t>
            </a:r>
            <a:r>
              <a:rPr lang="es-ES" sz="2000" dirty="0">
                <a:effectLst/>
                <a:latin typeface="Calibri" panose="020F0502020204030204" pitchFamily="34" charset="0"/>
                <a:ea typeface="Calibri" panose="020F0502020204030204" pitchFamily="34" charset="0"/>
              </a:rPr>
              <a:t>	</a:t>
            </a:r>
            <a:r>
              <a:rPr lang="es-ES" sz="2000" spc="-10" dirty="0">
                <a:effectLst/>
                <a:latin typeface="Calibri" panose="020F0502020204030204" pitchFamily="34" charset="0"/>
                <a:ea typeface="Calibri" panose="020F0502020204030204" pitchFamily="34" charset="0"/>
              </a:rPr>
              <a:t>aplicación</a:t>
            </a:r>
            <a:r>
              <a:rPr lang="es-ES" sz="2000" dirty="0">
                <a:effectLst/>
                <a:latin typeface="Calibri" panose="020F0502020204030204" pitchFamily="34" charset="0"/>
                <a:ea typeface="Calibri" panose="020F0502020204030204" pitchFamily="34" charset="0"/>
              </a:rPr>
              <a:t>	</a:t>
            </a:r>
            <a:r>
              <a:rPr lang="es-ES" sz="2000" spc="-25" dirty="0">
                <a:effectLst/>
                <a:latin typeface="Calibri" panose="020F0502020204030204" pitchFamily="34" charset="0"/>
                <a:ea typeface="Calibri" panose="020F0502020204030204" pitchFamily="34" charset="0"/>
              </a:rPr>
              <a:t>de</a:t>
            </a:r>
            <a:r>
              <a:rPr lang="es-ES" sz="2000" dirty="0">
                <a:effectLst/>
                <a:latin typeface="Calibri" panose="020F0502020204030204" pitchFamily="34" charset="0"/>
                <a:ea typeface="Calibri" panose="020F0502020204030204" pitchFamily="34" charset="0"/>
              </a:rPr>
              <a:t>	</a:t>
            </a:r>
            <a:r>
              <a:rPr lang="es-ES" sz="2000" spc="-10" dirty="0">
                <a:effectLst/>
                <a:latin typeface="Calibri" panose="020F0502020204030204" pitchFamily="34" charset="0"/>
                <a:ea typeface="Calibri" panose="020F0502020204030204" pitchFamily="34" charset="0"/>
              </a:rPr>
              <a:t>estrategias</a:t>
            </a:r>
            <a:r>
              <a:rPr lang="es-ES" sz="2000" dirty="0">
                <a:effectLst/>
                <a:latin typeface="Calibri" panose="020F0502020204030204" pitchFamily="34" charset="0"/>
                <a:ea typeface="Calibri" panose="020F0502020204030204" pitchFamily="34" charset="0"/>
              </a:rPr>
              <a:t>	</a:t>
            </a:r>
            <a:r>
              <a:rPr lang="es-ES" sz="2000" spc="-25" dirty="0">
                <a:effectLst/>
                <a:latin typeface="Calibri" panose="020F0502020204030204" pitchFamily="34" charset="0"/>
                <a:ea typeface="Calibri" panose="020F0502020204030204" pitchFamily="34" charset="0"/>
              </a:rPr>
              <a:t>de</a:t>
            </a:r>
            <a:r>
              <a:rPr lang="es-ES" sz="2000" dirty="0">
                <a:latin typeface="Calibri" panose="020F0502020204030204" pitchFamily="34" charset="0"/>
                <a:ea typeface="Calibri" panose="020F0502020204030204" pitchFamily="34" charset="0"/>
              </a:rPr>
              <a:t> </a:t>
            </a:r>
            <a:r>
              <a:rPr lang="es-ES" sz="2000" spc="-10" dirty="0">
                <a:effectLst/>
                <a:latin typeface="Calibri" panose="020F0502020204030204" pitchFamily="34" charset="0"/>
                <a:ea typeface="Calibri" panose="020F0502020204030204" pitchFamily="34" charset="0"/>
              </a:rPr>
              <a:t>coordinación </a:t>
            </a:r>
            <a:r>
              <a:rPr lang="es-ES" sz="2000" dirty="0">
                <a:effectLst/>
                <a:latin typeface="Calibri" panose="020F0502020204030204" pitchFamily="34" charset="0"/>
                <a:ea typeface="Calibri" panose="020F0502020204030204" pitchFamily="34" charset="0"/>
              </a:rPr>
              <a:t>interinstitucional</a:t>
            </a:r>
            <a:r>
              <a:rPr lang="es-ES" sz="2000" spc="-5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e</a:t>
            </a:r>
            <a:r>
              <a:rPr lang="es-ES" sz="2000" spc="-9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intersectorial</a:t>
            </a:r>
            <a:r>
              <a:rPr lang="es-ES" sz="2000" spc="-5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para</a:t>
            </a:r>
            <a:r>
              <a:rPr lang="es-ES" sz="2000" spc="-80" dirty="0">
                <a:effectLst/>
                <a:latin typeface="Calibri" panose="020F0502020204030204" pitchFamily="34" charset="0"/>
                <a:ea typeface="Calibri" panose="020F0502020204030204" pitchFamily="34" charset="0"/>
              </a:rPr>
              <a:t> </a:t>
            </a:r>
            <a:r>
              <a:rPr lang="es-ES" sz="2000" spc="-25" dirty="0">
                <a:effectLst/>
                <a:latin typeface="Calibri" panose="020F0502020204030204" pitchFamily="34" charset="0"/>
                <a:ea typeface="Calibri" panose="020F0502020204030204" pitchFamily="34" charset="0"/>
              </a:rPr>
              <a:t>la</a:t>
            </a:r>
            <a:endParaRPr lang="es-CO" sz="1100" dirty="0">
              <a:effectLst/>
              <a:latin typeface="Calibri" panose="020F0502020204030204" pitchFamily="34" charset="0"/>
              <a:ea typeface="Calibri" panose="020F0502020204030204" pitchFamily="34" charset="0"/>
            </a:endParaRPr>
          </a:p>
          <a:p>
            <a:pPr marL="150495">
              <a:lnSpc>
                <a:spcPts val="2420"/>
              </a:lnSpc>
              <a:spcAft>
                <a:spcPts val="0"/>
              </a:spcAft>
            </a:pPr>
            <a:r>
              <a:rPr lang="es-ES" sz="2000" dirty="0">
                <a:effectLst/>
                <a:latin typeface="Calibri" panose="020F0502020204030204" pitchFamily="34" charset="0"/>
                <a:ea typeface="Calibri" panose="020F0502020204030204" pitchFamily="34" charset="0"/>
              </a:rPr>
              <a:t>integración</a:t>
            </a:r>
            <a:r>
              <a:rPr lang="es-ES" sz="2000" spc="-3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de</a:t>
            </a:r>
            <a:r>
              <a:rPr lang="es-ES" sz="2000" spc="-2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acciones</a:t>
            </a:r>
            <a:r>
              <a:rPr lang="es-ES" sz="2000" spc="-3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en</a:t>
            </a:r>
            <a:r>
              <a:rPr lang="es-ES" sz="2000" spc="-3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el</a:t>
            </a:r>
            <a:r>
              <a:rPr lang="es-ES" sz="2000" spc="-30" dirty="0">
                <a:effectLst/>
                <a:latin typeface="Calibri" panose="020F0502020204030204" pitchFamily="34" charset="0"/>
                <a:ea typeface="Calibri" panose="020F0502020204030204" pitchFamily="34" charset="0"/>
              </a:rPr>
              <a:t> </a:t>
            </a:r>
            <a:r>
              <a:rPr lang="es-ES" sz="2000" spc="-25" dirty="0">
                <a:effectLst/>
                <a:latin typeface="Calibri" panose="020F0502020204030204" pitchFamily="34" charset="0"/>
                <a:ea typeface="Calibri" panose="020F0502020204030204" pitchFamily="34" charset="0"/>
              </a:rPr>
              <a:t>PAI</a:t>
            </a:r>
            <a:endParaRPr lang="es-CO" sz="1100" dirty="0">
              <a:effectLst/>
              <a:latin typeface="Calibri" panose="020F0502020204030204" pitchFamily="34" charset="0"/>
              <a:ea typeface="Calibri" panose="020F0502020204030204" pitchFamily="34" charset="0"/>
            </a:endParaRPr>
          </a:p>
        </p:txBody>
      </p:sp>
      <p:sp>
        <p:nvSpPr>
          <p:cNvPr id="23" name="Textbox 206"/>
          <p:cNvSpPr txBox="1"/>
          <p:nvPr/>
        </p:nvSpPr>
        <p:spPr>
          <a:xfrm>
            <a:off x="4954286" y="2429692"/>
            <a:ext cx="6514273" cy="1085215"/>
          </a:xfrm>
          <a:prstGeom prst="rect">
            <a:avLst/>
          </a:prstGeom>
        </p:spPr>
        <p:style>
          <a:lnRef idx="2">
            <a:schemeClr val="accent3"/>
          </a:lnRef>
          <a:fillRef idx="1">
            <a:schemeClr val="lt1"/>
          </a:fillRef>
          <a:effectRef idx="0">
            <a:schemeClr val="accent3"/>
          </a:effectRef>
          <a:fontRef idx="minor">
            <a:schemeClr val="dk1"/>
          </a:fontRef>
        </p:style>
        <p:txBody>
          <a:bodyPr wrap="square" lIns="0" tIns="0" rIns="0" bIns="0" rtlCol="0">
            <a:noAutofit/>
          </a:bodyPr>
          <a:lstStyle/>
          <a:p>
            <a:pPr marL="150495">
              <a:lnSpc>
                <a:spcPts val="2420"/>
              </a:lnSpc>
              <a:spcBef>
                <a:spcPts val="1850"/>
              </a:spcBef>
              <a:spcAft>
                <a:spcPts val="0"/>
              </a:spcAft>
            </a:pPr>
            <a:r>
              <a:rPr lang="es-ES" sz="2000" dirty="0">
                <a:effectLst/>
                <a:latin typeface="Calibri" panose="020F0502020204030204" pitchFamily="34" charset="0"/>
                <a:ea typeface="Calibri" panose="020F0502020204030204" pitchFamily="34" charset="0"/>
              </a:rPr>
              <a:t>Planificación</a:t>
            </a:r>
            <a:r>
              <a:rPr lang="es-ES" sz="2000" spc="-5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y</a:t>
            </a:r>
            <a:r>
              <a:rPr lang="es-ES" sz="2000" spc="-5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organización</a:t>
            </a:r>
            <a:r>
              <a:rPr lang="es-ES" sz="2000" spc="-5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de</a:t>
            </a:r>
            <a:r>
              <a:rPr lang="es-ES" sz="2000" spc="-5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actividades,</a:t>
            </a:r>
            <a:r>
              <a:rPr lang="es-ES" sz="2000" spc="-4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estrategias,</a:t>
            </a:r>
            <a:r>
              <a:rPr lang="es-ES" sz="2000" spc="-3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tácticas,</a:t>
            </a:r>
            <a:r>
              <a:rPr lang="es-ES" sz="2000" spc="-4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recursos</a:t>
            </a:r>
            <a:r>
              <a:rPr lang="es-ES" sz="2000" spc="-35" dirty="0">
                <a:effectLst/>
                <a:latin typeface="Calibri" panose="020F0502020204030204" pitchFamily="34" charset="0"/>
                <a:ea typeface="Calibri" panose="020F0502020204030204" pitchFamily="34" charset="0"/>
              </a:rPr>
              <a:t> </a:t>
            </a:r>
            <a:r>
              <a:rPr lang="es-ES" sz="2000" spc="-50" dirty="0">
                <a:effectLst/>
                <a:latin typeface="Calibri" panose="020F0502020204030204" pitchFamily="34" charset="0"/>
                <a:ea typeface="Calibri" panose="020F0502020204030204" pitchFamily="34" charset="0"/>
              </a:rPr>
              <a:t>y </a:t>
            </a:r>
            <a:r>
              <a:rPr lang="es-ES" sz="2000" dirty="0">
                <a:effectLst/>
                <a:latin typeface="Calibri" panose="020F0502020204030204" pitchFamily="34" charset="0"/>
                <a:ea typeface="Calibri" panose="020F0502020204030204" pitchFamily="34" charset="0"/>
              </a:rPr>
              <a:t>tiempo</a:t>
            </a:r>
            <a:r>
              <a:rPr lang="es-ES" sz="2000" spc="-3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que</a:t>
            </a:r>
            <a:r>
              <a:rPr lang="es-ES" sz="2000" spc="-4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propendan</a:t>
            </a:r>
            <a:r>
              <a:rPr lang="es-ES" sz="2000" spc="-3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por</a:t>
            </a:r>
            <a:r>
              <a:rPr lang="es-ES" sz="2000" spc="-5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el</a:t>
            </a:r>
            <a:r>
              <a:rPr lang="es-ES" sz="2000" spc="-1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logro</a:t>
            </a:r>
            <a:r>
              <a:rPr lang="es-ES" sz="2000" spc="-3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de</a:t>
            </a:r>
            <a:r>
              <a:rPr lang="es-ES" sz="2000" spc="-35"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cobertura</a:t>
            </a:r>
            <a:r>
              <a:rPr lang="es-ES" sz="2000" spc="-5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útiles</a:t>
            </a:r>
            <a:r>
              <a:rPr lang="es-ES" sz="2000" spc="-10" dirty="0">
                <a:effectLst/>
                <a:latin typeface="Calibri" panose="020F0502020204030204" pitchFamily="34" charset="0"/>
                <a:ea typeface="Calibri" panose="020F0502020204030204" pitchFamily="34" charset="0"/>
              </a:rPr>
              <a:t> </a:t>
            </a:r>
            <a:r>
              <a:rPr lang="es-ES" sz="2000" dirty="0">
                <a:effectLst/>
                <a:latin typeface="Calibri" panose="020F0502020204030204" pitchFamily="34" charset="0"/>
                <a:ea typeface="Calibri" panose="020F0502020204030204" pitchFamily="34" charset="0"/>
              </a:rPr>
              <a:t>de</a:t>
            </a:r>
            <a:r>
              <a:rPr lang="es-ES" sz="2000" spc="-35" dirty="0">
                <a:effectLst/>
                <a:latin typeface="Calibri" panose="020F0502020204030204" pitchFamily="34" charset="0"/>
                <a:ea typeface="Calibri" panose="020F0502020204030204" pitchFamily="34" charset="0"/>
              </a:rPr>
              <a:t> </a:t>
            </a:r>
            <a:r>
              <a:rPr lang="es-ES" sz="2000" spc="-10" dirty="0">
                <a:effectLst/>
                <a:latin typeface="Calibri" panose="020F0502020204030204" pitchFamily="34" charset="0"/>
                <a:ea typeface="Calibri" panose="020F0502020204030204" pitchFamily="34" charset="0"/>
              </a:rPr>
              <a:t>vacunación</a:t>
            </a:r>
            <a:endParaRPr lang="es-CO" sz="1100" dirty="0">
              <a:effectLst/>
              <a:latin typeface="Calibri" panose="020F0502020204030204" pitchFamily="34" charset="0"/>
              <a:ea typeface="Calibri" panose="020F0502020204030204" pitchFamily="34" charset="0"/>
            </a:endParaRPr>
          </a:p>
        </p:txBody>
      </p:sp>
      <p:sp>
        <p:nvSpPr>
          <p:cNvPr id="24" name="Textbox 214"/>
          <p:cNvSpPr txBox="1"/>
          <p:nvPr/>
        </p:nvSpPr>
        <p:spPr>
          <a:xfrm>
            <a:off x="4954286" y="4242873"/>
            <a:ext cx="6699566" cy="1085215"/>
          </a:xfrm>
          <a:prstGeom prst="rect">
            <a:avLst/>
          </a:prstGeom>
        </p:spPr>
        <p:style>
          <a:lnRef idx="2">
            <a:schemeClr val="accent6"/>
          </a:lnRef>
          <a:fillRef idx="1">
            <a:schemeClr val="lt1"/>
          </a:fillRef>
          <a:effectRef idx="0">
            <a:schemeClr val="accent6"/>
          </a:effectRef>
          <a:fontRef idx="minor">
            <a:schemeClr val="dk1"/>
          </a:fontRef>
        </p:style>
        <p:txBody>
          <a:bodyPr wrap="square" lIns="0" tIns="0" rIns="0" bIns="0" rtlCol="0">
            <a:noAutofit/>
          </a:bodyPr>
          <a:lstStyle/>
          <a:p>
            <a:pPr marL="150495" marR="146050" algn="just">
              <a:lnSpc>
                <a:spcPct val="97000"/>
              </a:lnSpc>
              <a:spcBef>
                <a:spcPts val="685"/>
              </a:spcBef>
              <a:spcAft>
                <a:spcPts val="0"/>
              </a:spcAft>
            </a:pPr>
            <a:r>
              <a:rPr lang="es-ES" sz="2000" dirty="0">
                <a:effectLst/>
                <a:latin typeface="Calibri" panose="020F0502020204030204" pitchFamily="34" charset="0"/>
                <a:ea typeface="Calibri" panose="020F0502020204030204" pitchFamily="34" charset="0"/>
              </a:rPr>
              <a:t>Acciones a desarrollar por parte de todos los actores del Programa Ampliado de Inmunizaciones que permitan garantizar procesos y procedimientos de vacunación segura</a:t>
            </a:r>
            <a:endParaRPr lang="es-CO"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539065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p:cNvSpPr txBox="1"/>
          <p:nvPr/>
        </p:nvSpPr>
        <p:spPr>
          <a:xfrm>
            <a:off x="3712685" y="594910"/>
            <a:ext cx="4549966" cy="369332"/>
          </a:xfrm>
          <a:prstGeom prst="rect">
            <a:avLst/>
          </a:prstGeom>
          <a:noFill/>
        </p:spPr>
        <p:txBody>
          <a:bodyPr wrap="square" rtlCol="0">
            <a:spAutoFit/>
          </a:bodyPr>
          <a:lstStyle/>
          <a:p>
            <a:pPr algn="ctr"/>
            <a:r>
              <a:rPr lang="es-ES" b="1" dirty="0">
                <a:latin typeface="Bookman Old Style" panose="02050604050505020204" pitchFamily="18" charset="0"/>
              </a:rPr>
              <a:t>VACUNACION  SEGURA </a:t>
            </a:r>
            <a:endParaRPr lang="es-CO" b="1" dirty="0">
              <a:latin typeface="Bookman Old Style" panose="02050604050505020204" pitchFamily="18" charset="0"/>
            </a:endParaRPr>
          </a:p>
        </p:txBody>
      </p:sp>
      <p:sp>
        <p:nvSpPr>
          <p:cNvPr id="4" name="Rectángulo 3"/>
          <p:cNvSpPr/>
          <p:nvPr/>
        </p:nvSpPr>
        <p:spPr>
          <a:xfrm>
            <a:off x="3275682" y="1254989"/>
            <a:ext cx="6096000" cy="3416320"/>
          </a:xfrm>
          <a:prstGeom prst="rect">
            <a:avLst/>
          </a:prstGeom>
        </p:spPr>
        <p:txBody>
          <a:bodyPr>
            <a:spAutoFit/>
          </a:bodyPr>
          <a:lstStyle/>
          <a:p>
            <a:pPr algn="just">
              <a:defRPr/>
            </a:pPr>
            <a:r>
              <a:rPr lang="es-CO" dirty="0">
                <a:latin typeface="Arial" panose="020B0604020202020204" pitchFamily="34" charset="0"/>
                <a:cs typeface="Arial" panose="020B0604020202020204" pitchFamily="34" charset="0"/>
              </a:rPr>
              <a:t>Cada país, de acuerdo con sus características particulares, debe </a:t>
            </a:r>
            <a:r>
              <a:rPr lang="es-CO" u="sng" dirty="0">
                <a:latin typeface="Arial" panose="020B0604020202020204" pitchFamily="34" charset="0"/>
                <a:cs typeface="Arial" panose="020B0604020202020204" pitchFamily="34" charset="0"/>
              </a:rPr>
              <a:t>organizar y establecer el control efectivo </a:t>
            </a:r>
            <a:r>
              <a:rPr lang="es-CO" dirty="0">
                <a:latin typeface="Arial" panose="020B0604020202020204" pitchFamily="34" charset="0"/>
                <a:cs typeface="Arial" panose="020B0604020202020204" pitchFamily="34" charset="0"/>
              </a:rPr>
              <a:t>de la seguridad y calidad de los medicamentos y en especial de las vacunas, de acuerdo a las pautas internacionales y a las recomendaciones y guías de la OMS.</a:t>
            </a:r>
          </a:p>
          <a:p>
            <a:pPr algn="just">
              <a:defRPr/>
            </a:pPr>
            <a:endParaRPr lang="es-CO" dirty="0">
              <a:latin typeface="Arial" panose="020B0604020202020204" pitchFamily="34" charset="0"/>
              <a:cs typeface="Arial" panose="020B0604020202020204" pitchFamily="34" charset="0"/>
            </a:endParaRPr>
          </a:p>
          <a:p>
            <a:pPr algn="just">
              <a:defRPr/>
            </a:pPr>
            <a:r>
              <a:rPr lang="es-CO" dirty="0">
                <a:latin typeface="Arial" panose="020B0604020202020204" pitchFamily="34" charset="0"/>
                <a:cs typeface="Arial" panose="020B0604020202020204" pitchFamily="34" charset="0"/>
              </a:rPr>
              <a:t>El marco regulatorio tiene el propósito de promover la salud publica, proteger a la población de reacciones farmacológicas adversas y mejorar el acceso a los medicamentos. Su alcance va desde la elaboración y distribución de los fármacos, hasta la evaluación de uso</a:t>
            </a:r>
          </a:p>
        </p:txBody>
      </p:sp>
      <p:pic>
        <p:nvPicPr>
          <p:cNvPr id="5" name="Image 215" descr="Imagen"/>
          <p:cNvPicPr/>
          <p:nvPr/>
        </p:nvPicPr>
        <p:blipFill>
          <a:blip r:embed="rId3" cstate="print"/>
          <a:stretch>
            <a:fillRect/>
          </a:stretch>
        </p:blipFill>
        <p:spPr>
          <a:xfrm>
            <a:off x="925417" y="1265169"/>
            <a:ext cx="1668780" cy="3406140"/>
          </a:xfrm>
          <a:prstGeom prst="rect">
            <a:avLst/>
          </a:prstGeom>
        </p:spPr>
      </p:pic>
    </p:spTree>
    <p:extLst>
      <p:ext uri="{BB962C8B-B14F-4D97-AF65-F5344CB8AC3E}">
        <p14:creationId xmlns:p14="http://schemas.microsoft.com/office/powerpoint/2010/main" val="2276900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Marcador de contenido 2"/>
          <p:cNvSpPr txBox="1">
            <a:spLocks/>
          </p:cNvSpPr>
          <p:nvPr/>
        </p:nvSpPr>
        <p:spPr>
          <a:xfrm>
            <a:off x="3652203" y="1094370"/>
            <a:ext cx="6771958" cy="40377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defRPr/>
            </a:pPr>
            <a:r>
              <a:rPr lang="es-CO" sz="1800" b="1" dirty="0">
                <a:latin typeface="Arial" panose="020B0604020202020204" pitchFamily="34" charset="0"/>
                <a:cs typeface="Arial" panose="020B0604020202020204" pitchFamily="34" charset="0"/>
              </a:rPr>
              <a:t>Las vacunas difieren de los medicamentos terapéuticos en varios aspectos:</a:t>
            </a:r>
          </a:p>
          <a:p>
            <a:pPr marL="285750" indent="-285750" algn="just">
              <a:buFont typeface="Arial" panose="020B0604020202020204" pitchFamily="34" charset="0"/>
              <a:buChar char="•"/>
              <a:defRPr/>
            </a:pPr>
            <a:r>
              <a:rPr lang="es-CO" sz="1500" dirty="0">
                <a:latin typeface="Arial" panose="020B0604020202020204" pitchFamily="34" charset="0"/>
                <a:cs typeface="Arial" panose="020B0604020202020204" pitchFamily="34" charset="0"/>
              </a:rPr>
              <a:t>La naturaleza biológica, producción y procedimientos biotecnológicos empleados en los ensayos clínicos. </a:t>
            </a:r>
          </a:p>
          <a:p>
            <a:pPr marL="285750" indent="-285750" algn="just">
              <a:buFont typeface="Arial" panose="020B0604020202020204" pitchFamily="34" charset="0"/>
              <a:buChar char="•"/>
              <a:defRPr/>
            </a:pPr>
            <a:r>
              <a:rPr lang="es-CO" sz="1500" dirty="0">
                <a:latin typeface="Arial" panose="020B0604020202020204" pitchFamily="34" charset="0"/>
                <a:cs typeface="Arial" panose="020B0604020202020204" pitchFamily="34" charset="0"/>
              </a:rPr>
              <a:t>Sirven para prevenir enfermedades y se administran a grupos de personas sanas </a:t>
            </a:r>
          </a:p>
          <a:p>
            <a:pPr marL="285750" indent="-285750" algn="just">
              <a:buFont typeface="Arial" panose="020B0604020202020204" pitchFamily="34" charset="0"/>
              <a:buChar char="•"/>
              <a:defRPr/>
            </a:pPr>
            <a:r>
              <a:rPr lang="es-CO" sz="1500" dirty="0">
                <a:latin typeface="Arial" panose="020B0604020202020204" pitchFamily="34" charset="0"/>
                <a:cs typeface="Arial" panose="020B0604020202020204" pitchFamily="34" charset="0"/>
              </a:rPr>
              <a:t>Tienen criterios de prescripción distintos a otros fármacos, son parte del cuidado de la salud publica y un compromiso del Estado</a:t>
            </a:r>
          </a:p>
          <a:p>
            <a:pPr marL="285750" indent="-285750" algn="just">
              <a:buFont typeface="Arial" panose="020B0604020202020204" pitchFamily="34" charset="0"/>
              <a:buChar char="•"/>
              <a:defRPr/>
            </a:pPr>
            <a:r>
              <a:rPr lang="es-CO" sz="1500" dirty="0">
                <a:latin typeface="Arial" panose="020B0604020202020204" pitchFamily="34" charset="0"/>
                <a:cs typeface="Arial" panose="020B0604020202020204" pitchFamily="34" charset="0"/>
              </a:rPr>
              <a:t>Su distribución y comercialización se realiza a través de programas con estructuras sanitarias propias</a:t>
            </a:r>
          </a:p>
          <a:p>
            <a:pPr marL="285750" indent="-285750" algn="just">
              <a:buFont typeface="Arial" panose="020B0604020202020204" pitchFamily="34" charset="0"/>
              <a:buChar char="•"/>
              <a:defRPr/>
            </a:pPr>
            <a:r>
              <a:rPr lang="es-CO" sz="1500" dirty="0">
                <a:latin typeface="Arial" panose="020B0604020202020204" pitchFamily="34" charset="0"/>
                <a:cs typeface="Arial" panose="020B0604020202020204" pitchFamily="34" charset="0"/>
              </a:rPr>
              <a:t>La aplicación de las vacunas es masiva, con una vigilancia posterior a la vacunación, que puede eventualmente entregar información sobre eventos adversos no detectados en los ensayos clínicos previos al registro y revelar resultados de efectividad, diferentes a los de los otros medicamentos.</a:t>
            </a:r>
          </a:p>
        </p:txBody>
      </p:sp>
      <p:pic>
        <p:nvPicPr>
          <p:cNvPr id="12" name="Image 146" descr="Imagen">
            <a:extLst>
              <a:ext uri="{FF2B5EF4-FFF2-40B4-BE49-F238E27FC236}">
                <a16:creationId xmlns:a16="http://schemas.microsoft.com/office/drawing/2014/main" id="{8F21C0A4-0038-43E9-323A-E05866695688}"/>
              </a:ext>
            </a:extLst>
          </p:cNvPr>
          <p:cNvPicPr/>
          <p:nvPr/>
        </p:nvPicPr>
        <p:blipFill>
          <a:blip r:embed="rId3" cstate="print"/>
          <a:stretch>
            <a:fillRect/>
          </a:stretch>
        </p:blipFill>
        <p:spPr>
          <a:xfrm>
            <a:off x="1259584" y="1002930"/>
            <a:ext cx="2031492" cy="3684396"/>
          </a:xfrm>
          <a:prstGeom prst="rect">
            <a:avLst/>
          </a:prstGeom>
        </p:spPr>
      </p:pic>
    </p:spTree>
    <p:extLst>
      <p:ext uri="{BB962C8B-B14F-4D97-AF65-F5344CB8AC3E}">
        <p14:creationId xmlns:p14="http://schemas.microsoft.com/office/powerpoint/2010/main" val="4023500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ítulo 1"/>
          <p:cNvSpPr txBox="1">
            <a:spLocks/>
          </p:cNvSpPr>
          <p:nvPr/>
        </p:nvSpPr>
        <p:spPr>
          <a:xfrm>
            <a:off x="1001713" y="365125"/>
            <a:ext cx="7024687" cy="5095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s-CO" sz="2400" b="1">
                <a:solidFill>
                  <a:schemeClr val="accent1"/>
                </a:solidFill>
                <a:latin typeface="+mn-lt"/>
              </a:rPr>
              <a:t>PRACTICAS DE INYECCION SEGURA</a:t>
            </a:r>
            <a:endParaRPr lang="es-ES" sz="2400" b="1" dirty="0">
              <a:solidFill>
                <a:schemeClr val="accent1"/>
              </a:solidFill>
              <a:latin typeface="+mn-lt"/>
            </a:endParaRPr>
          </a:p>
        </p:txBody>
      </p:sp>
      <p:sp>
        <p:nvSpPr>
          <p:cNvPr id="6" name="2 Marcador de contenido"/>
          <p:cNvSpPr txBox="1">
            <a:spLocks/>
          </p:cNvSpPr>
          <p:nvPr/>
        </p:nvSpPr>
        <p:spPr>
          <a:xfrm>
            <a:off x="0" y="1181941"/>
            <a:ext cx="4362680" cy="4227341"/>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altLang="es-CO" sz="9600">
                <a:solidFill>
                  <a:srgbClr val="002060"/>
                </a:solidFill>
              </a:rPr>
              <a:t>P</a:t>
            </a:r>
          </a:p>
          <a:p>
            <a:r>
              <a:rPr lang="es-CO" altLang="es-CO" sz="9600">
                <a:solidFill>
                  <a:srgbClr val="C00000"/>
                </a:solidFill>
              </a:rPr>
              <a:t>A</a:t>
            </a:r>
          </a:p>
          <a:p>
            <a:r>
              <a:rPr lang="es-CO" altLang="es-CO" sz="9600">
                <a:solidFill>
                  <a:srgbClr val="FF6600"/>
                </a:solidFill>
              </a:rPr>
              <a:t>I</a:t>
            </a:r>
          </a:p>
        </p:txBody>
      </p:sp>
      <p:sp>
        <p:nvSpPr>
          <p:cNvPr id="7" name="4 CuadroTexto"/>
          <p:cNvSpPr txBox="1">
            <a:spLocks noChangeArrowheads="1"/>
          </p:cNvSpPr>
          <p:nvPr/>
        </p:nvSpPr>
        <p:spPr bwMode="auto">
          <a:xfrm>
            <a:off x="3344844" y="1181941"/>
            <a:ext cx="3095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s-CO" altLang="es-CO" sz="4000" dirty="0">
                <a:ea typeface="MS PGothic" panose="020B0600070205080204" pitchFamily="34" charset="-128"/>
              </a:rPr>
              <a:t>PREGUNTAR </a:t>
            </a:r>
          </a:p>
        </p:txBody>
      </p:sp>
      <p:sp>
        <p:nvSpPr>
          <p:cNvPr id="8" name="6 CuadroTexto"/>
          <p:cNvSpPr txBox="1">
            <a:spLocks noChangeArrowheads="1"/>
          </p:cNvSpPr>
          <p:nvPr/>
        </p:nvSpPr>
        <p:spPr bwMode="auto">
          <a:xfrm>
            <a:off x="3473431" y="2587586"/>
            <a:ext cx="3095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s-CO" altLang="es-CO" sz="4000" dirty="0">
                <a:ea typeface="MS PGothic" panose="020B0600070205080204" pitchFamily="34" charset="-128"/>
              </a:rPr>
              <a:t>APLICAR </a:t>
            </a:r>
          </a:p>
        </p:txBody>
      </p:sp>
      <p:sp>
        <p:nvSpPr>
          <p:cNvPr id="9" name="8 CuadroTexto"/>
          <p:cNvSpPr txBox="1">
            <a:spLocks noChangeArrowheads="1"/>
          </p:cNvSpPr>
          <p:nvPr/>
        </p:nvSpPr>
        <p:spPr bwMode="auto">
          <a:xfrm>
            <a:off x="3344843" y="3993231"/>
            <a:ext cx="3095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s-CO" altLang="es-CO" sz="4000" dirty="0">
                <a:ea typeface="MS PGothic" panose="020B0600070205080204" pitchFamily="34" charset="-128"/>
              </a:rPr>
              <a:t>INFORMAR  </a:t>
            </a:r>
          </a:p>
        </p:txBody>
      </p:sp>
      <p:sp>
        <p:nvSpPr>
          <p:cNvPr id="11" name="Rectángulo redondeado 10"/>
          <p:cNvSpPr/>
          <p:nvPr/>
        </p:nvSpPr>
        <p:spPr bwMode="auto">
          <a:xfrm>
            <a:off x="6922943" y="1299446"/>
            <a:ext cx="3663720" cy="753433"/>
          </a:xfrm>
          <a:prstGeom prst="roundRect">
            <a:avLst>
              <a:gd name="adj" fmla="val 10000"/>
            </a:avLst>
          </a:prstGeom>
          <a:solidFill>
            <a:srgbClr val="FF00F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grpSp>
        <p:nvGrpSpPr>
          <p:cNvPr id="13" name="Grupo 2"/>
          <p:cNvGrpSpPr>
            <a:grpSpLocks/>
          </p:cNvGrpSpPr>
          <p:nvPr/>
        </p:nvGrpSpPr>
        <p:grpSpPr bwMode="auto">
          <a:xfrm>
            <a:off x="6922942" y="2534263"/>
            <a:ext cx="3587215" cy="811127"/>
            <a:chOff x="0" y="1731261"/>
            <a:chExt cx="8110566" cy="1784827"/>
          </a:xfrm>
        </p:grpSpPr>
        <p:sp>
          <p:nvSpPr>
            <p:cNvPr id="14" name="Rectángulo redondeado 13"/>
            <p:cNvSpPr/>
            <p:nvPr/>
          </p:nvSpPr>
          <p:spPr>
            <a:xfrm>
              <a:off x="0" y="1841038"/>
              <a:ext cx="8110566" cy="1675050"/>
            </a:xfrm>
            <a:prstGeom prst="roundRect">
              <a:avLst>
                <a:gd name="adj" fmla="val 10000"/>
              </a:avLst>
            </a:prstGeom>
            <a:solidFill>
              <a:srgbClr val="FF6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Rectángulo 14"/>
            <p:cNvSpPr/>
            <p:nvPr/>
          </p:nvSpPr>
          <p:spPr>
            <a:xfrm>
              <a:off x="0" y="1731261"/>
              <a:ext cx="8110566" cy="1675050"/>
            </a:xfrm>
            <a:prstGeom prst="rect">
              <a:avLst/>
            </a:prstGeom>
          </p:spPr>
          <p:style>
            <a:lnRef idx="0">
              <a:scrgbClr r="0" g="0" b="0"/>
            </a:lnRef>
            <a:fillRef idx="0">
              <a:scrgbClr r="0" g="0" b="0"/>
            </a:fillRef>
            <a:effectRef idx="0">
              <a:scrgbClr r="0" g="0" b="0"/>
            </a:effectRef>
            <a:fontRef idx="minor">
              <a:schemeClr val="lt1"/>
            </a:fontRef>
          </p:style>
          <p:txBody>
            <a:bodyPr lIns="152400" tIns="152400" rIns="152400" bIns="152400" spcCol="1270" anchor="ctr"/>
            <a:lstStyle/>
            <a:p>
              <a:pPr defTabSz="1778000">
                <a:lnSpc>
                  <a:spcPct val="90000"/>
                </a:lnSpc>
                <a:spcAft>
                  <a:spcPct val="35000"/>
                </a:spcAft>
                <a:defRPr/>
              </a:pPr>
              <a:r>
                <a:rPr lang="es-HN" sz="2000" dirty="0"/>
                <a:t>Seguridad para el trabajador de salud</a:t>
              </a:r>
            </a:p>
          </p:txBody>
        </p:sp>
      </p:grpSp>
      <p:grpSp>
        <p:nvGrpSpPr>
          <p:cNvPr id="16" name="Grupo 3"/>
          <p:cNvGrpSpPr>
            <a:grpSpLocks/>
          </p:cNvGrpSpPr>
          <p:nvPr/>
        </p:nvGrpSpPr>
        <p:grpSpPr bwMode="auto">
          <a:xfrm>
            <a:off x="6889892" y="3779194"/>
            <a:ext cx="3620266" cy="836095"/>
            <a:chOff x="5857817" y="751101"/>
            <a:chExt cx="8261566" cy="1732030"/>
          </a:xfrm>
        </p:grpSpPr>
        <p:sp>
          <p:nvSpPr>
            <p:cNvPr id="17" name="Rectángulo redondeado 16"/>
            <p:cNvSpPr/>
            <p:nvPr/>
          </p:nvSpPr>
          <p:spPr>
            <a:xfrm>
              <a:off x="5857817" y="751101"/>
              <a:ext cx="8261566" cy="1674842"/>
            </a:xfrm>
            <a:prstGeom prst="roundRect">
              <a:avLst>
                <a:gd name="adj" fmla="val 10000"/>
              </a:avLst>
            </a:pr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8" name="Rectángulo 17"/>
            <p:cNvSpPr/>
            <p:nvPr/>
          </p:nvSpPr>
          <p:spPr>
            <a:xfrm>
              <a:off x="6099452" y="808289"/>
              <a:ext cx="8019931" cy="1674842"/>
            </a:xfrm>
            <a:prstGeom prst="rect">
              <a:avLst/>
            </a:prstGeom>
          </p:spPr>
          <p:style>
            <a:lnRef idx="0">
              <a:scrgbClr r="0" g="0" b="0"/>
            </a:lnRef>
            <a:fillRef idx="0">
              <a:scrgbClr r="0" g="0" b="0"/>
            </a:fillRef>
            <a:effectRef idx="0">
              <a:scrgbClr r="0" g="0" b="0"/>
            </a:effectRef>
            <a:fontRef idx="minor">
              <a:schemeClr val="lt1"/>
            </a:fontRef>
          </p:style>
          <p:txBody>
            <a:bodyPr lIns="152400" tIns="152400" rIns="152400" bIns="152400" spcCol="1270" anchor="ctr"/>
            <a:lstStyle/>
            <a:p>
              <a:pPr defTabSz="1778000">
                <a:lnSpc>
                  <a:spcPct val="90000"/>
                </a:lnSpc>
                <a:spcAft>
                  <a:spcPct val="35000"/>
                </a:spcAft>
                <a:defRPr/>
              </a:pPr>
              <a:r>
                <a:rPr lang="es-HN" sz="2000" dirty="0"/>
                <a:t>Seguridad para la comunidad y el medio ambiente</a:t>
              </a:r>
            </a:p>
          </p:txBody>
        </p:sp>
      </p:grpSp>
      <p:sp>
        <p:nvSpPr>
          <p:cNvPr id="19" name="Rectángulo 18"/>
          <p:cNvSpPr/>
          <p:nvPr/>
        </p:nvSpPr>
        <p:spPr bwMode="auto">
          <a:xfrm>
            <a:off x="6995778" y="1299445"/>
            <a:ext cx="3586601" cy="753433"/>
          </a:xfrm>
          <a:prstGeom prst="rect">
            <a:avLst/>
          </a:prstGeom>
        </p:spPr>
        <p:style>
          <a:lnRef idx="0">
            <a:scrgbClr r="0" g="0" b="0"/>
          </a:lnRef>
          <a:fillRef idx="0">
            <a:scrgbClr r="0" g="0" b="0"/>
          </a:fillRef>
          <a:effectRef idx="0">
            <a:scrgbClr r="0" g="0" b="0"/>
          </a:effectRef>
          <a:fontRef idx="minor">
            <a:schemeClr val="lt1"/>
          </a:fontRef>
        </p:style>
        <p:txBody>
          <a:bodyPr lIns="152400" tIns="152400" rIns="152400" bIns="152400" spcCol="1270" anchor="ctr"/>
          <a:lstStyle/>
          <a:p>
            <a:pPr defTabSz="1778000">
              <a:lnSpc>
                <a:spcPct val="90000"/>
              </a:lnSpc>
              <a:spcAft>
                <a:spcPct val="35000"/>
              </a:spcAft>
              <a:defRPr/>
            </a:pPr>
            <a:r>
              <a:rPr lang="es-HN" sz="2000" dirty="0"/>
              <a:t>Seguridad para quien recibe la vacuna</a:t>
            </a:r>
          </a:p>
        </p:txBody>
      </p:sp>
    </p:spTree>
    <p:extLst>
      <p:ext uri="{BB962C8B-B14F-4D97-AF65-F5344CB8AC3E}">
        <p14:creationId xmlns:p14="http://schemas.microsoft.com/office/powerpoint/2010/main" val="3743528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arcador de contenido 2"/>
          <p:cNvSpPr txBox="1">
            <a:spLocks/>
          </p:cNvSpPr>
          <p:nvPr/>
        </p:nvSpPr>
        <p:spPr>
          <a:xfrm>
            <a:off x="1738894" y="725771"/>
            <a:ext cx="8176283" cy="540343"/>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altLang="es-CO" sz="2000" b="1" dirty="0">
                <a:latin typeface="Bookman Old Style" panose="02050604050505020204" pitchFamily="18" charset="0"/>
              </a:rPr>
              <a:t>EL MANEJO APROPIADO DE FRASCOS MULTIDOSIS ABIERTOS</a:t>
            </a:r>
          </a:p>
        </p:txBody>
      </p:sp>
      <p:pic>
        <p:nvPicPr>
          <p:cNvPr id="7" name="Imagen 5"/>
          <p:cNvPicPr>
            <a:picLocks noChangeAspect="1" noChangeArrowheads="1"/>
          </p:cNvPicPr>
          <p:nvPr/>
        </p:nvPicPr>
        <p:blipFill>
          <a:blip r:embed="rId3">
            <a:extLst>
              <a:ext uri="{28A0092B-C50C-407E-A947-70E740481C1C}">
                <a14:useLocalDpi xmlns:a14="http://schemas.microsoft.com/office/drawing/2010/main" val="0"/>
              </a:ext>
            </a:extLst>
          </a:blip>
          <a:srcRect l="11667" t="31281" r="30865" b="27669"/>
          <a:stretch>
            <a:fillRect/>
          </a:stretch>
        </p:blipFill>
        <p:spPr bwMode="auto">
          <a:xfrm>
            <a:off x="2644892" y="1180306"/>
            <a:ext cx="7431087" cy="449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a:extLst>
              <a:ext uri="{FF2B5EF4-FFF2-40B4-BE49-F238E27FC236}">
                <a16:creationId xmlns:a16="http://schemas.microsoft.com/office/drawing/2014/main" id="{4BE47AD9-E4E0-F8A1-66F1-03DE2F4C75A6}"/>
              </a:ext>
            </a:extLst>
          </p:cNvPr>
          <p:cNvSpPr/>
          <p:nvPr/>
        </p:nvSpPr>
        <p:spPr>
          <a:xfrm>
            <a:off x="2779036" y="265739"/>
            <a:ext cx="6096000" cy="343235"/>
          </a:xfrm>
          <a:prstGeom prst="rect">
            <a:avLst/>
          </a:prstGeom>
        </p:spPr>
        <p:txBody>
          <a:bodyPr>
            <a:spAutoFit/>
          </a:bodyPr>
          <a:lstStyle/>
          <a:p>
            <a:pPr defTabSz="1778000">
              <a:lnSpc>
                <a:spcPct val="90000"/>
              </a:lnSpc>
              <a:spcAft>
                <a:spcPct val="35000"/>
              </a:spcAft>
              <a:defRPr/>
            </a:pPr>
            <a:r>
              <a:rPr lang="es-HN" sz="1800" b="1" dirty="0">
                <a:latin typeface="Bookman Old Style" panose="02050604050505020204" pitchFamily="18" charset="0"/>
              </a:rPr>
              <a:t>SEGURIDAD PARA QUIEN RECIBE LA VACUNA</a:t>
            </a:r>
          </a:p>
        </p:txBody>
      </p:sp>
    </p:spTree>
    <p:extLst>
      <p:ext uri="{BB962C8B-B14F-4D97-AF65-F5344CB8AC3E}">
        <p14:creationId xmlns:p14="http://schemas.microsoft.com/office/powerpoint/2010/main" val="3284976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p:cNvSpPr/>
          <p:nvPr/>
        </p:nvSpPr>
        <p:spPr>
          <a:xfrm>
            <a:off x="975038" y="1008951"/>
            <a:ext cx="6096000" cy="3970318"/>
          </a:xfrm>
          <a:prstGeom prst="rect">
            <a:avLst/>
          </a:prstGeom>
        </p:spPr>
        <p:txBody>
          <a:bodyPr>
            <a:spAutoFit/>
          </a:bodyPr>
          <a:lstStyle/>
          <a:p>
            <a:pPr algn="ctr">
              <a:spcBef>
                <a:spcPct val="0"/>
              </a:spcBef>
              <a:defRPr/>
            </a:pPr>
            <a:r>
              <a:rPr lang="es-HN" b="1" dirty="0">
                <a:solidFill>
                  <a:schemeClr val="accent1">
                    <a:lumMod val="75000"/>
                  </a:schemeClr>
                </a:solidFill>
                <a:latin typeface="Calibri" panose="020F0502020204030204" pitchFamily="34" charset="0"/>
              </a:rPr>
              <a:t>MEDIDAS EN CASO DE SUFRIR UN PINCHAZO </a:t>
            </a:r>
          </a:p>
          <a:p>
            <a:pPr algn="ctr">
              <a:spcBef>
                <a:spcPct val="0"/>
              </a:spcBef>
              <a:defRPr/>
            </a:pPr>
            <a:r>
              <a:rPr lang="es-HN" b="1" dirty="0">
                <a:solidFill>
                  <a:srgbClr val="FF0000"/>
                </a:solidFill>
                <a:latin typeface="Calibri" panose="020F0502020204030204" pitchFamily="34" charset="0"/>
              </a:rPr>
              <a:t>es  considerado accidente Laboral</a:t>
            </a:r>
          </a:p>
          <a:p>
            <a:pPr marL="342900" indent="-342900">
              <a:buFont typeface="Wingdings" panose="05000000000000000000" pitchFamily="2" charset="2"/>
              <a:buChar char="ü"/>
              <a:defRPr/>
            </a:pPr>
            <a:r>
              <a:rPr lang="es-CO" dirty="0"/>
              <a:t>Notificación de los accidentes por pinchazos por aguja, de acuerdo al procedimiento establecido por la entidad en que se labora y la Administradora de Riesgos Laborales (ARL), a la que se encuentre </a:t>
            </a:r>
            <a:r>
              <a:rPr lang="es-ES" dirty="0"/>
              <a:t>afiliado.</a:t>
            </a:r>
          </a:p>
          <a:p>
            <a:pPr marL="342900" indent="-342900">
              <a:buFont typeface="Wingdings" panose="05000000000000000000" pitchFamily="2" charset="2"/>
              <a:buChar char="ü"/>
              <a:defRPr/>
            </a:pPr>
            <a:endParaRPr lang="es-ES" dirty="0"/>
          </a:p>
          <a:p>
            <a:pPr marL="342900" indent="-342900">
              <a:buFont typeface="Wingdings" panose="05000000000000000000" pitchFamily="2" charset="2"/>
              <a:buChar char="ü"/>
              <a:defRPr/>
            </a:pPr>
            <a:r>
              <a:rPr lang="es-CO" dirty="0"/>
              <a:t>Tratamiento o profilaxis post exposición y seguimiento,</a:t>
            </a:r>
          </a:p>
          <a:p>
            <a:pPr marL="342900" indent="-342900">
              <a:buFont typeface="Wingdings" panose="05000000000000000000" pitchFamily="2" charset="2"/>
              <a:buChar char="ü"/>
              <a:defRPr/>
            </a:pPr>
            <a:endParaRPr lang="es-ES" dirty="0"/>
          </a:p>
          <a:p>
            <a:pPr marL="342900" indent="-342900">
              <a:buFont typeface="Wingdings" panose="05000000000000000000" pitchFamily="2" charset="2"/>
              <a:buChar char="ü"/>
              <a:defRPr/>
            </a:pPr>
            <a:r>
              <a:rPr lang="es-CO" dirty="0"/>
              <a:t>Cambio o modificación de procedimientos riesgosos </a:t>
            </a:r>
            <a:r>
              <a:rPr lang="es-ES" dirty="0"/>
              <a:t>y practicas seguras.</a:t>
            </a:r>
            <a:endParaRPr lang="es-HN" dirty="0">
              <a:solidFill>
                <a:schemeClr val="tx2">
                  <a:lumMod val="60000"/>
                  <a:lumOff val="40000"/>
                </a:schemeClr>
              </a:solidFill>
            </a:endParaRPr>
          </a:p>
        </p:txBody>
      </p:sp>
      <p:pic>
        <p:nvPicPr>
          <p:cNvPr id="3" name="Imagen 2">
            <a:extLst>
              <a:ext uri="{FF2B5EF4-FFF2-40B4-BE49-F238E27FC236}">
                <a16:creationId xmlns:a16="http://schemas.microsoft.com/office/drawing/2014/main" id="{F43B2090-7450-FA75-44D2-8E3BC3650107}"/>
              </a:ext>
            </a:extLst>
          </p:cNvPr>
          <p:cNvPicPr>
            <a:picLocks noChangeAspect="1"/>
          </p:cNvPicPr>
          <p:nvPr/>
        </p:nvPicPr>
        <p:blipFill>
          <a:blip r:embed="rId3"/>
          <a:stretch>
            <a:fillRect/>
          </a:stretch>
        </p:blipFill>
        <p:spPr>
          <a:xfrm>
            <a:off x="7516809" y="1504050"/>
            <a:ext cx="3981772" cy="2980120"/>
          </a:xfrm>
          <a:prstGeom prst="rect">
            <a:avLst/>
          </a:prstGeom>
        </p:spPr>
      </p:pic>
      <p:sp>
        <p:nvSpPr>
          <p:cNvPr id="4" name="Rectángulo 3">
            <a:extLst>
              <a:ext uri="{FF2B5EF4-FFF2-40B4-BE49-F238E27FC236}">
                <a16:creationId xmlns:a16="http://schemas.microsoft.com/office/drawing/2014/main" id="{E6CD135A-D456-BAF9-FB99-A784B4D72BAB}"/>
              </a:ext>
            </a:extLst>
          </p:cNvPr>
          <p:cNvSpPr/>
          <p:nvPr/>
        </p:nvSpPr>
        <p:spPr>
          <a:xfrm>
            <a:off x="1601746" y="244903"/>
            <a:ext cx="6096000" cy="646331"/>
          </a:xfrm>
          <a:prstGeom prst="rect">
            <a:avLst/>
          </a:prstGeom>
        </p:spPr>
        <p:txBody>
          <a:bodyPr>
            <a:spAutoFit/>
          </a:bodyPr>
          <a:lstStyle/>
          <a:p>
            <a:r>
              <a:rPr lang="es-CO" altLang="es-CO" b="1" dirty="0">
                <a:latin typeface="Bookman Old Style" panose="02050604050505020204" pitchFamily="18" charset="0"/>
              </a:rPr>
              <a:t>ASPECTOS RELACIONADOS CON LA SEGURIDAD DEL PERSONAL DE SALUD - VACUNADOR</a:t>
            </a:r>
            <a:endParaRPr lang="es-CO" dirty="0">
              <a:latin typeface="Bookman Old Style" panose="02050604050505020204" pitchFamily="18" charset="0"/>
            </a:endParaRPr>
          </a:p>
        </p:txBody>
      </p:sp>
    </p:spTree>
    <p:extLst>
      <p:ext uri="{BB962C8B-B14F-4D97-AF65-F5344CB8AC3E}">
        <p14:creationId xmlns:p14="http://schemas.microsoft.com/office/powerpoint/2010/main" val="3935292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p:cNvSpPr/>
          <p:nvPr/>
        </p:nvSpPr>
        <p:spPr>
          <a:xfrm>
            <a:off x="2093236" y="393493"/>
            <a:ext cx="6096000" cy="646331"/>
          </a:xfrm>
          <a:prstGeom prst="rect">
            <a:avLst/>
          </a:prstGeom>
        </p:spPr>
        <p:txBody>
          <a:bodyPr>
            <a:spAutoFit/>
          </a:bodyPr>
          <a:lstStyle/>
          <a:p>
            <a:r>
              <a:rPr lang="es-CO" altLang="es-CO" b="1" dirty="0">
                <a:latin typeface="Bookman Old Style" panose="02050604050505020204" pitchFamily="18" charset="0"/>
              </a:rPr>
              <a:t>ASPECTOS RELACIONADOS CON LA SEGURIDAD DEL PERSONAL DE SALUD - VACUNADOR</a:t>
            </a:r>
            <a:endParaRPr lang="es-CO" dirty="0">
              <a:latin typeface="Bookman Old Style" panose="02050604050505020204" pitchFamily="18" charset="0"/>
            </a:endParaRPr>
          </a:p>
        </p:txBody>
      </p:sp>
      <p:pic>
        <p:nvPicPr>
          <p:cNvPr id="6" name="Imagen 5"/>
          <p:cNvPicPr/>
          <p:nvPr/>
        </p:nvPicPr>
        <p:blipFill rotWithShape="1">
          <a:blip r:embed="rId3"/>
          <a:srcRect l="15523" t="27905" r="25916" b="19419"/>
          <a:stretch/>
        </p:blipFill>
        <p:spPr bwMode="auto">
          <a:xfrm>
            <a:off x="641626" y="1448131"/>
            <a:ext cx="6467834" cy="4438319"/>
          </a:xfrm>
          <a:prstGeom prst="snip2DiagRect">
            <a:avLst/>
          </a:prstGeom>
          <a:solidFill>
            <a:srgbClr val="FFFFFF">
              <a:shade val="85000"/>
            </a:srgbClr>
          </a:solidFill>
          <a:ln w="889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 name="Llamada rectangular redondeada 3"/>
          <p:cNvSpPr/>
          <p:nvPr/>
        </p:nvSpPr>
        <p:spPr>
          <a:xfrm>
            <a:off x="7442904" y="1333045"/>
            <a:ext cx="4642919" cy="4191910"/>
          </a:xfrm>
          <a:prstGeom prst="wedgeRoundRectCallou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CO" sz="1800">
                <a:solidFill>
                  <a:schemeClr val="accent1">
                    <a:lumMod val="75000"/>
                  </a:schemeClr>
                </a:solidFill>
              </a:rPr>
              <a:t>Después del uso, la jeringa debe ser manejada </a:t>
            </a:r>
            <a:r>
              <a:rPr lang="es-ES" sz="1800">
                <a:solidFill>
                  <a:schemeClr val="accent1">
                    <a:lumMod val="75000"/>
                  </a:schemeClr>
                </a:solidFill>
              </a:rPr>
              <a:t>con seguridad</a:t>
            </a:r>
          </a:p>
          <a:p>
            <a:pPr algn="just">
              <a:defRPr/>
            </a:pPr>
            <a:r>
              <a:rPr lang="es-CO" sz="1800">
                <a:solidFill>
                  <a:schemeClr val="accent1">
                    <a:lumMod val="75000"/>
                  </a:schemeClr>
                </a:solidFill>
              </a:rPr>
              <a:t>Es imprescindible que el trabajador de salud:</a:t>
            </a:r>
          </a:p>
          <a:p>
            <a:pPr algn="just">
              <a:defRPr/>
            </a:pPr>
            <a:r>
              <a:rPr lang="es-CO" sz="1800">
                <a:solidFill>
                  <a:schemeClr val="accent1">
                    <a:lumMod val="75000"/>
                  </a:schemeClr>
                </a:solidFill>
              </a:rPr>
              <a:t>»» </a:t>
            </a:r>
            <a:r>
              <a:rPr lang="es-CO" sz="1800" u="sng">
                <a:solidFill>
                  <a:schemeClr val="accent1">
                    <a:lumMod val="75000"/>
                  </a:schemeClr>
                </a:solidFill>
              </a:rPr>
              <a:t>NUNCA</a:t>
            </a:r>
            <a:r>
              <a:rPr lang="es-CO" sz="1800">
                <a:solidFill>
                  <a:schemeClr val="accent1">
                    <a:lumMod val="75000"/>
                  </a:schemeClr>
                </a:solidFill>
              </a:rPr>
              <a:t> vuelva a tapar la aguja.</a:t>
            </a:r>
          </a:p>
          <a:p>
            <a:pPr algn="just">
              <a:defRPr/>
            </a:pPr>
            <a:r>
              <a:rPr lang="es-CO" sz="1800">
                <a:solidFill>
                  <a:schemeClr val="accent1">
                    <a:lumMod val="75000"/>
                  </a:schemeClr>
                </a:solidFill>
              </a:rPr>
              <a:t>»» </a:t>
            </a:r>
            <a:r>
              <a:rPr lang="es-CO" sz="1800" u="sng">
                <a:solidFill>
                  <a:schemeClr val="accent1">
                    <a:lumMod val="75000"/>
                  </a:schemeClr>
                </a:solidFill>
              </a:rPr>
              <a:t>NUNCA</a:t>
            </a:r>
            <a:r>
              <a:rPr lang="es-CO" sz="1800">
                <a:solidFill>
                  <a:schemeClr val="accent1">
                    <a:lumMod val="75000"/>
                  </a:schemeClr>
                </a:solidFill>
              </a:rPr>
              <a:t> quite la aguja antes del descarte.</a:t>
            </a:r>
          </a:p>
          <a:p>
            <a:pPr algn="just">
              <a:defRPr/>
            </a:pPr>
            <a:r>
              <a:rPr lang="es-CO" sz="1800">
                <a:solidFill>
                  <a:schemeClr val="accent1">
                    <a:lumMod val="75000"/>
                  </a:schemeClr>
                </a:solidFill>
              </a:rPr>
              <a:t>»» </a:t>
            </a:r>
            <a:r>
              <a:rPr lang="es-CO" sz="1800" u="sng">
                <a:solidFill>
                  <a:schemeClr val="accent1">
                    <a:lumMod val="75000"/>
                  </a:schemeClr>
                </a:solidFill>
              </a:rPr>
              <a:t>NUNCA</a:t>
            </a:r>
            <a:r>
              <a:rPr lang="es-CO" sz="1800">
                <a:solidFill>
                  <a:schemeClr val="accent1">
                    <a:lumMod val="75000"/>
                  </a:schemeClr>
                </a:solidFill>
              </a:rPr>
              <a:t> mueva la jeringa del área donde se</a:t>
            </a:r>
          </a:p>
          <a:p>
            <a:pPr algn="just">
              <a:defRPr/>
            </a:pPr>
            <a:r>
              <a:rPr lang="es-ES" sz="1800">
                <a:solidFill>
                  <a:schemeClr val="accent1">
                    <a:lumMod val="75000"/>
                  </a:schemeClr>
                </a:solidFill>
              </a:rPr>
              <a:t>esta vacunando.</a:t>
            </a:r>
            <a:endParaRPr lang="es-ES" sz="1800" dirty="0">
              <a:solidFill>
                <a:schemeClr val="accent1">
                  <a:lumMod val="75000"/>
                </a:schemeClr>
              </a:solidFill>
            </a:endParaRPr>
          </a:p>
        </p:txBody>
      </p:sp>
    </p:spTree>
    <p:extLst>
      <p:ext uri="{BB962C8B-B14F-4D97-AF65-F5344CB8AC3E}">
        <p14:creationId xmlns:p14="http://schemas.microsoft.com/office/powerpoint/2010/main" val="1139260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4" descr="Resultado de imagen para IMAGENES DE MEDIO AMBIEN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3914" y="389004"/>
            <a:ext cx="2609754" cy="207435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ítulo 1"/>
          <p:cNvSpPr>
            <a:spLocks noGrp="1"/>
          </p:cNvSpPr>
          <p:nvPr>
            <p:ph type="ctrTitle"/>
          </p:nvPr>
        </p:nvSpPr>
        <p:spPr>
          <a:xfrm>
            <a:off x="528237" y="484742"/>
            <a:ext cx="4330201" cy="1890482"/>
          </a:xfrm>
        </p:spPr>
        <p:txBody>
          <a:bodyPr>
            <a:normAutofit fontScale="90000"/>
          </a:bodyPr>
          <a:lstStyle/>
          <a:p>
            <a:pPr>
              <a:defRPr/>
            </a:pPr>
            <a:r>
              <a:rPr lang="es-CO" sz="3200" b="1" dirty="0">
                <a:latin typeface="Bookman Old Style" panose="02050604050505020204" pitchFamily="18" charset="0"/>
              </a:rPr>
              <a:t>ASPECTOS RELACIONADOS CON LA SEGURIDAD DE LA COMUNIDAD Y MEDIO AMBIENTE</a:t>
            </a:r>
            <a:endParaRPr lang="es-ES" sz="3200" dirty="0">
              <a:latin typeface="Bookman Old Style" panose="02050604050505020204" pitchFamily="18" charset="0"/>
            </a:endParaRPr>
          </a:p>
        </p:txBody>
      </p:sp>
      <p:graphicFrame>
        <p:nvGraphicFramePr>
          <p:cNvPr id="6" name="3 Marcador de contenido"/>
          <p:cNvGraphicFramePr>
            <a:graphicFrameLocks/>
          </p:cNvGraphicFramePr>
          <p:nvPr>
            <p:extLst>
              <p:ext uri="{D42A27DB-BD31-4B8C-83A1-F6EECF244321}">
                <p14:modId xmlns:p14="http://schemas.microsoft.com/office/powerpoint/2010/main" val="1647387830"/>
              </p:ext>
            </p:extLst>
          </p:nvPr>
        </p:nvGraphicFramePr>
        <p:xfrm>
          <a:off x="969198" y="2463359"/>
          <a:ext cx="8238695" cy="34930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Rectángulo 1"/>
          <p:cNvSpPr/>
          <p:nvPr/>
        </p:nvSpPr>
        <p:spPr>
          <a:xfrm>
            <a:off x="969198" y="2858744"/>
            <a:ext cx="3672800" cy="369332"/>
          </a:xfrm>
          <a:prstGeom prst="rect">
            <a:avLst/>
          </a:prstGeom>
        </p:spPr>
        <p:txBody>
          <a:bodyPr wrap="none">
            <a:spAutoFit/>
          </a:bodyPr>
          <a:lstStyle/>
          <a:p>
            <a:pPr>
              <a:lnSpc>
                <a:spcPct val="100000"/>
              </a:lnSpc>
              <a:spcBef>
                <a:spcPct val="0"/>
              </a:spcBef>
              <a:buFontTx/>
              <a:buNone/>
            </a:pPr>
            <a:r>
              <a:rPr lang="es-CO" altLang="es-CO" dirty="0">
                <a:solidFill>
                  <a:srgbClr val="000000"/>
                </a:solidFill>
                <a:latin typeface="GillSansStd-Light"/>
              </a:rPr>
              <a:t>Gestión adecuada de los residuos</a:t>
            </a:r>
          </a:p>
        </p:txBody>
      </p:sp>
    </p:spTree>
    <p:extLst>
      <p:ext uri="{BB962C8B-B14F-4D97-AF65-F5344CB8AC3E}">
        <p14:creationId xmlns:p14="http://schemas.microsoft.com/office/powerpoint/2010/main" val="1962288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8BC6A8-B81F-360B-E95E-1AAEBAC10618}"/>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B0C5967F-F187-133B-1F2B-2685388B1D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406" t="37627" r="31561" b="17537"/>
          <a:stretch>
            <a:fillRect/>
          </a:stretch>
        </p:blipFill>
        <p:spPr bwMode="auto">
          <a:xfrm>
            <a:off x="2501672" y="986610"/>
            <a:ext cx="5626100"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ángulo 8">
            <a:extLst>
              <a:ext uri="{FF2B5EF4-FFF2-40B4-BE49-F238E27FC236}">
                <a16:creationId xmlns:a16="http://schemas.microsoft.com/office/drawing/2014/main" id="{2B5B1B1E-1869-2DB0-2E6E-EAD22BBFE81B}"/>
              </a:ext>
            </a:extLst>
          </p:cNvPr>
          <p:cNvSpPr/>
          <p:nvPr/>
        </p:nvSpPr>
        <p:spPr>
          <a:xfrm>
            <a:off x="1597887" y="4248171"/>
            <a:ext cx="8141024" cy="1323439"/>
          </a:xfrm>
          <a:prstGeom prst="rect">
            <a:avLst/>
          </a:prstGeom>
        </p:spPr>
        <p:txBody>
          <a:bodyPr wrap="square">
            <a:spAutoFit/>
          </a:bodyPr>
          <a:lstStyle/>
          <a:p>
            <a:pPr>
              <a:defRPr/>
            </a:pPr>
            <a:r>
              <a:rPr lang="es-CO" sz="2000" dirty="0">
                <a:solidFill>
                  <a:schemeClr val="accent1">
                    <a:lumMod val="75000"/>
                  </a:schemeClr>
                </a:solidFill>
                <a:latin typeface="Agency FB" panose="020B0503020202020204" pitchFamily="34" charset="0"/>
              </a:rPr>
              <a:t>Inicia con la recolección de los residuos no peligrosos, una vez esta termine, se realiza la recolección de los residuos peligrosos, en ningún caso podrá realizarse la recolección en forma simultanea y utilizando los mismos elementos de protección personal </a:t>
            </a:r>
            <a:r>
              <a:rPr lang="es-ES" sz="2000" dirty="0">
                <a:solidFill>
                  <a:schemeClr val="accent1">
                    <a:lumMod val="75000"/>
                  </a:schemeClr>
                </a:solidFill>
                <a:latin typeface="Agency FB" panose="020B0503020202020204" pitchFamily="34" charset="0"/>
              </a:rPr>
              <a:t>y recipientes</a:t>
            </a:r>
          </a:p>
        </p:txBody>
      </p:sp>
      <p:sp>
        <p:nvSpPr>
          <p:cNvPr id="10" name="Rectángulo 9">
            <a:extLst>
              <a:ext uri="{FF2B5EF4-FFF2-40B4-BE49-F238E27FC236}">
                <a16:creationId xmlns:a16="http://schemas.microsoft.com/office/drawing/2014/main" id="{D40D4364-0AD7-A968-5F4D-27A621D94BDB}"/>
              </a:ext>
            </a:extLst>
          </p:cNvPr>
          <p:cNvSpPr/>
          <p:nvPr/>
        </p:nvSpPr>
        <p:spPr>
          <a:xfrm>
            <a:off x="2523353" y="345961"/>
            <a:ext cx="5604419" cy="369332"/>
          </a:xfrm>
          <a:prstGeom prst="rect">
            <a:avLst/>
          </a:prstGeom>
        </p:spPr>
        <p:txBody>
          <a:bodyPr wrap="none">
            <a:spAutoFit/>
          </a:bodyPr>
          <a:lstStyle/>
          <a:p>
            <a:pPr algn="ctr">
              <a:lnSpc>
                <a:spcPct val="100000"/>
              </a:lnSpc>
              <a:spcBef>
                <a:spcPct val="0"/>
              </a:spcBef>
              <a:buFontTx/>
              <a:buNone/>
            </a:pPr>
            <a:r>
              <a:rPr lang="es-CO" altLang="es-CO" b="1" dirty="0">
                <a:latin typeface="Bookman Old Style" panose="02050604050505020204" pitchFamily="18" charset="0"/>
              </a:rPr>
              <a:t>DISPOSICIÓN ADECUADA DE LOS RESIDUOS</a:t>
            </a:r>
          </a:p>
        </p:txBody>
      </p:sp>
    </p:spTree>
    <p:extLst>
      <p:ext uri="{BB962C8B-B14F-4D97-AF65-F5344CB8AC3E}">
        <p14:creationId xmlns:p14="http://schemas.microsoft.com/office/powerpoint/2010/main" val="2686513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C883735-460D-0D03-944E-E1728F2197B6}"/>
              </a:ext>
            </a:extLst>
          </p:cNvPr>
          <p:cNvSpPr txBox="1"/>
          <p:nvPr/>
        </p:nvSpPr>
        <p:spPr>
          <a:xfrm>
            <a:off x="718641" y="1226710"/>
            <a:ext cx="4425244" cy="3445807"/>
          </a:xfrm>
          <a:prstGeom prst="rect">
            <a:avLst/>
          </a:prstGeom>
          <a:noFill/>
        </p:spPr>
        <p:txBody>
          <a:bodyPr wrap="square">
            <a:spAutoFit/>
          </a:bodyPr>
          <a:lstStyle/>
          <a:p>
            <a:pPr algn="just"/>
            <a:r>
              <a:rPr lang="es-MX" b="1" i="0" dirty="0">
                <a:effectLst/>
                <a:latin typeface="Arial" panose="020B0604020202020204" pitchFamily="34" charset="0"/>
              </a:rPr>
              <a:t>Vacunación sin barreras en todas las IPS públicas y privadas</a:t>
            </a:r>
            <a:br>
              <a:rPr lang="es-MX" dirty="0"/>
            </a:br>
            <a:endParaRPr lang="es-MX" dirty="0"/>
          </a:p>
          <a:p>
            <a:pPr algn="just"/>
            <a:r>
              <a:rPr lang="es-MX" b="0" i="0" dirty="0">
                <a:effectLst/>
                <a:latin typeface="Arial" panose="020B0604020202020204" pitchFamily="34" charset="0"/>
              </a:rPr>
              <a:t>Se debe garantizar la atención gratuita, oportuna y de </a:t>
            </a:r>
            <a:br>
              <a:rPr lang="es-MX" dirty="0"/>
            </a:br>
            <a:r>
              <a:rPr lang="es-MX" b="0" i="0" dirty="0">
                <a:effectLst/>
                <a:latin typeface="Arial" panose="020B0604020202020204" pitchFamily="34" charset="0"/>
              </a:rPr>
              <a:t>calidad a la población que solicita el servicio de vacunación, sin ningún tipo de barrera administrativa o de gestión; para ello, se deben realizar los convenios o contratos administrativos a que hubiere lugar, con el objeto de eliminar las barreras que puedan existir</a:t>
            </a:r>
            <a:endParaRPr lang="es-MX" dirty="0"/>
          </a:p>
        </p:txBody>
      </p:sp>
      <p:pic>
        <p:nvPicPr>
          <p:cNvPr id="5" name="Imagen 4">
            <a:extLst>
              <a:ext uri="{FF2B5EF4-FFF2-40B4-BE49-F238E27FC236}">
                <a16:creationId xmlns:a16="http://schemas.microsoft.com/office/drawing/2014/main" id="{6D5507F0-21FF-1ECB-CCD0-58365FCDA7A3}"/>
              </a:ext>
            </a:extLst>
          </p:cNvPr>
          <p:cNvPicPr>
            <a:picLocks noChangeAspect="1"/>
          </p:cNvPicPr>
          <p:nvPr/>
        </p:nvPicPr>
        <p:blipFill>
          <a:blip r:embed="rId3"/>
          <a:stretch>
            <a:fillRect/>
          </a:stretch>
        </p:blipFill>
        <p:spPr>
          <a:xfrm>
            <a:off x="5682545" y="1404595"/>
            <a:ext cx="5990166" cy="3363050"/>
          </a:xfrm>
          <a:prstGeom prst="rect">
            <a:avLst/>
          </a:prstGeom>
          <a:ln>
            <a:noFill/>
          </a:ln>
          <a:effectLst>
            <a:softEdge rad="112500"/>
          </a:effectLst>
        </p:spPr>
      </p:pic>
    </p:spTree>
    <p:extLst>
      <p:ext uri="{BB962C8B-B14F-4D97-AF65-F5344CB8AC3E}">
        <p14:creationId xmlns:p14="http://schemas.microsoft.com/office/powerpoint/2010/main" val="559653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685800" y="404813"/>
            <a:ext cx="10694624"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s-ES" altLang="es-MX" sz="7200" b="1" dirty="0">
                <a:solidFill>
                  <a:srgbClr val="A50021"/>
                </a:solidFill>
                <a:latin typeface="Arial Black" panose="020B0A04020102020204" pitchFamily="34" charset="0"/>
              </a:rPr>
              <a:t>CADENA O RED DE FRIO</a:t>
            </a:r>
          </a:p>
        </p:txBody>
      </p:sp>
      <p:sp>
        <p:nvSpPr>
          <p:cNvPr id="3" name="Rectángulo 2"/>
          <p:cNvSpPr/>
          <p:nvPr/>
        </p:nvSpPr>
        <p:spPr>
          <a:xfrm>
            <a:off x="3262989" y="2866684"/>
            <a:ext cx="6096000" cy="2410916"/>
          </a:xfrm>
          <a:prstGeom prst="rect">
            <a:avLst/>
          </a:prstGeom>
        </p:spPr>
        <p:txBody>
          <a:bodyPr>
            <a:spAutoFit/>
          </a:bodyPr>
          <a:lstStyle/>
          <a:p>
            <a:pPr algn="just">
              <a:spcBef>
                <a:spcPts val="400"/>
              </a:spcBef>
              <a:buClr>
                <a:schemeClr val="accent1"/>
              </a:buClr>
              <a:buSzPct val="68000"/>
            </a:pPr>
            <a:r>
              <a:rPr lang="es-ES_tradnl" altLang="es-MX" b="1" dirty="0">
                <a:latin typeface="Arial Narrow" panose="020B0606020202030204" pitchFamily="34" charset="0"/>
              </a:rPr>
              <a:t>La cadena  de  frío  es el proceso logístico que asegura la adecuada </a:t>
            </a:r>
            <a:r>
              <a:rPr lang="es-ES_tradnl" altLang="es-MX" b="1" u="sng" dirty="0">
                <a:latin typeface="Arial Narrow" panose="020B0606020202030204" pitchFamily="34" charset="0"/>
              </a:rPr>
              <a:t>conservación, manejo y distribución </a:t>
            </a:r>
            <a:r>
              <a:rPr lang="es-ES_tradnl" altLang="es-MX" b="1" dirty="0">
                <a:latin typeface="Arial Narrow" panose="020B0606020202030204" pitchFamily="34" charset="0"/>
              </a:rPr>
              <a:t>de las vacunas desde el momento que salen del laboratorio que las produce hasta que se va a realizar la aplicación.</a:t>
            </a:r>
          </a:p>
          <a:p>
            <a:pPr algn="just">
              <a:spcBef>
                <a:spcPts val="400"/>
              </a:spcBef>
              <a:buClr>
                <a:schemeClr val="accent1"/>
              </a:buClr>
              <a:buSzPct val="68000"/>
            </a:pPr>
            <a:endParaRPr lang="es-ES_tradnl" altLang="es-MX" b="1" dirty="0">
              <a:latin typeface="Arial Narrow" panose="020B0606020202030204" pitchFamily="34" charset="0"/>
            </a:endParaRPr>
          </a:p>
          <a:p>
            <a:pPr algn="just">
              <a:spcBef>
                <a:spcPts val="400"/>
              </a:spcBef>
              <a:buClr>
                <a:schemeClr val="accent1"/>
              </a:buClr>
              <a:buSzPct val="68000"/>
            </a:pPr>
            <a:r>
              <a:rPr lang="es-ES_tradnl" altLang="es-MX" b="1" dirty="0">
                <a:latin typeface="Arial Narrow" panose="020B0606020202030204" pitchFamily="34" charset="0"/>
              </a:rPr>
              <a:t>La finalidad de este proceso es </a:t>
            </a:r>
            <a:r>
              <a:rPr lang="es-ES_tradnl" altLang="es-MX" b="1" u="sng" dirty="0">
                <a:latin typeface="Arial Narrow" panose="020B0606020202030204" pitchFamily="34" charset="0"/>
              </a:rPr>
              <a:t>asegurar que las vacunas </a:t>
            </a:r>
            <a:r>
              <a:rPr lang="es-ES_tradnl" altLang="es-MX" b="1" dirty="0">
                <a:latin typeface="Arial Narrow" panose="020B0606020202030204" pitchFamily="34" charset="0"/>
              </a:rPr>
              <a:t>sean </a:t>
            </a:r>
            <a:r>
              <a:rPr lang="es-ES_tradnl" altLang="es-MX" b="1" u="sng" dirty="0">
                <a:latin typeface="Arial Narrow" panose="020B0606020202030204" pitchFamily="34" charset="0"/>
              </a:rPr>
              <a:t>conservadas dentro  de los   rangos   de  temperatura   </a:t>
            </a:r>
            <a:r>
              <a:rPr lang="es-ES_tradnl" altLang="es-MX" b="1" dirty="0">
                <a:latin typeface="Arial Narrow" panose="020B0606020202030204" pitchFamily="34" charset="0"/>
              </a:rPr>
              <a:t>establecidos,  para  que  </a:t>
            </a:r>
            <a:r>
              <a:rPr lang="es-ES_tradnl" altLang="es-MX" b="1" u="sng" dirty="0">
                <a:latin typeface="Arial Narrow" panose="020B0606020202030204" pitchFamily="34" charset="0"/>
              </a:rPr>
              <a:t>no pierdan   su   poder   inmunológico.</a:t>
            </a:r>
            <a:r>
              <a:rPr lang="es-ES_tradnl" altLang="es-MX" b="1" dirty="0">
                <a:latin typeface="Arial Narrow" panose="020B0606020202030204" pitchFamily="34" charset="0"/>
              </a:rPr>
              <a:t>”</a:t>
            </a:r>
            <a:endParaRPr lang="en-US" altLang="es-MX" b="1" dirty="0">
              <a:latin typeface="Arial Narrow" panose="020B0606020202030204" pitchFamily="34" charset="0"/>
            </a:endParaRPr>
          </a:p>
        </p:txBody>
      </p:sp>
      <p:pic>
        <p:nvPicPr>
          <p:cNvPr id="4" name="Image 215" descr="Imagen"/>
          <p:cNvPicPr/>
          <p:nvPr/>
        </p:nvPicPr>
        <p:blipFill>
          <a:blip r:embed="rId3" cstate="print"/>
          <a:stretch>
            <a:fillRect/>
          </a:stretch>
        </p:blipFill>
        <p:spPr>
          <a:xfrm>
            <a:off x="811576" y="2101306"/>
            <a:ext cx="1668780" cy="3406140"/>
          </a:xfrm>
          <a:prstGeom prst="rect">
            <a:avLst/>
          </a:prstGeom>
        </p:spPr>
      </p:pic>
      <p:sp>
        <p:nvSpPr>
          <p:cNvPr id="5" name="Elipse 4">
            <a:extLst>
              <a:ext uri="{FF2B5EF4-FFF2-40B4-BE49-F238E27FC236}">
                <a16:creationId xmlns:a16="http://schemas.microsoft.com/office/drawing/2014/main" id="{AAAF5EDA-7CC2-D5D0-D7E5-4D432BAC2733}"/>
              </a:ext>
            </a:extLst>
          </p:cNvPr>
          <p:cNvSpPr/>
          <p:nvPr/>
        </p:nvSpPr>
        <p:spPr>
          <a:xfrm>
            <a:off x="10081260" y="1722387"/>
            <a:ext cx="1608418" cy="1706613"/>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MX" b="1" dirty="0" err="1"/>
              <a:t>T°</a:t>
            </a:r>
            <a:r>
              <a:rPr lang="es-MX" b="1" dirty="0"/>
              <a:t>   +2 C  +8 C</a:t>
            </a:r>
          </a:p>
        </p:txBody>
      </p:sp>
    </p:spTree>
    <p:extLst>
      <p:ext uri="{BB962C8B-B14F-4D97-AF65-F5344CB8AC3E}">
        <p14:creationId xmlns:p14="http://schemas.microsoft.com/office/powerpoint/2010/main" val="2624453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3"/>
          <p:cNvGrpSpPr>
            <a:grpSpLocks/>
          </p:cNvGrpSpPr>
          <p:nvPr/>
        </p:nvGrpSpPr>
        <p:grpSpPr bwMode="auto">
          <a:xfrm>
            <a:off x="1933720" y="-284858"/>
            <a:ext cx="7396163" cy="6297612"/>
            <a:chOff x="528" y="960"/>
            <a:chExt cx="3690" cy="3744"/>
          </a:xfrm>
        </p:grpSpPr>
        <p:grpSp>
          <p:nvGrpSpPr>
            <p:cNvPr id="3" name="Group 4"/>
            <p:cNvGrpSpPr>
              <a:grpSpLocks/>
            </p:cNvGrpSpPr>
            <p:nvPr/>
          </p:nvGrpSpPr>
          <p:grpSpPr bwMode="auto">
            <a:xfrm>
              <a:off x="2688" y="960"/>
              <a:ext cx="1172" cy="839"/>
              <a:chOff x="735" y="2281"/>
              <a:chExt cx="2837" cy="1292"/>
            </a:xfrm>
          </p:grpSpPr>
          <p:grpSp>
            <p:nvGrpSpPr>
              <p:cNvPr id="33" name="Group 5"/>
              <p:cNvGrpSpPr>
                <a:grpSpLocks/>
              </p:cNvGrpSpPr>
              <p:nvPr/>
            </p:nvGrpSpPr>
            <p:grpSpPr bwMode="auto">
              <a:xfrm>
                <a:off x="1357" y="2281"/>
                <a:ext cx="2017" cy="1265"/>
                <a:chOff x="1357" y="2281"/>
                <a:chExt cx="2017" cy="1265"/>
              </a:xfrm>
            </p:grpSpPr>
            <p:sp>
              <p:nvSpPr>
                <p:cNvPr id="384" name="Freeform 6"/>
                <p:cNvSpPr>
                  <a:spLocks/>
                </p:cNvSpPr>
                <p:nvPr/>
              </p:nvSpPr>
              <p:spPr bwMode="auto">
                <a:xfrm>
                  <a:off x="2120" y="2574"/>
                  <a:ext cx="11" cy="10"/>
                </a:xfrm>
                <a:custGeom>
                  <a:avLst/>
                  <a:gdLst>
                    <a:gd name="T0" fmla="*/ 0 w 31"/>
                    <a:gd name="T1" fmla="*/ 0 h 31"/>
                    <a:gd name="T2" fmla="*/ 0 w 31"/>
                    <a:gd name="T3" fmla="*/ 0 h 31"/>
                    <a:gd name="T4" fmla="*/ 0 w 31"/>
                    <a:gd name="T5" fmla="*/ 0 h 31"/>
                    <a:gd name="T6" fmla="*/ 0 w 31"/>
                    <a:gd name="T7" fmla="*/ 0 h 31"/>
                    <a:gd name="T8" fmla="*/ 0 w 31"/>
                    <a:gd name="T9" fmla="*/ 0 h 31"/>
                    <a:gd name="T10" fmla="*/ 0 w 31"/>
                    <a:gd name="T11" fmla="*/ 0 h 31"/>
                    <a:gd name="T12" fmla="*/ 0 w 31"/>
                    <a:gd name="T13" fmla="*/ 0 h 31"/>
                    <a:gd name="T14" fmla="*/ 0 w 31"/>
                    <a:gd name="T15" fmla="*/ 0 h 31"/>
                    <a:gd name="T16" fmla="*/ 0 w 31"/>
                    <a:gd name="T17" fmla="*/ 0 h 31"/>
                    <a:gd name="T18" fmla="*/ 0 w 31"/>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31"/>
                    <a:gd name="T32" fmla="*/ 31 w 31"/>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31">
                      <a:moveTo>
                        <a:pt x="16" y="2"/>
                      </a:moveTo>
                      <a:lnTo>
                        <a:pt x="15" y="0"/>
                      </a:lnTo>
                      <a:lnTo>
                        <a:pt x="31" y="27"/>
                      </a:lnTo>
                      <a:lnTo>
                        <a:pt x="16" y="31"/>
                      </a:lnTo>
                      <a:lnTo>
                        <a:pt x="1" y="4"/>
                      </a:lnTo>
                      <a:lnTo>
                        <a:pt x="0" y="2"/>
                      </a:lnTo>
                      <a:lnTo>
                        <a:pt x="1" y="4"/>
                      </a:lnTo>
                      <a:lnTo>
                        <a:pt x="0" y="3"/>
                      </a:lnTo>
                      <a:lnTo>
                        <a:pt x="0" y="2"/>
                      </a:lnTo>
                      <a:lnTo>
                        <a:pt x="16"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85" name="Freeform 7"/>
                <p:cNvSpPr>
                  <a:spLocks/>
                </p:cNvSpPr>
                <p:nvPr/>
              </p:nvSpPr>
              <p:spPr bwMode="auto">
                <a:xfrm>
                  <a:off x="2120" y="2564"/>
                  <a:ext cx="6" cy="10"/>
                </a:xfrm>
                <a:custGeom>
                  <a:avLst/>
                  <a:gdLst>
                    <a:gd name="T0" fmla="*/ 0 w 16"/>
                    <a:gd name="T1" fmla="*/ 0 h 32"/>
                    <a:gd name="T2" fmla="*/ 0 w 16"/>
                    <a:gd name="T3" fmla="*/ 0 h 32"/>
                    <a:gd name="T4" fmla="*/ 0 w 16"/>
                    <a:gd name="T5" fmla="*/ 0 h 32"/>
                    <a:gd name="T6" fmla="*/ 0 w 16"/>
                    <a:gd name="T7" fmla="*/ 0 h 32"/>
                    <a:gd name="T8" fmla="*/ 0 w 16"/>
                    <a:gd name="T9" fmla="*/ 0 h 32"/>
                    <a:gd name="T10" fmla="*/ 0 w 16"/>
                    <a:gd name="T11" fmla="*/ 0 h 32"/>
                    <a:gd name="T12" fmla="*/ 0 w 16"/>
                    <a:gd name="T13" fmla="*/ 0 h 32"/>
                    <a:gd name="T14" fmla="*/ 0 w 16"/>
                    <a:gd name="T15" fmla="*/ 0 h 32"/>
                    <a:gd name="T16" fmla="*/ 0 w 16"/>
                    <a:gd name="T17" fmla="*/ 0 h 32"/>
                    <a:gd name="T18" fmla="*/ 0 w 16"/>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32"/>
                    <a:gd name="T32" fmla="*/ 16 w 16"/>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32">
                      <a:moveTo>
                        <a:pt x="14" y="8"/>
                      </a:moveTo>
                      <a:lnTo>
                        <a:pt x="16" y="4"/>
                      </a:lnTo>
                      <a:lnTo>
                        <a:pt x="16" y="32"/>
                      </a:lnTo>
                      <a:lnTo>
                        <a:pt x="0" y="32"/>
                      </a:lnTo>
                      <a:lnTo>
                        <a:pt x="0" y="4"/>
                      </a:lnTo>
                      <a:lnTo>
                        <a:pt x="2" y="0"/>
                      </a:lnTo>
                      <a:lnTo>
                        <a:pt x="0" y="4"/>
                      </a:lnTo>
                      <a:lnTo>
                        <a:pt x="0" y="2"/>
                      </a:lnTo>
                      <a:lnTo>
                        <a:pt x="2" y="0"/>
                      </a:lnTo>
                      <a:lnTo>
                        <a:pt x="14"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86" name="Freeform 8"/>
                <p:cNvSpPr>
                  <a:spLocks/>
                </p:cNvSpPr>
                <p:nvPr/>
              </p:nvSpPr>
              <p:spPr bwMode="auto">
                <a:xfrm>
                  <a:off x="2121" y="2554"/>
                  <a:ext cx="15" cy="12"/>
                </a:xfrm>
                <a:custGeom>
                  <a:avLst/>
                  <a:gdLst>
                    <a:gd name="T0" fmla="*/ 0 w 46"/>
                    <a:gd name="T1" fmla="*/ 0 h 38"/>
                    <a:gd name="T2" fmla="*/ 0 w 46"/>
                    <a:gd name="T3" fmla="*/ 0 h 38"/>
                    <a:gd name="T4" fmla="*/ 0 w 46"/>
                    <a:gd name="T5" fmla="*/ 0 h 38"/>
                    <a:gd name="T6" fmla="*/ 0 w 46"/>
                    <a:gd name="T7" fmla="*/ 0 h 38"/>
                    <a:gd name="T8" fmla="*/ 0 w 46"/>
                    <a:gd name="T9" fmla="*/ 0 h 38"/>
                    <a:gd name="T10" fmla="*/ 0 w 46"/>
                    <a:gd name="T11" fmla="*/ 0 h 38"/>
                    <a:gd name="T12" fmla="*/ 0 w 46"/>
                    <a:gd name="T13" fmla="*/ 0 h 38"/>
                    <a:gd name="T14" fmla="*/ 0 w 46"/>
                    <a:gd name="T15" fmla="*/ 0 h 38"/>
                    <a:gd name="T16" fmla="*/ 0 w 46"/>
                    <a:gd name="T17" fmla="*/ 0 h 38"/>
                    <a:gd name="T18" fmla="*/ 0 w 46"/>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
                    <a:gd name="T31" fmla="*/ 0 h 38"/>
                    <a:gd name="T32" fmla="*/ 46 w 46"/>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 h="38">
                      <a:moveTo>
                        <a:pt x="46" y="6"/>
                      </a:moveTo>
                      <a:lnTo>
                        <a:pt x="45" y="8"/>
                      </a:lnTo>
                      <a:lnTo>
                        <a:pt x="12" y="38"/>
                      </a:lnTo>
                      <a:lnTo>
                        <a:pt x="0" y="30"/>
                      </a:lnTo>
                      <a:lnTo>
                        <a:pt x="33" y="0"/>
                      </a:lnTo>
                      <a:lnTo>
                        <a:pt x="32" y="2"/>
                      </a:lnTo>
                      <a:lnTo>
                        <a:pt x="46" y="6"/>
                      </a:lnTo>
                      <a:lnTo>
                        <a:pt x="46" y="7"/>
                      </a:lnTo>
                      <a:lnTo>
                        <a:pt x="45" y="8"/>
                      </a:lnTo>
                      <a:lnTo>
                        <a:pt x="46"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87" name="Freeform 9"/>
                <p:cNvSpPr>
                  <a:spLocks/>
                </p:cNvSpPr>
                <p:nvPr/>
              </p:nvSpPr>
              <p:spPr bwMode="auto">
                <a:xfrm>
                  <a:off x="2132" y="2546"/>
                  <a:ext cx="8" cy="10"/>
                </a:xfrm>
                <a:custGeom>
                  <a:avLst/>
                  <a:gdLst>
                    <a:gd name="T0" fmla="*/ 0 w 25"/>
                    <a:gd name="T1" fmla="*/ 0 h 29"/>
                    <a:gd name="T2" fmla="*/ 0 w 25"/>
                    <a:gd name="T3" fmla="*/ 0 h 29"/>
                    <a:gd name="T4" fmla="*/ 0 w 25"/>
                    <a:gd name="T5" fmla="*/ 0 h 29"/>
                    <a:gd name="T6" fmla="*/ 0 w 25"/>
                    <a:gd name="T7" fmla="*/ 0 h 29"/>
                    <a:gd name="T8" fmla="*/ 0 w 25"/>
                    <a:gd name="T9" fmla="*/ 0 h 29"/>
                    <a:gd name="T10" fmla="*/ 0 w 25"/>
                    <a:gd name="T11" fmla="*/ 0 h 29"/>
                    <a:gd name="T12" fmla="*/ 0 w 25"/>
                    <a:gd name="T13" fmla="*/ 0 h 29"/>
                    <a:gd name="T14" fmla="*/ 0 w 25"/>
                    <a:gd name="T15" fmla="*/ 0 h 29"/>
                    <a:gd name="T16" fmla="*/ 0 w 25"/>
                    <a:gd name="T17" fmla="*/ 0 h 29"/>
                    <a:gd name="T18" fmla="*/ 0 w 25"/>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29"/>
                    <a:gd name="T32" fmla="*/ 25 w 25"/>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29">
                      <a:moveTo>
                        <a:pt x="25" y="1"/>
                      </a:moveTo>
                      <a:lnTo>
                        <a:pt x="24" y="4"/>
                      </a:lnTo>
                      <a:lnTo>
                        <a:pt x="14" y="29"/>
                      </a:lnTo>
                      <a:lnTo>
                        <a:pt x="0" y="25"/>
                      </a:lnTo>
                      <a:lnTo>
                        <a:pt x="10" y="0"/>
                      </a:lnTo>
                      <a:lnTo>
                        <a:pt x="9" y="3"/>
                      </a:lnTo>
                      <a:lnTo>
                        <a:pt x="25" y="1"/>
                      </a:lnTo>
                      <a:lnTo>
                        <a:pt x="25" y="3"/>
                      </a:lnTo>
                      <a:lnTo>
                        <a:pt x="24" y="4"/>
                      </a:lnTo>
                      <a:lnTo>
                        <a:pt x="25"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88" name="Freeform 10"/>
                <p:cNvSpPr>
                  <a:spLocks/>
                </p:cNvSpPr>
                <p:nvPr/>
              </p:nvSpPr>
              <p:spPr bwMode="auto">
                <a:xfrm>
                  <a:off x="2133" y="2538"/>
                  <a:ext cx="7" cy="9"/>
                </a:xfrm>
                <a:custGeom>
                  <a:avLst/>
                  <a:gdLst>
                    <a:gd name="T0" fmla="*/ 0 w 20"/>
                    <a:gd name="T1" fmla="*/ 0 h 28"/>
                    <a:gd name="T2" fmla="*/ 0 w 20"/>
                    <a:gd name="T3" fmla="*/ 0 h 28"/>
                    <a:gd name="T4" fmla="*/ 0 w 20"/>
                    <a:gd name="T5" fmla="*/ 0 h 28"/>
                    <a:gd name="T6" fmla="*/ 0 w 20"/>
                    <a:gd name="T7" fmla="*/ 0 h 28"/>
                    <a:gd name="T8" fmla="*/ 0 w 20"/>
                    <a:gd name="T9" fmla="*/ 0 h 28"/>
                    <a:gd name="T10" fmla="*/ 0 w 20"/>
                    <a:gd name="T11" fmla="*/ 0 h 28"/>
                    <a:gd name="T12" fmla="*/ 0 w 20"/>
                    <a:gd name="T13" fmla="*/ 0 h 28"/>
                    <a:gd name="T14" fmla="*/ 0 w 20"/>
                    <a:gd name="T15" fmla="*/ 0 h 28"/>
                    <a:gd name="T16" fmla="*/ 0 w 20"/>
                    <a:gd name="T17" fmla="*/ 0 h 28"/>
                    <a:gd name="T18" fmla="*/ 0 w 20"/>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8"/>
                    <a:gd name="T32" fmla="*/ 20 w 20"/>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8">
                      <a:moveTo>
                        <a:pt x="13" y="0"/>
                      </a:moveTo>
                      <a:lnTo>
                        <a:pt x="16" y="3"/>
                      </a:lnTo>
                      <a:lnTo>
                        <a:pt x="20" y="26"/>
                      </a:lnTo>
                      <a:lnTo>
                        <a:pt x="4" y="28"/>
                      </a:lnTo>
                      <a:lnTo>
                        <a:pt x="0" y="5"/>
                      </a:lnTo>
                      <a:lnTo>
                        <a:pt x="3" y="8"/>
                      </a:lnTo>
                      <a:lnTo>
                        <a:pt x="14" y="0"/>
                      </a:lnTo>
                      <a:lnTo>
                        <a:pt x="15" y="1"/>
                      </a:lnTo>
                      <a:lnTo>
                        <a:pt x="16" y="3"/>
                      </a:lnTo>
                      <a:lnTo>
                        <a:pt x="1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89" name="Freeform 11"/>
                <p:cNvSpPr>
                  <a:spLocks/>
                </p:cNvSpPr>
                <p:nvPr/>
              </p:nvSpPr>
              <p:spPr bwMode="auto">
                <a:xfrm>
                  <a:off x="2127" y="2532"/>
                  <a:ext cx="11" cy="8"/>
                </a:xfrm>
                <a:custGeom>
                  <a:avLst/>
                  <a:gdLst>
                    <a:gd name="T0" fmla="*/ 0 w 32"/>
                    <a:gd name="T1" fmla="*/ 0 h 25"/>
                    <a:gd name="T2" fmla="*/ 0 w 32"/>
                    <a:gd name="T3" fmla="*/ 0 h 25"/>
                    <a:gd name="T4" fmla="*/ 0 w 32"/>
                    <a:gd name="T5" fmla="*/ 0 h 25"/>
                    <a:gd name="T6" fmla="*/ 0 w 32"/>
                    <a:gd name="T7" fmla="*/ 0 h 25"/>
                    <a:gd name="T8" fmla="*/ 0 w 32"/>
                    <a:gd name="T9" fmla="*/ 0 h 25"/>
                    <a:gd name="T10" fmla="*/ 0 w 32"/>
                    <a:gd name="T11" fmla="*/ 0 h 25"/>
                    <a:gd name="T12" fmla="*/ 0 w 32"/>
                    <a:gd name="T13" fmla="*/ 0 h 25"/>
                    <a:gd name="T14" fmla="*/ 0 w 32"/>
                    <a:gd name="T15" fmla="*/ 0 h 25"/>
                    <a:gd name="T16" fmla="*/ 0 w 32"/>
                    <a:gd name="T17" fmla="*/ 0 h 25"/>
                    <a:gd name="T18" fmla="*/ 0 w 32"/>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25"/>
                    <a:gd name="T32" fmla="*/ 32 w 32"/>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25">
                      <a:moveTo>
                        <a:pt x="9" y="0"/>
                      </a:moveTo>
                      <a:lnTo>
                        <a:pt x="11" y="1"/>
                      </a:lnTo>
                      <a:lnTo>
                        <a:pt x="32" y="17"/>
                      </a:lnTo>
                      <a:lnTo>
                        <a:pt x="22" y="25"/>
                      </a:lnTo>
                      <a:lnTo>
                        <a:pt x="0" y="9"/>
                      </a:lnTo>
                      <a:lnTo>
                        <a:pt x="2" y="10"/>
                      </a:lnTo>
                      <a:lnTo>
                        <a:pt x="9" y="0"/>
                      </a:lnTo>
                      <a:lnTo>
                        <a:pt x="10" y="0"/>
                      </a:lnTo>
                      <a:lnTo>
                        <a:pt x="12" y="1"/>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90" name="Freeform 12"/>
                <p:cNvSpPr>
                  <a:spLocks/>
                </p:cNvSpPr>
                <p:nvPr/>
              </p:nvSpPr>
              <p:spPr bwMode="auto">
                <a:xfrm>
                  <a:off x="2119" y="2529"/>
                  <a:ext cx="11" cy="6"/>
                </a:xfrm>
                <a:custGeom>
                  <a:avLst/>
                  <a:gdLst>
                    <a:gd name="T0" fmla="*/ 0 w 33"/>
                    <a:gd name="T1" fmla="*/ 0 h 19"/>
                    <a:gd name="T2" fmla="*/ 0 w 33"/>
                    <a:gd name="T3" fmla="*/ 0 h 19"/>
                    <a:gd name="T4" fmla="*/ 0 w 33"/>
                    <a:gd name="T5" fmla="*/ 0 h 19"/>
                    <a:gd name="T6" fmla="*/ 0 w 33"/>
                    <a:gd name="T7" fmla="*/ 0 h 19"/>
                    <a:gd name="T8" fmla="*/ 0 w 33"/>
                    <a:gd name="T9" fmla="*/ 0 h 19"/>
                    <a:gd name="T10" fmla="*/ 0 w 33"/>
                    <a:gd name="T11" fmla="*/ 0 h 19"/>
                    <a:gd name="T12" fmla="*/ 0 w 33"/>
                    <a:gd name="T13" fmla="*/ 0 h 19"/>
                    <a:gd name="T14" fmla="*/ 0 w 33"/>
                    <a:gd name="T15" fmla="*/ 0 h 19"/>
                    <a:gd name="T16" fmla="*/ 0 w 33"/>
                    <a:gd name="T17" fmla="*/ 0 h 19"/>
                    <a:gd name="T18" fmla="*/ 0 w 33"/>
                    <a:gd name="T19" fmla="*/ 0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
                    <a:gd name="T31" fmla="*/ 0 h 19"/>
                    <a:gd name="T32" fmla="*/ 33 w 33"/>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 h="19">
                      <a:moveTo>
                        <a:pt x="3" y="0"/>
                      </a:moveTo>
                      <a:lnTo>
                        <a:pt x="6" y="1"/>
                      </a:lnTo>
                      <a:lnTo>
                        <a:pt x="33" y="9"/>
                      </a:lnTo>
                      <a:lnTo>
                        <a:pt x="26" y="19"/>
                      </a:lnTo>
                      <a:lnTo>
                        <a:pt x="0" y="11"/>
                      </a:lnTo>
                      <a:lnTo>
                        <a:pt x="3" y="12"/>
                      </a:lnTo>
                      <a:lnTo>
                        <a:pt x="3" y="0"/>
                      </a:lnTo>
                      <a:lnTo>
                        <a:pt x="5" y="0"/>
                      </a:lnTo>
                      <a:lnTo>
                        <a:pt x="6" y="1"/>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91" name="Freeform 13"/>
                <p:cNvSpPr>
                  <a:spLocks/>
                </p:cNvSpPr>
                <p:nvPr/>
              </p:nvSpPr>
              <p:spPr bwMode="auto">
                <a:xfrm>
                  <a:off x="2109" y="2529"/>
                  <a:ext cx="11" cy="4"/>
                </a:xfrm>
                <a:custGeom>
                  <a:avLst/>
                  <a:gdLst>
                    <a:gd name="T0" fmla="*/ 0 w 33"/>
                    <a:gd name="T1" fmla="*/ 0 h 13"/>
                    <a:gd name="T2" fmla="*/ 0 w 33"/>
                    <a:gd name="T3" fmla="*/ 0 h 13"/>
                    <a:gd name="T4" fmla="*/ 0 w 33"/>
                    <a:gd name="T5" fmla="*/ 0 h 13"/>
                    <a:gd name="T6" fmla="*/ 0 w 33"/>
                    <a:gd name="T7" fmla="*/ 0 h 13"/>
                    <a:gd name="T8" fmla="*/ 0 w 33"/>
                    <a:gd name="T9" fmla="*/ 0 h 13"/>
                    <a:gd name="T10" fmla="*/ 0 w 33"/>
                    <a:gd name="T11" fmla="*/ 0 h 13"/>
                    <a:gd name="T12" fmla="*/ 0 w 33"/>
                    <a:gd name="T13" fmla="*/ 0 h 13"/>
                    <a:gd name="T14" fmla="*/ 0 w 33"/>
                    <a:gd name="T15" fmla="*/ 0 h 13"/>
                    <a:gd name="T16" fmla="*/ 0 w 33"/>
                    <a:gd name="T17" fmla="*/ 0 h 13"/>
                    <a:gd name="T18" fmla="*/ 0 w 33"/>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
                    <a:gd name="T31" fmla="*/ 0 h 13"/>
                    <a:gd name="T32" fmla="*/ 33 w 33"/>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 h="13">
                      <a:moveTo>
                        <a:pt x="2" y="0"/>
                      </a:moveTo>
                      <a:lnTo>
                        <a:pt x="1" y="0"/>
                      </a:lnTo>
                      <a:lnTo>
                        <a:pt x="33" y="1"/>
                      </a:lnTo>
                      <a:lnTo>
                        <a:pt x="33" y="13"/>
                      </a:lnTo>
                      <a:lnTo>
                        <a:pt x="1" y="12"/>
                      </a:lnTo>
                      <a:lnTo>
                        <a:pt x="0" y="12"/>
                      </a:lnTo>
                      <a:lnTo>
                        <a:pt x="1" y="12"/>
                      </a:lnTo>
                      <a:lnTo>
                        <a:pt x="0" y="12"/>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92" name="Freeform 14"/>
                <p:cNvSpPr>
                  <a:spLocks/>
                </p:cNvSpPr>
                <p:nvPr/>
              </p:nvSpPr>
              <p:spPr bwMode="auto">
                <a:xfrm>
                  <a:off x="2085" y="2527"/>
                  <a:ext cx="25" cy="6"/>
                </a:xfrm>
                <a:custGeom>
                  <a:avLst/>
                  <a:gdLst>
                    <a:gd name="T0" fmla="*/ 0 w 75"/>
                    <a:gd name="T1" fmla="*/ 0 h 16"/>
                    <a:gd name="T2" fmla="*/ 0 w 75"/>
                    <a:gd name="T3" fmla="*/ 0 h 16"/>
                    <a:gd name="T4" fmla="*/ 0 w 75"/>
                    <a:gd name="T5" fmla="*/ 0 h 16"/>
                    <a:gd name="T6" fmla="*/ 0 w 75"/>
                    <a:gd name="T7" fmla="*/ 0 h 16"/>
                    <a:gd name="T8" fmla="*/ 0 w 75"/>
                    <a:gd name="T9" fmla="*/ 0 h 16"/>
                    <a:gd name="T10" fmla="*/ 0 w 75"/>
                    <a:gd name="T11" fmla="*/ 0 h 16"/>
                    <a:gd name="T12" fmla="*/ 0 w 75"/>
                    <a:gd name="T13" fmla="*/ 0 h 16"/>
                    <a:gd name="T14" fmla="*/ 0 w 75"/>
                    <a:gd name="T15" fmla="*/ 0 h 16"/>
                    <a:gd name="T16" fmla="*/ 0 w 75"/>
                    <a:gd name="T17" fmla="*/ 0 h 16"/>
                    <a:gd name="T18" fmla="*/ 0 w 75"/>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5"/>
                    <a:gd name="T31" fmla="*/ 0 h 16"/>
                    <a:gd name="T32" fmla="*/ 75 w 75"/>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5" h="16">
                      <a:moveTo>
                        <a:pt x="11" y="2"/>
                      </a:moveTo>
                      <a:lnTo>
                        <a:pt x="7" y="0"/>
                      </a:lnTo>
                      <a:lnTo>
                        <a:pt x="75" y="4"/>
                      </a:lnTo>
                      <a:lnTo>
                        <a:pt x="73" y="16"/>
                      </a:lnTo>
                      <a:lnTo>
                        <a:pt x="5" y="12"/>
                      </a:lnTo>
                      <a:lnTo>
                        <a:pt x="1" y="10"/>
                      </a:lnTo>
                      <a:lnTo>
                        <a:pt x="5" y="12"/>
                      </a:lnTo>
                      <a:lnTo>
                        <a:pt x="3" y="12"/>
                      </a:lnTo>
                      <a:lnTo>
                        <a:pt x="0" y="10"/>
                      </a:lnTo>
                      <a:lnTo>
                        <a:pt x="1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93" name="Freeform 15"/>
                <p:cNvSpPr>
                  <a:spLocks/>
                </p:cNvSpPr>
                <p:nvPr/>
              </p:nvSpPr>
              <p:spPr bwMode="auto">
                <a:xfrm>
                  <a:off x="2077" y="2523"/>
                  <a:ext cx="11" cy="8"/>
                </a:xfrm>
                <a:custGeom>
                  <a:avLst/>
                  <a:gdLst>
                    <a:gd name="T0" fmla="*/ 0 w 34"/>
                    <a:gd name="T1" fmla="*/ 0 h 23"/>
                    <a:gd name="T2" fmla="*/ 0 w 34"/>
                    <a:gd name="T3" fmla="*/ 0 h 23"/>
                    <a:gd name="T4" fmla="*/ 0 w 34"/>
                    <a:gd name="T5" fmla="*/ 0 h 23"/>
                    <a:gd name="T6" fmla="*/ 0 w 34"/>
                    <a:gd name="T7" fmla="*/ 0 h 23"/>
                    <a:gd name="T8" fmla="*/ 0 w 34"/>
                    <a:gd name="T9" fmla="*/ 0 h 23"/>
                    <a:gd name="T10" fmla="*/ 0 w 34"/>
                    <a:gd name="T11" fmla="*/ 0 h 23"/>
                    <a:gd name="T12" fmla="*/ 0 w 34"/>
                    <a:gd name="T13" fmla="*/ 0 h 23"/>
                    <a:gd name="T14" fmla="*/ 0 w 34"/>
                    <a:gd name="T15" fmla="*/ 0 h 23"/>
                    <a:gd name="T16" fmla="*/ 0 w 34"/>
                    <a:gd name="T17" fmla="*/ 0 h 23"/>
                    <a:gd name="T18" fmla="*/ 0 w 34"/>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23"/>
                    <a:gd name="T32" fmla="*/ 34 w 34"/>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23">
                      <a:moveTo>
                        <a:pt x="17" y="3"/>
                      </a:moveTo>
                      <a:lnTo>
                        <a:pt x="14" y="0"/>
                      </a:lnTo>
                      <a:lnTo>
                        <a:pt x="34" y="15"/>
                      </a:lnTo>
                      <a:lnTo>
                        <a:pt x="24" y="23"/>
                      </a:lnTo>
                      <a:lnTo>
                        <a:pt x="3" y="8"/>
                      </a:lnTo>
                      <a:lnTo>
                        <a:pt x="0" y="5"/>
                      </a:lnTo>
                      <a:lnTo>
                        <a:pt x="2" y="8"/>
                      </a:lnTo>
                      <a:lnTo>
                        <a:pt x="1" y="7"/>
                      </a:lnTo>
                      <a:lnTo>
                        <a:pt x="0" y="5"/>
                      </a:lnTo>
                      <a:lnTo>
                        <a:pt x="17"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94" name="Freeform 16"/>
                <p:cNvSpPr>
                  <a:spLocks/>
                </p:cNvSpPr>
                <p:nvPr/>
              </p:nvSpPr>
              <p:spPr bwMode="auto">
                <a:xfrm>
                  <a:off x="2075" y="2516"/>
                  <a:ext cx="8" cy="9"/>
                </a:xfrm>
                <a:custGeom>
                  <a:avLst/>
                  <a:gdLst>
                    <a:gd name="T0" fmla="*/ 0 w 22"/>
                    <a:gd name="T1" fmla="*/ 0 h 27"/>
                    <a:gd name="T2" fmla="*/ 0 w 22"/>
                    <a:gd name="T3" fmla="*/ 0 h 27"/>
                    <a:gd name="T4" fmla="*/ 0 w 22"/>
                    <a:gd name="T5" fmla="*/ 0 h 27"/>
                    <a:gd name="T6" fmla="*/ 0 w 22"/>
                    <a:gd name="T7" fmla="*/ 0 h 27"/>
                    <a:gd name="T8" fmla="*/ 0 w 22"/>
                    <a:gd name="T9" fmla="*/ 0 h 27"/>
                    <a:gd name="T10" fmla="*/ 0 w 22"/>
                    <a:gd name="T11" fmla="*/ 0 h 27"/>
                    <a:gd name="T12" fmla="*/ 0 w 22"/>
                    <a:gd name="T13" fmla="*/ 0 h 27"/>
                    <a:gd name="T14" fmla="*/ 0 w 22"/>
                    <a:gd name="T15" fmla="*/ 0 h 27"/>
                    <a:gd name="T16" fmla="*/ 0 w 22"/>
                    <a:gd name="T17" fmla="*/ 0 h 27"/>
                    <a:gd name="T18" fmla="*/ 0 w 22"/>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7"/>
                    <a:gd name="T32" fmla="*/ 22 w 22"/>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7">
                      <a:moveTo>
                        <a:pt x="13" y="10"/>
                      </a:moveTo>
                      <a:lnTo>
                        <a:pt x="17" y="4"/>
                      </a:lnTo>
                      <a:lnTo>
                        <a:pt x="22" y="25"/>
                      </a:lnTo>
                      <a:lnTo>
                        <a:pt x="5" y="27"/>
                      </a:lnTo>
                      <a:lnTo>
                        <a:pt x="0" y="6"/>
                      </a:lnTo>
                      <a:lnTo>
                        <a:pt x="3" y="0"/>
                      </a:lnTo>
                      <a:lnTo>
                        <a:pt x="0" y="6"/>
                      </a:lnTo>
                      <a:lnTo>
                        <a:pt x="0" y="3"/>
                      </a:lnTo>
                      <a:lnTo>
                        <a:pt x="3" y="0"/>
                      </a:lnTo>
                      <a:lnTo>
                        <a:pt x="13"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95" name="Freeform 17"/>
                <p:cNvSpPr>
                  <a:spLocks/>
                </p:cNvSpPr>
                <p:nvPr/>
              </p:nvSpPr>
              <p:spPr bwMode="auto">
                <a:xfrm>
                  <a:off x="2076" y="2511"/>
                  <a:ext cx="13" cy="8"/>
                </a:xfrm>
                <a:custGeom>
                  <a:avLst/>
                  <a:gdLst>
                    <a:gd name="T0" fmla="*/ 0 w 39"/>
                    <a:gd name="T1" fmla="*/ 0 h 25"/>
                    <a:gd name="T2" fmla="*/ 0 w 39"/>
                    <a:gd name="T3" fmla="*/ 0 h 25"/>
                    <a:gd name="T4" fmla="*/ 0 w 39"/>
                    <a:gd name="T5" fmla="*/ 0 h 25"/>
                    <a:gd name="T6" fmla="*/ 0 w 39"/>
                    <a:gd name="T7" fmla="*/ 0 h 25"/>
                    <a:gd name="T8" fmla="*/ 0 w 39"/>
                    <a:gd name="T9" fmla="*/ 0 h 25"/>
                    <a:gd name="T10" fmla="*/ 0 w 39"/>
                    <a:gd name="T11" fmla="*/ 0 h 25"/>
                    <a:gd name="T12" fmla="*/ 0 w 39"/>
                    <a:gd name="T13" fmla="*/ 0 h 25"/>
                    <a:gd name="T14" fmla="*/ 0 w 39"/>
                    <a:gd name="T15" fmla="*/ 0 h 25"/>
                    <a:gd name="T16" fmla="*/ 0 w 39"/>
                    <a:gd name="T17" fmla="*/ 0 h 25"/>
                    <a:gd name="T18" fmla="*/ 0 w 39"/>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9"/>
                    <a:gd name="T31" fmla="*/ 0 h 25"/>
                    <a:gd name="T32" fmla="*/ 39 w 39"/>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9" h="25">
                      <a:moveTo>
                        <a:pt x="39" y="7"/>
                      </a:moveTo>
                      <a:lnTo>
                        <a:pt x="37" y="10"/>
                      </a:lnTo>
                      <a:lnTo>
                        <a:pt x="10" y="25"/>
                      </a:lnTo>
                      <a:lnTo>
                        <a:pt x="0" y="15"/>
                      </a:lnTo>
                      <a:lnTo>
                        <a:pt x="27" y="0"/>
                      </a:lnTo>
                      <a:lnTo>
                        <a:pt x="25" y="3"/>
                      </a:lnTo>
                      <a:lnTo>
                        <a:pt x="39" y="8"/>
                      </a:lnTo>
                      <a:lnTo>
                        <a:pt x="38" y="9"/>
                      </a:lnTo>
                      <a:lnTo>
                        <a:pt x="37" y="10"/>
                      </a:lnTo>
                      <a:lnTo>
                        <a:pt x="39"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96" name="Freeform 18"/>
                <p:cNvSpPr>
                  <a:spLocks/>
                </p:cNvSpPr>
                <p:nvPr/>
              </p:nvSpPr>
              <p:spPr bwMode="auto">
                <a:xfrm>
                  <a:off x="2085" y="2506"/>
                  <a:ext cx="8" cy="7"/>
                </a:xfrm>
                <a:custGeom>
                  <a:avLst/>
                  <a:gdLst>
                    <a:gd name="T0" fmla="*/ 0 w 25"/>
                    <a:gd name="T1" fmla="*/ 0 h 20"/>
                    <a:gd name="T2" fmla="*/ 0 w 25"/>
                    <a:gd name="T3" fmla="*/ 0 h 20"/>
                    <a:gd name="T4" fmla="*/ 0 w 25"/>
                    <a:gd name="T5" fmla="*/ 0 h 20"/>
                    <a:gd name="T6" fmla="*/ 0 w 25"/>
                    <a:gd name="T7" fmla="*/ 0 h 20"/>
                    <a:gd name="T8" fmla="*/ 0 w 25"/>
                    <a:gd name="T9" fmla="*/ 0 h 20"/>
                    <a:gd name="T10" fmla="*/ 0 w 25"/>
                    <a:gd name="T11" fmla="*/ 0 h 20"/>
                    <a:gd name="T12" fmla="*/ 0 w 25"/>
                    <a:gd name="T13" fmla="*/ 0 h 20"/>
                    <a:gd name="T14" fmla="*/ 0 w 25"/>
                    <a:gd name="T15" fmla="*/ 0 h 20"/>
                    <a:gd name="T16" fmla="*/ 0 w 25"/>
                    <a:gd name="T17" fmla="*/ 0 h 20"/>
                    <a:gd name="T18" fmla="*/ 0 w 25"/>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20"/>
                    <a:gd name="T32" fmla="*/ 25 w 25"/>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20">
                      <a:moveTo>
                        <a:pt x="25" y="2"/>
                      </a:moveTo>
                      <a:lnTo>
                        <a:pt x="24" y="4"/>
                      </a:lnTo>
                      <a:lnTo>
                        <a:pt x="14" y="20"/>
                      </a:lnTo>
                      <a:lnTo>
                        <a:pt x="0" y="16"/>
                      </a:lnTo>
                      <a:lnTo>
                        <a:pt x="10" y="0"/>
                      </a:lnTo>
                      <a:lnTo>
                        <a:pt x="9" y="2"/>
                      </a:lnTo>
                      <a:lnTo>
                        <a:pt x="25" y="2"/>
                      </a:lnTo>
                      <a:lnTo>
                        <a:pt x="25" y="3"/>
                      </a:lnTo>
                      <a:lnTo>
                        <a:pt x="24" y="5"/>
                      </a:lnTo>
                      <a:lnTo>
                        <a:pt x="25"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97" name="Freeform 19"/>
                <p:cNvSpPr>
                  <a:spLocks/>
                </p:cNvSpPr>
                <p:nvPr/>
              </p:nvSpPr>
              <p:spPr bwMode="auto">
                <a:xfrm>
                  <a:off x="2088" y="2499"/>
                  <a:ext cx="5" cy="8"/>
                </a:xfrm>
                <a:custGeom>
                  <a:avLst/>
                  <a:gdLst>
                    <a:gd name="T0" fmla="*/ 0 w 16"/>
                    <a:gd name="T1" fmla="*/ 0 h 23"/>
                    <a:gd name="T2" fmla="*/ 0 w 16"/>
                    <a:gd name="T3" fmla="*/ 0 h 23"/>
                    <a:gd name="T4" fmla="*/ 0 w 16"/>
                    <a:gd name="T5" fmla="*/ 0 h 23"/>
                    <a:gd name="T6" fmla="*/ 0 w 16"/>
                    <a:gd name="T7" fmla="*/ 0 h 23"/>
                    <a:gd name="T8" fmla="*/ 0 w 16"/>
                    <a:gd name="T9" fmla="*/ 0 h 23"/>
                    <a:gd name="T10" fmla="*/ 0 w 16"/>
                    <a:gd name="T11" fmla="*/ 0 h 23"/>
                    <a:gd name="T12" fmla="*/ 0 w 16"/>
                    <a:gd name="T13" fmla="*/ 0 h 23"/>
                    <a:gd name="T14" fmla="*/ 0 w 16"/>
                    <a:gd name="T15" fmla="*/ 0 h 23"/>
                    <a:gd name="T16" fmla="*/ 0 w 16"/>
                    <a:gd name="T17" fmla="*/ 0 h 23"/>
                    <a:gd name="T18" fmla="*/ 0 w 16"/>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23"/>
                    <a:gd name="T32" fmla="*/ 16 w 16"/>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23">
                      <a:moveTo>
                        <a:pt x="14" y="0"/>
                      </a:moveTo>
                      <a:lnTo>
                        <a:pt x="16" y="3"/>
                      </a:lnTo>
                      <a:lnTo>
                        <a:pt x="16" y="23"/>
                      </a:lnTo>
                      <a:lnTo>
                        <a:pt x="0" y="23"/>
                      </a:lnTo>
                      <a:lnTo>
                        <a:pt x="0" y="3"/>
                      </a:lnTo>
                      <a:lnTo>
                        <a:pt x="2" y="6"/>
                      </a:lnTo>
                      <a:lnTo>
                        <a:pt x="14" y="0"/>
                      </a:lnTo>
                      <a:lnTo>
                        <a:pt x="16" y="1"/>
                      </a:lnTo>
                      <a:lnTo>
                        <a:pt x="16" y="3"/>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98" name="Freeform 20"/>
                <p:cNvSpPr>
                  <a:spLocks/>
                </p:cNvSpPr>
                <p:nvPr/>
              </p:nvSpPr>
              <p:spPr bwMode="auto">
                <a:xfrm>
                  <a:off x="2083" y="2494"/>
                  <a:ext cx="9" cy="7"/>
                </a:xfrm>
                <a:custGeom>
                  <a:avLst/>
                  <a:gdLst>
                    <a:gd name="T0" fmla="*/ 0 w 29"/>
                    <a:gd name="T1" fmla="*/ 0 h 21"/>
                    <a:gd name="T2" fmla="*/ 0 w 29"/>
                    <a:gd name="T3" fmla="*/ 0 h 21"/>
                    <a:gd name="T4" fmla="*/ 0 w 29"/>
                    <a:gd name="T5" fmla="*/ 0 h 21"/>
                    <a:gd name="T6" fmla="*/ 0 w 29"/>
                    <a:gd name="T7" fmla="*/ 0 h 21"/>
                    <a:gd name="T8" fmla="*/ 0 w 29"/>
                    <a:gd name="T9" fmla="*/ 0 h 21"/>
                    <a:gd name="T10" fmla="*/ 0 w 29"/>
                    <a:gd name="T11" fmla="*/ 0 h 21"/>
                    <a:gd name="T12" fmla="*/ 0 w 29"/>
                    <a:gd name="T13" fmla="*/ 0 h 21"/>
                    <a:gd name="T14" fmla="*/ 0 w 29"/>
                    <a:gd name="T15" fmla="*/ 0 h 21"/>
                    <a:gd name="T16" fmla="*/ 0 w 29"/>
                    <a:gd name="T17" fmla="*/ 0 h 21"/>
                    <a:gd name="T18" fmla="*/ 0 w 29"/>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
                    <a:gd name="T31" fmla="*/ 0 h 21"/>
                    <a:gd name="T32" fmla="*/ 29 w 29"/>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 h="21">
                      <a:moveTo>
                        <a:pt x="16" y="4"/>
                      </a:moveTo>
                      <a:lnTo>
                        <a:pt x="14" y="0"/>
                      </a:lnTo>
                      <a:lnTo>
                        <a:pt x="29" y="15"/>
                      </a:lnTo>
                      <a:lnTo>
                        <a:pt x="17" y="21"/>
                      </a:lnTo>
                      <a:lnTo>
                        <a:pt x="2" y="6"/>
                      </a:lnTo>
                      <a:lnTo>
                        <a:pt x="0" y="2"/>
                      </a:lnTo>
                      <a:lnTo>
                        <a:pt x="2" y="6"/>
                      </a:lnTo>
                      <a:lnTo>
                        <a:pt x="0" y="4"/>
                      </a:lnTo>
                      <a:lnTo>
                        <a:pt x="0" y="2"/>
                      </a:lnTo>
                      <a:lnTo>
                        <a:pt x="16"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99" name="Freeform 21"/>
                <p:cNvSpPr>
                  <a:spLocks/>
                </p:cNvSpPr>
                <p:nvPr/>
              </p:nvSpPr>
              <p:spPr bwMode="auto">
                <a:xfrm>
                  <a:off x="2083" y="2487"/>
                  <a:ext cx="7" cy="9"/>
                </a:xfrm>
                <a:custGeom>
                  <a:avLst/>
                  <a:gdLst>
                    <a:gd name="T0" fmla="*/ 0 w 21"/>
                    <a:gd name="T1" fmla="*/ 0 h 27"/>
                    <a:gd name="T2" fmla="*/ 0 w 21"/>
                    <a:gd name="T3" fmla="*/ 0 h 27"/>
                    <a:gd name="T4" fmla="*/ 0 w 21"/>
                    <a:gd name="T5" fmla="*/ 0 h 27"/>
                    <a:gd name="T6" fmla="*/ 0 w 21"/>
                    <a:gd name="T7" fmla="*/ 0 h 27"/>
                    <a:gd name="T8" fmla="*/ 0 w 21"/>
                    <a:gd name="T9" fmla="*/ 0 h 27"/>
                    <a:gd name="T10" fmla="*/ 0 w 21"/>
                    <a:gd name="T11" fmla="*/ 0 h 27"/>
                    <a:gd name="T12" fmla="*/ 0 w 21"/>
                    <a:gd name="T13" fmla="*/ 0 h 27"/>
                    <a:gd name="T14" fmla="*/ 0 w 21"/>
                    <a:gd name="T15" fmla="*/ 0 h 27"/>
                    <a:gd name="T16" fmla="*/ 0 w 21"/>
                    <a:gd name="T17" fmla="*/ 0 h 27"/>
                    <a:gd name="T18" fmla="*/ 0 w 21"/>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
                    <a:gd name="T31" fmla="*/ 0 h 27"/>
                    <a:gd name="T32" fmla="*/ 21 w 21"/>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 h="27">
                      <a:moveTo>
                        <a:pt x="21" y="0"/>
                      </a:moveTo>
                      <a:lnTo>
                        <a:pt x="21" y="2"/>
                      </a:lnTo>
                      <a:lnTo>
                        <a:pt x="16" y="27"/>
                      </a:lnTo>
                      <a:lnTo>
                        <a:pt x="0" y="25"/>
                      </a:lnTo>
                      <a:lnTo>
                        <a:pt x="5" y="0"/>
                      </a:lnTo>
                      <a:lnTo>
                        <a:pt x="5" y="2"/>
                      </a:lnTo>
                      <a:lnTo>
                        <a:pt x="21" y="0"/>
                      </a:lnTo>
                      <a:lnTo>
                        <a:pt x="21" y="1"/>
                      </a:lnTo>
                      <a:lnTo>
                        <a:pt x="21" y="2"/>
                      </a:lnTo>
                      <a:lnTo>
                        <a:pt x="2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00" name="Freeform 22"/>
                <p:cNvSpPr>
                  <a:spLocks/>
                </p:cNvSpPr>
                <p:nvPr/>
              </p:nvSpPr>
              <p:spPr bwMode="auto">
                <a:xfrm>
                  <a:off x="2083" y="2477"/>
                  <a:ext cx="7" cy="10"/>
                </a:xfrm>
                <a:custGeom>
                  <a:avLst/>
                  <a:gdLst>
                    <a:gd name="T0" fmla="*/ 0 w 20"/>
                    <a:gd name="T1" fmla="*/ 0 h 31"/>
                    <a:gd name="T2" fmla="*/ 0 w 20"/>
                    <a:gd name="T3" fmla="*/ 0 h 31"/>
                    <a:gd name="T4" fmla="*/ 0 w 20"/>
                    <a:gd name="T5" fmla="*/ 0 h 31"/>
                    <a:gd name="T6" fmla="*/ 0 w 20"/>
                    <a:gd name="T7" fmla="*/ 0 h 31"/>
                    <a:gd name="T8" fmla="*/ 0 w 20"/>
                    <a:gd name="T9" fmla="*/ 0 h 31"/>
                    <a:gd name="T10" fmla="*/ 0 w 20"/>
                    <a:gd name="T11" fmla="*/ 0 h 31"/>
                    <a:gd name="T12" fmla="*/ 0 w 20"/>
                    <a:gd name="T13" fmla="*/ 0 h 31"/>
                    <a:gd name="T14" fmla="*/ 0 w 20"/>
                    <a:gd name="T15" fmla="*/ 0 h 31"/>
                    <a:gd name="T16" fmla="*/ 0 w 20"/>
                    <a:gd name="T17" fmla="*/ 0 h 31"/>
                    <a:gd name="T18" fmla="*/ 0 w 20"/>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31"/>
                    <a:gd name="T32" fmla="*/ 20 w 20"/>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31">
                      <a:moveTo>
                        <a:pt x="15" y="0"/>
                      </a:moveTo>
                      <a:lnTo>
                        <a:pt x="16" y="2"/>
                      </a:lnTo>
                      <a:lnTo>
                        <a:pt x="20" y="29"/>
                      </a:lnTo>
                      <a:lnTo>
                        <a:pt x="4" y="31"/>
                      </a:lnTo>
                      <a:lnTo>
                        <a:pt x="0" y="4"/>
                      </a:lnTo>
                      <a:lnTo>
                        <a:pt x="1" y="6"/>
                      </a:lnTo>
                      <a:lnTo>
                        <a:pt x="15" y="0"/>
                      </a:lnTo>
                      <a:lnTo>
                        <a:pt x="15" y="1"/>
                      </a:lnTo>
                      <a:lnTo>
                        <a:pt x="16" y="2"/>
                      </a:lnTo>
                      <a:lnTo>
                        <a:pt x="1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01" name="Freeform 23"/>
                <p:cNvSpPr>
                  <a:spLocks/>
                </p:cNvSpPr>
                <p:nvPr/>
              </p:nvSpPr>
              <p:spPr bwMode="auto">
                <a:xfrm>
                  <a:off x="2076" y="2467"/>
                  <a:ext cx="12" cy="12"/>
                </a:xfrm>
                <a:custGeom>
                  <a:avLst/>
                  <a:gdLst>
                    <a:gd name="T0" fmla="*/ 0 w 36"/>
                    <a:gd name="T1" fmla="*/ 0 h 36"/>
                    <a:gd name="T2" fmla="*/ 0 w 36"/>
                    <a:gd name="T3" fmla="*/ 0 h 36"/>
                    <a:gd name="T4" fmla="*/ 0 w 36"/>
                    <a:gd name="T5" fmla="*/ 0 h 36"/>
                    <a:gd name="T6" fmla="*/ 0 w 36"/>
                    <a:gd name="T7" fmla="*/ 0 h 36"/>
                    <a:gd name="T8" fmla="*/ 0 w 36"/>
                    <a:gd name="T9" fmla="*/ 0 h 36"/>
                    <a:gd name="T10" fmla="*/ 0 w 36"/>
                    <a:gd name="T11" fmla="*/ 0 h 36"/>
                    <a:gd name="T12" fmla="*/ 0 w 36"/>
                    <a:gd name="T13" fmla="*/ 0 h 36"/>
                    <a:gd name="T14" fmla="*/ 0 w 36"/>
                    <a:gd name="T15" fmla="*/ 0 h 36"/>
                    <a:gd name="T16" fmla="*/ 0 w 36"/>
                    <a:gd name="T17" fmla="*/ 0 h 36"/>
                    <a:gd name="T18" fmla="*/ 0 w 36"/>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36"/>
                    <a:gd name="T32" fmla="*/ 36 w 36"/>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36">
                      <a:moveTo>
                        <a:pt x="12" y="0"/>
                      </a:moveTo>
                      <a:lnTo>
                        <a:pt x="15" y="2"/>
                      </a:lnTo>
                      <a:lnTo>
                        <a:pt x="36" y="30"/>
                      </a:lnTo>
                      <a:lnTo>
                        <a:pt x="22" y="36"/>
                      </a:lnTo>
                      <a:lnTo>
                        <a:pt x="0" y="8"/>
                      </a:lnTo>
                      <a:lnTo>
                        <a:pt x="2" y="10"/>
                      </a:lnTo>
                      <a:lnTo>
                        <a:pt x="12" y="0"/>
                      </a:lnTo>
                      <a:lnTo>
                        <a:pt x="14" y="1"/>
                      </a:lnTo>
                      <a:lnTo>
                        <a:pt x="15" y="2"/>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02" name="Freeform 24"/>
                <p:cNvSpPr>
                  <a:spLocks/>
                </p:cNvSpPr>
                <p:nvPr/>
              </p:nvSpPr>
              <p:spPr bwMode="auto">
                <a:xfrm>
                  <a:off x="2064" y="2460"/>
                  <a:ext cx="16" cy="10"/>
                </a:xfrm>
                <a:custGeom>
                  <a:avLst/>
                  <a:gdLst>
                    <a:gd name="T0" fmla="*/ 0 w 49"/>
                    <a:gd name="T1" fmla="*/ 0 h 30"/>
                    <a:gd name="T2" fmla="*/ 0 w 49"/>
                    <a:gd name="T3" fmla="*/ 0 h 30"/>
                    <a:gd name="T4" fmla="*/ 0 w 49"/>
                    <a:gd name="T5" fmla="*/ 0 h 30"/>
                    <a:gd name="T6" fmla="*/ 0 w 49"/>
                    <a:gd name="T7" fmla="*/ 0 h 30"/>
                    <a:gd name="T8" fmla="*/ 0 w 49"/>
                    <a:gd name="T9" fmla="*/ 0 h 30"/>
                    <a:gd name="T10" fmla="*/ 0 w 49"/>
                    <a:gd name="T11" fmla="*/ 0 h 30"/>
                    <a:gd name="T12" fmla="*/ 0 w 49"/>
                    <a:gd name="T13" fmla="*/ 0 h 30"/>
                    <a:gd name="T14" fmla="*/ 0 w 49"/>
                    <a:gd name="T15" fmla="*/ 0 h 30"/>
                    <a:gd name="T16" fmla="*/ 0 w 49"/>
                    <a:gd name="T17" fmla="*/ 0 h 30"/>
                    <a:gd name="T18" fmla="*/ 0 w 49"/>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
                    <a:gd name="T31" fmla="*/ 0 h 30"/>
                    <a:gd name="T32" fmla="*/ 49 w 49"/>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 h="30">
                      <a:moveTo>
                        <a:pt x="15" y="2"/>
                      </a:moveTo>
                      <a:lnTo>
                        <a:pt x="13" y="0"/>
                      </a:lnTo>
                      <a:lnTo>
                        <a:pt x="49" y="20"/>
                      </a:lnTo>
                      <a:lnTo>
                        <a:pt x="39" y="30"/>
                      </a:lnTo>
                      <a:lnTo>
                        <a:pt x="2" y="10"/>
                      </a:lnTo>
                      <a:lnTo>
                        <a:pt x="0" y="8"/>
                      </a:lnTo>
                      <a:lnTo>
                        <a:pt x="2" y="10"/>
                      </a:lnTo>
                      <a:lnTo>
                        <a:pt x="1" y="9"/>
                      </a:lnTo>
                      <a:lnTo>
                        <a:pt x="0" y="8"/>
                      </a:lnTo>
                      <a:lnTo>
                        <a:pt x="15"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03" name="Freeform 25"/>
                <p:cNvSpPr>
                  <a:spLocks/>
                </p:cNvSpPr>
                <p:nvPr/>
              </p:nvSpPr>
              <p:spPr bwMode="auto">
                <a:xfrm>
                  <a:off x="2055" y="2448"/>
                  <a:ext cx="14" cy="15"/>
                </a:xfrm>
                <a:custGeom>
                  <a:avLst/>
                  <a:gdLst>
                    <a:gd name="T0" fmla="*/ 0 w 41"/>
                    <a:gd name="T1" fmla="*/ 0 h 45"/>
                    <a:gd name="T2" fmla="*/ 0 w 41"/>
                    <a:gd name="T3" fmla="*/ 0 h 45"/>
                    <a:gd name="T4" fmla="*/ 0 w 41"/>
                    <a:gd name="T5" fmla="*/ 0 h 45"/>
                    <a:gd name="T6" fmla="*/ 0 w 41"/>
                    <a:gd name="T7" fmla="*/ 0 h 45"/>
                    <a:gd name="T8" fmla="*/ 0 w 41"/>
                    <a:gd name="T9" fmla="*/ 0 h 45"/>
                    <a:gd name="T10" fmla="*/ 0 w 41"/>
                    <a:gd name="T11" fmla="*/ 0 h 45"/>
                    <a:gd name="T12" fmla="*/ 0 w 41"/>
                    <a:gd name="T13" fmla="*/ 0 h 45"/>
                    <a:gd name="T14" fmla="*/ 0 w 41"/>
                    <a:gd name="T15" fmla="*/ 0 h 45"/>
                    <a:gd name="T16" fmla="*/ 0 w 41"/>
                    <a:gd name="T17" fmla="*/ 0 h 45"/>
                    <a:gd name="T18" fmla="*/ 0 w 41"/>
                    <a:gd name="T19" fmla="*/ 0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
                    <a:gd name="T31" fmla="*/ 0 h 45"/>
                    <a:gd name="T32" fmla="*/ 41 w 41"/>
                    <a:gd name="T33" fmla="*/ 45 h 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 h="45">
                      <a:moveTo>
                        <a:pt x="16" y="2"/>
                      </a:moveTo>
                      <a:lnTo>
                        <a:pt x="15" y="0"/>
                      </a:lnTo>
                      <a:lnTo>
                        <a:pt x="41" y="39"/>
                      </a:lnTo>
                      <a:lnTo>
                        <a:pt x="26" y="45"/>
                      </a:lnTo>
                      <a:lnTo>
                        <a:pt x="1" y="6"/>
                      </a:lnTo>
                      <a:lnTo>
                        <a:pt x="0" y="4"/>
                      </a:lnTo>
                      <a:lnTo>
                        <a:pt x="1" y="6"/>
                      </a:lnTo>
                      <a:lnTo>
                        <a:pt x="1" y="5"/>
                      </a:lnTo>
                      <a:lnTo>
                        <a:pt x="0" y="4"/>
                      </a:lnTo>
                      <a:lnTo>
                        <a:pt x="16"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04" name="Freeform 26"/>
                <p:cNvSpPr>
                  <a:spLocks/>
                </p:cNvSpPr>
                <p:nvPr/>
              </p:nvSpPr>
              <p:spPr bwMode="auto">
                <a:xfrm>
                  <a:off x="2052" y="2434"/>
                  <a:ext cx="8" cy="15"/>
                </a:xfrm>
                <a:custGeom>
                  <a:avLst/>
                  <a:gdLst>
                    <a:gd name="T0" fmla="*/ 0 w 26"/>
                    <a:gd name="T1" fmla="*/ 0 h 46"/>
                    <a:gd name="T2" fmla="*/ 0 w 26"/>
                    <a:gd name="T3" fmla="*/ 0 h 46"/>
                    <a:gd name="T4" fmla="*/ 0 w 26"/>
                    <a:gd name="T5" fmla="*/ 0 h 46"/>
                    <a:gd name="T6" fmla="*/ 0 w 26"/>
                    <a:gd name="T7" fmla="*/ 0 h 46"/>
                    <a:gd name="T8" fmla="*/ 0 w 26"/>
                    <a:gd name="T9" fmla="*/ 0 h 46"/>
                    <a:gd name="T10" fmla="*/ 0 w 26"/>
                    <a:gd name="T11" fmla="*/ 0 h 46"/>
                    <a:gd name="T12" fmla="*/ 0 w 26"/>
                    <a:gd name="T13" fmla="*/ 0 h 46"/>
                    <a:gd name="T14" fmla="*/ 0 w 26"/>
                    <a:gd name="T15" fmla="*/ 0 h 46"/>
                    <a:gd name="T16" fmla="*/ 0 w 26"/>
                    <a:gd name="T17" fmla="*/ 0 h 46"/>
                    <a:gd name="T18" fmla="*/ 0 w 26"/>
                    <a:gd name="T19" fmla="*/ 0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46"/>
                    <a:gd name="T32" fmla="*/ 26 w 26"/>
                    <a:gd name="T33" fmla="*/ 46 h 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46">
                      <a:moveTo>
                        <a:pt x="16" y="1"/>
                      </a:moveTo>
                      <a:lnTo>
                        <a:pt x="16" y="0"/>
                      </a:lnTo>
                      <a:lnTo>
                        <a:pt x="26" y="44"/>
                      </a:lnTo>
                      <a:lnTo>
                        <a:pt x="10" y="46"/>
                      </a:lnTo>
                      <a:lnTo>
                        <a:pt x="0" y="2"/>
                      </a:lnTo>
                      <a:lnTo>
                        <a:pt x="0" y="1"/>
                      </a:lnTo>
                      <a:lnTo>
                        <a:pt x="0" y="2"/>
                      </a:lnTo>
                      <a:lnTo>
                        <a:pt x="0" y="1"/>
                      </a:lnTo>
                      <a:lnTo>
                        <a:pt x="16"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05" name="Freeform 27"/>
                <p:cNvSpPr>
                  <a:spLocks/>
                </p:cNvSpPr>
                <p:nvPr/>
              </p:nvSpPr>
              <p:spPr bwMode="auto">
                <a:xfrm>
                  <a:off x="2052" y="2414"/>
                  <a:ext cx="5" cy="20"/>
                </a:xfrm>
                <a:custGeom>
                  <a:avLst/>
                  <a:gdLst>
                    <a:gd name="T0" fmla="*/ 0 w 17"/>
                    <a:gd name="T1" fmla="*/ 0 h 61"/>
                    <a:gd name="T2" fmla="*/ 0 w 17"/>
                    <a:gd name="T3" fmla="*/ 0 h 61"/>
                    <a:gd name="T4" fmla="*/ 0 w 17"/>
                    <a:gd name="T5" fmla="*/ 0 h 61"/>
                    <a:gd name="T6" fmla="*/ 0 w 17"/>
                    <a:gd name="T7" fmla="*/ 0 h 61"/>
                    <a:gd name="T8" fmla="*/ 0 w 17"/>
                    <a:gd name="T9" fmla="*/ 0 h 61"/>
                    <a:gd name="T10" fmla="*/ 0 w 17"/>
                    <a:gd name="T11" fmla="*/ 0 h 61"/>
                    <a:gd name="T12" fmla="*/ 0 w 17"/>
                    <a:gd name="T13" fmla="*/ 0 h 61"/>
                    <a:gd name="T14" fmla="*/ 0 w 17"/>
                    <a:gd name="T15" fmla="*/ 0 h 61"/>
                    <a:gd name="T16" fmla="*/ 0 w 17"/>
                    <a:gd name="T17" fmla="*/ 0 h 61"/>
                    <a:gd name="T18" fmla="*/ 0 w 17"/>
                    <a:gd name="T19" fmla="*/ 0 h 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61"/>
                    <a:gd name="T32" fmla="*/ 17 w 17"/>
                    <a:gd name="T33" fmla="*/ 61 h 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61">
                      <a:moveTo>
                        <a:pt x="8" y="0"/>
                      </a:moveTo>
                      <a:lnTo>
                        <a:pt x="17" y="6"/>
                      </a:lnTo>
                      <a:lnTo>
                        <a:pt x="16" y="61"/>
                      </a:lnTo>
                      <a:lnTo>
                        <a:pt x="0" y="61"/>
                      </a:lnTo>
                      <a:lnTo>
                        <a:pt x="1" y="6"/>
                      </a:lnTo>
                      <a:lnTo>
                        <a:pt x="10" y="12"/>
                      </a:lnTo>
                      <a:lnTo>
                        <a:pt x="8" y="0"/>
                      </a:lnTo>
                      <a:lnTo>
                        <a:pt x="17" y="0"/>
                      </a:lnTo>
                      <a:lnTo>
                        <a:pt x="17" y="6"/>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06" name="Freeform 28"/>
                <p:cNvSpPr>
                  <a:spLocks/>
                </p:cNvSpPr>
                <p:nvPr/>
              </p:nvSpPr>
              <p:spPr bwMode="auto">
                <a:xfrm>
                  <a:off x="2038" y="2414"/>
                  <a:ext cx="17" cy="5"/>
                </a:xfrm>
                <a:custGeom>
                  <a:avLst/>
                  <a:gdLst>
                    <a:gd name="T0" fmla="*/ 0 w 51"/>
                    <a:gd name="T1" fmla="*/ 0 h 15"/>
                    <a:gd name="T2" fmla="*/ 0 w 51"/>
                    <a:gd name="T3" fmla="*/ 0 h 15"/>
                    <a:gd name="T4" fmla="*/ 0 w 51"/>
                    <a:gd name="T5" fmla="*/ 0 h 15"/>
                    <a:gd name="T6" fmla="*/ 0 w 51"/>
                    <a:gd name="T7" fmla="*/ 0 h 15"/>
                    <a:gd name="T8" fmla="*/ 0 w 51"/>
                    <a:gd name="T9" fmla="*/ 0 h 15"/>
                    <a:gd name="T10" fmla="*/ 0 w 51"/>
                    <a:gd name="T11" fmla="*/ 0 h 15"/>
                    <a:gd name="T12" fmla="*/ 0 w 51"/>
                    <a:gd name="T13" fmla="*/ 0 h 15"/>
                    <a:gd name="T14" fmla="*/ 0 w 51"/>
                    <a:gd name="T15" fmla="*/ 0 h 15"/>
                    <a:gd name="T16" fmla="*/ 0 w 51"/>
                    <a:gd name="T17" fmla="*/ 0 h 15"/>
                    <a:gd name="T18" fmla="*/ 0 w 51"/>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15"/>
                    <a:gd name="T32" fmla="*/ 51 w 51"/>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15">
                      <a:moveTo>
                        <a:pt x="4" y="3"/>
                      </a:moveTo>
                      <a:lnTo>
                        <a:pt x="1" y="3"/>
                      </a:lnTo>
                      <a:lnTo>
                        <a:pt x="49" y="0"/>
                      </a:lnTo>
                      <a:lnTo>
                        <a:pt x="51" y="12"/>
                      </a:lnTo>
                      <a:lnTo>
                        <a:pt x="3" y="15"/>
                      </a:lnTo>
                      <a:lnTo>
                        <a:pt x="0" y="15"/>
                      </a:lnTo>
                      <a:lnTo>
                        <a:pt x="3" y="15"/>
                      </a:lnTo>
                      <a:lnTo>
                        <a:pt x="2" y="15"/>
                      </a:lnTo>
                      <a:lnTo>
                        <a:pt x="0" y="15"/>
                      </a:lnTo>
                      <a:lnTo>
                        <a:pt x="4"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07" name="Freeform 29"/>
                <p:cNvSpPr>
                  <a:spLocks/>
                </p:cNvSpPr>
                <p:nvPr/>
              </p:nvSpPr>
              <p:spPr bwMode="auto">
                <a:xfrm>
                  <a:off x="2021" y="2412"/>
                  <a:ext cx="18" cy="7"/>
                </a:xfrm>
                <a:custGeom>
                  <a:avLst/>
                  <a:gdLst>
                    <a:gd name="T0" fmla="*/ 0 w 54"/>
                    <a:gd name="T1" fmla="*/ 0 h 20"/>
                    <a:gd name="T2" fmla="*/ 0 w 54"/>
                    <a:gd name="T3" fmla="*/ 0 h 20"/>
                    <a:gd name="T4" fmla="*/ 0 w 54"/>
                    <a:gd name="T5" fmla="*/ 0 h 20"/>
                    <a:gd name="T6" fmla="*/ 0 w 54"/>
                    <a:gd name="T7" fmla="*/ 0 h 20"/>
                    <a:gd name="T8" fmla="*/ 0 w 54"/>
                    <a:gd name="T9" fmla="*/ 0 h 20"/>
                    <a:gd name="T10" fmla="*/ 0 w 54"/>
                    <a:gd name="T11" fmla="*/ 0 h 20"/>
                    <a:gd name="T12" fmla="*/ 0 w 54"/>
                    <a:gd name="T13" fmla="*/ 0 h 20"/>
                    <a:gd name="T14" fmla="*/ 0 w 54"/>
                    <a:gd name="T15" fmla="*/ 0 h 20"/>
                    <a:gd name="T16" fmla="*/ 0 w 54"/>
                    <a:gd name="T17" fmla="*/ 0 h 20"/>
                    <a:gd name="T18" fmla="*/ 0 w 54"/>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
                    <a:gd name="T31" fmla="*/ 0 h 20"/>
                    <a:gd name="T32" fmla="*/ 54 w 54"/>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 h="20">
                      <a:moveTo>
                        <a:pt x="10" y="1"/>
                      </a:moveTo>
                      <a:lnTo>
                        <a:pt x="7" y="0"/>
                      </a:lnTo>
                      <a:lnTo>
                        <a:pt x="54" y="8"/>
                      </a:lnTo>
                      <a:lnTo>
                        <a:pt x="50" y="20"/>
                      </a:lnTo>
                      <a:lnTo>
                        <a:pt x="3" y="12"/>
                      </a:lnTo>
                      <a:lnTo>
                        <a:pt x="0" y="11"/>
                      </a:lnTo>
                      <a:lnTo>
                        <a:pt x="3" y="12"/>
                      </a:lnTo>
                      <a:lnTo>
                        <a:pt x="2" y="11"/>
                      </a:lnTo>
                      <a:lnTo>
                        <a:pt x="0" y="11"/>
                      </a:lnTo>
                      <a:lnTo>
                        <a:pt x="1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08" name="Freeform 30"/>
                <p:cNvSpPr>
                  <a:spLocks/>
                </p:cNvSpPr>
                <p:nvPr/>
              </p:nvSpPr>
              <p:spPr bwMode="auto">
                <a:xfrm>
                  <a:off x="2006" y="2405"/>
                  <a:ext cx="19" cy="11"/>
                </a:xfrm>
                <a:custGeom>
                  <a:avLst/>
                  <a:gdLst>
                    <a:gd name="T0" fmla="*/ 0 w 55"/>
                    <a:gd name="T1" fmla="*/ 0 h 34"/>
                    <a:gd name="T2" fmla="*/ 0 w 55"/>
                    <a:gd name="T3" fmla="*/ 0 h 34"/>
                    <a:gd name="T4" fmla="*/ 0 w 55"/>
                    <a:gd name="T5" fmla="*/ 0 h 34"/>
                    <a:gd name="T6" fmla="*/ 0 w 55"/>
                    <a:gd name="T7" fmla="*/ 0 h 34"/>
                    <a:gd name="T8" fmla="*/ 0 w 55"/>
                    <a:gd name="T9" fmla="*/ 0 h 34"/>
                    <a:gd name="T10" fmla="*/ 0 w 55"/>
                    <a:gd name="T11" fmla="*/ 0 h 34"/>
                    <a:gd name="T12" fmla="*/ 0 w 55"/>
                    <a:gd name="T13" fmla="*/ 0 h 34"/>
                    <a:gd name="T14" fmla="*/ 0 w 55"/>
                    <a:gd name="T15" fmla="*/ 0 h 34"/>
                    <a:gd name="T16" fmla="*/ 0 w 55"/>
                    <a:gd name="T17" fmla="*/ 0 h 34"/>
                    <a:gd name="T18" fmla="*/ 0 w 55"/>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5"/>
                    <a:gd name="T31" fmla="*/ 0 h 34"/>
                    <a:gd name="T32" fmla="*/ 55 w 55"/>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5" h="34">
                      <a:moveTo>
                        <a:pt x="14" y="2"/>
                      </a:moveTo>
                      <a:lnTo>
                        <a:pt x="12" y="0"/>
                      </a:lnTo>
                      <a:lnTo>
                        <a:pt x="55" y="24"/>
                      </a:lnTo>
                      <a:lnTo>
                        <a:pt x="45" y="34"/>
                      </a:lnTo>
                      <a:lnTo>
                        <a:pt x="2" y="10"/>
                      </a:lnTo>
                      <a:lnTo>
                        <a:pt x="0" y="8"/>
                      </a:lnTo>
                      <a:lnTo>
                        <a:pt x="2" y="10"/>
                      </a:lnTo>
                      <a:lnTo>
                        <a:pt x="1" y="9"/>
                      </a:lnTo>
                      <a:lnTo>
                        <a:pt x="0" y="8"/>
                      </a:lnTo>
                      <a:lnTo>
                        <a:pt x="14"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09" name="Freeform 31"/>
                <p:cNvSpPr>
                  <a:spLocks/>
                </p:cNvSpPr>
                <p:nvPr/>
              </p:nvSpPr>
              <p:spPr bwMode="auto">
                <a:xfrm>
                  <a:off x="1997" y="2395"/>
                  <a:ext cx="14" cy="12"/>
                </a:xfrm>
                <a:custGeom>
                  <a:avLst/>
                  <a:gdLst>
                    <a:gd name="T0" fmla="*/ 0 w 41"/>
                    <a:gd name="T1" fmla="*/ 0 h 37"/>
                    <a:gd name="T2" fmla="*/ 0 w 41"/>
                    <a:gd name="T3" fmla="*/ 0 h 37"/>
                    <a:gd name="T4" fmla="*/ 0 w 41"/>
                    <a:gd name="T5" fmla="*/ 0 h 37"/>
                    <a:gd name="T6" fmla="*/ 0 w 41"/>
                    <a:gd name="T7" fmla="*/ 0 h 37"/>
                    <a:gd name="T8" fmla="*/ 0 w 41"/>
                    <a:gd name="T9" fmla="*/ 0 h 37"/>
                    <a:gd name="T10" fmla="*/ 0 w 41"/>
                    <a:gd name="T11" fmla="*/ 0 h 37"/>
                    <a:gd name="T12" fmla="*/ 0 w 41"/>
                    <a:gd name="T13" fmla="*/ 0 h 37"/>
                    <a:gd name="T14" fmla="*/ 0 w 41"/>
                    <a:gd name="T15" fmla="*/ 0 h 37"/>
                    <a:gd name="T16" fmla="*/ 0 w 41"/>
                    <a:gd name="T17" fmla="*/ 0 h 37"/>
                    <a:gd name="T18" fmla="*/ 0 w 41"/>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
                    <a:gd name="T31" fmla="*/ 0 h 37"/>
                    <a:gd name="T32" fmla="*/ 41 w 41"/>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 h="37">
                      <a:moveTo>
                        <a:pt x="17" y="2"/>
                      </a:moveTo>
                      <a:lnTo>
                        <a:pt x="16" y="0"/>
                      </a:lnTo>
                      <a:lnTo>
                        <a:pt x="41" y="31"/>
                      </a:lnTo>
                      <a:lnTo>
                        <a:pt x="27" y="37"/>
                      </a:lnTo>
                      <a:lnTo>
                        <a:pt x="1" y="6"/>
                      </a:lnTo>
                      <a:lnTo>
                        <a:pt x="0" y="4"/>
                      </a:lnTo>
                      <a:lnTo>
                        <a:pt x="1" y="6"/>
                      </a:lnTo>
                      <a:lnTo>
                        <a:pt x="1" y="5"/>
                      </a:lnTo>
                      <a:lnTo>
                        <a:pt x="0" y="4"/>
                      </a:lnTo>
                      <a:lnTo>
                        <a:pt x="17"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10" name="Freeform 32"/>
                <p:cNvSpPr>
                  <a:spLocks/>
                </p:cNvSpPr>
                <p:nvPr/>
              </p:nvSpPr>
              <p:spPr bwMode="auto">
                <a:xfrm>
                  <a:off x="1994" y="2382"/>
                  <a:ext cx="9" cy="14"/>
                </a:xfrm>
                <a:custGeom>
                  <a:avLst/>
                  <a:gdLst>
                    <a:gd name="T0" fmla="*/ 0 w 27"/>
                    <a:gd name="T1" fmla="*/ 0 h 42"/>
                    <a:gd name="T2" fmla="*/ 0 w 27"/>
                    <a:gd name="T3" fmla="*/ 0 h 42"/>
                    <a:gd name="T4" fmla="*/ 0 w 27"/>
                    <a:gd name="T5" fmla="*/ 0 h 42"/>
                    <a:gd name="T6" fmla="*/ 0 w 27"/>
                    <a:gd name="T7" fmla="*/ 0 h 42"/>
                    <a:gd name="T8" fmla="*/ 0 w 27"/>
                    <a:gd name="T9" fmla="*/ 0 h 42"/>
                    <a:gd name="T10" fmla="*/ 0 w 27"/>
                    <a:gd name="T11" fmla="*/ 0 h 42"/>
                    <a:gd name="T12" fmla="*/ 0 w 27"/>
                    <a:gd name="T13" fmla="*/ 0 h 42"/>
                    <a:gd name="T14" fmla="*/ 0 w 27"/>
                    <a:gd name="T15" fmla="*/ 0 h 42"/>
                    <a:gd name="T16" fmla="*/ 0 w 27"/>
                    <a:gd name="T17" fmla="*/ 0 h 42"/>
                    <a:gd name="T18" fmla="*/ 0 w 27"/>
                    <a:gd name="T19" fmla="*/ 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42"/>
                    <a:gd name="T32" fmla="*/ 27 w 27"/>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42">
                      <a:moveTo>
                        <a:pt x="16" y="2"/>
                      </a:moveTo>
                      <a:lnTo>
                        <a:pt x="16" y="0"/>
                      </a:lnTo>
                      <a:lnTo>
                        <a:pt x="27" y="40"/>
                      </a:lnTo>
                      <a:lnTo>
                        <a:pt x="10" y="42"/>
                      </a:lnTo>
                      <a:lnTo>
                        <a:pt x="0" y="2"/>
                      </a:lnTo>
                      <a:lnTo>
                        <a:pt x="0" y="0"/>
                      </a:lnTo>
                      <a:lnTo>
                        <a:pt x="0" y="2"/>
                      </a:lnTo>
                      <a:lnTo>
                        <a:pt x="0" y="1"/>
                      </a:lnTo>
                      <a:lnTo>
                        <a:pt x="0" y="0"/>
                      </a:lnTo>
                      <a:lnTo>
                        <a:pt x="16"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11" name="Freeform 33"/>
                <p:cNvSpPr>
                  <a:spLocks/>
                </p:cNvSpPr>
                <p:nvPr/>
              </p:nvSpPr>
              <p:spPr bwMode="auto">
                <a:xfrm>
                  <a:off x="1994" y="2370"/>
                  <a:ext cx="9" cy="13"/>
                </a:xfrm>
                <a:custGeom>
                  <a:avLst/>
                  <a:gdLst>
                    <a:gd name="T0" fmla="*/ 0 w 28"/>
                    <a:gd name="T1" fmla="*/ 0 h 40"/>
                    <a:gd name="T2" fmla="*/ 0 w 28"/>
                    <a:gd name="T3" fmla="*/ 0 h 40"/>
                    <a:gd name="T4" fmla="*/ 0 w 28"/>
                    <a:gd name="T5" fmla="*/ 0 h 40"/>
                    <a:gd name="T6" fmla="*/ 0 w 28"/>
                    <a:gd name="T7" fmla="*/ 0 h 40"/>
                    <a:gd name="T8" fmla="*/ 0 w 28"/>
                    <a:gd name="T9" fmla="*/ 0 h 40"/>
                    <a:gd name="T10" fmla="*/ 0 w 28"/>
                    <a:gd name="T11" fmla="*/ 0 h 40"/>
                    <a:gd name="T12" fmla="*/ 0 w 28"/>
                    <a:gd name="T13" fmla="*/ 0 h 40"/>
                    <a:gd name="T14" fmla="*/ 0 w 28"/>
                    <a:gd name="T15" fmla="*/ 0 h 40"/>
                    <a:gd name="T16" fmla="*/ 0 w 28"/>
                    <a:gd name="T17" fmla="*/ 0 h 40"/>
                    <a:gd name="T18" fmla="*/ 0 w 28"/>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40"/>
                    <a:gd name="T32" fmla="*/ 28 w 28"/>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40">
                      <a:moveTo>
                        <a:pt x="27" y="6"/>
                      </a:moveTo>
                      <a:lnTo>
                        <a:pt x="28" y="4"/>
                      </a:lnTo>
                      <a:lnTo>
                        <a:pt x="16" y="40"/>
                      </a:lnTo>
                      <a:lnTo>
                        <a:pt x="0" y="38"/>
                      </a:lnTo>
                      <a:lnTo>
                        <a:pt x="11" y="2"/>
                      </a:lnTo>
                      <a:lnTo>
                        <a:pt x="12" y="0"/>
                      </a:lnTo>
                      <a:lnTo>
                        <a:pt x="11" y="2"/>
                      </a:lnTo>
                      <a:lnTo>
                        <a:pt x="12" y="1"/>
                      </a:lnTo>
                      <a:lnTo>
                        <a:pt x="12" y="0"/>
                      </a:lnTo>
                      <a:lnTo>
                        <a:pt x="27"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12" name="Freeform 34"/>
                <p:cNvSpPr>
                  <a:spLocks/>
                </p:cNvSpPr>
                <p:nvPr/>
              </p:nvSpPr>
              <p:spPr bwMode="auto">
                <a:xfrm>
                  <a:off x="1998" y="2359"/>
                  <a:ext cx="14" cy="13"/>
                </a:xfrm>
                <a:custGeom>
                  <a:avLst/>
                  <a:gdLst>
                    <a:gd name="T0" fmla="*/ 0 w 41"/>
                    <a:gd name="T1" fmla="*/ 0 h 39"/>
                    <a:gd name="T2" fmla="*/ 0 w 41"/>
                    <a:gd name="T3" fmla="*/ 0 h 39"/>
                    <a:gd name="T4" fmla="*/ 0 w 41"/>
                    <a:gd name="T5" fmla="*/ 0 h 39"/>
                    <a:gd name="T6" fmla="*/ 0 w 41"/>
                    <a:gd name="T7" fmla="*/ 0 h 39"/>
                    <a:gd name="T8" fmla="*/ 0 w 41"/>
                    <a:gd name="T9" fmla="*/ 0 h 39"/>
                    <a:gd name="T10" fmla="*/ 0 w 41"/>
                    <a:gd name="T11" fmla="*/ 0 h 39"/>
                    <a:gd name="T12" fmla="*/ 0 w 41"/>
                    <a:gd name="T13" fmla="*/ 0 h 39"/>
                    <a:gd name="T14" fmla="*/ 0 w 41"/>
                    <a:gd name="T15" fmla="*/ 0 h 39"/>
                    <a:gd name="T16" fmla="*/ 0 w 41"/>
                    <a:gd name="T17" fmla="*/ 0 h 39"/>
                    <a:gd name="T18" fmla="*/ 0 w 41"/>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
                    <a:gd name="T31" fmla="*/ 0 h 39"/>
                    <a:gd name="T32" fmla="*/ 41 w 41"/>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 h="39">
                      <a:moveTo>
                        <a:pt x="39" y="11"/>
                      </a:moveTo>
                      <a:lnTo>
                        <a:pt x="41" y="9"/>
                      </a:lnTo>
                      <a:lnTo>
                        <a:pt x="15" y="39"/>
                      </a:lnTo>
                      <a:lnTo>
                        <a:pt x="0" y="33"/>
                      </a:lnTo>
                      <a:lnTo>
                        <a:pt x="27" y="2"/>
                      </a:lnTo>
                      <a:lnTo>
                        <a:pt x="29" y="0"/>
                      </a:lnTo>
                      <a:lnTo>
                        <a:pt x="27" y="2"/>
                      </a:lnTo>
                      <a:lnTo>
                        <a:pt x="28" y="1"/>
                      </a:lnTo>
                      <a:lnTo>
                        <a:pt x="29" y="0"/>
                      </a:lnTo>
                      <a:lnTo>
                        <a:pt x="39"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13" name="Freeform 35"/>
                <p:cNvSpPr>
                  <a:spLocks/>
                </p:cNvSpPr>
                <p:nvPr/>
              </p:nvSpPr>
              <p:spPr bwMode="auto">
                <a:xfrm>
                  <a:off x="2008" y="2351"/>
                  <a:ext cx="17" cy="11"/>
                </a:xfrm>
                <a:custGeom>
                  <a:avLst/>
                  <a:gdLst>
                    <a:gd name="T0" fmla="*/ 0 w 53"/>
                    <a:gd name="T1" fmla="*/ 0 h 35"/>
                    <a:gd name="T2" fmla="*/ 0 w 53"/>
                    <a:gd name="T3" fmla="*/ 0 h 35"/>
                    <a:gd name="T4" fmla="*/ 0 w 53"/>
                    <a:gd name="T5" fmla="*/ 0 h 35"/>
                    <a:gd name="T6" fmla="*/ 0 w 53"/>
                    <a:gd name="T7" fmla="*/ 0 h 35"/>
                    <a:gd name="T8" fmla="*/ 0 w 53"/>
                    <a:gd name="T9" fmla="*/ 0 h 35"/>
                    <a:gd name="T10" fmla="*/ 0 w 53"/>
                    <a:gd name="T11" fmla="*/ 0 h 35"/>
                    <a:gd name="T12" fmla="*/ 0 w 53"/>
                    <a:gd name="T13" fmla="*/ 0 h 35"/>
                    <a:gd name="T14" fmla="*/ 0 w 53"/>
                    <a:gd name="T15" fmla="*/ 0 h 35"/>
                    <a:gd name="T16" fmla="*/ 0 w 53"/>
                    <a:gd name="T17" fmla="*/ 0 h 35"/>
                    <a:gd name="T18" fmla="*/ 0 w 53"/>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3"/>
                    <a:gd name="T31" fmla="*/ 0 h 35"/>
                    <a:gd name="T32" fmla="*/ 53 w 53"/>
                    <a:gd name="T33" fmla="*/ 35 h 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3" h="35">
                      <a:moveTo>
                        <a:pt x="48" y="12"/>
                      </a:moveTo>
                      <a:lnTo>
                        <a:pt x="53" y="11"/>
                      </a:lnTo>
                      <a:lnTo>
                        <a:pt x="10" y="35"/>
                      </a:lnTo>
                      <a:lnTo>
                        <a:pt x="0" y="24"/>
                      </a:lnTo>
                      <a:lnTo>
                        <a:pt x="43" y="1"/>
                      </a:lnTo>
                      <a:lnTo>
                        <a:pt x="48" y="0"/>
                      </a:lnTo>
                      <a:lnTo>
                        <a:pt x="43" y="1"/>
                      </a:lnTo>
                      <a:lnTo>
                        <a:pt x="45" y="0"/>
                      </a:lnTo>
                      <a:lnTo>
                        <a:pt x="48" y="0"/>
                      </a:lnTo>
                      <a:lnTo>
                        <a:pt x="48"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14" name="Freeform 36"/>
                <p:cNvSpPr>
                  <a:spLocks/>
                </p:cNvSpPr>
                <p:nvPr/>
              </p:nvSpPr>
              <p:spPr bwMode="auto">
                <a:xfrm>
                  <a:off x="2024" y="2351"/>
                  <a:ext cx="25" cy="4"/>
                </a:xfrm>
                <a:custGeom>
                  <a:avLst/>
                  <a:gdLst>
                    <a:gd name="T0" fmla="*/ 0 w 77"/>
                    <a:gd name="T1" fmla="*/ 0 h 12"/>
                    <a:gd name="T2" fmla="*/ 0 w 77"/>
                    <a:gd name="T3" fmla="*/ 0 h 12"/>
                    <a:gd name="T4" fmla="*/ 0 w 77"/>
                    <a:gd name="T5" fmla="*/ 0 h 12"/>
                    <a:gd name="T6" fmla="*/ 0 w 77"/>
                    <a:gd name="T7" fmla="*/ 0 h 12"/>
                    <a:gd name="T8" fmla="*/ 0 w 77"/>
                    <a:gd name="T9" fmla="*/ 0 h 12"/>
                    <a:gd name="T10" fmla="*/ 0 w 77"/>
                    <a:gd name="T11" fmla="*/ 0 h 12"/>
                    <a:gd name="T12" fmla="*/ 0 w 77"/>
                    <a:gd name="T13" fmla="*/ 0 h 12"/>
                    <a:gd name="T14" fmla="*/ 0 w 77"/>
                    <a:gd name="T15" fmla="*/ 0 h 12"/>
                    <a:gd name="T16" fmla="*/ 0 w 77"/>
                    <a:gd name="T17" fmla="*/ 0 h 12"/>
                    <a:gd name="T18" fmla="*/ 0 w 77"/>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7"/>
                    <a:gd name="T31" fmla="*/ 0 h 12"/>
                    <a:gd name="T32" fmla="*/ 77 w 77"/>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7" h="12">
                      <a:moveTo>
                        <a:pt x="6" y="0"/>
                      </a:moveTo>
                      <a:lnTo>
                        <a:pt x="5" y="12"/>
                      </a:lnTo>
                      <a:lnTo>
                        <a:pt x="0" y="12"/>
                      </a:lnTo>
                      <a:lnTo>
                        <a:pt x="0" y="0"/>
                      </a:lnTo>
                      <a:lnTo>
                        <a:pt x="5" y="0"/>
                      </a:lnTo>
                      <a:lnTo>
                        <a:pt x="4" y="12"/>
                      </a:lnTo>
                      <a:lnTo>
                        <a:pt x="6" y="0"/>
                      </a:lnTo>
                      <a:lnTo>
                        <a:pt x="77" y="12"/>
                      </a:lnTo>
                      <a:lnTo>
                        <a:pt x="5" y="12"/>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15" name="Freeform 37"/>
                <p:cNvSpPr>
                  <a:spLocks/>
                </p:cNvSpPr>
                <p:nvPr/>
              </p:nvSpPr>
              <p:spPr bwMode="auto">
                <a:xfrm>
                  <a:off x="2006" y="2348"/>
                  <a:ext cx="20" cy="7"/>
                </a:xfrm>
                <a:custGeom>
                  <a:avLst/>
                  <a:gdLst>
                    <a:gd name="T0" fmla="*/ 0 w 60"/>
                    <a:gd name="T1" fmla="*/ 0 h 20"/>
                    <a:gd name="T2" fmla="*/ 0 w 60"/>
                    <a:gd name="T3" fmla="*/ 0 h 20"/>
                    <a:gd name="T4" fmla="*/ 0 w 60"/>
                    <a:gd name="T5" fmla="*/ 0 h 20"/>
                    <a:gd name="T6" fmla="*/ 0 w 60"/>
                    <a:gd name="T7" fmla="*/ 0 h 20"/>
                    <a:gd name="T8" fmla="*/ 0 w 60"/>
                    <a:gd name="T9" fmla="*/ 0 h 20"/>
                    <a:gd name="T10" fmla="*/ 0 w 60"/>
                    <a:gd name="T11" fmla="*/ 0 h 20"/>
                    <a:gd name="T12" fmla="*/ 0 w 60"/>
                    <a:gd name="T13" fmla="*/ 0 h 20"/>
                    <a:gd name="T14" fmla="*/ 0 w 60"/>
                    <a:gd name="T15" fmla="*/ 0 h 20"/>
                    <a:gd name="T16" fmla="*/ 0 w 60"/>
                    <a:gd name="T17" fmla="*/ 0 h 20"/>
                    <a:gd name="T18" fmla="*/ 0 w 60"/>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0"/>
                    <a:gd name="T31" fmla="*/ 0 h 20"/>
                    <a:gd name="T32" fmla="*/ 60 w 6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0" h="20">
                      <a:moveTo>
                        <a:pt x="0" y="0"/>
                      </a:moveTo>
                      <a:lnTo>
                        <a:pt x="2" y="0"/>
                      </a:lnTo>
                      <a:lnTo>
                        <a:pt x="60" y="8"/>
                      </a:lnTo>
                      <a:lnTo>
                        <a:pt x="58" y="20"/>
                      </a:lnTo>
                      <a:lnTo>
                        <a:pt x="0" y="12"/>
                      </a:lnTo>
                      <a:lnTo>
                        <a:pt x="2" y="12"/>
                      </a:lnTo>
                      <a:lnTo>
                        <a:pt x="0" y="0"/>
                      </a:lnTo>
                      <a:lnTo>
                        <a:pt x="1" y="0"/>
                      </a:lnTo>
                      <a:lnTo>
                        <a:pt x="2"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16" name="Freeform 38"/>
                <p:cNvSpPr>
                  <a:spLocks/>
                </p:cNvSpPr>
                <p:nvPr/>
              </p:nvSpPr>
              <p:spPr bwMode="auto">
                <a:xfrm>
                  <a:off x="1985" y="2348"/>
                  <a:ext cx="21" cy="6"/>
                </a:xfrm>
                <a:custGeom>
                  <a:avLst/>
                  <a:gdLst>
                    <a:gd name="T0" fmla="*/ 0 w 63"/>
                    <a:gd name="T1" fmla="*/ 0 h 19"/>
                    <a:gd name="T2" fmla="*/ 0 w 63"/>
                    <a:gd name="T3" fmla="*/ 0 h 19"/>
                    <a:gd name="T4" fmla="*/ 0 w 63"/>
                    <a:gd name="T5" fmla="*/ 0 h 19"/>
                    <a:gd name="T6" fmla="*/ 0 w 63"/>
                    <a:gd name="T7" fmla="*/ 0 h 19"/>
                    <a:gd name="T8" fmla="*/ 0 w 63"/>
                    <a:gd name="T9" fmla="*/ 0 h 19"/>
                    <a:gd name="T10" fmla="*/ 0 w 63"/>
                    <a:gd name="T11" fmla="*/ 0 h 19"/>
                    <a:gd name="T12" fmla="*/ 0 w 63"/>
                    <a:gd name="T13" fmla="*/ 0 h 19"/>
                    <a:gd name="T14" fmla="*/ 0 w 63"/>
                    <a:gd name="T15" fmla="*/ 0 h 19"/>
                    <a:gd name="T16" fmla="*/ 0 w 63"/>
                    <a:gd name="T17" fmla="*/ 0 h 19"/>
                    <a:gd name="T18" fmla="*/ 0 w 63"/>
                    <a:gd name="T19" fmla="*/ 0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19"/>
                    <a:gd name="T32" fmla="*/ 63 w 63"/>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19">
                      <a:moveTo>
                        <a:pt x="0" y="8"/>
                      </a:moveTo>
                      <a:lnTo>
                        <a:pt x="3" y="7"/>
                      </a:lnTo>
                      <a:lnTo>
                        <a:pt x="61" y="0"/>
                      </a:lnTo>
                      <a:lnTo>
                        <a:pt x="63" y="12"/>
                      </a:lnTo>
                      <a:lnTo>
                        <a:pt x="5" y="19"/>
                      </a:lnTo>
                      <a:lnTo>
                        <a:pt x="8" y="18"/>
                      </a:lnTo>
                      <a:lnTo>
                        <a:pt x="0" y="8"/>
                      </a:lnTo>
                      <a:lnTo>
                        <a:pt x="1" y="7"/>
                      </a:lnTo>
                      <a:lnTo>
                        <a:pt x="3" y="7"/>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17" name="Freeform 39"/>
                <p:cNvSpPr>
                  <a:spLocks/>
                </p:cNvSpPr>
                <p:nvPr/>
              </p:nvSpPr>
              <p:spPr bwMode="auto">
                <a:xfrm>
                  <a:off x="1976" y="2351"/>
                  <a:ext cx="12" cy="7"/>
                </a:xfrm>
                <a:custGeom>
                  <a:avLst/>
                  <a:gdLst>
                    <a:gd name="T0" fmla="*/ 0 w 36"/>
                    <a:gd name="T1" fmla="*/ 0 h 21"/>
                    <a:gd name="T2" fmla="*/ 0 w 36"/>
                    <a:gd name="T3" fmla="*/ 0 h 21"/>
                    <a:gd name="T4" fmla="*/ 0 w 36"/>
                    <a:gd name="T5" fmla="*/ 0 h 21"/>
                    <a:gd name="T6" fmla="*/ 0 w 36"/>
                    <a:gd name="T7" fmla="*/ 0 h 21"/>
                    <a:gd name="T8" fmla="*/ 0 w 36"/>
                    <a:gd name="T9" fmla="*/ 0 h 21"/>
                    <a:gd name="T10" fmla="*/ 0 w 36"/>
                    <a:gd name="T11" fmla="*/ 0 h 21"/>
                    <a:gd name="T12" fmla="*/ 0 w 36"/>
                    <a:gd name="T13" fmla="*/ 0 h 21"/>
                    <a:gd name="T14" fmla="*/ 0 w 36"/>
                    <a:gd name="T15" fmla="*/ 0 h 21"/>
                    <a:gd name="T16" fmla="*/ 0 w 36"/>
                    <a:gd name="T17" fmla="*/ 0 h 21"/>
                    <a:gd name="T18" fmla="*/ 0 w 36"/>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21"/>
                    <a:gd name="T32" fmla="*/ 36 w 36"/>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21">
                      <a:moveTo>
                        <a:pt x="0" y="12"/>
                      </a:moveTo>
                      <a:lnTo>
                        <a:pt x="1" y="11"/>
                      </a:lnTo>
                      <a:lnTo>
                        <a:pt x="28" y="0"/>
                      </a:lnTo>
                      <a:lnTo>
                        <a:pt x="36" y="10"/>
                      </a:lnTo>
                      <a:lnTo>
                        <a:pt x="9" y="21"/>
                      </a:lnTo>
                      <a:lnTo>
                        <a:pt x="10" y="20"/>
                      </a:lnTo>
                      <a:lnTo>
                        <a:pt x="0" y="12"/>
                      </a:lnTo>
                      <a:lnTo>
                        <a:pt x="0" y="11"/>
                      </a:lnTo>
                      <a:lnTo>
                        <a:pt x="1" y="11"/>
                      </a:ln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18" name="Freeform 40"/>
                <p:cNvSpPr>
                  <a:spLocks/>
                </p:cNvSpPr>
                <p:nvPr/>
              </p:nvSpPr>
              <p:spPr bwMode="auto">
                <a:xfrm>
                  <a:off x="1966" y="2355"/>
                  <a:ext cx="13" cy="9"/>
                </a:xfrm>
                <a:custGeom>
                  <a:avLst/>
                  <a:gdLst>
                    <a:gd name="T0" fmla="*/ 0 w 39"/>
                    <a:gd name="T1" fmla="*/ 0 h 28"/>
                    <a:gd name="T2" fmla="*/ 0 w 39"/>
                    <a:gd name="T3" fmla="*/ 0 h 28"/>
                    <a:gd name="T4" fmla="*/ 0 w 39"/>
                    <a:gd name="T5" fmla="*/ 0 h 28"/>
                    <a:gd name="T6" fmla="*/ 0 w 39"/>
                    <a:gd name="T7" fmla="*/ 0 h 28"/>
                    <a:gd name="T8" fmla="*/ 0 w 39"/>
                    <a:gd name="T9" fmla="*/ 0 h 28"/>
                    <a:gd name="T10" fmla="*/ 0 w 39"/>
                    <a:gd name="T11" fmla="*/ 0 h 28"/>
                    <a:gd name="T12" fmla="*/ 0 w 39"/>
                    <a:gd name="T13" fmla="*/ 0 h 28"/>
                    <a:gd name="T14" fmla="*/ 0 w 39"/>
                    <a:gd name="T15" fmla="*/ 0 h 28"/>
                    <a:gd name="T16" fmla="*/ 0 w 39"/>
                    <a:gd name="T17" fmla="*/ 0 h 28"/>
                    <a:gd name="T18" fmla="*/ 0 w 39"/>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9"/>
                    <a:gd name="T31" fmla="*/ 0 h 28"/>
                    <a:gd name="T32" fmla="*/ 39 w 39"/>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9" h="28">
                      <a:moveTo>
                        <a:pt x="0" y="21"/>
                      </a:moveTo>
                      <a:lnTo>
                        <a:pt x="2" y="20"/>
                      </a:lnTo>
                      <a:lnTo>
                        <a:pt x="29" y="0"/>
                      </a:lnTo>
                      <a:lnTo>
                        <a:pt x="39" y="8"/>
                      </a:lnTo>
                      <a:lnTo>
                        <a:pt x="13" y="28"/>
                      </a:lnTo>
                      <a:lnTo>
                        <a:pt x="15" y="27"/>
                      </a:lnTo>
                      <a:lnTo>
                        <a:pt x="0" y="21"/>
                      </a:lnTo>
                      <a:lnTo>
                        <a:pt x="1" y="21"/>
                      </a:lnTo>
                      <a:lnTo>
                        <a:pt x="2" y="20"/>
                      </a:lnTo>
                      <a:lnTo>
                        <a:pt x="0"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19" name="Freeform 41"/>
                <p:cNvSpPr>
                  <a:spLocks/>
                </p:cNvSpPr>
                <p:nvPr/>
              </p:nvSpPr>
              <p:spPr bwMode="auto">
                <a:xfrm>
                  <a:off x="1961" y="2362"/>
                  <a:ext cx="10" cy="10"/>
                </a:xfrm>
                <a:custGeom>
                  <a:avLst/>
                  <a:gdLst>
                    <a:gd name="T0" fmla="*/ 0 w 31"/>
                    <a:gd name="T1" fmla="*/ 0 h 30"/>
                    <a:gd name="T2" fmla="*/ 0 w 31"/>
                    <a:gd name="T3" fmla="*/ 0 h 30"/>
                    <a:gd name="T4" fmla="*/ 0 w 31"/>
                    <a:gd name="T5" fmla="*/ 0 h 30"/>
                    <a:gd name="T6" fmla="*/ 0 w 31"/>
                    <a:gd name="T7" fmla="*/ 0 h 30"/>
                    <a:gd name="T8" fmla="*/ 0 w 31"/>
                    <a:gd name="T9" fmla="*/ 0 h 30"/>
                    <a:gd name="T10" fmla="*/ 0 w 31"/>
                    <a:gd name="T11" fmla="*/ 0 h 30"/>
                    <a:gd name="T12" fmla="*/ 0 w 31"/>
                    <a:gd name="T13" fmla="*/ 0 h 30"/>
                    <a:gd name="T14" fmla="*/ 0 60000 65536"/>
                    <a:gd name="T15" fmla="*/ 0 60000 65536"/>
                    <a:gd name="T16" fmla="*/ 0 60000 65536"/>
                    <a:gd name="T17" fmla="*/ 0 60000 65536"/>
                    <a:gd name="T18" fmla="*/ 0 60000 65536"/>
                    <a:gd name="T19" fmla="*/ 0 60000 65536"/>
                    <a:gd name="T20" fmla="*/ 0 60000 65536"/>
                    <a:gd name="T21" fmla="*/ 0 w 31"/>
                    <a:gd name="T22" fmla="*/ 0 h 30"/>
                    <a:gd name="T23" fmla="*/ 31 w 31"/>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30">
                      <a:moveTo>
                        <a:pt x="0" y="24"/>
                      </a:moveTo>
                      <a:lnTo>
                        <a:pt x="0" y="24"/>
                      </a:lnTo>
                      <a:lnTo>
                        <a:pt x="16" y="0"/>
                      </a:lnTo>
                      <a:lnTo>
                        <a:pt x="31" y="6"/>
                      </a:lnTo>
                      <a:lnTo>
                        <a:pt x="14" y="3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20" name="Freeform 42"/>
                <p:cNvSpPr>
                  <a:spLocks/>
                </p:cNvSpPr>
                <p:nvPr/>
              </p:nvSpPr>
              <p:spPr bwMode="auto">
                <a:xfrm>
                  <a:off x="1957" y="2370"/>
                  <a:ext cx="9" cy="7"/>
                </a:xfrm>
                <a:custGeom>
                  <a:avLst/>
                  <a:gdLst>
                    <a:gd name="T0" fmla="*/ 0 w 25"/>
                    <a:gd name="T1" fmla="*/ 0 h 22"/>
                    <a:gd name="T2" fmla="*/ 0 w 25"/>
                    <a:gd name="T3" fmla="*/ 0 h 22"/>
                    <a:gd name="T4" fmla="*/ 0 w 25"/>
                    <a:gd name="T5" fmla="*/ 0 h 22"/>
                    <a:gd name="T6" fmla="*/ 0 w 25"/>
                    <a:gd name="T7" fmla="*/ 0 h 22"/>
                    <a:gd name="T8" fmla="*/ 0 w 25"/>
                    <a:gd name="T9" fmla="*/ 0 h 22"/>
                    <a:gd name="T10" fmla="*/ 0 w 25"/>
                    <a:gd name="T11" fmla="*/ 0 h 22"/>
                    <a:gd name="T12" fmla="*/ 0 w 25"/>
                    <a:gd name="T13" fmla="*/ 0 h 22"/>
                    <a:gd name="T14" fmla="*/ 0 w 25"/>
                    <a:gd name="T15" fmla="*/ 0 h 22"/>
                    <a:gd name="T16" fmla="*/ 0 w 25"/>
                    <a:gd name="T17" fmla="*/ 0 h 22"/>
                    <a:gd name="T18" fmla="*/ 0 w 25"/>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22"/>
                    <a:gd name="T32" fmla="*/ 25 w 25"/>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22">
                      <a:moveTo>
                        <a:pt x="0" y="17"/>
                      </a:moveTo>
                      <a:lnTo>
                        <a:pt x="1" y="15"/>
                      </a:lnTo>
                      <a:lnTo>
                        <a:pt x="11" y="0"/>
                      </a:lnTo>
                      <a:lnTo>
                        <a:pt x="25" y="6"/>
                      </a:lnTo>
                      <a:lnTo>
                        <a:pt x="15" y="22"/>
                      </a:lnTo>
                      <a:lnTo>
                        <a:pt x="16" y="19"/>
                      </a:lnTo>
                      <a:lnTo>
                        <a:pt x="0" y="17"/>
                      </a:lnTo>
                      <a:lnTo>
                        <a:pt x="1" y="16"/>
                      </a:lnTo>
                      <a:lnTo>
                        <a:pt x="1" y="15"/>
                      </a:lnTo>
                      <a:lnTo>
                        <a:pt x="0"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21" name="Freeform 43"/>
                <p:cNvSpPr>
                  <a:spLocks/>
                </p:cNvSpPr>
                <p:nvPr/>
              </p:nvSpPr>
              <p:spPr bwMode="auto">
                <a:xfrm>
                  <a:off x="1954" y="2375"/>
                  <a:ext cx="9" cy="13"/>
                </a:xfrm>
                <a:custGeom>
                  <a:avLst/>
                  <a:gdLst>
                    <a:gd name="T0" fmla="*/ 0 w 27"/>
                    <a:gd name="T1" fmla="*/ 0 h 38"/>
                    <a:gd name="T2" fmla="*/ 0 w 27"/>
                    <a:gd name="T3" fmla="*/ 0 h 38"/>
                    <a:gd name="T4" fmla="*/ 0 w 27"/>
                    <a:gd name="T5" fmla="*/ 0 h 38"/>
                    <a:gd name="T6" fmla="*/ 0 w 27"/>
                    <a:gd name="T7" fmla="*/ 0 h 38"/>
                    <a:gd name="T8" fmla="*/ 0 w 27"/>
                    <a:gd name="T9" fmla="*/ 0 h 38"/>
                    <a:gd name="T10" fmla="*/ 0 w 27"/>
                    <a:gd name="T11" fmla="*/ 0 h 38"/>
                    <a:gd name="T12" fmla="*/ 0 w 27"/>
                    <a:gd name="T13" fmla="*/ 0 h 38"/>
                    <a:gd name="T14" fmla="*/ 0 w 27"/>
                    <a:gd name="T15" fmla="*/ 0 h 38"/>
                    <a:gd name="T16" fmla="*/ 0 w 27"/>
                    <a:gd name="T17" fmla="*/ 0 h 38"/>
                    <a:gd name="T18" fmla="*/ 0 w 27"/>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38"/>
                    <a:gd name="T32" fmla="*/ 27 w 27"/>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38">
                      <a:moveTo>
                        <a:pt x="0" y="38"/>
                      </a:moveTo>
                      <a:lnTo>
                        <a:pt x="0" y="36"/>
                      </a:lnTo>
                      <a:lnTo>
                        <a:pt x="11" y="0"/>
                      </a:lnTo>
                      <a:lnTo>
                        <a:pt x="27" y="2"/>
                      </a:lnTo>
                      <a:lnTo>
                        <a:pt x="16" y="38"/>
                      </a:lnTo>
                      <a:lnTo>
                        <a:pt x="16" y="36"/>
                      </a:lnTo>
                      <a:lnTo>
                        <a:pt x="0" y="38"/>
                      </a:lnTo>
                      <a:lnTo>
                        <a:pt x="0" y="37"/>
                      </a:lnTo>
                      <a:lnTo>
                        <a:pt x="0" y="36"/>
                      </a:lnTo>
                      <a:lnTo>
                        <a:pt x="0"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22" name="Freeform 44"/>
                <p:cNvSpPr>
                  <a:spLocks/>
                </p:cNvSpPr>
                <p:nvPr/>
              </p:nvSpPr>
              <p:spPr bwMode="auto">
                <a:xfrm>
                  <a:off x="1954" y="2387"/>
                  <a:ext cx="8" cy="15"/>
                </a:xfrm>
                <a:custGeom>
                  <a:avLst/>
                  <a:gdLst>
                    <a:gd name="T0" fmla="*/ 0 w 26"/>
                    <a:gd name="T1" fmla="*/ 0 h 43"/>
                    <a:gd name="T2" fmla="*/ 0 w 26"/>
                    <a:gd name="T3" fmla="*/ 0 h 43"/>
                    <a:gd name="T4" fmla="*/ 0 w 26"/>
                    <a:gd name="T5" fmla="*/ 0 h 43"/>
                    <a:gd name="T6" fmla="*/ 0 w 26"/>
                    <a:gd name="T7" fmla="*/ 0 h 43"/>
                    <a:gd name="T8" fmla="*/ 0 w 26"/>
                    <a:gd name="T9" fmla="*/ 0 h 43"/>
                    <a:gd name="T10" fmla="*/ 0 w 26"/>
                    <a:gd name="T11" fmla="*/ 0 h 43"/>
                    <a:gd name="T12" fmla="*/ 0 w 26"/>
                    <a:gd name="T13" fmla="*/ 0 h 43"/>
                    <a:gd name="T14" fmla="*/ 0 w 26"/>
                    <a:gd name="T15" fmla="*/ 0 h 43"/>
                    <a:gd name="T16" fmla="*/ 0 w 26"/>
                    <a:gd name="T17" fmla="*/ 0 h 43"/>
                    <a:gd name="T18" fmla="*/ 0 w 26"/>
                    <a:gd name="T19" fmla="*/ 0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43"/>
                    <a:gd name="T32" fmla="*/ 26 w 26"/>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43">
                      <a:moveTo>
                        <a:pt x="11" y="43"/>
                      </a:moveTo>
                      <a:lnTo>
                        <a:pt x="10" y="41"/>
                      </a:lnTo>
                      <a:lnTo>
                        <a:pt x="0" y="2"/>
                      </a:lnTo>
                      <a:lnTo>
                        <a:pt x="16" y="0"/>
                      </a:lnTo>
                      <a:lnTo>
                        <a:pt x="26" y="39"/>
                      </a:lnTo>
                      <a:lnTo>
                        <a:pt x="25" y="37"/>
                      </a:lnTo>
                      <a:lnTo>
                        <a:pt x="11" y="43"/>
                      </a:lnTo>
                      <a:lnTo>
                        <a:pt x="11" y="42"/>
                      </a:lnTo>
                      <a:lnTo>
                        <a:pt x="10" y="41"/>
                      </a:lnTo>
                      <a:lnTo>
                        <a:pt x="11"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23" name="Freeform 45"/>
                <p:cNvSpPr>
                  <a:spLocks/>
                </p:cNvSpPr>
                <p:nvPr/>
              </p:nvSpPr>
              <p:spPr bwMode="auto">
                <a:xfrm>
                  <a:off x="1957" y="2400"/>
                  <a:ext cx="14" cy="13"/>
                </a:xfrm>
                <a:custGeom>
                  <a:avLst/>
                  <a:gdLst>
                    <a:gd name="T0" fmla="*/ 0 w 40"/>
                    <a:gd name="T1" fmla="*/ 0 h 41"/>
                    <a:gd name="T2" fmla="*/ 0 w 40"/>
                    <a:gd name="T3" fmla="*/ 0 h 41"/>
                    <a:gd name="T4" fmla="*/ 0 w 40"/>
                    <a:gd name="T5" fmla="*/ 0 h 41"/>
                    <a:gd name="T6" fmla="*/ 0 w 40"/>
                    <a:gd name="T7" fmla="*/ 0 h 41"/>
                    <a:gd name="T8" fmla="*/ 0 w 40"/>
                    <a:gd name="T9" fmla="*/ 0 h 41"/>
                    <a:gd name="T10" fmla="*/ 0 w 40"/>
                    <a:gd name="T11" fmla="*/ 0 h 41"/>
                    <a:gd name="T12" fmla="*/ 0 w 40"/>
                    <a:gd name="T13" fmla="*/ 0 h 41"/>
                    <a:gd name="T14" fmla="*/ 0 w 40"/>
                    <a:gd name="T15" fmla="*/ 0 h 41"/>
                    <a:gd name="T16" fmla="*/ 0 w 40"/>
                    <a:gd name="T17" fmla="*/ 0 h 41"/>
                    <a:gd name="T18" fmla="*/ 0 w 40"/>
                    <a:gd name="T19" fmla="*/ 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41"/>
                    <a:gd name="T32" fmla="*/ 40 w 40"/>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41">
                      <a:moveTo>
                        <a:pt x="30" y="41"/>
                      </a:moveTo>
                      <a:lnTo>
                        <a:pt x="25" y="39"/>
                      </a:lnTo>
                      <a:lnTo>
                        <a:pt x="0" y="6"/>
                      </a:lnTo>
                      <a:lnTo>
                        <a:pt x="14" y="0"/>
                      </a:lnTo>
                      <a:lnTo>
                        <a:pt x="40" y="33"/>
                      </a:lnTo>
                      <a:lnTo>
                        <a:pt x="34" y="31"/>
                      </a:lnTo>
                      <a:lnTo>
                        <a:pt x="29" y="41"/>
                      </a:lnTo>
                      <a:lnTo>
                        <a:pt x="27" y="41"/>
                      </a:lnTo>
                      <a:lnTo>
                        <a:pt x="25" y="39"/>
                      </a:lnTo>
                      <a:lnTo>
                        <a:pt x="3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24" name="Freeform 46"/>
                <p:cNvSpPr>
                  <a:spLocks/>
                </p:cNvSpPr>
                <p:nvPr/>
              </p:nvSpPr>
              <p:spPr bwMode="auto">
                <a:xfrm>
                  <a:off x="1967" y="2410"/>
                  <a:ext cx="13" cy="6"/>
                </a:xfrm>
                <a:custGeom>
                  <a:avLst/>
                  <a:gdLst>
                    <a:gd name="T0" fmla="*/ 0 w 37"/>
                    <a:gd name="T1" fmla="*/ 0 h 18"/>
                    <a:gd name="T2" fmla="*/ 0 w 37"/>
                    <a:gd name="T3" fmla="*/ 0 h 18"/>
                    <a:gd name="T4" fmla="*/ 0 w 37"/>
                    <a:gd name="T5" fmla="*/ 0 h 18"/>
                    <a:gd name="T6" fmla="*/ 0 w 37"/>
                    <a:gd name="T7" fmla="*/ 0 h 18"/>
                    <a:gd name="T8" fmla="*/ 0 w 37"/>
                    <a:gd name="T9" fmla="*/ 0 h 18"/>
                    <a:gd name="T10" fmla="*/ 0 w 37"/>
                    <a:gd name="T11" fmla="*/ 0 h 18"/>
                    <a:gd name="T12" fmla="*/ 0 w 37"/>
                    <a:gd name="T13" fmla="*/ 0 h 18"/>
                    <a:gd name="T14" fmla="*/ 0 w 37"/>
                    <a:gd name="T15" fmla="*/ 0 h 18"/>
                    <a:gd name="T16" fmla="*/ 0 w 37"/>
                    <a:gd name="T17" fmla="*/ 0 h 18"/>
                    <a:gd name="T18" fmla="*/ 0 w 37"/>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
                    <a:gd name="T31" fmla="*/ 0 h 18"/>
                    <a:gd name="T32" fmla="*/ 37 w 37"/>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 h="18">
                      <a:moveTo>
                        <a:pt x="31" y="18"/>
                      </a:moveTo>
                      <a:lnTo>
                        <a:pt x="32" y="18"/>
                      </a:lnTo>
                      <a:lnTo>
                        <a:pt x="0" y="10"/>
                      </a:lnTo>
                      <a:lnTo>
                        <a:pt x="4" y="0"/>
                      </a:lnTo>
                      <a:lnTo>
                        <a:pt x="36" y="8"/>
                      </a:lnTo>
                      <a:lnTo>
                        <a:pt x="37" y="8"/>
                      </a:lnTo>
                      <a:lnTo>
                        <a:pt x="3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25" name="Freeform 47"/>
                <p:cNvSpPr>
                  <a:spLocks/>
                </p:cNvSpPr>
                <p:nvPr/>
              </p:nvSpPr>
              <p:spPr bwMode="auto">
                <a:xfrm>
                  <a:off x="1978" y="2413"/>
                  <a:ext cx="62" cy="19"/>
                </a:xfrm>
                <a:custGeom>
                  <a:avLst/>
                  <a:gdLst>
                    <a:gd name="T0" fmla="*/ 0 w 187"/>
                    <a:gd name="T1" fmla="*/ 0 h 58"/>
                    <a:gd name="T2" fmla="*/ 0 w 187"/>
                    <a:gd name="T3" fmla="*/ 0 h 58"/>
                    <a:gd name="T4" fmla="*/ 0 w 187"/>
                    <a:gd name="T5" fmla="*/ 0 h 58"/>
                    <a:gd name="T6" fmla="*/ 0 w 187"/>
                    <a:gd name="T7" fmla="*/ 0 h 58"/>
                    <a:gd name="T8" fmla="*/ 0 w 187"/>
                    <a:gd name="T9" fmla="*/ 0 h 58"/>
                    <a:gd name="T10" fmla="*/ 0 w 187"/>
                    <a:gd name="T11" fmla="*/ 0 h 58"/>
                    <a:gd name="T12" fmla="*/ 0 w 187"/>
                    <a:gd name="T13" fmla="*/ 0 h 58"/>
                    <a:gd name="T14" fmla="*/ 0 w 187"/>
                    <a:gd name="T15" fmla="*/ 0 h 58"/>
                    <a:gd name="T16" fmla="*/ 0 w 187"/>
                    <a:gd name="T17" fmla="*/ 0 h 58"/>
                    <a:gd name="T18" fmla="*/ 0 w 187"/>
                    <a:gd name="T19" fmla="*/ 0 h 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7"/>
                    <a:gd name="T31" fmla="*/ 0 h 58"/>
                    <a:gd name="T32" fmla="*/ 187 w 187"/>
                    <a:gd name="T33" fmla="*/ 58 h 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7" h="58">
                      <a:moveTo>
                        <a:pt x="170" y="51"/>
                      </a:moveTo>
                      <a:lnTo>
                        <a:pt x="174" y="58"/>
                      </a:lnTo>
                      <a:lnTo>
                        <a:pt x="0" y="10"/>
                      </a:lnTo>
                      <a:lnTo>
                        <a:pt x="6" y="0"/>
                      </a:lnTo>
                      <a:lnTo>
                        <a:pt x="180" y="48"/>
                      </a:lnTo>
                      <a:lnTo>
                        <a:pt x="184" y="55"/>
                      </a:lnTo>
                      <a:lnTo>
                        <a:pt x="180" y="48"/>
                      </a:lnTo>
                      <a:lnTo>
                        <a:pt x="187" y="50"/>
                      </a:lnTo>
                      <a:lnTo>
                        <a:pt x="184" y="55"/>
                      </a:lnTo>
                      <a:lnTo>
                        <a:pt x="170"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26" name="Freeform 48"/>
                <p:cNvSpPr>
                  <a:spLocks/>
                </p:cNvSpPr>
                <p:nvPr/>
              </p:nvSpPr>
              <p:spPr bwMode="auto">
                <a:xfrm>
                  <a:off x="2027" y="2430"/>
                  <a:ext cx="12" cy="15"/>
                </a:xfrm>
                <a:custGeom>
                  <a:avLst/>
                  <a:gdLst>
                    <a:gd name="T0" fmla="*/ 0 w 37"/>
                    <a:gd name="T1" fmla="*/ 0 h 47"/>
                    <a:gd name="T2" fmla="*/ 0 w 37"/>
                    <a:gd name="T3" fmla="*/ 0 h 47"/>
                    <a:gd name="T4" fmla="*/ 0 w 37"/>
                    <a:gd name="T5" fmla="*/ 0 h 47"/>
                    <a:gd name="T6" fmla="*/ 0 w 37"/>
                    <a:gd name="T7" fmla="*/ 0 h 47"/>
                    <a:gd name="T8" fmla="*/ 0 w 37"/>
                    <a:gd name="T9" fmla="*/ 0 h 47"/>
                    <a:gd name="T10" fmla="*/ 0 w 37"/>
                    <a:gd name="T11" fmla="*/ 0 h 47"/>
                    <a:gd name="T12" fmla="*/ 0 w 37"/>
                    <a:gd name="T13" fmla="*/ 0 h 47"/>
                    <a:gd name="T14" fmla="*/ 0 w 37"/>
                    <a:gd name="T15" fmla="*/ 0 h 47"/>
                    <a:gd name="T16" fmla="*/ 0 w 37"/>
                    <a:gd name="T17" fmla="*/ 0 h 47"/>
                    <a:gd name="T18" fmla="*/ 0 w 37"/>
                    <a:gd name="T19" fmla="*/ 0 h 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
                    <a:gd name="T31" fmla="*/ 0 h 47"/>
                    <a:gd name="T32" fmla="*/ 37 w 37"/>
                    <a:gd name="T33" fmla="*/ 47 h 4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 h="47">
                      <a:moveTo>
                        <a:pt x="0" y="45"/>
                      </a:moveTo>
                      <a:lnTo>
                        <a:pt x="1" y="43"/>
                      </a:lnTo>
                      <a:lnTo>
                        <a:pt x="23" y="0"/>
                      </a:lnTo>
                      <a:lnTo>
                        <a:pt x="37" y="4"/>
                      </a:lnTo>
                      <a:lnTo>
                        <a:pt x="15" y="47"/>
                      </a:lnTo>
                      <a:lnTo>
                        <a:pt x="16" y="45"/>
                      </a:lnTo>
                      <a:lnTo>
                        <a:pt x="0" y="45"/>
                      </a:lnTo>
                      <a:lnTo>
                        <a:pt x="0" y="44"/>
                      </a:lnTo>
                      <a:lnTo>
                        <a:pt x="1" y="43"/>
                      </a:lnTo>
                      <a:lnTo>
                        <a:pt x="0" y="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27" name="Freeform 49"/>
                <p:cNvSpPr>
                  <a:spLocks/>
                </p:cNvSpPr>
                <p:nvPr/>
              </p:nvSpPr>
              <p:spPr bwMode="auto">
                <a:xfrm>
                  <a:off x="2027" y="2445"/>
                  <a:ext cx="5" cy="14"/>
                </a:xfrm>
                <a:custGeom>
                  <a:avLst/>
                  <a:gdLst>
                    <a:gd name="T0" fmla="*/ 0 w 16"/>
                    <a:gd name="T1" fmla="*/ 0 h 42"/>
                    <a:gd name="T2" fmla="*/ 0 w 16"/>
                    <a:gd name="T3" fmla="*/ 0 h 42"/>
                    <a:gd name="T4" fmla="*/ 0 w 16"/>
                    <a:gd name="T5" fmla="*/ 0 h 42"/>
                    <a:gd name="T6" fmla="*/ 0 w 16"/>
                    <a:gd name="T7" fmla="*/ 0 h 42"/>
                    <a:gd name="T8" fmla="*/ 0 w 16"/>
                    <a:gd name="T9" fmla="*/ 0 h 42"/>
                    <a:gd name="T10" fmla="*/ 0 w 16"/>
                    <a:gd name="T11" fmla="*/ 0 h 42"/>
                    <a:gd name="T12" fmla="*/ 0 w 16"/>
                    <a:gd name="T13" fmla="*/ 0 h 42"/>
                    <a:gd name="T14" fmla="*/ 0 w 16"/>
                    <a:gd name="T15" fmla="*/ 0 h 42"/>
                    <a:gd name="T16" fmla="*/ 0 w 16"/>
                    <a:gd name="T17" fmla="*/ 0 h 42"/>
                    <a:gd name="T18" fmla="*/ 0 w 16"/>
                    <a:gd name="T19" fmla="*/ 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42"/>
                    <a:gd name="T32" fmla="*/ 16 w 16"/>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42">
                      <a:moveTo>
                        <a:pt x="1" y="42"/>
                      </a:moveTo>
                      <a:lnTo>
                        <a:pt x="0" y="40"/>
                      </a:lnTo>
                      <a:lnTo>
                        <a:pt x="0" y="0"/>
                      </a:lnTo>
                      <a:lnTo>
                        <a:pt x="16" y="0"/>
                      </a:lnTo>
                      <a:lnTo>
                        <a:pt x="16" y="40"/>
                      </a:lnTo>
                      <a:lnTo>
                        <a:pt x="15" y="38"/>
                      </a:lnTo>
                      <a:lnTo>
                        <a:pt x="1" y="42"/>
                      </a:lnTo>
                      <a:lnTo>
                        <a:pt x="0" y="41"/>
                      </a:lnTo>
                      <a:lnTo>
                        <a:pt x="0" y="40"/>
                      </a:lnTo>
                      <a:lnTo>
                        <a:pt x="1"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28" name="Freeform 50"/>
                <p:cNvSpPr>
                  <a:spLocks/>
                </p:cNvSpPr>
                <p:nvPr/>
              </p:nvSpPr>
              <p:spPr bwMode="auto">
                <a:xfrm>
                  <a:off x="2027" y="2457"/>
                  <a:ext cx="12" cy="15"/>
                </a:xfrm>
                <a:custGeom>
                  <a:avLst/>
                  <a:gdLst>
                    <a:gd name="T0" fmla="*/ 0 w 37"/>
                    <a:gd name="T1" fmla="*/ 0 h 44"/>
                    <a:gd name="T2" fmla="*/ 0 w 37"/>
                    <a:gd name="T3" fmla="*/ 0 h 44"/>
                    <a:gd name="T4" fmla="*/ 0 w 37"/>
                    <a:gd name="T5" fmla="*/ 0 h 44"/>
                    <a:gd name="T6" fmla="*/ 0 w 37"/>
                    <a:gd name="T7" fmla="*/ 0 h 44"/>
                    <a:gd name="T8" fmla="*/ 0 w 37"/>
                    <a:gd name="T9" fmla="*/ 0 h 44"/>
                    <a:gd name="T10" fmla="*/ 0 w 37"/>
                    <a:gd name="T11" fmla="*/ 0 h 44"/>
                    <a:gd name="T12" fmla="*/ 0 w 37"/>
                    <a:gd name="T13" fmla="*/ 0 h 44"/>
                    <a:gd name="T14" fmla="*/ 0 w 37"/>
                    <a:gd name="T15" fmla="*/ 0 h 44"/>
                    <a:gd name="T16" fmla="*/ 0 w 37"/>
                    <a:gd name="T17" fmla="*/ 0 h 44"/>
                    <a:gd name="T18" fmla="*/ 0 w 37"/>
                    <a:gd name="T19" fmla="*/ 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
                    <a:gd name="T31" fmla="*/ 0 h 44"/>
                    <a:gd name="T32" fmla="*/ 37 w 37"/>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 h="44">
                      <a:moveTo>
                        <a:pt x="21" y="38"/>
                      </a:moveTo>
                      <a:lnTo>
                        <a:pt x="21" y="43"/>
                      </a:lnTo>
                      <a:lnTo>
                        <a:pt x="0" y="4"/>
                      </a:lnTo>
                      <a:lnTo>
                        <a:pt x="14" y="0"/>
                      </a:lnTo>
                      <a:lnTo>
                        <a:pt x="35" y="39"/>
                      </a:lnTo>
                      <a:lnTo>
                        <a:pt x="35" y="44"/>
                      </a:lnTo>
                      <a:lnTo>
                        <a:pt x="35" y="39"/>
                      </a:lnTo>
                      <a:lnTo>
                        <a:pt x="37" y="42"/>
                      </a:lnTo>
                      <a:lnTo>
                        <a:pt x="35" y="44"/>
                      </a:lnTo>
                      <a:lnTo>
                        <a:pt x="21"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29" name="Freeform 51"/>
                <p:cNvSpPr>
                  <a:spLocks/>
                </p:cNvSpPr>
                <p:nvPr/>
              </p:nvSpPr>
              <p:spPr bwMode="auto">
                <a:xfrm>
                  <a:off x="2028" y="2470"/>
                  <a:ext cx="11" cy="9"/>
                </a:xfrm>
                <a:custGeom>
                  <a:avLst/>
                  <a:gdLst>
                    <a:gd name="T0" fmla="*/ 0 w 32"/>
                    <a:gd name="T1" fmla="*/ 0 h 26"/>
                    <a:gd name="T2" fmla="*/ 0 w 32"/>
                    <a:gd name="T3" fmla="*/ 0 h 26"/>
                    <a:gd name="T4" fmla="*/ 0 w 32"/>
                    <a:gd name="T5" fmla="*/ 0 h 26"/>
                    <a:gd name="T6" fmla="*/ 0 w 32"/>
                    <a:gd name="T7" fmla="*/ 0 h 26"/>
                    <a:gd name="T8" fmla="*/ 0 w 32"/>
                    <a:gd name="T9" fmla="*/ 0 h 26"/>
                    <a:gd name="T10" fmla="*/ 0 w 32"/>
                    <a:gd name="T11" fmla="*/ 0 h 26"/>
                    <a:gd name="T12" fmla="*/ 0 w 32"/>
                    <a:gd name="T13" fmla="*/ 0 h 26"/>
                    <a:gd name="T14" fmla="*/ 0 w 32"/>
                    <a:gd name="T15" fmla="*/ 0 h 26"/>
                    <a:gd name="T16" fmla="*/ 0 w 32"/>
                    <a:gd name="T17" fmla="*/ 0 h 26"/>
                    <a:gd name="T18" fmla="*/ 0 w 32"/>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26"/>
                    <a:gd name="T32" fmla="*/ 32 w 32"/>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26">
                      <a:moveTo>
                        <a:pt x="0" y="22"/>
                      </a:moveTo>
                      <a:lnTo>
                        <a:pt x="1" y="20"/>
                      </a:lnTo>
                      <a:lnTo>
                        <a:pt x="18" y="0"/>
                      </a:lnTo>
                      <a:lnTo>
                        <a:pt x="32" y="6"/>
                      </a:lnTo>
                      <a:lnTo>
                        <a:pt x="16" y="26"/>
                      </a:lnTo>
                      <a:lnTo>
                        <a:pt x="17" y="24"/>
                      </a:lnTo>
                      <a:lnTo>
                        <a:pt x="0" y="22"/>
                      </a:lnTo>
                      <a:lnTo>
                        <a:pt x="1" y="21"/>
                      </a:lnTo>
                      <a:lnTo>
                        <a:pt x="1" y="20"/>
                      </a:lnTo>
                      <a:lnTo>
                        <a:pt x="0"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30" name="Freeform 52"/>
                <p:cNvSpPr>
                  <a:spLocks/>
                </p:cNvSpPr>
                <p:nvPr/>
              </p:nvSpPr>
              <p:spPr bwMode="auto">
                <a:xfrm>
                  <a:off x="2026" y="2477"/>
                  <a:ext cx="8" cy="10"/>
                </a:xfrm>
                <a:custGeom>
                  <a:avLst/>
                  <a:gdLst>
                    <a:gd name="T0" fmla="*/ 0 w 22"/>
                    <a:gd name="T1" fmla="*/ 0 h 30"/>
                    <a:gd name="T2" fmla="*/ 0 w 22"/>
                    <a:gd name="T3" fmla="*/ 0 h 30"/>
                    <a:gd name="T4" fmla="*/ 0 w 22"/>
                    <a:gd name="T5" fmla="*/ 0 h 30"/>
                    <a:gd name="T6" fmla="*/ 0 w 22"/>
                    <a:gd name="T7" fmla="*/ 0 h 30"/>
                    <a:gd name="T8" fmla="*/ 0 w 22"/>
                    <a:gd name="T9" fmla="*/ 0 h 30"/>
                    <a:gd name="T10" fmla="*/ 0 w 22"/>
                    <a:gd name="T11" fmla="*/ 0 h 30"/>
                    <a:gd name="T12" fmla="*/ 0 w 22"/>
                    <a:gd name="T13" fmla="*/ 0 h 30"/>
                    <a:gd name="T14" fmla="*/ 0 w 22"/>
                    <a:gd name="T15" fmla="*/ 0 h 30"/>
                    <a:gd name="T16" fmla="*/ 0 w 22"/>
                    <a:gd name="T17" fmla="*/ 0 h 30"/>
                    <a:gd name="T18" fmla="*/ 0 w 22"/>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30"/>
                    <a:gd name="T32" fmla="*/ 22 w 22"/>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30">
                      <a:moveTo>
                        <a:pt x="1" y="30"/>
                      </a:moveTo>
                      <a:lnTo>
                        <a:pt x="0" y="27"/>
                      </a:lnTo>
                      <a:lnTo>
                        <a:pt x="5" y="0"/>
                      </a:lnTo>
                      <a:lnTo>
                        <a:pt x="22" y="2"/>
                      </a:lnTo>
                      <a:lnTo>
                        <a:pt x="16" y="29"/>
                      </a:lnTo>
                      <a:lnTo>
                        <a:pt x="15" y="26"/>
                      </a:lnTo>
                      <a:lnTo>
                        <a:pt x="1" y="30"/>
                      </a:lnTo>
                      <a:lnTo>
                        <a:pt x="0" y="28"/>
                      </a:lnTo>
                      <a:lnTo>
                        <a:pt x="0" y="27"/>
                      </a:lnTo>
                      <a:lnTo>
                        <a:pt x="1"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31" name="Freeform 53"/>
                <p:cNvSpPr>
                  <a:spLocks/>
                </p:cNvSpPr>
                <p:nvPr/>
              </p:nvSpPr>
              <p:spPr bwMode="auto">
                <a:xfrm>
                  <a:off x="2027" y="2486"/>
                  <a:ext cx="8" cy="10"/>
                </a:xfrm>
                <a:custGeom>
                  <a:avLst/>
                  <a:gdLst>
                    <a:gd name="T0" fmla="*/ 0 w 25"/>
                    <a:gd name="T1" fmla="*/ 0 h 31"/>
                    <a:gd name="T2" fmla="*/ 0 w 25"/>
                    <a:gd name="T3" fmla="*/ 0 h 31"/>
                    <a:gd name="T4" fmla="*/ 0 w 25"/>
                    <a:gd name="T5" fmla="*/ 0 h 31"/>
                    <a:gd name="T6" fmla="*/ 0 w 25"/>
                    <a:gd name="T7" fmla="*/ 0 h 31"/>
                    <a:gd name="T8" fmla="*/ 0 w 25"/>
                    <a:gd name="T9" fmla="*/ 0 h 31"/>
                    <a:gd name="T10" fmla="*/ 0 w 25"/>
                    <a:gd name="T11" fmla="*/ 0 h 31"/>
                    <a:gd name="T12" fmla="*/ 0 w 25"/>
                    <a:gd name="T13" fmla="*/ 0 h 31"/>
                    <a:gd name="T14" fmla="*/ 0 w 25"/>
                    <a:gd name="T15" fmla="*/ 0 h 31"/>
                    <a:gd name="T16" fmla="*/ 0 w 25"/>
                    <a:gd name="T17" fmla="*/ 0 h 31"/>
                    <a:gd name="T18" fmla="*/ 0 w 25"/>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31"/>
                    <a:gd name="T32" fmla="*/ 25 w 25"/>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31">
                      <a:moveTo>
                        <a:pt x="11" y="31"/>
                      </a:moveTo>
                      <a:lnTo>
                        <a:pt x="10" y="29"/>
                      </a:lnTo>
                      <a:lnTo>
                        <a:pt x="0" y="4"/>
                      </a:lnTo>
                      <a:lnTo>
                        <a:pt x="14" y="0"/>
                      </a:lnTo>
                      <a:lnTo>
                        <a:pt x="25" y="25"/>
                      </a:lnTo>
                      <a:lnTo>
                        <a:pt x="24" y="23"/>
                      </a:lnTo>
                      <a:lnTo>
                        <a:pt x="11" y="31"/>
                      </a:lnTo>
                      <a:lnTo>
                        <a:pt x="10" y="30"/>
                      </a:lnTo>
                      <a:lnTo>
                        <a:pt x="10" y="29"/>
                      </a:lnTo>
                      <a:lnTo>
                        <a:pt x="11"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32" name="Freeform 54"/>
                <p:cNvSpPr>
                  <a:spLocks/>
                </p:cNvSpPr>
                <p:nvPr/>
              </p:nvSpPr>
              <p:spPr bwMode="auto">
                <a:xfrm>
                  <a:off x="2030" y="2494"/>
                  <a:ext cx="13" cy="9"/>
                </a:xfrm>
                <a:custGeom>
                  <a:avLst/>
                  <a:gdLst>
                    <a:gd name="T0" fmla="*/ 0 w 38"/>
                    <a:gd name="T1" fmla="*/ 0 h 29"/>
                    <a:gd name="T2" fmla="*/ 0 w 38"/>
                    <a:gd name="T3" fmla="*/ 0 h 29"/>
                    <a:gd name="T4" fmla="*/ 0 w 38"/>
                    <a:gd name="T5" fmla="*/ 0 h 29"/>
                    <a:gd name="T6" fmla="*/ 0 w 38"/>
                    <a:gd name="T7" fmla="*/ 0 h 29"/>
                    <a:gd name="T8" fmla="*/ 0 w 38"/>
                    <a:gd name="T9" fmla="*/ 0 h 29"/>
                    <a:gd name="T10" fmla="*/ 0 w 38"/>
                    <a:gd name="T11" fmla="*/ 0 h 29"/>
                    <a:gd name="T12" fmla="*/ 0 w 38"/>
                    <a:gd name="T13" fmla="*/ 0 h 29"/>
                    <a:gd name="T14" fmla="*/ 0 w 38"/>
                    <a:gd name="T15" fmla="*/ 0 h 29"/>
                    <a:gd name="T16" fmla="*/ 0 w 38"/>
                    <a:gd name="T17" fmla="*/ 0 h 29"/>
                    <a:gd name="T18" fmla="*/ 0 w 38"/>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29"/>
                    <a:gd name="T32" fmla="*/ 38 w 38"/>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29">
                      <a:moveTo>
                        <a:pt x="30" y="29"/>
                      </a:moveTo>
                      <a:lnTo>
                        <a:pt x="26" y="27"/>
                      </a:lnTo>
                      <a:lnTo>
                        <a:pt x="0" y="8"/>
                      </a:lnTo>
                      <a:lnTo>
                        <a:pt x="13" y="0"/>
                      </a:lnTo>
                      <a:lnTo>
                        <a:pt x="38" y="19"/>
                      </a:lnTo>
                      <a:lnTo>
                        <a:pt x="34" y="17"/>
                      </a:lnTo>
                      <a:lnTo>
                        <a:pt x="30" y="29"/>
                      </a:lnTo>
                      <a:lnTo>
                        <a:pt x="28" y="28"/>
                      </a:lnTo>
                      <a:lnTo>
                        <a:pt x="26" y="27"/>
                      </a:lnTo>
                      <a:lnTo>
                        <a:pt x="3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33" name="Freeform 55"/>
                <p:cNvSpPr>
                  <a:spLocks/>
                </p:cNvSpPr>
                <p:nvPr/>
              </p:nvSpPr>
              <p:spPr bwMode="auto">
                <a:xfrm>
                  <a:off x="2040" y="2499"/>
                  <a:ext cx="16" cy="7"/>
                </a:xfrm>
                <a:custGeom>
                  <a:avLst/>
                  <a:gdLst>
                    <a:gd name="T0" fmla="*/ 0 w 48"/>
                    <a:gd name="T1" fmla="*/ 0 h 21"/>
                    <a:gd name="T2" fmla="*/ 0 w 48"/>
                    <a:gd name="T3" fmla="*/ 0 h 21"/>
                    <a:gd name="T4" fmla="*/ 0 w 48"/>
                    <a:gd name="T5" fmla="*/ 0 h 21"/>
                    <a:gd name="T6" fmla="*/ 0 w 48"/>
                    <a:gd name="T7" fmla="*/ 0 h 21"/>
                    <a:gd name="T8" fmla="*/ 0 w 48"/>
                    <a:gd name="T9" fmla="*/ 0 h 21"/>
                    <a:gd name="T10" fmla="*/ 0 w 48"/>
                    <a:gd name="T11" fmla="*/ 0 h 21"/>
                    <a:gd name="T12" fmla="*/ 0 w 48"/>
                    <a:gd name="T13" fmla="*/ 0 h 21"/>
                    <a:gd name="T14" fmla="*/ 0 w 48"/>
                    <a:gd name="T15" fmla="*/ 0 h 21"/>
                    <a:gd name="T16" fmla="*/ 0 w 48"/>
                    <a:gd name="T17" fmla="*/ 0 h 21"/>
                    <a:gd name="T18" fmla="*/ 0 w 48"/>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21"/>
                    <a:gd name="T32" fmla="*/ 48 w 48"/>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21">
                      <a:moveTo>
                        <a:pt x="32" y="13"/>
                      </a:moveTo>
                      <a:lnTo>
                        <a:pt x="38" y="21"/>
                      </a:lnTo>
                      <a:lnTo>
                        <a:pt x="0" y="12"/>
                      </a:lnTo>
                      <a:lnTo>
                        <a:pt x="4" y="0"/>
                      </a:lnTo>
                      <a:lnTo>
                        <a:pt x="42" y="8"/>
                      </a:lnTo>
                      <a:lnTo>
                        <a:pt x="48" y="15"/>
                      </a:lnTo>
                      <a:lnTo>
                        <a:pt x="42" y="8"/>
                      </a:lnTo>
                      <a:lnTo>
                        <a:pt x="48" y="10"/>
                      </a:lnTo>
                      <a:lnTo>
                        <a:pt x="48" y="15"/>
                      </a:lnTo>
                      <a:lnTo>
                        <a:pt x="32"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34" name="Freeform 56"/>
                <p:cNvSpPr>
                  <a:spLocks/>
                </p:cNvSpPr>
                <p:nvPr/>
              </p:nvSpPr>
              <p:spPr bwMode="auto">
                <a:xfrm>
                  <a:off x="2049" y="2504"/>
                  <a:ext cx="7" cy="14"/>
                </a:xfrm>
                <a:custGeom>
                  <a:avLst/>
                  <a:gdLst>
                    <a:gd name="T0" fmla="*/ 0 w 22"/>
                    <a:gd name="T1" fmla="*/ 0 h 42"/>
                    <a:gd name="T2" fmla="*/ 0 w 22"/>
                    <a:gd name="T3" fmla="*/ 0 h 42"/>
                    <a:gd name="T4" fmla="*/ 0 w 22"/>
                    <a:gd name="T5" fmla="*/ 0 h 42"/>
                    <a:gd name="T6" fmla="*/ 0 w 22"/>
                    <a:gd name="T7" fmla="*/ 0 h 42"/>
                    <a:gd name="T8" fmla="*/ 0 w 22"/>
                    <a:gd name="T9" fmla="*/ 0 h 42"/>
                    <a:gd name="T10" fmla="*/ 0 w 22"/>
                    <a:gd name="T11" fmla="*/ 0 h 42"/>
                    <a:gd name="T12" fmla="*/ 0 w 22"/>
                    <a:gd name="T13" fmla="*/ 0 h 42"/>
                    <a:gd name="T14" fmla="*/ 0 w 22"/>
                    <a:gd name="T15" fmla="*/ 0 h 42"/>
                    <a:gd name="T16" fmla="*/ 0 w 22"/>
                    <a:gd name="T17" fmla="*/ 0 h 42"/>
                    <a:gd name="T18" fmla="*/ 0 w 22"/>
                    <a:gd name="T19" fmla="*/ 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42"/>
                    <a:gd name="T32" fmla="*/ 22 w 22"/>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42">
                      <a:moveTo>
                        <a:pt x="0" y="42"/>
                      </a:moveTo>
                      <a:lnTo>
                        <a:pt x="0" y="40"/>
                      </a:lnTo>
                      <a:lnTo>
                        <a:pt x="6" y="0"/>
                      </a:lnTo>
                      <a:lnTo>
                        <a:pt x="22" y="2"/>
                      </a:lnTo>
                      <a:lnTo>
                        <a:pt x="16" y="42"/>
                      </a:lnTo>
                      <a:lnTo>
                        <a:pt x="16" y="40"/>
                      </a:lnTo>
                      <a:lnTo>
                        <a:pt x="0" y="42"/>
                      </a:lnTo>
                      <a:lnTo>
                        <a:pt x="0" y="41"/>
                      </a:lnTo>
                      <a:lnTo>
                        <a:pt x="0" y="40"/>
                      </a:lnTo>
                      <a:lnTo>
                        <a:pt x="0"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35" name="Freeform 57"/>
                <p:cNvSpPr>
                  <a:spLocks/>
                </p:cNvSpPr>
                <p:nvPr/>
              </p:nvSpPr>
              <p:spPr bwMode="auto">
                <a:xfrm>
                  <a:off x="2049" y="2517"/>
                  <a:ext cx="9" cy="13"/>
                </a:xfrm>
                <a:custGeom>
                  <a:avLst/>
                  <a:gdLst>
                    <a:gd name="T0" fmla="*/ 0 w 26"/>
                    <a:gd name="T1" fmla="*/ 0 h 40"/>
                    <a:gd name="T2" fmla="*/ 0 w 26"/>
                    <a:gd name="T3" fmla="*/ 0 h 40"/>
                    <a:gd name="T4" fmla="*/ 0 w 26"/>
                    <a:gd name="T5" fmla="*/ 0 h 40"/>
                    <a:gd name="T6" fmla="*/ 0 w 26"/>
                    <a:gd name="T7" fmla="*/ 0 h 40"/>
                    <a:gd name="T8" fmla="*/ 0 w 26"/>
                    <a:gd name="T9" fmla="*/ 0 h 40"/>
                    <a:gd name="T10" fmla="*/ 0 w 26"/>
                    <a:gd name="T11" fmla="*/ 0 h 40"/>
                    <a:gd name="T12" fmla="*/ 0 w 26"/>
                    <a:gd name="T13" fmla="*/ 0 h 40"/>
                    <a:gd name="T14" fmla="*/ 0 w 26"/>
                    <a:gd name="T15" fmla="*/ 0 h 40"/>
                    <a:gd name="T16" fmla="*/ 0 w 26"/>
                    <a:gd name="T17" fmla="*/ 0 h 40"/>
                    <a:gd name="T18" fmla="*/ 0 w 26"/>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40"/>
                    <a:gd name="T32" fmla="*/ 26 w 26"/>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40">
                      <a:moveTo>
                        <a:pt x="11" y="40"/>
                      </a:moveTo>
                      <a:lnTo>
                        <a:pt x="10" y="38"/>
                      </a:lnTo>
                      <a:lnTo>
                        <a:pt x="0" y="2"/>
                      </a:lnTo>
                      <a:lnTo>
                        <a:pt x="16" y="0"/>
                      </a:lnTo>
                      <a:lnTo>
                        <a:pt x="26" y="36"/>
                      </a:lnTo>
                      <a:lnTo>
                        <a:pt x="25" y="34"/>
                      </a:lnTo>
                      <a:lnTo>
                        <a:pt x="11" y="40"/>
                      </a:lnTo>
                      <a:lnTo>
                        <a:pt x="11" y="39"/>
                      </a:lnTo>
                      <a:lnTo>
                        <a:pt x="10" y="38"/>
                      </a:lnTo>
                      <a:lnTo>
                        <a:pt x="11" y="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36" name="Freeform 58"/>
                <p:cNvSpPr>
                  <a:spLocks/>
                </p:cNvSpPr>
                <p:nvPr/>
              </p:nvSpPr>
              <p:spPr bwMode="auto">
                <a:xfrm>
                  <a:off x="2053" y="2528"/>
                  <a:ext cx="13" cy="14"/>
                </a:xfrm>
                <a:custGeom>
                  <a:avLst/>
                  <a:gdLst>
                    <a:gd name="T0" fmla="*/ 0 w 40"/>
                    <a:gd name="T1" fmla="*/ 0 h 42"/>
                    <a:gd name="T2" fmla="*/ 0 w 40"/>
                    <a:gd name="T3" fmla="*/ 0 h 42"/>
                    <a:gd name="T4" fmla="*/ 0 w 40"/>
                    <a:gd name="T5" fmla="*/ 0 h 42"/>
                    <a:gd name="T6" fmla="*/ 0 w 40"/>
                    <a:gd name="T7" fmla="*/ 0 h 42"/>
                    <a:gd name="T8" fmla="*/ 0 w 40"/>
                    <a:gd name="T9" fmla="*/ 0 h 42"/>
                    <a:gd name="T10" fmla="*/ 0 w 40"/>
                    <a:gd name="T11" fmla="*/ 0 h 42"/>
                    <a:gd name="T12" fmla="*/ 0 w 40"/>
                    <a:gd name="T13" fmla="*/ 0 h 42"/>
                    <a:gd name="T14" fmla="*/ 0 w 40"/>
                    <a:gd name="T15" fmla="*/ 0 h 42"/>
                    <a:gd name="T16" fmla="*/ 0 w 40"/>
                    <a:gd name="T17" fmla="*/ 0 h 42"/>
                    <a:gd name="T18" fmla="*/ 0 w 40"/>
                    <a:gd name="T19" fmla="*/ 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42"/>
                    <a:gd name="T32" fmla="*/ 40 w 40"/>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42">
                      <a:moveTo>
                        <a:pt x="27" y="42"/>
                      </a:moveTo>
                      <a:lnTo>
                        <a:pt x="25" y="41"/>
                      </a:lnTo>
                      <a:lnTo>
                        <a:pt x="0" y="6"/>
                      </a:lnTo>
                      <a:lnTo>
                        <a:pt x="14" y="0"/>
                      </a:lnTo>
                      <a:lnTo>
                        <a:pt x="40" y="35"/>
                      </a:lnTo>
                      <a:lnTo>
                        <a:pt x="38" y="34"/>
                      </a:lnTo>
                      <a:lnTo>
                        <a:pt x="27" y="42"/>
                      </a:lnTo>
                      <a:lnTo>
                        <a:pt x="26" y="42"/>
                      </a:lnTo>
                      <a:lnTo>
                        <a:pt x="25" y="41"/>
                      </a:lnTo>
                      <a:lnTo>
                        <a:pt x="27"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37" name="Freeform 59"/>
                <p:cNvSpPr>
                  <a:spLocks/>
                </p:cNvSpPr>
                <p:nvPr/>
              </p:nvSpPr>
              <p:spPr bwMode="auto">
                <a:xfrm>
                  <a:off x="2062" y="2540"/>
                  <a:ext cx="18" cy="12"/>
                </a:xfrm>
                <a:custGeom>
                  <a:avLst/>
                  <a:gdLst>
                    <a:gd name="T0" fmla="*/ 0 w 55"/>
                    <a:gd name="T1" fmla="*/ 0 h 36"/>
                    <a:gd name="T2" fmla="*/ 0 w 55"/>
                    <a:gd name="T3" fmla="*/ 0 h 36"/>
                    <a:gd name="T4" fmla="*/ 0 w 55"/>
                    <a:gd name="T5" fmla="*/ 0 h 36"/>
                    <a:gd name="T6" fmla="*/ 0 w 55"/>
                    <a:gd name="T7" fmla="*/ 0 h 36"/>
                    <a:gd name="T8" fmla="*/ 0 w 55"/>
                    <a:gd name="T9" fmla="*/ 0 h 36"/>
                    <a:gd name="T10" fmla="*/ 0 w 55"/>
                    <a:gd name="T11" fmla="*/ 0 h 36"/>
                    <a:gd name="T12" fmla="*/ 0 w 55"/>
                    <a:gd name="T13" fmla="*/ 0 h 36"/>
                    <a:gd name="T14" fmla="*/ 0 w 55"/>
                    <a:gd name="T15" fmla="*/ 0 h 36"/>
                    <a:gd name="T16" fmla="*/ 0 w 55"/>
                    <a:gd name="T17" fmla="*/ 0 h 36"/>
                    <a:gd name="T18" fmla="*/ 0 w 55"/>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5"/>
                    <a:gd name="T31" fmla="*/ 0 h 36"/>
                    <a:gd name="T32" fmla="*/ 55 w 55"/>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5" h="36">
                      <a:moveTo>
                        <a:pt x="39" y="32"/>
                      </a:moveTo>
                      <a:lnTo>
                        <a:pt x="42" y="36"/>
                      </a:lnTo>
                      <a:lnTo>
                        <a:pt x="0" y="8"/>
                      </a:lnTo>
                      <a:lnTo>
                        <a:pt x="11" y="0"/>
                      </a:lnTo>
                      <a:lnTo>
                        <a:pt x="52" y="28"/>
                      </a:lnTo>
                      <a:lnTo>
                        <a:pt x="55" y="32"/>
                      </a:lnTo>
                      <a:lnTo>
                        <a:pt x="52" y="28"/>
                      </a:lnTo>
                      <a:lnTo>
                        <a:pt x="55" y="29"/>
                      </a:lnTo>
                      <a:lnTo>
                        <a:pt x="55" y="32"/>
                      </a:lnTo>
                      <a:lnTo>
                        <a:pt x="39"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38" name="Freeform 60"/>
                <p:cNvSpPr>
                  <a:spLocks/>
                </p:cNvSpPr>
                <p:nvPr/>
              </p:nvSpPr>
              <p:spPr bwMode="auto">
                <a:xfrm>
                  <a:off x="2075" y="2550"/>
                  <a:ext cx="5" cy="9"/>
                </a:xfrm>
                <a:custGeom>
                  <a:avLst/>
                  <a:gdLst>
                    <a:gd name="T0" fmla="*/ 0 w 16"/>
                    <a:gd name="T1" fmla="*/ 0 h 25"/>
                    <a:gd name="T2" fmla="*/ 0 w 16"/>
                    <a:gd name="T3" fmla="*/ 0 h 25"/>
                    <a:gd name="T4" fmla="*/ 0 w 16"/>
                    <a:gd name="T5" fmla="*/ 0 h 25"/>
                    <a:gd name="T6" fmla="*/ 0 w 16"/>
                    <a:gd name="T7" fmla="*/ 0 h 25"/>
                    <a:gd name="T8" fmla="*/ 0 w 16"/>
                    <a:gd name="T9" fmla="*/ 0 h 25"/>
                    <a:gd name="T10" fmla="*/ 0 w 16"/>
                    <a:gd name="T11" fmla="*/ 0 h 25"/>
                    <a:gd name="T12" fmla="*/ 0 w 16"/>
                    <a:gd name="T13" fmla="*/ 0 h 25"/>
                    <a:gd name="T14" fmla="*/ 0 w 16"/>
                    <a:gd name="T15" fmla="*/ 0 h 25"/>
                    <a:gd name="T16" fmla="*/ 0 w 16"/>
                    <a:gd name="T17" fmla="*/ 0 h 25"/>
                    <a:gd name="T18" fmla="*/ 0 w 16"/>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25"/>
                    <a:gd name="T32" fmla="*/ 16 w 16"/>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25">
                      <a:moveTo>
                        <a:pt x="0" y="25"/>
                      </a:moveTo>
                      <a:lnTo>
                        <a:pt x="0" y="24"/>
                      </a:lnTo>
                      <a:lnTo>
                        <a:pt x="0" y="0"/>
                      </a:lnTo>
                      <a:lnTo>
                        <a:pt x="16" y="0"/>
                      </a:lnTo>
                      <a:lnTo>
                        <a:pt x="16" y="24"/>
                      </a:lnTo>
                      <a:lnTo>
                        <a:pt x="16" y="23"/>
                      </a:lnTo>
                      <a:lnTo>
                        <a:pt x="0" y="25"/>
                      </a:lnTo>
                      <a:lnTo>
                        <a:pt x="0" y="24"/>
                      </a:lnTo>
                      <a:lnTo>
                        <a:pt x="0"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39" name="Freeform 61"/>
                <p:cNvSpPr>
                  <a:spLocks/>
                </p:cNvSpPr>
                <p:nvPr/>
              </p:nvSpPr>
              <p:spPr bwMode="auto">
                <a:xfrm>
                  <a:off x="2075" y="2558"/>
                  <a:ext cx="9" cy="12"/>
                </a:xfrm>
                <a:custGeom>
                  <a:avLst/>
                  <a:gdLst>
                    <a:gd name="T0" fmla="*/ 0 w 27"/>
                    <a:gd name="T1" fmla="*/ 0 h 36"/>
                    <a:gd name="T2" fmla="*/ 0 w 27"/>
                    <a:gd name="T3" fmla="*/ 0 h 36"/>
                    <a:gd name="T4" fmla="*/ 0 w 27"/>
                    <a:gd name="T5" fmla="*/ 0 h 36"/>
                    <a:gd name="T6" fmla="*/ 0 w 27"/>
                    <a:gd name="T7" fmla="*/ 0 h 36"/>
                    <a:gd name="T8" fmla="*/ 0 w 27"/>
                    <a:gd name="T9" fmla="*/ 0 h 36"/>
                    <a:gd name="T10" fmla="*/ 0 w 27"/>
                    <a:gd name="T11" fmla="*/ 0 h 36"/>
                    <a:gd name="T12" fmla="*/ 0 w 27"/>
                    <a:gd name="T13" fmla="*/ 0 h 36"/>
                    <a:gd name="T14" fmla="*/ 0 w 27"/>
                    <a:gd name="T15" fmla="*/ 0 h 36"/>
                    <a:gd name="T16" fmla="*/ 0 w 27"/>
                    <a:gd name="T17" fmla="*/ 0 h 36"/>
                    <a:gd name="T18" fmla="*/ 0 w 27"/>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36"/>
                    <a:gd name="T32" fmla="*/ 27 w 27"/>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36">
                      <a:moveTo>
                        <a:pt x="11" y="36"/>
                      </a:moveTo>
                      <a:lnTo>
                        <a:pt x="10" y="34"/>
                      </a:lnTo>
                      <a:lnTo>
                        <a:pt x="0" y="2"/>
                      </a:lnTo>
                      <a:lnTo>
                        <a:pt x="16" y="0"/>
                      </a:lnTo>
                      <a:lnTo>
                        <a:pt x="27" y="32"/>
                      </a:lnTo>
                      <a:lnTo>
                        <a:pt x="26" y="29"/>
                      </a:lnTo>
                      <a:lnTo>
                        <a:pt x="11" y="36"/>
                      </a:lnTo>
                      <a:lnTo>
                        <a:pt x="11" y="35"/>
                      </a:lnTo>
                      <a:lnTo>
                        <a:pt x="10" y="34"/>
                      </a:lnTo>
                      <a:lnTo>
                        <a:pt x="1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40" name="Freeform 62"/>
                <p:cNvSpPr>
                  <a:spLocks/>
                </p:cNvSpPr>
                <p:nvPr/>
              </p:nvSpPr>
              <p:spPr bwMode="auto">
                <a:xfrm>
                  <a:off x="2078" y="2568"/>
                  <a:ext cx="12" cy="13"/>
                </a:xfrm>
                <a:custGeom>
                  <a:avLst/>
                  <a:gdLst>
                    <a:gd name="T0" fmla="*/ 0 w 35"/>
                    <a:gd name="T1" fmla="*/ 0 h 39"/>
                    <a:gd name="T2" fmla="*/ 0 w 35"/>
                    <a:gd name="T3" fmla="*/ 0 h 39"/>
                    <a:gd name="T4" fmla="*/ 0 w 35"/>
                    <a:gd name="T5" fmla="*/ 0 h 39"/>
                    <a:gd name="T6" fmla="*/ 0 w 35"/>
                    <a:gd name="T7" fmla="*/ 0 h 39"/>
                    <a:gd name="T8" fmla="*/ 0 w 35"/>
                    <a:gd name="T9" fmla="*/ 0 h 39"/>
                    <a:gd name="T10" fmla="*/ 0 w 35"/>
                    <a:gd name="T11" fmla="*/ 0 h 39"/>
                    <a:gd name="T12" fmla="*/ 0 w 35"/>
                    <a:gd name="T13" fmla="*/ 0 h 39"/>
                    <a:gd name="T14" fmla="*/ 0 w 35"/>
                    <a:gd name="T15" fmla="*/ 0 h 39"/>
                    <a:gd name="T16" fmla="*/ 0 w 35"/>
                    <a:gd name="T17" fmla="*/ 0 h 39"/>
                    <a:gd name="T18" fmla="*/ 0 w 35"/>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
                    <a:gd name="T31" fmla="*/ 0 h 39"/>
                    <a:gd name="T32" fmla="*/ 35 w 35"/>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 h="39">
                      <a:moveTo>
                        <a:pt x="22" y="39"/>
                      </a:moveTo>
                      <a:lnTo>
                        <a:pt x="21" y="38"/>
                      </a:lnTo>
                      <a:lnTo>
                        <a:pt x="0" y="7"/>
                      </a:lnTo>
                      <a:lnTo>
                        <a:pt x="15" y="0"/>
                      </a:lnTo>
                      <a:lnTo>
                        <a:pt x="35" y="32"/>
                      </a:lnTo>
                      <a:lnTo>
                        <a:pt x="34" y="31"/>
                      </a:lnTo>
                      <a:lnTo>
                        <a:pt x="22" y="39"/>
                      </a:lnTo>
                      <a:lnTo>
                        <a:pt x="22" y="38"/>
                      </a:lnTo>
                      <a:lnTo>
                        <a:pt x="21" y="38"/>
                      </a:lnTo>
                      <a:lnTo>
                        <a:pt x="22"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41" name="Freeform 63"/>
                <p:cNvSpPr>
                  <a:spLocks/>
                </p:cNvSpPr>
                <p:nvPr/>
              </p:nvSpPr>
              <p:spPr bwMode="auto">
                <a:xfrm>
                  <a:off x="2086" y="2578"/>
                  <a:ext cx="14" cy="11"/>
                </a:xfrm>
                <a:custGeom>
                  <a:avLst/>
                  <a:gdLst>
                    <a:gd name="T0" fmla="*/ 0 w 44"/>
                    <a:gd name="T1" fmla="*/ 0 h 34"/>
                    <a:gd name="T2" fmla="*/ 0 w 44"/>
                    <a:gd name="T3" fmla="*/ 0 h 34"/>
                    <a:gd name="T4" fmla="*/ 0 w 44"/>
                    <a:gd name="T5" fmla="*/ 0 h 34"/>
                    <a:gd name="T6" fmla="*/ 0 w 44"/>
                    <a:gd name="T7" fmla="*/ 0 h 34"/>
                    <a:gd name="T8" fmla="*/ 0 w 44"/>
                    <a:gd name="T9" fmla="*/ 0 h 34"/>
                    <a:gd name="T10" fmla="*/ 0 w 44"/>
                    <a:gd name="T11" fmla="*/ 0 h 34"/>
                    <a:gd name="T12" fmla="*/ 0 w 44"/>
                    <a:gd name="T13" fmla="*/ 0 h 34"/>
                    <a:gd name="T14" fmla="*/ 0 w 44"/>
                    <a:gd name="T15" fmla="*/ 0 h 34"/>
                    <a:gd name="T16" fmla="*/ 0 w 44"/>
                    <a:gd name="T17" fmla="*/ 0 h 34"/>
                    <a:gd name="T18" fmla="*/ 0 w 44"/>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34"/>
                    <a:gd name="T32" fmla="*/ 44 w 44"/>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34">
                      <a:moveTo>
                        <a:pt x="34" y="34"/>
                      </a:moveTo>
                      <a:lnTo>
                        <a:pt x="31" y="33"/>
                      </a:lnTo>
                      <a:lnTo>
                        <a:pt x="0" y="8"/>
                      </a:lnTo>
                      <a:lnTo>
                        <a:pt x="12" y="0"/>
                      </a:lnTo>
                      <a:lnTo>
                        <a:pt x="44" y="25"/>
                      </a:lnTo>
                      <a:lnTo>
                        <a:pt x="42" y="24"/>
                      </a:lnTo>
                      <a:lnTo>
                        <a:pt x="34" y="34"/>
                      </a:lnTo>
                      <a:lnTo>
                        <a:pt x="33" y="34"/>
                      </a:lnTo>
                      <a:lnTo>
                        <a:pt x="31" y="33"/>
                      </a:lnTo>
                      <a:lnTo>
                        <a:pt x="34"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42" name="Freeform 64"/>
                <p:cNvSpPr>
                  <a:spLocks/>
                </p:cNvSpPr>
                <p:nvPr/>
              </p:nvSpPr>
              <p:spPr bwMode="auto">
                <a:xfrm>
                  <a:off x="2097" y="2586"/>
                  <a:ext cx="16" cy="8"/>
                </a:xfrm>
                <a:custGeom>
                  <a:avLst/>
                  <a:gdLst>
                    <a:gd name="T0" fmla="*/ 0 w 49"/>
                    <a:gd name="T1" fmla="*/ 0 h 25"/>
                    <a:gd name="T2" fmla="*/ 0 w 49"/>
                    <a:gd name="T3" fmla="*/ 0 h 25"/>
                    <a:gd name="T4" fmla="*/ 0 w 49"/>
                    <a:gd name="T5" fmla="*/ 0 h 25"/>
                    <a:gd name="T6" fmla="*/ 0 w 49"/>
                    <a:gd name="T7" fmla="*/ 0 h 25"/>
                    <a:gd name="T8" fmla="*/ 0 w 49"/>
                    <a:gd name="T9" fmla="*/ 0 h 25"/>
                    <a:gd name="T10" fmla="*/ 0 w 49"/>
                    <a:gd name="T11" fmla="*/ 0 h 25"/>
                    <a:gd name="T12" fmla="*/ 0 w 49"/>
                    <a:gd name="T13" fmla="*/ 0 h 25"/>
                    <a:gd name="T14" fmla="*/ 0 w 49"/>
                    <a:gd name="T15" fmla="*/ 0 h 25"/>
                    <a:gd name="T16" fmla="*/ 0 w 49"/>
                    <a:gd name="T17" fmla="*/ 0 h 25"/>
                    <a:gd name="T18" fmla="*/ 0 w 49"/>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
                    <a:gd name="T31" fmla="*/ 0 h 25"/>
                    <a:gd name="T32" fmla="*/ 49 w 49"/>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 h="25">
                      <a:moveTo>
                        <a:pt x="32" y="20"/>
                      </a:moveTo>
                      <a:lnTo>
                        <a:pt x="36" y="25"/>
                      </a:lnTo>
                      <a:lnTo>
                        <a:pt x="0" y="10"/>
                      </a:lnTo>
                      <a:lnTo>
                        <a:pt x="8" y="0"/>
                      </a:lnTo>
                      <a:lnTo>
                        <a:pt x="44" y="15"/>
                      </a:lnTo>
                      <a:lnTo>
                        <a:pt x="49" y="20"/>
                      </a:lnTo>
                      <a:lnTo>
                        <a:pt x="44" y="15"/>
                      </a:lnTo>
                      <a:lnTo>
                        <a:pt x="49" y="17"/>
                      </a:lnTo>
                      <a:lnTo>
                        <a:pt x="49" y="20"/>
                      </a:lnTo>
                      <a:lnTo>
                        <a:pt x="32"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43" name="Freeform 65"/>
                <p:cNvSpPr>
                  <a:spLocks/>
                </p:cNvSpPr>
                <p:nvPr/>
              </p:nvSpPr>
              <p:spPr bwMode="auto">
                <a:xfrm>
                  <a:off x="2108" y="2593"/>
                  <a:ext cx="5" cy="13"/>
                </a:xfrm>
                <a:custGeom>
                  <a:avLst/>
                  <a:gdLst>
                    <a:gd name="T0" fmla="*/ 0 w 17"/>
                    <a:gd name="T1" fmla="*/ 0 h 39"/>
                    <a:gd name="T2" fmla="*/ 0 w 17"/>
                    <a:gd name="T3" fmla="*/ 0 h 39"/>
                    <a:gd name="T4" fmla="*/ 0 w 17"/>
                    <a:gd name="T5" fmla="*/ 0 h 39"/>
                    <a:gd name="T6" fmla="*/ 0 w 17"/>
                    <a:gd name="T7" fmla="*/ 0 h 39"/>
                    <a:gd name="T8" fmla="*/ 0 w 17"/>
                    <a:gd name="T9" fmla="*/ 0 h 39"/>
                    <a:gd name="T10" fmla="*/ 0 w 17"/>
                    <a:gd name="T11" fmla="*/ 0 h 39"/>
                    <a:gd name="T12" fmla="*/ 0 w 17"/>
                    <a:gd name="T13" fmla="*/ 0 h 39"/>
                    <a:gd name="T14" fmla="*/ 0 w 17"/>
                    <a:gd name="T15" fmla="*/ 0 h 39"/>
                    <a:gd name="T16" fmla="*/ 0 w 17"/>
                    <a:gd name="T17" fmla="*/ 0 h 39"/>
                    <a:gd name="T18" fmla="*/ 0 w 17"/>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39"/>
                    <a:gd name="T32" fmla="*/ 17 w 17"/>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39">
                      <a:moveTo>
                        <a:pt x="1" y="39"/>
                      </a:moveTo>
                      <a:lnTo>
                        <a:pt x="0" y="36"/>
                      </a:lnTo>
                      <a:lnTo>
                        <a:pt x="0" y="0"/>
                      </a:lnTo>
                      <a:lnTo>
                        <a:pt x="17" y="0"/>
                      </a:lnTo>
                      <a:lnTo>
                        <a:pt x="17" y="36"/>
                      </a:lnTo>
                      <a:lnTo>
                        <a:pt x="16" y="33"/>
                      </a:lnTo>
                      <a:lnTo>
                        <a:pt x="1" y="39"/>
                      </a:lnTo>
                      <a:lnTo>
                        <a:pt x="0" y="37"/>
                      </a:lnTo>
                      <a:lnTo>
                        <a:pt x="0" y="36"/>
                      </a:lnTo>
                      <a:lnTo>
                        <a:pt x="1"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44" name="Freeform 66"/>
                <p:cNvSpPr>
                  <a:spLocks/>
                </p:cNvSpPr>
                <p:nvPr/>
              </p:nvSpPr>
              <p:spPr bwMode="auto">
                <a:xfrm>
                  <a:off x="2108" y="2604"/>
                  <a:ext cx="15" cy="17"/>
                </a:xfrm>
                <a:custGeom>
                  <a:avLst/>
                  <a:gdLst>
                    <a:gd name="T0" fmla="*/ 0 w 45"/>
                    <a:gd name="T1" fmla="*/ 0 h 51"/>
                    <a:gd name="T2" fmla="*/ 0 w 45"/>
                    <a:gd name="T3" fmla="*/ 0 h 51"/>
                    <a:gd name="T4" fmla="*/ 0 w 45"/>
                    <a:gd name="T5" fmla="*/ 0 h 51"/>
                    <a:gd name="T6" fmla="*/ 0 w 45"/>
                    <a:gd name="T7" fmla="*/ 0 h 51"/>
                    <a:gd name="T8" fmla="*/ 0 w 45"/>
                    <a:gd name="T9" fmla="*/ 0 h 51"/>
                    <a:gd name="T10" fmla="*/ 0 w 45"/>
                    <a:gd name="T11" fmla="*/ 0 h 51"/>
                    <a:gd name="T12" fmla="*/ 0 w 45"/>
                    <a:gd name="T13" fmla="*/ 0 h 51"/>
                    <a:gd name="T14" fmla="*/ 0 w 45"/>
                    <a:gd name="T15" fmla="*/ 0 h 51"/>
                    <a:gd name="T16" fmla="*/ 0 w 45"/>
                    <a:gd name="T17" fmla="*/ 0 h 51"/>
                    <a:gd name="T18" fmla="*/ 0 w 45"/>
                    <a:gd name="T19" fmla="*/ 0 h 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51"/>
                    <a:gd name="T32" fmla="*/ 45 w 45"/>
                    <a:gd name="T33" fmla="*/ 51 h 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51">
                      <a:moveTo>
                        <a:pt x="33" y="51"/>
                      </a:moveTo>
                      <a:lnTo>
                        <a:pt x="31" y="50"/>
                      </a:lnTo>
                      <a:lnTo>
                        <a:pt x="0" y="6"/>
                      </a:lnTo>
                      <a:lnTo>
                        <a:pt x="15" y="0"/>
                      </a:lnTo>
                      <a:lnTo>
                        <a:pt x="45" y="44"/>
                      </a:lnTo>
                      <a:lnTo>
                        <a:pt x="43" y="43"/>
                      </a:lnTo>
                      <a:lnTo>
                        <a:pt x="32" y="51"/>
                      </a:lnTo>
                      <a:lnTo>
                        <a:pt x="32" y="50"/>
                      </a:lnTo>
                      <a:lnTo>
                        <a:pt x="31" y="50"/>
                      </a:lnTo>
                      <a:lnTo>
                        <a:pt x="33"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45" name="Freeform 67"/>
                <p:cNvSpPr>
                  <a:spLocks/>
                </p:cNvSpPr>
                <p:nvPr/>
              </p:nvSpPr>
              <p:spPr bwMode="auto">
                <a:xfrm>
                  <a:off x="2119" y="2618"/>
                  <a:ext cx="22" cy="16"/>
                </a:xfrm>
                <a:custGeom>
                  <a:avLst/>
                  <a:gdLst>
                    <a:gd name="T0" fmla="*/ 0 w 65"/>
                    <a:gd name="T1" fmla="*/ 0 h 48"/>
                    <a:gd name="T2" fmla="*/ 0 w 65"/>
                    <a:gd name="T3" fmla="*/ 0 h 48"/>
                    <a:gd name="T4" fmla="*/ 0 w 65"/>
                    <a:gd name="T5" fmla="*/ 0 h 48"/>
                    <a:gd name="T6" fmla="*/ 0 w 65"/>
                    <a:gd name="T7" fmla="*/ 0 h 48"/>
                    <a:gd name="T8" fmla="*/ 0 w 65"/>
                    <a:gd name="T9" fmla="*/ 0 h 48"/>
                    <a:gd name="T10" fmla="*/ 0 w 65"/>
                    <a:gd name="T11" fmla="*/ 0 h 48"/>
                    <a:gd name="T12" fmla="*/ 0 w 65"/>
                    <a:gd name="T13" fmla="*/ 0 h 48"/>
                    <a:gd name="T14" fmla="*/ 0 w 65"/>
                    <a:gd name="T15" fmla="*/ 0 h 48"/>
                    <a:gd name="T16" fmla="*/ 0 w 65"/>
                    <a:gd name="T17" fmla="*/ 0 h 48"/>
                    <a:gd name="T18" fmla="*/ 0 w 65"/>
                    <a:gd name="T19" fmla="*/ 0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
                    <a:gd name="T31" fmla="*/ 0 h 48"/>
                    <a:gd name="T32" fmla="*/ 65 w 65"/>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 h="48">
                      <a:moveTo>
                        <a:pt x="51" y="46"/>
                      </a:moveTo>
                      <a:lnTo>
                        <a:pt x="53" y="48"/>
                      </a:lnTo>
                      <a:lnTo>
                        <a:pt x="0" y="8"/>
                      </a:lnTo>
                      <a:lnTo>
                        <a:pt x="10" y="0"/>
                      </a:lnTo>
                      <a:lnTo>
                        <a:pt x="63" y="39"/>
                      </a:lnTo>
                      <a:lnTo>
                        <a:pt x="65" y="41"/>
                      </a:lnTo>
                      <a:lnTo>
                        <a:pt x="64" y="39"/>
                      </a:lnTo>
                      <a:lnTo>
                        <a:pt x="65" y="40"/>
                      </a:lnTo>
                      <a:lnTo>
                        <a:pt x="65" y="41"/>
                      </a:lnTo>
                      <a:lnTo>
                        <a:pt x="51"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46" name="Freeform 68"/>
                <p:cNvSpPr>
                  <a:spLocks/>
                </p:cNvSpPr>
                <p:nvPr/>
              </p:nvSpPr>
              <p:spPr bwMode="auto">
                <a:xfrm>
                  <a:off x="2136" y="2632"/>
                  <a:ext cx="10" cy="13"/>
                </a:xfrm>
                <a:custGeom>
                  <a:avLst/>
                  <a:gdLst>
                    <a:gd name="T0" fmla="*/ 0 w 30"/>
                    <a:gd name="T1" fmla="*/ 0 h 41"/>
                    <a:gd name="T2" fmla="*/ 0 w 30"/>
                    <a:gd name="T3" fmla="*/ 0 h 41"/>
                    <a:gd name="T4" fmla="*/ 0 w 30"/>
                    <a:gd name="T5" fmla="*/ 0 h 41"/>
                    <a:gd name="T6" fmla="*/ 0 w 30"/>
                    <a:gd name="T7" fmla="*/ 0 h 41"/>
                    <a:gd name="T8" fmla="*/ 0 w 30"/>
                    <a:gd name="T9" fmla="*/ 0 h 41"/>
                    <a:gd name="T10" fmla="*/ 0 w 30"/>
                    <a:gd name="T11" fmla="*/ 0 h 41"/>
                    <a:gd name="T12" fmla="*/ 0 w 30"/>
                    <a:gd name="T13" fmla="*/ 0 h 41"/>
                    <a:gd name="T14" fmla="*/ 0 w 30"/>
                    <a:gd name="T15" fmla="*/ 0 h 41"/>
                    <a:gd name="T16" fmla="*/ 0 w 30"/>
                    <a:gd name="T17" fmla="*/ 0 h 41"/>
                    <a:gd name="T18" fmla="*/ 0 w 30"/>
                    <a:gd name="T19" fmla="*/ 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41"/>
                    <a:gd name="T32" fmla="*/ 30 w 30"/>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41">
                      <a:moveTo>
                        <a:pt x="15" y="41"/>
                      </a:moveTo>
                      <a:lnTo>
                        <a:pt x="15" y="40"/>
                      </a:lnTo>
                      <a:lnTo>
                        <a:pt x="0" y="5"/>
                      </a:lnTo>
                      <a:lnTo>
                        <a:pt x="14" y="0"/>
                      </a:lnTo>
                      <a:lnTo>
                        <a:pt x="30" y="36"/>
                      </a:lnTo>
                      <a:lnTo>
                        <a:pt x="30" y="35"/>
                      </a:lnTo>
                      <a:lnTo>
                        <a:pt x="16" y="41"/>
                      </a:lnTo>
                      <a:lnTo>
                        <a:pt x="15" y="41"/>
                      </a:lnTo>
                      <a:lnTo>
                        <a:pt x="15" y="40"/>
                      </a:lnTo>
                      <a:lnTo>
                        <a:pt x="15"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47" name="Freeform 69"/>
                <p:cNvSpPr>
                  <a:spLocks/>
                </p:cNvSpPr>
                <p:nvPr/>
              </p:nvSpPr>
              <p:spPr bwMode="auto">
                <a:xfrm>
                  <a:off x="2141" y="2643"/>
                  <a:ext cx="15" cy="15"/>
                </a:xfrm>
                <a:custGeom>
                  <a:avLst/>
                  <a:gdLst>
                    <a:gd name="T0" fmla="*/ 0 w 45"/>
                    <a:gd name="T1" fmla="*/ 0 h 44"/>
                    <a:gd name="T2" fmla="*/ 0 w 45"/>
                    <a:gd name="T3" fmla="*/ 0 h 44"/>
                    <a:gd name="T4" fmla="*/ 0 w 45"/>
                    <a:gd name="T5" fmla="*/ 0 h 44"/>
                    <a:gd name="T6" fmla="*/ 0 w 45"/>
                    <a:gd name="T7" fmla="*/ 0 h 44"/>
                    <a:gd name="T8" fmla="*/ 0 w 45"/>
                    <a:gd name="T9" fmla="*/ 0 h 44"/>
                    <a:gd name="T10" fmla="*/ 0 w 45"/>
                    <a:gd name="T11" fmla="*/ 0 h 44"/>
                    <a:gd name="T12" fmla="*/ 0 w 45"/>
                    <a:gd name="T13" fmla="*/ 0 h 44"/>
                    <a:gd name="T14" fmla="*/ 0 w 45"/>
                    <a:gd name="T15" fmla="*/ 0 h 44"/>
                    <a:gd name="T16" fmla="*/ 0 w 45"/>
                    <a:gd name="T17" fmla="*/ 0 h 44"/>
                    <a:gd name="T18" fmla="*/ 0 w 45"/>
                    <a:gd name="T19" fmla="*/ 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44"/>
                    <a:gd name="T32" fmla="*/ 45 w 45"/>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44">
                      <a:moveTo>
                        <a:pt x="34" y="44"/>
                      </a:moveTo>
                      <a:lnTo>
                        <a:pt x="31" y="42"/>
                      </a:lnTo>
                      <a:lnTo>
                        <a:pt x="0" y="6"/>
                      </a:lnTo>
                      <a:lnTo>
                        <a:pt x="15" y="0"/>
                      </a:lnTo>
                      <a:lnTo>
                        <a:pt x="45" y="36"/>
                      </a:lnTo>
                      <a:lnTo>
                        <a:pt x="42" y="34"/>
                      </a:lnTo>
                      <a:lnTo>
                        <a:pt x="34" y="44"/>
                      </a:lnTo>
                      <a:lnTo>
                        <a:pt x="32" y="43"/>
                      </a:lnTo>
                      <a:lnTo>
                        <a:pt x="32" y="42"/>
                      </a:lnTo>
                      <a:lnTo>
                        <a:pt x="34"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48" name="Freeform 70"/>
                <p:cNvSpPr>
                  <a:spLocks/>
                </p:cNvSpPr>
                <p:nvPr/>
              </p:nvSpPr>
              <p:spPr bwMode="auto">
                <a:xfrm>
                  <a:off x="2152" y="2655"/>
                  <a:ext cx="21" cy="11"/>
                </a:xfrm>
                <a:custGeom>
                  <a:avLst/>
                  <a:gdLst>
                    <a:gd name="T0" fmla="*/ 0 w 62"/>
                    <a:gd name="T1" fmla="*/ 0 h 34"/>
                    <a:gd name="T2" fmla="*/ 0 w 62"/>
                    <a:gd name="T3" fmla="*/ 0 h 34"/>
                    <a:gd name="T4" fmla="*/ 0 w 62"/>
                    <a:gd name="T5" fmla="*/ 0 h 34"/>
                    <a:gd name="T6" fmla="*/ 0 w 62"/>
                    <a:gd name="T7" fmla="*/ 0 h 34"/>
                    <a:gd name="T8" fmla="*/ 0 w 62"/>
                    <a:gd name="T9" fmla="*/ 0 h 34"/>
                    <a:gd name="T10" fmla="*/ 0 w 62"/>
                    <a:gd name="T11" fmla="*/ 0 h 34"/>
                    <a:gd name="T12" fmla="*/ 0 w 62"/>
                    <a:gd name="T13" fmla="*/ 0 h 34"/>
                    <a:gd name="T14" fmla="*/ 0 w 62"/>
                    <a:gd name="T15" fmla="*/ 0 h 34"/>
                    <a:gd name="T16" fmla="*/ 0 w 62"/>
                    <a:gd name="T17" fmla="*/ 0 h 34"/>
                    <a:gd name="T18" fmla="*/ 0 w 62"/>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2"/>
                    <a:gd name="T31" fmla="*/ 0 h 34"/>
                    <a:gd name="T32" fmla="*/ 62 w 62"/>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2" h="34">
                      <a:moveTo>
                        <a:pt x="45" y="26"/>
                      </a:moveTo>
                      <a:lnTo>
                        <a:pt x="48" y="34"/>
                      </a:lnTo>
                      <a:lnTo>
                        <a:pt x="0" y="10"/>
                      </a:lnTo>
                      <a:lnTo>
                        <a:pt x="8" y="0"/>
                      </a:lnTo>
                      <a:lnTo>
                        <a:pt x="56" y="23"/>
                      </a:lnTo>
                      <a:lnTo>
                        <a:pt x="59" y="31"/>
                      </a:lnTo>
                      <a:lnTo>
                        <a:pt x="56" y="23"/>
                      </a:lnTo>
                      <a:lnTo>
                        <a:pt x="62" y="26"/>
                      </a:lnTo>
                      <a:lnTo>
                        <a:pt x="59" y="31"/>
                      </a:lnTo>
                      <a:lnTo>
                        <a:pt x="45"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49" name="Freeform 71"/>
                <p:cNvSpPr>
                  <a:spLocks/>
                </p:cNvSpPr>
                <p:nvPr/>
              </p:nvSpPr>
              <p:spPr bwMode="auto">
                <a:xfrm>
                  <a:off x="2163" y="2663"/>
                  <a:ext cx="9" cy="9"/>
                </a:xfrm>
                <a:custGeom>
                  <a:avLst/>
                  <a:gdLst>
                    <a:gd name="T0" fmla="*/ 0 w 26"/>
                    <a:gd name="T1" fmla="*/ 0 h 25"/>
                    <a:gd name="T2" fmla="*/ 0 w 26"/>
                    <a:gd name="T3" fmla="*/ 0 h 25"/>
                    <a:gd name="T4" fmla="*/ 0 w 26"/>
                    <a:gd name="T5" fmla="*/ 0 h 25"/>
                    <a:gd name="T6" fmla="*/ 0 w 26"/>
                    <a:gd name="T7" fmla="*/ 0 h 25"/>
                    <a:gd name="T8" fmla="*/ 0 w 26"/>
                    <a:gd name="T9" fmla="*/ 0 h 25"/>
                    <a:gd name="T10" fmla="*/ 0 w 26"/>
                    <a:gd name="T11" fmla="*/ 0 h 25"/>
                    <a:gd name="T12" fmla="*/ 0 w 26"/>
                    <a:gd name="T13" fmla="*/ 0 h 25"/>
                    <a:gd name="T14" fmla="*/ 0 w 26"/>
                    <a:gd name="T15" fmla="*/ 0 h 25"/>
                    <a:gd name="T16" fmla="*/ 0 w 26"/>
                    <a:gd name="T17" fmla="*/ 0 h 25"/>
                    <a:gd name="T18" fmla="*/ 0 w 26"/>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5"/>
                    <a:gd name="T32" fmla="*/ 26 w 26"/>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5">
                      <a:moveTo>
                        <a:pt x="0" y="23"/>
                      </a:moveTo>
                      <a:lnTo>
                        <a:pt x="1" y="21"/>
                      </a:lnTo>
                      <a:lnTo>
                        <a:pt x="12" y="0"/>
                      </a:lnTo>
                      <a:lnTo>
                        <a:pt x="26" y="5"/>
                      </a:lnTo>
                      <a:lnTo>
                        <a:pt x="15" y="25"/>
                      </a:lnTo>
                      <a:lnTo>
                        <a:pt x="16" y="23"/>
                      </a:lnTo>
                      <a:lnTo>
                        <a:pt x="0" y="23"/>
                      </a:lnTo>
                      <a:lnTo>
                        <a:pt x="0" y="22"/>
                      </a:lnTo>
                      <a:lnTo>
                        <a:pt x="1" y="21"/>
                      </a:lnTo>
                      <a:lnTo>
                        <a:pt x="0"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50" name="Freeform 72"/>
                <p:cNvSpPr>
                  <a:spLocks/>
                </p:cNvSpPr>
                <p:nvPr/>
              </p:nvSpPr>
              <p:spPr bwMode="auto">
                <a:xfrm>
                  <a:off x="2163" y="2671"/>
                  <a:ext cx="6" cy="10"/>
                </a:xfrm>
                <a:custGeom>
                  <a:avLst/>
                  <a:gdLst>
                    <a:gd name="T0" fmla="*/ 0 w 16"/>
                    <a:gd name="T1" fmla="*/ 0 h 30"/>
                    <a:gd name="T2" fmla="*/ 0 w 16"/>
                    <a:gd name="T3" fmla="*/ 0 h 30"/>
                    <a:gd name="T4" fmla="*/ 0 w 16"/>
                    <a:gd name="T5" fmla="*/ 0 h 30"/>
                    <a:gd name="T6" fmla="*/ 0 w 16"/>
                    <a:gd name="T7" fmla="*/ 0 h 30"/>
                    <a:gd name="T8" fmla="*/ 0 w 16"/>
                    <a:gd name="T9" fmla="*/ 0 h 30"/>
                    <a:gd name="T10" fmla="*/ 0 w 16"/>
                    <a:gd name="T11" fmla="*/ 0 h 30"/>
                    <a:gd name="T12" fmla="*/ 0 w 16"/>
                    <a:gd name="T13" fmla="*/ 0 h 30"/>
                    <a:gd name="T14" fmla="*/ 0 w 16"/>
                    <a:gd name="T15" fmla="*/ 0 h 30"/>
                    <a:gd name="T16" fmla="*/ 0 w 16"/>
                    <a:gd name="T17" fmla="*/ 0 h 30"/>
                    <a:gd name="T18" fmla="*/ 0 w 16"/>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30"/>
                    <a:gd name="T32" fmla="*/ 16 w 16"/>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30">
                      <a:moveTo>
                        <a:pt x="1" y="30"/>
                      </a:moveTo>
                      <a:lnTo>
                        <a:pt x="0" y="27"/>
                      </a:lnTo>
                      <a:lnTo>
                        <a:pt x="0" y="0"/>
                      </a:lnTo>
                      <a:lnTo>
                        <a:pt x="16" y="0"/>
                      </a:lnTo>
                      <a:lnTo>
                        <a:pt x="16" y="27"/>
                      </a:lnTo>
                      <a:lnTo>
                        <a:pt x="15" y="25"/>
                      </a:lnTo>
                      <a:lnTo>
                        <a:pt x="1" y="30"/>
                      </a:lnTo>
                      <a:lnTo>
                        <a:pt x="0" y="29"/>
                      </a:lnTo>
                      <a:lnTo>
                        <a:pt x="0" y="27"/>
                      </a:lnTo>
                      <a:lnTo>
                        <a:pt x="1"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51" name="Freeform 73"/>
                <p:cNvSpPr>
                  <a:spLocks/>
                </p:cNvSpPr>
                <p:nvPr/>
              </p:nvSpPr>
              <p:spPr bwMode="auto">
                <a:xfrm>
                  <a:off x="2164" y="2679"/>
                  <a:ext cx="9" cy="13"/>
                </a:xfrm>
                <a:custGeom>
                  <a:avLst/>
                  <a:gdLst>
                    <a:gd name="T0" fmla="*/ 0 w 29"/>
                    <a:gd name="T1" fmla="*/ 0 h 38"/>
                    <a:gd name="T2" fmla="*/ 0 w 29"/>
                    <a:gd name="T3" fmla="*/ 0 h 38"/>
                    <a:gd name="T4" fmla="*/ 0 w 29"/>
                    <a:gd name="T5" fmla="*/ 0 h 38"/>
                    <a:gd name="T6" fmla="*/ 0 w 29"/>
                    <a:gd name="T7" fmla="*/ 0 h 38"/>
                    <a:gd name="T8" fmla="*/ 0 w 29"/>
                    <a:gd name="T9" fmla="*/ 0 h 38"/>
                    <a:gd name="T10" fmla="*/ 0 w 29"/>
                    <a:gd name="T11" fmla="*/ 0 h 38"/>
                    <a:gd name="T12" fmla="*/ 0 w 29"/>
                    <a:gd name="T13" fmla="*/ 0 h 38"/>
                    <a:gd name="T14" fmla="*/ 0 w 29"/>
                    <a:gd name="T15" fmla="*/ 0 h 38"/>
                    <a:gd name="T16" fmla="*/ 0 w 29"/>
                    <a:gd name="T17" fmla="*/ 0 h 38"/>
                    <a:gd name="T18" fmla="*/ 0 w 29"/>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
                    <a:gd name="T31" fmla="*/ 0 h 38"/>
                    <a:gd name="T32" fmla="*/ 29 w 29"/>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 h="38">
                      <a:moveTo>
                        <a:pt x="17" y="38"/>
                      </a:moveTo>
                      <a:lnTo>
                        <a:pt x="15" y="36"/>
                      </a:lnTo>
                      <a:lnTo>
                        <a:pt x="0" y="5"/>
                      </a:lnTo>
                      <a:lnTo>
                        <a:pt x="14" y="0"/>
                      </a:lnTo>
                      <a:lnTo>
                        <a:pt x="29" y="32"/>
                      </a:lnTo>
                      <a:lnTo>
                        <a:pt x="27" y="30"/>
                      </a:lnTo>
                      <a:lnTo>
                        <a:pt x="17" y="38"/>
                      </a:lnTo>
                      <a:lnTo>
                        <a:pt x="15" y="37"/>
                      </a:lnTo>
                      <a:lnTo>
                        <a:pt x="15" y="36"/>
                      </a:lnTo>
                      <a:lnTo>
                        <a:pt x="17"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52" name="Freeform 74"/>
                <p:cNvSpPr>
                  <a:spLocks/>
                </p:cNvSpPr>
                <p:nvPr/>
              </p:nvSpPr>
              <p:spPr bwMode="auto">
                <a:xfrm>
                  <a:off x="2169" y="2689"/>
                  <a:ext cx="14" cy="11"/>
                </a:xfrm>
                <a:custGeom>
                  <a:avLst/>
                  <a:gdLst>
                    <a:gd name="T0" fmla="*/ 0 w 42"/>
                    <a:gd name="T1" fmla="*/ 0 h 31"/>
                    <a:gd name="T2" fmla="*/ 0 w 42"/>
                    <a:gd name="T3" fmla="*/ 0 h 31"/>
                    <a:gd name="T4" fmla="*/ 0 w 42"/>
                    <a:gd name="T5" fmla="*/ 0 h 31"/>
                    <a:gd name="T6" fmla="*/ 0 w 42"/>
                    <a:gd name="T7" fmla="*/ 0 h 31"/>
                    <a:gd name="T8" fmla="*/ 0 w 42"/>
                    <a:gd name="T9" fmla="*/ 0 h 31"/>
                    <a:gd name="T10" fmla="*/ 0 w 42"/>
                    <a:gd name="T11" fmla="*/ 0 h 31"/>
                    <a:gd name="T12" fmla="*/ 0 w 42"/>
                    <a:gd name="T13" fmla="*/ 0 h 31"/>
                    <a:gd name="T14" fmla="*/ 0 w 42"/>
                    <a:gd name="T15" fmla="*/ 0 h 31"/>
                    <a:gd name="T16" fmla="*/ 0 w 42"/>
                    <a:gd name="T17" fmla="*/ 0 h 31"/>
                    <a:gd name="T18" fmla="*/ 0 w 42"/>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31"/>
                    <a:gd name="T32" fmla="*/ 42 w 42"/>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31">
                      <a:moveTo>
                        <a:pt x="40" y="29"/>
                      </a:moveTo>
                      <a:lnTo>
                        <a:pt x="32" y="28"/>
                      </a:lnTo>
                      <a:lnTo>
                        <a:pt x="0" y="8"/>
                      </a:lnTo>
                      <a:lnTo>
                        <a:pt x="10" y="0"/>
                      </a:lnTo>
                      <a:lnTo>
                        <a:pt x="42" y="19"/>
                      </a:lnTo>
                      <a:lnTo>
                        <a:pt x="34" y="18"/>
                      </a:lnTo>
                      <a:lnTo>
                        <a:pt x="40" y="29"/>
                      </a:lnTo>
                      <a:lnTo>
                        <a:pt x="36" y="31"/>
                      </a:lnTo>
                      <a:lnTo>
                        <a:pt x="32" y="28"/>
                      </a:lnTo>
                      <a:lnTo>
                        <a:pt x="4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53" name="Freeform 75"/>
                <p:cNvSpPr>
                  <a:spLocks/>
                </p:cNvSpPr>
                <p:nvPr/>
              </p:nvSpPr>
              <p:spPr bwMode="auto">
                <a:xfrm>
                  <a:off x="1894" y="2287"/>
                  <a:ext cx="75" cy="74"/>
                </a:xfrm>
                <a:custGeom>
                  <a:avLst/>
                  <a:gdLst>
                    <a:gd name="T0" fmla="*/ 0 w 226"/>
                    <a:gd name="T1" fmla="*/ 0 h 222"/>
                    <a:gd name="T2" fmla="*/ 0 w 226"/>
                    <a:gd name="T3" fmla="*/ 0 h 222"/>
                    <a:gd name="T4" fmla="*/ 0 w 226"/>
                    <a:gd name="T5" fmla="*/ 0 h 222"/>
                    <a:gd name="T6" fmla="*/ 0 w 226"/>
                    <a:gd name="T7" fmla="*/ 0 h 222"/>
                    <a:gd name="T8" fmla="*/ 0 w 226"/>
                    <a:gd name="T9" fmla="*/ 0 h 222"/>
                    <a:gd name="T10" fmla="*/ 0 w 226"/>
                    <a:gd name="T11" fmla="*/ 0 h 222"/>
                    <a:gd name="T12" fmla="*/ 0 w 226"/>
                    <a:gd name="T13" fmla="*/ 0 h 222"/>
                    <a:gd name="T14" fmla="*/ 0 w 226"/>
                    <a:gd name="T15" fmla="*/ 0 h 222"/>
                    <a:gd name="T16" fmla="*/ 0 w 226"/>
                    <a:gd name="T17" fmla="*/ 0 h 222"/>
                    <a:gd name="T18" fmla="*/ 0 w 226"/>
                    <a:gd name="T19" fmla="*/ 0 h 222"/>
                    <a:gd name="T20" fmla="*/ 0 w 226"/>
                    <a:gd name="T21" fmla="*/ 0 h 222"/>
                    <a:gd name="T22" fmla="*/ 0 w 226"/>
                    <a:gd name="T23" fmla="*/ 0 h 222"/>
                    <a:gd name="T24" fmla="*/ 0 w 226"/>
                    <a:gd name="T25" fmla="*/ 0 h 222"/>
                    <a:gd name="T26" fmla="*/ 0 w 226"/>
                    <a:gd name="T27" fmla="*/ 0 h 222"/>
                    <a:gd name="T28" fmla="*/ 0 w 226"/>
                    <a:gd name="T29" fmla="*/ 0 h 222"/>
                    <a:gd name="T30" fmla="*/ 0 w 226"/>
                    <a:gd name="T31" fmla="*/ 0 h 222"/>
                    <a:gd name="T32" fmla="*/ 0 w 226"/>
                    <a:gd name="T33" fmla="*/ 0 h 222"/>
                    <a:gd name="T34" fmla="*/ 0 w 226"/>
                    <a:gd name="T35" fmla="*/ 0 h 222"/>
                    <a:gd name="T36" fmla="*/ 0 w 226"/>
                    <a:gd name="T37" fmla="*/ 0 h 222"/>
                    <a:gd name="T38" fmla="*/ 0 w 226"/>
                    <a:gd name="T39" fmla="*/ 0 h 222"/>
                    <a:gd name="T40" fmla="*/ 0 w 226"/>
                    <a:gd name="T41" fmla="*/ 0 h 222"/>
                    <a:gd name="T42" fmla="*/ 0 w 226"/>
                    <a:gd name="T43" fmla="*/ 0 h 2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26"/>
                    <a:gd name="T67" fmla="*/ 0 h 222"/>
                    <a:gd name="T68" fmla="*/ 226 w 226"/>
                    <a:gd name="T69" fmla="*/ 222 h 22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26" h="222">
                      <a:moveTo>
                        <a:pt x="72" y="158"/>
                      </a:moveTo>
                      <a:lnTo>
                        <a:pt x="76" y="186"/>
                      </a:lnTo>
                      <a:lnTo>
                        <a:pt x="98" y="209"/>
                      </a:lnTo>
                      <a:lnTo>
                        <a:pt x="135" y="222"/>
                      </a:lnTo>
                      <a:lnTo>
                        <a:pt x="171" y="222"/>
                      </a:lnTo>
                      <a:lnTo>
                        <a:pt x="209" y="198"/>
                      </a:lnTo>
                      <a:lnTo>
                        <a:pt x="226" y="170"/>
                      </a:lnTo>
                      <a:lnTo>
                        <a:pt x="226" y="139"/>
                      </a:lnTo>
                      <a:lnTo>
                        <a:pt x="210" y="111"/>
                      </a:lnTo>
                      <a:lnTo>
                        <a:pt x="168" y="80"/>
                      </a:lnTo>
                      <a:lnTo>
                        <a:pt x="142" y="40"/>
                      </a:lnTo>
                      <a:lnTo>
                        <a:pt x="138" y="0"/>
                      </a:lnTo>
                      <a:lnTo>
                        <a:pt x="115" y="27"/>
                      </a:lnTo>
                      <a:lnTo>
                        <a:pt x="115" y="59"/>
                      </a:lnTo>
                      <a:lnTo>
                        <a:pt x="137" y="84"/>
                      </a:lnTo>
                      <a:lnTo>
                        <a:pt x="95" y="51"/>
                      </a:lnTo>
                      <a:lnTo>
                        <a:pt x="47" y="36"/>
                      </a:lnTo>
                      <a:lnTo>
                        <a:pt x="0" y="27"/>
                      </a:lnTo>
                      <a:lnTo>
                        <a:pt x="52" y="79"/>
                      </a:lnTo>
                      <a:lnTo>
                        <a:pt x="72" y="1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54" name="Freeform 76"/>
                <p:cNvSpPr>
                  <a:spLocks/>
                </p:cNvSpPr>
                <p:nvPr/>
              </p:nvSpPr>
              <p:spPr bwMode="auto">
                <a:xfrm>
                  <a:off x="1915" y="2340"/>
                  <a:ext cx="7" cy="10"/>
                </a:xfrm>
                <a:custGeom>
                  <a:avLst/>
                  <a:gdLst>
                    <a:gd name="T0" fmla="*/ 0 w 21"/>
                    <a:gd name="T1" fmla="*/ 0 h 32"/>
                    <a:gd name="T2" fmla="*/ 0 w 21"/>
                    <a:gd name="T3" fmla="*/ 0 h 32"/>
                    <a:gd name="T4" fmla="*/ 0 w 21"/>
                    <a:gd name="T5" fmla="*/ 0 h 32"/>
                    <a:gd name="T6" fmla="*/ 0 w 21"/>
                    <a:gd name="T7" fmla="*/ 0 h 32"/>
                    <a:gd name="T8" fmla="*/ 0 w 21"/>
                    <a:gd name="T9" fmla="*/ 0 h 32"/>
                    <a:gd name="T10" fmla="*/ 0 w 21"/>
                    <a:gd name="T11" fmla="*/ 0 h 32"/>
                    <a:gd name="T12" fmla="*/ 0 w 21"/>
                    <a:gd name="T13" fmla="*/ 0 h 32"/>
                    <a:gd name="T14" fmla="*/ 0 w 21"/>
                    <a:gd name="T15" fmla="*/ 0 h 32"/>
                    <a:gd name="T16" fmla="*/ 0 w 21"/>
                    <a:gd name="T17" fmla="*/ 0 h 32"/>
                    <a:gd name="T18" fmla="*/ 0 w 21"/>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
                    <a:gd name="T31" fmla="*/ 0 h 32"/>
                    <a:gd name="T32" fmla="*/ 21 w 21"/>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 h="32">
                      <a:moveTo>
                        <a:pt x="6" y="32"/>
                      </a:moveTo>
                      <a:lnTo>
                        <a:pt x="4" y="30"/>
                      </a:lnTo>
                      <a:lnTo>
                        <a:pt x="0" y="2"/>
                      </a:lnTo>
                      <a:lnTo>
                        <a:pt x="16" y="0"/>
                      </a:lnTo>
                      <a:lnTo>
                        <a:pt x="21" y="28"/>
                      </a:lnTo>
                      <a:lnTo>
                        <a:pt x="19" y="26"/>
                      </a:lnTo>
                      <a:lnTo>
                        <a:pt x="6" y="32"/>
                      </a:lnTo>
                      <a:lnTo>
                        <a:pt x="5" y="31"/>
                      </a:lnTo>
                      <a:lnTo>
                        <a:pt x="4" y="30"/>
                      </a:lnTo>
                      <a:lnTo>
                        <a:pt x="6"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55" name="Freeform 77"/>
                <p:cNvSpPr>
                  <a:spLocks/>
                </p:cNvSpPr>
                <p:nvPr/>
              </p:nvSpPr>
              <p:spPr bwMode="auto">
                <a:xfrm>
                  <a:off x="1917" y="2348"/>
                  <a:ext cx="12" cy="11"/>
                </a:xfrm>
                <a:custGeom>
                  <a:avLst/>
                  <a:gdLst>
                    <a:gd name="T0" fmla="*/ 0 w 34"/>
                    <a:gd name="T1" fmla="*/ 0 h 31"/>
                    <a:gd name="T2" fmla="*/ 0 w 34"/>
                    <a:gd name="T3" fmla="*/ 0 h 31"/>
                    <a:gd name="T4" fmla="*/ 0 w 34"/>
                    <a:gd name="T5" fmla="*/ 0 h 31"/>
                    <a:gd name="T6" fmla="*/ 0 w 34"/>
                    <a:gd name="T7" fmla="*/ 0 h 31"/>
                    <a:gd name="T8" fmla="*/ 0 w 34"/>
                    <a:gd name="T9" fmla="*/ 0 h 31"/>
                    <a:gd name="T10" fmla="*/ 0 w 34"/>
                    <a:gd name="T11" fmla="*/ 0 h 31"/>
                    <a:gd name="T12" fmla="*/ 0 w 34"/>
                    <a:gd name="T13" fmla="*/ 0 h 31"/>
                    <a:gd name="T14" fmla="*/ 0 w 34"/>
                    <a:gd name="T15" fmla="*/ 0 h 31"/>
                    <a:gd name="T16" fmla="*/ 0 w 34"/>
                    <a:gd name="T17" fmla="*/ 0 h 31"/>
                    <a:gd name="T18" fmla="*/ 0 w 3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31"/>
                    <a:gd name="T32" fmla="*/ 34 w 34"/>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31">
                      <a:moveTo>
                        <a:pt x="25" y="31"/>
                      </a:moveTo>
                      <a:lnTo>
                        <a:pt x="22" y="29"/>
                      </a:lnTo>
                      <a:lnTo>
                        <a:pt x="0" y="6"/>
                      </a:lnTo>
                      <a:lnTo>
                        <a:pt x="13" y="0"/>
                      </a:lnTo>
                      <a:lnTo>
                        <a:pt x="34" y="23"/>
                      </a:lnTo>
                      <a:lnTo>
                        <a:pt x="31" y="21"/>
                      </a:lnTo>
                      <a:lnTo>
                        <a:pt x="25" y="31"/>
                      </a:lnTo>
                      <a:lnTo>
                        <a:pt x="23" y="31"/>
                      </a:lnTo>
                      <a:lnTo>
                        <a:pt x="22" y="29"/>
                      </a:lnTo>
                      <a:lnTo>
                        <a:pt x="25"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56" name="Freeform 78"/>
                <p:cNvSpPr>
                  <a:spLocks/>
                </p:cNvSpPr>
                <p:nvPr/>
              </p:nvSpPr>
              <p:spPr bwMode="auto">
                <a:xfrm>
                  <a:off x="1926" y="2355"/>
                  <a:ext cx="14" cy="8"/>
                </a:xfrm>
                <a:custGeom>
                  <a:avLst/>
                  <a:gdLst>
                    <a:gd name="T0" fmla="*/ 0 w 43"/>
                    <a:gd name="T1" fmla="*/ 0 h 24"/>
                    <a:gd name="T2" fmla="*/ 0 w 43"/>
                    <a:gd name="T3" fmla="*/ 0 h 24"/>
                    <a:gd name="T4" fmla="*/ 0 w 43"/>
                    <a:gd name="T5" fmla="*/ 0 h 24"/>
                    <a:gd name="T6" fmla="*/ 0 w 43"/>
                    <a:gd name="T7" fmla="*/ 0 h 24"/>
                    <a:gd name="T8" fmla="*/ 0 w 43"/>
                    <a:gd name="T9" fmla="*/ 0 h 24"/>
                    <a:gd name="T10" fmla="*/ 0 w 43"/>
                    <a:gd name="T11" fmla="*/ 0 h 24"/>
                    <a:gd name="T12" fmla="*/ 0 w 43"/>
                    <a:gd name="T13" fmla="*/ 0 h 24"/>
                    <a:gd name="T14" fmla="*/ 0 w 43"/>
                    <a:gd name="T15" fmla="*/ 0 h 24"/>
                    <a:gd name="T16" fmla="*/ 0 w 43"/>
                    <a:gd name="T17" fmla="*/ 0 h 24"/>
                    <a:gd name="T18" fmla="*/ 0 w 43"/>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24"/>
                    <a:gd name="T32" fmla="*/ 43 w 43"/>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24">
                      <a:moveTo>
                        <a:pt x="40" y="24"/>
                      </a:moveTo>
                      <a:lnTo>
                        <a:pt x="37" y="23"/>
                      </a:lnTo>
                      <a:lnTo>
                        <a:pt x="0" y="10"/>
                      </a:lnTo>
                      <a:lnTo>
                        <a:pt x="6" y="0"/>
                      </a:lnTo>
                      <a:lnTo>
                        <a:pt x="43" y="12"/>
                      </a:lnTo>
                      <a:lnTo>
                        <a:pt x="40" y="11"/>
                      </a:lnTo>
                      <a:lnTo>
                        <a:pt x="40" y="24"/>
                      </a:lnTo>
                      <a:lnTo>
                        <a:pt x="38" y="24"/>
                      </a:lnTo>
                      <a:lnTo>
                        <a:pt x="37" y="23"/>
                      </a:lnTo>
                      <a:lnTo>
                        <a:pt x="4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57" name="Freeform 79"/>
                <p:cNvSpPr>
                  <a:spLocks/>
                </p:cNvSpPr>
                <p:nvPr/>
              </p:nvSpPr>
              <p:spPr bwMode="auto">
                <a:xfrm>
                  <a:off x="1939" y="2359"/>
                  <a:ext cx="14" cy="4"/>
                </a:xfrm>
                <a:custGeom>
                  <a:avLst/>
                  <a:gdLst>
                    <a:gd name="T0" fmla="*/ 0 w 41"/>
                    <a:gd name="T1" fmla="*/ 0 h 13"/>
                    <a:gd name="T2" fmla="*/ 0 w 41"/>
                    <a:gd name="T3" fmla="*/ 0 h 13"/>
                    <a:gd name="T4" fmla="*/ 0 w 41"/>
                    <a:gd name="T5" fmla="*/ 0 h 13"/>
                    <a:gd name="T6" fmla="*/ 0 w 41"/>
                    <a:gd name="T7" fmla="*/ 0 h 13"/>
                    <a:gd name="T8" fmla="*/ 0 w 41"/>
                    <a:gd name="T9" fmla="*/ 0 h 13"/>
                    <a:gd name="T10" fmla="*/ 0 w 41"/>
                    <a:gd name="T11" fmla="*/ 0 h 13"/>
                    <a:gd name="T12" fmla="*/ 0 w 41"/>
                    <a:gd name="T13" fmla="*/ 0 h 13"/>
                    <a:gd name="T14" fmla="*/ 0 w 41"/>
                    <a:gd name="T15" fmla="*/ 0 h 13"/>
                    <a:gd name="T16" fmla="*/ 0 w 41"/>
                    <a:gd name="T17" fmla="*/ 0 h 13"/>
                    <a:gd name="T18" fmla="*/ 0 w 41"/>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
                    <a:gd name="T31" fmla="*/ 0 h 13"/>
                    <a:gd name="T32" fmla="*/ 41 w 4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 h="13">
                      <a:moveTo>
                        <a:pt x="41" y="11"/>
                      </a:moveTo>
                      <a:lnTo>
                        <a:pt x="36" y="13"/>
                      </a:lnTo>
                      <a:lnTo>
                        <a:pt x="0" y="13"/>
                      </a:lnTo>
                      <a:lnTo>
                        <a:pt x="0" y="0"/>
                      </a:lnTo>
                      <a:lnTo>
                        <a:pt x="36" y="0"/>
                      </a:lnTo>
                      <a:lnTo>
                        <a:pt x="31" y="2"/>
                      </a:lnTo>
                      <a:lnTo>
                        <a:pt x="41" y="11"/>
                      </a:lnTo>
                      <a:lnTo>
                        <a:pt x="39" y="13"/>
                      </a:lnTo>
                      <a:lnTo>
                        <a:pt x="36" y="13"/>
                      </a:lnTo>
                      <a:lnTo>
                        <a:pt x="4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58" name="Freeform 80"/>
                <p:cNvSpPr>
                  <a:spLocks/>
                </p:cNvSpPr>
                <p:nvPr/>
              </p:nvSpPr>
              <p:spPr bwMode="auto">
                <a:xfrm>
                  <a:off x="1949" y="2360"/>
                  <a:ext cx="4" cy="3"/>
                </a:xfrm>
                <a:custGeom>
                  <a:avLst/>
                  <a:gdLst>
                    <a:gd name="T0" fmla="*/ 0 w 10"/>
                    <a:gd name="T1" fmla="*/ 0 h 11"/>
                    <a:gd name="T2" fmla="*/ 0 w 10"/>
                    <a:gd name="T3" fmla="*/ 0 h 11"/>
                    <a:gd name="T4" fmla="*/ 0 w 10"/>
                    <a:gd name="T5" fmla="*/ 0 h 11"/>
                    <a:gd name="T6" fmla="*/ 0 w 10"/>
                    <a:gd name="T7" fmla="*/ 0 h 11"/>
                    <a:gd name="T8" fmla="*/ 0 w 10"/>
                    <a:gd name="T9" fmla="*/ 0 h 11"/>
                    <a:gd name="T10" fmla="*/ 0 w 10"/>
                    <a:gd name="T11" fmla="*/ 0 h 11"/>
                    <a:gd name="T12" fmla="*/ 0 w 10"/>
                    <a:gd name="T13" fmla="*/ 0 h 11"/>
                    <a:gd name="T14" fmla="*/ 0 w 10"/>
                    <a:gd name="T15" fmla="*/ 0 h 11"/>
                    <a:gd name="T16" fmla="*/ 0 w 10"/>
                    <a:gd name="T17" fmla="*/ 0 h 11"/>
                    <a:gd name="T18" fmla="*/ 0 w 10"/>
                    <a:gd name="T19" fmla="*/ 0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
                    <a:gd name="T31" fmla="*/ 0 h 11"/>
                    <a:gd name="T32" fmla="*/ 10 w 10"/>
                    <a:gd name="T33" fmla="*/ 11 h 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 h="11">
                      <a:moveTo>
                        <a:pt x="10" y="9"/>
                      </a:moveTo>
                      <a:lnTo>
                        <a:pt x="5" y="5"/>
                      </a:lnTo>
                      <a:lnTo>
                        <a:pt x="0" y="0"/>
                      </a:lnTo>
                      <a:lnTo>
                        <a:pt x="10" y="9"/>
                      </a:lnTo>
                      <a:lnTo>
                        <a:pt x="8" y="11"/>
                      </a:lnTo>
                      <a:lnTo>
                        <a:pt x="5" y="11"/>
                      </a:lnTo>
                      <a:lnTo>
                        <a:pt x="1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59" name="Freeform 81"/>
                <p:cNvSpPr>
                  <a:spLocks/>
                </p:cNvSpPr>
                <p:nvPr/>
              </p:nvSpPr>
              <p:spPr bwMode="auto">
                <a:xfrm>
                  <a:off x="1949" y="2352"/>
                  <a:ext cx="17" cy="11"/>
                </a:xfrm>
                <a:custGeom>
                  <a:avLst/>
                  <a:gdLst>
                    <a:gd name="T0" fmla="*/ 0 w 50"/>
                    <a:gd name="T1" fmla="*/ 0 h 32"/>
                    <a:gd name="T2" fmla="*/ 0 w 50"/>
                    <a:gd name="T3" fmla="*/ 0 h 32"/>
                    <a:gd name="T4" fmla="*/ 0 w 50"/>
                    <a:gd name="T5" fmla="*/ 0 h 32"/>
                    <a:gd name="T6" fmla="*/ 0 w 50"/>
                    <a:gd name="T7" fmla="*/ 0 h 32"/>
                    <a:gd name="T8" fmla="*/ 0 w 50"/>
                    <a:gd name="T9" fmla="*/ 0 h 32"/>
                    <a:gd name="T10" fmla="*/ 0 w 50"/>
                    <a:gd name="T11" fmla="*/ 0 h 32"/>
                    <a:gd name="T12" fmla="*/ 0 w 50"/>
                    <a:gd name="T13" fmla="*/ 0 h 32"/>
                    <a:gd name="T14" fmla="*/ 0 w 50"/>
                    <a:gd name="T15" fmla="*/ 0 h 32"/>
                    <a:gd name="T16" fmla="*/ 0 w 50"/>
                    <a:gd name="T17" fmla="*/ 0 h 32"/>
                    <a:gd name="T18" fmla="*/ 0 w 50"/>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32"/>
                    <a:gd name="T32" fmla="*/ 50 w 50"/>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32">
                      <a:moveTo>
                        <a:pt x="50" y="6"/>
                      </a:moveTo>
                      <a:lnTo>
                        <a:pt x="48" y="8"/>
                      </a:lnTo>
                      <a:lnTo>
                        <a:pt x="10" y="32"/>
                      </a:lnTo>
                      <a:lnTo>
                        <a:pt x="0" y="23"/>
                      </a:lnTo>
                      <a:lnTo>
                        <a:pt x="38" y="0"/>
                      </a:lnTo>
                      <a:lnTo>
                        <a:pt x="36" y="2"/>
                      </a:lnTo>
                      <a:lnTo>
                        <a:pt x="50" y="6"/>
                      </a:lnTo>
                      <a:lnTo>
                        <a:pt x="49" y="8"/>
                      </a:lnTo>
                      <a:lnTo>
                        <a:pt x="48" y="8"/>
                      </a:lnTo>
                      <a:lnTo>
                        <a:pt x="5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60" name="Freeform 82"/>
                <p:cNvSpPr>
                  <a:spLocks/>
                </p:cNvSpPr>
                <p:nvPr/>
              </p:nvSpPr>
              <p:spPr bwMode="auto">
                <a:xfrm>
                  <a:off x="1961" y="2343"/>
                  <a:ext cx="11" cy="11"/>
                </a:xfrm>
                <a:custGeom>
                  <a:avLst/>
                  <a:gdLst>
                    <a:gd name="T0" fmla="*/ 0 w 32"/>
                    <a:gd name="T1" fmla="*/ 0 h 32"/>
                    <a:gd name="T2" fmla="*/ 0 w 32"/>
                    <a:gd name="T3" fmla="*/ 0 h 32"/>
                    <a:gd name="T4" fmla="*/ 0 w 32"/>
                    <a:gd name="T5" fmla="*/ 0 h 32"/>
                    <a:gd name="T6" fmla="*/ 0 w 32"/>
                    <a:gd name="T7" fmla="*/ 0 h 32"/>
                    <a:gd name="T8" fmla="*/ 0 w 32"/>
                    <a:gd name="T9" fmla="*/ 0 h 32"/>
                    <a:gd name="T10" fmla="*/ 0 w 32"/>
                    <a:gd name="T11" fmla="*/ 0 h 32"/>
                    <a:gd name="T12" fmla="*/ 0 w 32"/>
                    <a:gd name="T13" fmla="*/ 0 h 32"/>
                    <a:gd name="T14" fmla="*/ 0 w 32"/>
                    <a:gd name="T15" fmla="*/ 0 h 32"/>
                    <a:gd name="T16" fmla="*/ 0 w 32"/>
                    <a:gd name="T17" fmla="*/ 0 h 32"/>
                    <a:gd name="T18" fmla="*/ 0 w 32"/>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2"/>
                    <a:gd name="T32" fmla="*/ 32 w 32"/>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2">
                      <a:moveTo>
                        <a:pt x="32" y="2"/>
                      </a:moveTo>
                      <a:lnTo>
                        <a:pt x="31" y="5"/>
                      </a:lnTo>
                      <a:lnTo>
                        <a:pt x="14" y="32"/>
                      </a:lnTo>
                      <a:lnTo>
                        <a:pt x="0" y="28"/>
                      </a:lnTo>
                      <a:lnTo>
                        <a:pt x="16" y="0"/>
                      </a:lnTo>
                      <a:lnTo>
                        <a:pt x="15" y="2"/>
                      </a:lnTo>
                      <a:lnTo>
                        <a:pt x="32" y="2"/>
                      </a:lnTo>
                      <a:lnTo>
                        <a:pt x="32" y="3"/>
                      </a:lnTo>
                      <a:lnTo>
                        <a:pt x="31" y="5"/>
                      </a:lnTo>
                      <a:lnTo>
                        <a:pt x="3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61" name="Freeform 83"/>
                <p:cNvSpPr>
                  <a:spLocks/>
                </p:cNvSpPr>
                <p:nvPr/>
              </p:nvSpPr>
              <p:spPr bwMode="auto">
                <a:xfrm>
                  <a:off x="1966" y="2333"/>
                  <a:ext cx="6" cy="11"/>
                </a:xfrm>
                <a:custGeom>
                  <a:avLst/>
                  <a:gdLst>
                    <a:gd name="T0" fmla="*/ 0 w 17"/>
                    <a:gd name="T1" fmla="*/ 0 h 33"/>
                    <a:gd name="T2" fmla="*/ 0 w 17"/>
                    <a:gd name="T3" fmla="*/ 0 h 33"/>
                    <a:gd name="T4" fmla="*/ 0 w 17"/>
                    <a:gd name="T5" fmla="*/ 0 h 33"/>
                    <a:gd name="T6" fmla="*/ 0 w 17"/>
                    <a:gd name="T7" fmla="*/ 0 h 33"/>
                    <a:gd name="T8" fmla="*/ 0 w 17"/>
                    <a:gd name="T9" fmla="*/ 0 h 33"/>
                    <a:gd name="T10" fmla="*/ 0 w 17"/>
                    <a:gd name="T11" fmla="*/ 0 h 33"/>
                    <a:gd name="T12" fmla="*/ 0 w 17"/>
                    <a:gd name="T13" fmla="*/ 0 h 33"/>
                    <a:gd name="T14" fmla="*/ 0 w 17"/>
                    <a:gd name="T15" fmla="*/ 0 h 33"/>
                    <a:gd name="T16" fmla="*/ 0 w 17"/>
                    <a:gd name="T17" fmla="*/ 0 h 33"/>
                    <a:gd name="T18" fmla="*/ 0 w 17"/>
                    <a:gd name="T19" fmla="*/ 0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33"/>
                    <a:gd name="T32" fmla="*/ 17 w 17"/>
                    <a:gd name="T33" fmla="*/ 33 h 3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33">
                      <a:moveTo>
                        <a:pt x="16" y="0"/>
                      </a:moveTo>
                      <a:lnTo>
                        <a:pt x="17" y="2"/>
                      </a:lnTo>
                      <a:lnTo>
                        <a:pt x="17" y="33"/>
                      </a:lnTo>
                      <a:lnTo>
                        <a:pt x="0" y="33"/>
                      </a:lnTo>
                      <a:lnTo>
                        <a:pt x="0" y="2"/>
                      </a:lnTo>
                      <a:lnTo>
                        <a:pt x="1" y="4"/>
                      </a:lnTo>
                      <a:lnTo>
                        <a:pt x="16" y="0"/>
                      </a:lnTo>
                      <a:lnTo>
                        <a:pt x="17" y="1"/>
                      </a:lnTo>
                      <a:lnTo>
                        <a:pt x="17" y="2"/>
                      </a:lnTo>
                      <a:lnTo>
                        <a:pt x="1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62" name="Freeform 84"/>
                <p:cNvSpPr>
                  <a:spLocks/>
                </p:cNvSpPr>
                <p:nvPr/>
              </p:nvSpPr>
              <p:spPr bwMode="auto">
                <a:xfrm>
                  <a:off x="1962" y="2323"/>
                  <a:ext cx="10" cy="11"/>
                </a:xfrm>
                <a:custGeom>
                  <a:avLst/>
                  <a:gdLst>
                    <a:gd name="T0" fmla="*/ 0 w 30"/>
                    <a:gd name="T1" fmla="*/ 0 h 34"/>
                    <a:gd name="T2" fmla="*/ 0 w 30"/>
                    <a:gd name="T3" fmla="*/ 0 h 34"/>
                    <a:gd name="T4" fmla="*/ 0 w 30"/>
                    <a:gd name="T5" fmla="*/ 0 h 34"/>
                    <a:gd name="T6" fmla="*/ 0 w 30"/>
                    <a:gd name="T7" fmla="*/ 0 h 34"/>
                    <a:gd name="T8" fmla="*/ 0 w 30"/>
                    <a:gd name="T9" fmla="*/ 0 h 34"/>
                    <a:gd name="T10" fmla="*/ 0 w 30"/>
                    <a:gd name="T11" fmla="*/ 0 h 34"/>
                    <a:gd name="T12" fmla="*/ 0 w 30"/>
                    <a:gd name="T13" fmla="*/ 0 h 34"/>
                    <a:gd name="T14" fmla="*/ 0 w 30"/>
                    <a:gd name="T15" fmla="*/ 0 h 34"/>
                    <a:gd name="T16" fmla="*/ 0 w 30"/>
                    <a:gd name="T17" fmla="*/ 0 h 34"/>
                    <a:gd name="T18" fmla="*/ 0 w 30"/>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34"/>
                    <a:gd name="T32" fmla="*/ 30 w 30"/>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34">
                      <a:moveTo>
                        <a:pt x="12" y="0"/>
                      </a:moveTo>
                      <a:lnTo>
                        <a:pt x="14" y="2"/>
                      </a:lnTo>
                      <a:lnTo>
                        <a:pt x="30" y="30"/>
                      </a:lnTo>
                      <a:lnTo>
                        <a:pt x="15" y="34"/>
                      </a:lnTo>
                      <a:lnTo>
                        <a:pt x="0" y="6"/>
                      </a:lnTo>
                      <a:lnTo>
                        <a:pt x="2" y="8"/>
                      </a:lnTo>
                      <a:lnTo>
                        <a:pt x="13" y="0"/>
                      </a:lnTo>
                      <a:lnTo>
                        <a:pt x="14" y="1"/>
                      </a:lnTo>
                      <a:lnTo>
                        <a:pt x="14" y="2"/>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63" name="Freeform 85"/>
                <p:cNvSpPr>
                  <a:spLocks/>
                </p:cNvSpPr>
                <p:nvPr/>
              </p:nvSpPr>
              <p:spPr bwMode="auto">
                <a:xfrm>
                  <a:off x="1948" y="2312"/>
                  <a:ext cx="18" cy="14"/>
                </a:xfrm>
                <a:custGeom>
                  <a:avLst/>
                  <a:gdLst>
                    <a:gd name="T0" fmla="*/ 0 w 54"/>
                    <a:gd name="T1" fmla="*/ 0 h 40"/>
                    <a:gd name="T2" fmla="*/ 0 w 54"/>
                    <a:gd name="T3" fmla="*/ 0 h 40"/>
                    <a:gd name="T4" fmla="*/ 0 w 54"/>
                    <a:gd name="T5" fmla="*/ 0 h 40"/>
                    <a:gd name="T6" fmla="*/ 0 w 54"/>
                    <a:gd name="T7" fmla="*/ 0 h 40"/>
                    <a:gd name="T8" fmla="*/ 0 w 54"/>
                    <a:gd name="T9" fmla="*/ 0 h 40"/>
                    <a:gd name="T10" fmla="*/ 0 w 54"/>
                    <a:gd name="T11" fmla="*/ 0 h 40"/>
                    <a:gd name="T12" fmla="*/ 0 w 54"/>
                    <a:gd name="T13" fmla="*/ 0 h 40"/>
                    <a:gd name="T14" fmla="*/ 0 w 54"/>
                    <a:gd name="T15" fmla="*/ 0 h 40"/>
                    <a:gd name="T16" fmla="*/ 0 w 54"/>
                    <a:gd name="T17" fmla="*/ 0 h 40"/>
                    <a:gd name="T18" fmla="*/ 0 w 54"/>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
                    <a:gd name="T31" fmla="*/ 0 h 40"/>
                    <a:gd name="T32" fmla="*/ 54 w 54"/>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 h="40">
                      <a:moveTo>
                        <a:pt x="14" y="2"/>
                      </a:moveTo>
                      <a:lnTo>
                        <a:pt x="12" y="0"/>
                      </a:lnTo>
                      <a:lnTo>
                        <a:pt x="54" y="32"/>
                      </a:lnTo>
                      <a:lnTo>
                        <a:pt x="44" y="40"/>
                      </a:lnTo>
                      <a:lnTo>
                        <a:pt x="2" y="9"/>
                      </a:lnTo>
                      <a:lnTo>
                        <a:pt x="0" y="8"/>
                      </a:lnTo>
                      <a:lnTo>
                        <a:pt x="1" y="9"/>
                      </a:lnTo>
                      <a:lnTo>
                        <a:pt x="1" y="8"/>
                      </a:lnTo>
                      <a:lnTo>
                        <a:pt x="0" y="8"/>
                      </a:lnTo>
                      <a:lnTo>
                        <a:pt x="14"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64" name="Freeform 86"/>
                <p:cNvSpPr>
                  <a:spLocks/>
                </p:cNvSpPr>
                <p:nvPr/>
              </p:nvSpPr>
              <p:spPr bwMode="auto">
                <a:xfrm>
                  <a:off x="1939" y="2300"/>
                  <a:ext cx="13" cy="15"/>
                </a:xfrm>
                <a:custGeom>
                  <a:avLst/>
                  <a:gdLst>
                    <a:gd name="T0" fmla="*/ 0 w 41"/>
                    <a:gd name="T1" fmla="*/ 0 h 46"/>
                    <a:gd name="T2" fmla="*/ 0 w 41"/>
                    <a:gd name="T3" fmla="*/ 0 h 46"/>
                    <a:gd name="T4" fmla="*/ 0 w 41"/>
                    <a:gd name="T5" fmla="*/ 0 h 46"/>
                    <a:gd name="T6" fmla="*/ 0 w 41"/>
                    <a:gd name="T7" fmla="*/ 0 h 46"/>
                    <a:gd name="T8" fmla="*/ 0 w 41"/>
                    <a:gd name="T9" fmla="*/ 0 h 46"/>
                    <a:gd name="T10" fmla="*/ 0 w 41"/>
                    <a:gd name="T11" fmla="*/ 0 h 46"/>
                    <a:gd name="T12" fmla="*/ 0 w 41"/>
                    <a:gd name="T13" fmla="*/ 0 h 46"/>
                    <a:gd name="T14" fmla="*/ 0 w 41"/>
                    <a:gd name="T15" fmla="*/ 0 h 46"/>
                    <a:gd name="T16" fmla="*/ 0 w 41"/>
                    <a:gd name="T17" fmla="*/ 0 h 46"/>
                    <a:gd name="T18" fmla="*/ 0 w 41"/>
                    <a:gd name="T19" fmla="*/ 0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
                    <a:gd name="T31" fmla="*/ 0 h 46"/>
                    <a:gd name="T32" fmla="*/ 41 w 41"/>
                    <a:gd name="T33" fmla="*/ 46 h 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 h="46">
                      <a:moveTo>
                        <a:pt x="16" y="3"/>
                      </a:moveTo>
                      <a:lnTo>
                        <a:pt x="15" y="0"/>
                      </a:lnTo>
                      <a:lnTo>
                        <a:pt x="41" y="40"/>
                      </a:lnTo>
                      <a:lnTo>
                        <a:pt x="27" y="46"/>
                      </a:lnTo>
                      <a:lnTo>
                        <a:pt x="1" y="6"/>
                      </a:lnTo>
                      <a:lnTo>
                        <a:pt x="0" y="3"/>
                      </a:lnTo>
                      <a:lnTo>
                        <a:pt x="1" y="6"/>
                      </a:lnTo>
                      <a:lnTo>
                        <a:pt x="0" y="5"/>
                      </a:lnTo>
                      <a:lnTo>
                        <a:pt x="0" y="4"/>
                      </a:lnTo>
                      <a:lnTo>
                        <a:pt x="16"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65" name="Freeform 87"/>
                <p:cNvSpPr>
                  <a:spLocks/>
                </p:cNvSpPr>
                <p:nvPr/>
              </p:nvSpPr>
              <p:spPr bwMode="auto">
                <a:xfrm>
                  <a:off x="1937" y="2281"/>
                  <a:ext cx="7" cy="20"/>
                </a:xfrm>
                <a:custGeom>
                  <a:avLst/>
                  <a:gdLst>
                    <a:gd name="T0" fmla="*/ 0 w 21"/>
                    <a:gd name="T1" fmla="*/ 0 h 58"/>
                    <a:gd name="T2" fmla="*/ 0 w 21"/>
                    <a:gd name="T3" fmla="*/ 0 h 58"/>
                    <a:gd name="T4" fmla="*/ 0 w 21"/>
                    <a:gd name="T5" fmla="*/ 0 h 58"/>
                    <a:gd name="T6" fmla="*/ 0 w 21"/>
                    <a:gd name="T7" fmla="*/ 0 h 58"/>
                    <a:gd name="T8" fmla="*/ 0 w 21"/>
                    <a:gd name="T9" fmla="*/ 0 h 58"/>
                    <a:gd name="T10" fmla="*/ 0 w 21"/>
                    <a:gd name="T11" fmla="*/ 0 h 58"/>
                    <a:gd name="T12" fmla="*/ 0 w 21"/>
                    <a:gd name="T13" fmla="*/ 0 h 58"/>
                    <a:gd name="T14" fmla="*/ 0 w 21"/>
                    <a:gd name="T15" fmla="*/ 0 h 58"/>
                    <a:gd name="T16" fmla="*/ 0 w 21"/>
                    <a:gd name="T17" fmla="*/ 0 h 58"/>
                    <a:gd name="T18" fmla="*/ 0 w 21"/>
                    <a:gd name="T19" fmla="*/ 0 h 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
                    <a:gd name="T31" fmla="*/ 0 h 58"/>
                    <a:gd name="T32" fmla="*/ 21 w 21"/>
                    <a:gd name="T33" fmla="*/ 58 h 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 h="58">
                      <a:moveTo>
                        <a:pt x="2" y="15"/>
                      </a:moveTo>
                      <a:lnTo>
                        <a:pt x="17" y="18"/>
                      </a:lnTo>
                      <a:lnTo>
                        <a:pt x="21" y="58"/>
                      </a:lnTo>
                      <a:lnTo>
                        <a:pt x="5" y="58"/>
                      </a:lnTo>
                      <a:lnTo>
                        <a:pt x="0" y="18"/>
                      </a:lnTo>
                      <a:lnTo>
                        <a:pt x="16" y="21"/>
                      </a:lnTo>
                      <a:lnTo>
                        <a:pt x="2" y="15"/>
                      </a:lnTo>
                      <a:lnTo>
                        <a:pt x="14" y="0"/>
                      </a:lnTo>
                      <a:lnTo>
                        <a:pt x="17" y="17"/>
                      </a:lnTo>
                      <a:lnTo>
                        <a:pt x="2"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66" name="Freeform 88"/>
                <p:cNvSpPr>
                  <a:spLocks/>
                </p:cNvSpPr>
                <p:nvPr/>
              </p:nvSpPr>
              <p:spPr bwMode="auto">
                <a:xfrm>
                  <a:off x="1938" y="2281"/>
                  <a:ext cx="5" cy="7"/>
                </a:xfrm>
                <a:custGeom>
                  <a:avLst/>
                  <a:gdLst>
                    <a:gd name="T0" fmla="*/ 0 w 15"/>
                    <a:gd name="T1" fmla="*/ 0 h 21"/>
                    <a:gd name="T2" fmla="*/ 0 w 15"/>
                    <a:gd name="T3" fmla="*/ 0 h 21"/>
                    <a:gd name="T4" fmla="*/ 0 w 15"/>
                    <a:gd name="T5" fmla="*/ 0 h 21"/>
                    <a:gd name="T6" fmla="*/ 0 w 15"/>
                    <a:gd name="T7" fmla="*/ 0 h 21"/>
                    <a:gd name="T8" fmla="*/ 0 w 15"/>
                    <a:gd name="T9" fmla="*/ 0 h 21"/>
                    <a:gd name="T10" fmla="*/ 0 w 15"/>
                    <a:gd name="T11" fmla="*/ 0 h 21"/>
                    <a:gd name="T12" fmla="*/ 0 w 15"/>
                    <a:gd name="T13" fmla="*/ 0 h 21"/>
                    <a:gd name="T14" fmla="*/ 0 w 15"/>
                    <a:gd name="T15" fmla="*/ 0 h 21"/>
                    <a:gd name="T16" fmla="*/ 0 w 15"/>
                    <a:gd name="T17" fmla="*/ 0 h 21"/>
                    <a:gd name="T18" fmla="*/ 0 w 15"/>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
                    <a:gd name="T31" fmla="*/ 0 h 21"/>
                    <a:gd name="T32" fmla="*/ 15 w 15"/>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 h="21">
                      <a:moveTo>
                        <a:pt x="0" y="15"/>
                      </a:moveTo>
                      <a:lnTo>
                        <a:pt x="7" y="18"/>
                      </a:lnTo>
                      <a:lnTo>
                        <a:pt x="14" y="21"/>
                      </a:lnTo>
                      <a:lnTo>
                        <a:pt x="0" y="15"/>
                      </a:lnTo>
                      <a:lnTo>
                        <a:pt x="12" y="0"/>
                      </a:lnTo>
                      <a:lnTo>
                        <a:pt x="15" y="17"/>
                      </a:ln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67" name="Freeform 89"/>
                <p:cNvSpPr>
                  <a:spLocks/>
                </p:cNvSpPr>
                <p:nvPr/>
              </p:nvSpPr>
              <p:spPr bwMode="auto">
                <a:xfrm>
                  <a:off x="1930" y="2286"/>
                  <a:ext cx="12" cy="12"/>
                </a:xfrm>
                <a:custGeom>
                  <a:avLst/>
                  <a:gdLst>
                    <a:gd name="T0" fmla="*/ 0 w 38"/>
                    <a:gd name="T1" fmla="*/ 0 h 34"/>
                    <a:gd name="T2" fmla="*/ 0 w 38"/>
                    <a:gd name="T3" fmla="*/ 0 h 34"/>
                    <a:gd name="T4" fmla="*/ 0 w 38"/>
                    <a:gd name="T5" fmla="*/ 0 h 34"/>
                    <a:gd name="T6" fmla="*/ 0 w 38"/>
                    <a:gd name="T7" fmla="*/ 0 h 34"/>
                    <a:gd name="T8" fmla="*/ 0 w 38"/>
                    <a:gd name="T9" fmla="*/ 0 h 34"/>
                    <a:gd name="T10" fmla="*/ 0 w 38"/>
                    <a:gd name="T11" fmla="*/ 0 h 34"/>
                    <a:gd name="T12" fmla="*/ 0 w 38"/>
                    <a:gd name="T13" fmla="*/ 0 h 34"/>
                    <a:gd name="T14" fmla="*/ 0 w 38"/>
                    <a:gd name="T15" fmla="*/ 0 h 34"/>
                    <a:gd name="T16" fmla="*/ 0 w 38"/>
                    <a:gd name="T17" fmla="*/ 0 h 34"/>
                    <a:gd name="T18" fmla="*/ 0 w 38"/>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34"/>
                    <a:gd name="T32" fmla="*/ 38 w 38"/>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34">
                      <a:moveTo>
                        <a:pt x="0" y="30"/>
                      </a:moveTo>
                      <a:lnTo>
                        <a:pt x="1" y="27"/>
                      </a:lnTo>
                      <a:lnTo>
                        <a:pt x="24" y="0"/>
                      </a:lnTo>
                      <a:lnTo>
                        <a:pt x="38" y="6"/>
                      </a:lnTo>
                      <a:lnTo>
                        <a:pt x="15" y="34"/>
                      </a:lnTo>
                      <a:lnTo>
                        <a:pt x="16" y="30"/>
                      </a:lnTo>
                      <a:lnTo>
                        <a:pt x="0" y="30"/>
                      </a:lnTo>
                      <a:lnTo>
                        <a:pt x="0" y="28"/>
                      </a:lnTo>
                      <a:lnTo>
                        <a:pt x="1" y="27"/>
                      </a:ln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68" name="Freeform 90"/>
                <p:cNvSpPr>
                  <a:spLocks/>
                </p:cNvSpPr>
                <p:nvPr/>
              </p:nvSpPr>
              <p:spPr bwMode="auto">
                <a:xfrm>
                  <a:off x="1930" y="2296"/>
                  <a:ext cx="5" cy="12"/>
                </a:xfrm>
                <a:custGeom>
                  <a:avLst/>
                  <a:gdLst>
                    <a:gd name="T0" fmla="*/ 0 w 16"/>
                    <a:gd name="T1" fmla="*/ 0 h 35"/>
                    <a:gd name="T2" fmla="*/ 0 w 16"/>
                    <a:gd name="T3" fmla="*/ 0 h 35"/>
                    <a:gd name="T4" fmla="*/ 0 w 16"/>
                    <a:gd name="T5" fmla="*/ 0 h 35"/>
                    <a:gd name="T6" fmla="*/ 0 w 16"/>
                    <a:gd name="T7" fmla="*/ 0 h 35"/>
                    <a:gd name="T8" fmla="*/ 0 w 16"/>
                    <a:gd name="T9" fmla="*/ 0 h 35"/>
                    <a:gd name="T10" fmla="*/ 0 w 16"/>
                    <a:gd name="T11" fmla="*/ 0 h 35"/>
                    <a:gd name="T12" fmla="*/ 0 w 16"/>
                    <a:gd name="T13" fmla="*/ 0 h 35"/>
                    <a:gd name="T14" fmla="*/ 0 w 16"/>
                    <a:gd name="T15" fmla="*/ 0 h 35"/>
                    <a:gd name="T16" fmla="*/ 0 w 16"/>
                    <a:gd name="T17" fmla="*/ 0 h 35"/>
                    <a:gd name="T18" fmla="*/ 0 w 16"/>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35"/>
                    <a:gd name="T32" fmla="*/ 16 w 16"/>
                    <a:gd name="T33" fmla="*/ 35 h 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35">
                      <a:moveTo>
                        <a:pt x="2" y="35"/>
                      </a:moveTo>
                      <a:lnTo>
                        <a:pt x="0" y="32"/>
                      </a:lnTo>
                      <a:lnTo>
                        <a:pt x="0" y="0"/>
                      </a:lnTo>
                      <a:lnTo>
                        <a:pt x="16" y="0"/>
                      </a:lnTo>
                      <a:lnTo>
                        <a:pt x="16" y="32"/>
                      </a:lnTo>
                      <a:lnTo>
                        <a:pt x="14" y="29"/>
                      </a:lnTo>
                      <a:lnTo>
                        <a:pt x="2" y="35"/>
                      </a:lnTo>
                      <a:lnTo>
                        <a:pt x="0" y="34"/>
                      </a:lnTo>
                      <a:lnTo>
                        <a:pt x="0" y="32"/>
                      </a:lnTo>
                      <a:lnTo>
                        <a:pt x="2"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69" name="Freeform 91"/>
                <p:cNvSpPr>
                  <a:spLocks/>
                </p:cNvSpPr>
                <p:nvPr/>
              </p:nvSpPr>
              <p:spPr bwMode="auto">
                <a:xfrm>
                  <a:off x="1930" y="2306"/>
                  <a:ext cx="26" cy="25"/>
                </a:xfrm>
                <a:custGeom>
                  <a:avLst/>
                  <a:gdLst>
                    <a:gd name="T0" fmla="*/ 0 w 78"/>
                    <a:gd name="T1" fmla="*/ 0 h 75"/>
                    <a:gd name="T2" fmla="*/ 0 w 78"/>
                    <a:gd name="T3" fmla="*/ 0 h 75"/>
                    <a:gd name="T4" fmla="*/ 0 w 78"/>
                    <a:gd name="T5" fmla="*/ 0 h 75"/>
                    <a:gd name="T6" fmla="*/ 0 w 78"/>
                    <a:gd name="T7" fmla="*/ 0 h 75"/>
                    <a:gd name="T8" fmla="*/ 0 w 78"/>
                    <a:gd name="T9" fmla="*/ 0 h 75"/>
                    <a:gd name="T10" fmla="*/ 0 w 78"/>
                    <a:gd name="T11" fmla="*/ 0 h 75"/>
                    <a:gd name="T12" fmla="*/ 0 w 78"/>
                    <a:gd name="T13" fmla="*/ 0 h 75"/>
                    <a:gd name="T14" fmla="*/ 0 w 78"/>
                    <a:gd name="T15" fmla="*/ 0 h 75"/>
                    <a:gd name="T16" fmla="*/ 0 w 78"/>
                    <a:gd name="T17" fmla="*/ 0 h 75"/>
                    <a:gd name="T18" fmla="*/ 0 w 78"/>
                    <a:gd name="T19" fmla="*/ 0 h 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
                    <a:gd name="T31" fmla="*/ 0 h 75"/>
                    <a:gd name="T32" fmla="*/ 78 w 78"/>
                    <a:gd name="T33" fmla="*/ 75 h 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 h="75">
                      <a:moveTo>
                        <a:pt x="34" y="24"/>
                      </a:moveTo>
                      <a:lnTo>
                        <a:pt x="22" y="31"/>
                      </a:lnTo>
                      <a:lnTo>
                        <a:pt x="0" y="6"/>
                      </a:lnTo>
                      <a:lnTo>
                        <a:pt x="12" y="0"/>
                      </a:lnTo>
                      <a:lnTo>
                        <a:pt x="34" y="25"/>
                      </a:lnTo>
                      <a:lnTo>
                        <a:pt x="22" y="32"/>
                      </a:lnTo>
                      <a:lnTo>
                        <a:pt x="34" y="25"/>
                      </a:lnTo>
                      <a:lnTo>
                        <a:pt x="78" y="75"/>
                      </a:lnTo>
                      <a:lnTo>
                        <a:pt x="22" y="32"/>
                      </a:lnTo>
                      <a:lnTo>
                        <a:pt x="34"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70" name="Freeform 92"/>
                <p:cNvSpPr>
                  <a:spLocks/>
                </p:cNvSpPr>
                <p:nvPr/>
              </p:nvSpPr>
              <p:spPr bwMode="auto">
                <a:xfrm>
                  <a:off x="1924" y="2303"/>
                  <a:ext cx="18" cy="14"/>
                </a:xfrm>
                <a:custGeom>
                  <a:avLst/>
                  <a:gdLst>
                    <a:gd name="T0" fmla="*/ 0 w 54"/>
                    <a:gd name="T1" fmla="*/ 0 h 42"/>
                    <a:gd name="T2" fmla="*/ 0 w 54"/>
                    <a:gd name="T3" fmla="*/ 0 h 42"/>
                    <a:gd name="T4" fmla="*/ 0 w 54"/>
                    <a:gd name="T5" fmla="*/ 0 h 42"/>
                    <a:gd name="T6" fmla="*/ 0 w 54"/>
                    <a:gd name="T7" fmla="*/ 0 h 42"/>
                    <a:gd name="T8" fmla="*/ 0 w 54"/>
                    <a:gd name="T9" fmla="*/ 0 h 42"/>
                    <a:gd name="T10" fmla="*/ 0 w 54"/>
                    <a:gd name="T11" fmla="*/ 0 h 42"/>
                    <a:gd name="T12" fmla="*/ 0 w 54"/>
                    <a:gd name="T13" fmla="*/ 0 h 42"/>
                    <a:gd name="T14" fmla="*/ 0 w 54"/>
                    <a:gd name="T15" fmla="*/ 0 h 42"/>
                    <a:gd name="T16" fmla="*/ 0 w 54"/>
                    <a:gd name="T17" fmla="*/ 0 h 42"/>
                    <a:gd name="T18" fmla="*/ 0 w 54"/>
                    <a:gd name="T19" fmla="*/ 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
                    <a:gd name="T31" fmla="*/ 0 h 42"/>
                    <a:gd name="T32" fmla="*/ 54 w 54"/>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 h="42">
                      <a:moveTo>
                        <a:pt x="9" y="0"/>
                      </a:moveTo>
                      <a:lnTo>
                        <a:pt x="12" y="1"/>
                      </a:lnTo>
                      <a:lnTo>
                        <a:pt x="54" y="34"/>
                      </a:lnTo>
                      <a:lnTo>
                        <a:pt x="42" y="42"/>
                      </a:lnTo>
                      <a:lnTo>
                        <a:pt x="0" y="9"/>
                      </a:lnTo>
                      <a:lnTo>
                        <a:pt x="3" y="10"/>
                      </a:lnTo>
                      <a:lnTo>
                        <a:pt x="9" y="0"/>
                      </a:lnTo>
                      <a:lnTo>
                        <a:pt x="11" y="0"/>
                      </a:lnTo>
                      <a:lnTo>
                        <a:pt x="12" y="1"/>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71" name="Freeform 93"/>
                <p:cNvSpPr>
                  <a:spLocks/>
                </p:cNvSpPr>
                <p:nvPr/>
              </p:nvSpPr>
              <p:spPr bwMode="auto">
                <a:xfrm>
                  <a:off x="1909" y="2297"/>
                  <a:ext cx="18" cy="9"/>
                </a:xfrm>
                <a:custGeom>
                  <a:avLst/>
                  <a:gdLst>
                    <a:gd name="T0" fmla="*/ 0 w 54"/>
                    <a:gd name="T1" fmla="*/ 0 h 26"/>
                    <a:gd name="T2" fmla="*/ 0 w 54"/>
                    <a:gd name="T3" fmla="*/ 0 h 26"/>
                    <a:gd name="T4" fmla="*/ 0 w 54"/>
                    <a:gd name="T5" fmla="*/ 0 h 26"/>
                    <a:gd name="T6" fmla="*/ 0 w 54"/>
                    <a:gd name="T7" fmla="*/ 0 h 26"/>
                    <a:gd name="T8" fmla="*/ 0 w 54"/>
                    <a:gd name="T9" fmla="*/ 0 h 26"/>
                    <a:gd name="T10" fmla="*/ 0 w 54"/>
                    <a:gd name="T11" fmla="*/ 0 h 26"/>
                    <a:gd name="T12" fmla="*/ 0 w 54"/>
                    <a:gd name="T13" fmla="*/ 0 h 26"/>
                    <a:gd name="T14" fmla="*/ 0 w 54"/>
                    <a:gd name="T15" fmla="*/ 0 h 26"/>
                    <a:gd name="T16" fmla="*/ 0 w 54"/>
                    <a:gd name="T17" fmla="*/ 0 h 26"/>
                    <a:gd name="T18" fmla="*/ 0 w 54"/>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
                    <a:gd name="T31" fmla="*/ 0 h 26"/>
                    <a:gd name="T32" fmla="*/ 54 w 54"/>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 h="26">
                      <a:moveTo>
                        <a:pt x="5" y="0"/>
                      </a:moveTo>
                      <a:lnTo>
                        <a:pt x="6" y="1"/>
                      </a:lnTo>
                      <a:lnTo>
                        <a:pt x="54" y="16"/>
                      </a:lnTo>
                      <a:lnTo>
                        <a:pt x="48" y="26"/>
                      </a:lnTo>
                      <a:lnTo>
                        <a:pt x="0" y="11"/>
                      </a:lnTo>
                      <a:lnTo>
                        <a:pt x="1" y="12"/>
                      </a:lnTo>
                      <a:lnTo>
                        <a:pt x="5" y="0"/>
                      </a:lnTo>
                      <a:lnTo>
                        <a:pt x="6" y="1"/>
                      </a:lnTo>
                      <a:lnTo>
                        <a:pt x="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72" name="Freeform 94"/>
                <p:cNvSpPr>
                  <a:spLocks/>
                </p:cNvSpPr>
                <p:nvPr/>
              </p:nvSpPr>
              <p:spPr bwMode="auto">
                <a:xfrm>
                  <a:off x="1887" y="2293"/>
                  <a:ext cx="23" cy="8"/>
                </a:xfrm>
                <a:custGeom>
                  <a:avLst/>
                  <a:gdLst>
                    <a:gd name="T0" fmla="*/ 0 w 69"/>
                    <a:gd name="T1" fmla="*/ 0 h 24"/>
                    <a:gd name="T2" fmla="*/ 0 w 69"/>
                    <a:gd name="T3" fmla="*/ 0 h 24"/>
                    <a:gd name="T4" fmla="*/ 0 w 69"/>
                    <a:gd name="T5" fmla="*/ 0 h 24"/>
                    <a:gd name="T6" fmla="*/ 0 w 69"/>
                    <a:gd name="T7" fmla="*/ 0 h 24"/>
                    <a:gd name="T8" fmla="*/ 0 w 69"/>
                    <a:gd name="T9" fmla="*/ 0 h 24"/>
                    <a:gd name="T10" fmla="*/ 0 w 69"/>
                    <a:gd name="T11" fmla="*/ 0 h 24"/>
                    <a:gd name="T12" fmla="*/ 0 w 69"/>
                    <a:gd name="T13" fmla="*/ 0 h 24"/>
                    <a:gd name="T14" fmla="*/ 0 w 69"/>
                    <a:gd name="T15" fmla="*/ 0 h 24"/>
                    <a:gd name="T16" fmla="*/ 0 w 69"/>
                    <a:gd name="T17" fmla="*/ 0 h 24"/>
                    <a:gd name="T18" fmla="*/ 0 w 69"/>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9"/>
                    <a:gd name="T31" fmla="*/ 0 h 24"/>
                    <a:gd name="T32" fmla="*/ 69 w 69"/>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9" h="24">
                      <a:moveTo>
                        <a:pt x="14" y="13"/>
                      </a:moveTo>
                      <a:lnTo>
                        <a:pt x="22" y="3"/>
                      </a:lnTo>
                      <a:lnTo>
                        <a:pt x="69" y="12"/>
                      </a:lnTo>
                      <a:lnTo>
                        <a:pt x="65" y="24"/>
                      </a:lnTo>
                      <a:lnTo>
                        <a:pt x="18" y="16"/>
                      </a:lnTo>
                      <a:lnTo>
                        <a:pt x="26" y="6"/>
                      </a:lnTo>
                      <a:lnTo>
                        <a:pt x="14" y="13"/>
                      </a:lnTo>
                      <a:lnTo>
                        <a:pt x="0" y="0"/>
                      </a:lnTo>
                      <a:lnTo>
                        <a:pt x="22" y="3"/>
                      </a:lnTo>
                      <a:lnTo>
                        <a:pt x="14"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73" name="Freeform 95"/>
                <p:cNvSpPr>
                  <a:spLocks/>
                </p:cNvSpPr>
                <p:nvPr/>
              </p:nvSpPr>
              <p:spPr bwMode="auto">
                <a:xfrm>
                  <a:off x="1892" y="2295"/>
                  <a:ext cx="22" cy="20"/>
                </a:xfrm>
                <a:custGeom>
                  <a:avLst/>
                  <a:gdLst>
                    <a:gd name="T0" fmla="*/ 0 w 66"/>
                    <a:gd name="T1" fmla="*/ 0 h 58"/>
                    <a:gd name="T2" fmla="*/ 0 w 66"/>
                    <a:gd name="T3" fmla="*/ 0 h 58"/>
                    <a:gd name="T4" fmla="*/ 0 w 66"/>
                    <a:gd name="T5" fmla="*/ 0 h 58"/>
                    <a:gd name="T6" fmla="*/ 0 w 66"/>
                    <a:gd name="T7" fmla="*/ 0 h 58"/>
                    <a:gd name="T8" fmla="*/ 0 w 66"/>
                    <a:gd name="T9" fmla="*/ 0 h 58"/>
                    <a:gd name="T10" fmla="*/ 0 w 66"/>
                    <a:gd name="T11" fmla="*/ 0 h 58"/>
                    <a:gd name="T12" fmla="*/ 0 w 66"/>
                    <a:gd name="T13" fmla="*/ 0 h 58"/>
                    <a:gd name="T14" fmla="*/ 0 w 66"/>
                    <a:gd name="T15" fmla="*/ 0 h 58"/>
                    <a:gd name="T16" fmla="*/ 0 w 66"/>
                    <a:gd name="T17" fmla="*/ 0 h 58"/>
                    <a:gd name="T18" fmla="*/ 0 w 66"/>
                    <a:gd name="T19" fmla="*/ 0 h 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
                    <a:gd name="T31" fmla="*/ 0 h 58"/>
                    <a:gd name="T32" fmla="*/ 66 w 66"/>
                    <a:gd name="T33" fmla="*/ 58 h 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 h="58">
                      <a:moveTo>
                        <a:pt x="50" y="56"/>
                      </a:moveTo>
                      <a:lnTo>
                        <a:pt x="52" y="58"/>
                      </a:lnTo>
                      <a:lnTo>
                        <a:pt x="0" y="7"/>
                      </a:lnTo>
                      <a:lnTo>
                        <a:pt x="12" y="0"/>
                      </a:lnTo>
                      <a:lnTo>
                        <a:pt x="64" y="51"/>
                      </a:lnTo>
                      <a:lnTo>
                        <a:pt x="66" y="54"/>
                      </a:lnTo>
                      <a:lnTo>
                        <a:pt x="64" y="51"/>
                      </a:lnTo>
                      <a:lnTo>
                        <a:pt x="65" y="53"/>
                      </a:lnTo>
                      <a:lnTo>
                        <a:pt x="66" y="54"/>
                      </a:lnTo>
                      <a:lnTo>
                        <a:pt x="50"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74" name="Freeform 96"/>
                <p:cNvSpPr>
                  <a:spLocks/>
                </p:cNvSpPr>
                <p:nvPr/>
              </p:nvSpPr>
              <p:spPr bwMode="auto">
                <a:xfrm>
                  <a:off x="1361" y="2686"/>
                  <a:ext cx="2002" cy="858"/>
                </a:xfrm>
                <a:custGeom>
                  <a:avLst/>
                  <a:gdLst>
                    <a:gd name="T0" fmla="*/ 4 w 6006"/>
                    <a:gd name="T1" fmla="*/ 0 h 2572"/>
                    <a:gd name="T2" fmla="*/ 4 w 6006"/>
                    <a:gd name="T3" fmla="*/ 0 h 2572"/>
                    <a:gd name="T4" fmla="*/ 4 w 6006"/>
                    <a:gd name="T5" fmla="*/ 0 h 2572"/>
                    <a:gd name="T6" fmla="*/ 4 w 6006"/>
                    <a:gd name="T7" fmla="*/ 1 h 2572"/>
                    <a:gd name="T8" fmla="*/ 4 w 6006"/>
                    <a:gd name="T9" fmla="*/ 1 h 2572"/>
                    <a:gd name="T10" fmla="*/ 4 w 6006"/>
                    <a:gd name="T11" fmla="*/ 1 h 2572"/>
                    <a:gd name="T12" fmla="*/ 4 w 6006"/>
                    <a:gd name="T13" fmla="*/ 1 h 2572"/>
                    <a:gd name="T14" fmla="*/ 4 w 6006"/>
                    <a:gd name="T15" fmla="*/ 2 h 2572"/>
                    <a:gd name="T16" fmla="*/ 5 w 6006"/>
                    <a:gd name="T17" fmla="*/ 1 h 2572"/>
                    <a:gd name="T18" fmla="*/ 5 w 6006"/>
                    <a:gd name="T19" fmla="*/ 2 h 2572"/>
                    <a:gd name="T20" fmla="*/ 6 w 6006"/>
                    <a:gd name="T21" fmla="*/ 2 h 2572"/>
                    <a:gd name="T22" fmla="*/ 6 w 6006"/>
                    <a:gd name="T23" fmla="*/ 2 h 2572"/>
                    <a:gd name="T24" fmla="*/ 6 w 6006"/>
                    <a:gd name="T25" fmla="*/ 2 h 2572"/>
                    <a:gd name="T26" fmla="*/ 6 w 6006"/>
                    <a:gd name="T27" fmla="*/ 2 h 2572"/>
                    <a:gd name="T28" fmla="*/ 6 w 6006"/>
                    <a:gd name="T29" fmla="*/ 2 h 2572"/>
                    <a:gd name="T30" fmla="*/ 6 w 6006"/>
                    <a:gd name="T31" fmla="*/ 2 h 2572"/>
                    <a:gd name="T32" fmla="*/ 6 w 6006"/>
                    <a:gd name="T33" fmla="*/ 1 h 2572"/>
                    <a:gd name="T34" fmla="*/ 6 w 6006"/>
                    <a:gd name="T35" fmla="*/ 2 h 2572"/>
                    <a:gd name="T36" fmla="*/ 7 w 6006"/>
                    <a:gd name="T37" fmla="*/ 2 h 2572"/>
                    <a:gd name="T38" fmla="*/ 7 w 6006"/>
                    <a:gd name="T39" fmla="*/ 2 h 2572"/>
                    <a:gd name="T40" fmla="*/ 7 w 6006"/>
                    <a:gd name="T41" fmla="*/ 2 h 2572"/>
                    <a:gd name="T42" fmla="*/ 7 w 6006"/>
                    <a:gd name="T43" fmla="*/ 2 h 2572"/>
                    <a:gd name="T44" fmla="*/ 8 w 6006"/>
                    <a:gd name="T45" fmla="*/ 2 h 2572"/>
                    <a:gd name="T46" fmla="*/ 8 w 6006"/>
                    <a:gd name="T47" fmla="*/ 2 h 2572"/>
                    <a:gd name="T48" fmla="*/ 0 w 6006"/>
                    <a:gd name="T49" fmla="*/ 3 h 2572"/>
                    <a:gd name="T50" fmla="*/ 0 w 6006"/>
                    <a:gd name="T51" fmla="*/ 2 h 2572"/>
                    <a:gd name="T52" fmla="*/ 0 w 6006"/>
                    <a:gd name="T53" fmla="*/ 2 h 2572"/>
                    <a:gd name="T54" fmla="*/ 0 w 6006"/>
                    <a:gd name="T55" fmla="*/ 2 h 2572"/>
                    <a:gd name="T56" fmla="*/ 1 w 6006"/>
                    <a:gd name="T57" fmla="*/ 2 h 2572"/>
                    <a:gd name="T58" fmla="*/ 1 w 6006"/>
                    <a:gd name="T59" fmla="*/ 2 h 2572"/>
                    <a:gd name="T60" fmla="*/ 1 w 6006"/>
                    <a:gd name="T61" fmla="*/ 2 h 2572"/>
                    <a:gd name="T62" fmla="*/ 1 w 6006"/>
                    <a:gd name="T63" fmla="*/ 1 h 2572"/>
                    <a:gd name="T64" fmla="*/ 2 w 6006"/>
                    <a:gd name="T65" fmla="*/ 1 h 2572"/>
                    <a:gd name="T66" fmla="*/ 2 w 6006"/>
                    <a:gd name="T67" fmla="*/ 1 h 2572"/>
                    <a:gd name="T68" fmla="*/ 2 w 6006"/>
                    <a:gd name="T69" fmla="*/ 1 h 2572"/>
                    <a:gd name="T70" fmla="*/ 2 w 6006"/>
                    <a:gd name="T71" fmla="*/ 1 h 2572"/>
                    <a:gd name="T72" fmla="*/ 2 w 6006"/>
                    <a:gd name="T73" fmla="*/ 1 h 2572"/>
                    <a:gd name="T74" fmla="*/ 2 w 6006"/>
                    <a:gd name="T75" fmla="*/ 1 h 2572"/>
                    <a:gd name="T76" fmla="*/ 2 w 6006"/>
                    <a:gd name="T77" fmla="*/ 1 h 2572"/>
                    <a:gd name="T78" fmla="*/ 2 w 6006"/>
                    <a:gd name="T79" fmla="*/ 1 h 2572"/>
                    <a:gd name="T80" fmla="*/ 3 w 6006"/>
                    <a:gd name="T81" fmla="*/ 1 h 2572"/>
                    <a:gd name="T82" fmla="*/ 3 w 6006"/>
                    <a:gd name="T83" fmla="*/ 0 h 2572"/>
                    <a:gd name="T84" fmla="*/ 3 w 6006"/>
                    <a:gd name="T85" fmla="*/ 0 h 2572"/>
                    <a:gd name="T86" fmla="*/ 3 w 6006"/>
                    <a:gd name="T87" fmla="*/ 0 h 2572"/>
                    <a:gd name="T88" fmla="*/ 3 w 6006"/>
                    <a:gd name="T89" fmla="*/ 0 h 2572"/>
                    <a:gd name="T90" fmla="*/ 3 w 6006"/>
                    <a:gd name="T91" fmla="*/ 0 h 2572"/>
                    <a:gd name="T92" fmla="*/ 3 w 6006"/>
                    <a:gd name="T93" fmla="*/ 0 h 2572"/>
                    <a:gd name="T94" fmla="*/ 3 w 6006"/>
                    <a:gd name="T95" fmla="*/ 0 h 2572"/>
                    <a:gd name="T96" fmla="*/ 3 w 6006"/>
                    <a:gd name="T97" fmla="*/ 1 h 2572"/>
                    <a:gd name="T98" fmla="*/ 3 w 6006"/>
                    <a:gd name="T99" fmla="*/ 1 h 2572"/>
                    <a:gd name="T100" fmla="*/ 3 w 6006"/>
                    <a:gd name="T101" fmla="*/ 1 h 2572"/>
                    <a:gd name="T102" fmla="*/ 3 w 6006"/>
                    <a:gd name="T103" fmla="*/ 0 h 2572"/>
                    <a:gd name="T104" fmla="*/ 3 w 6006"/>
                    <a:gd name="T105" fmla="*/ 0 h 2572"/>
                    <a:gd name="T106" fmla="*/ 3 w 6006"/>
                    <a:gd name="T107" fmla="*/ 0 h 2572"/>
                    <a:gd name="T108" fmla="*/ 4 w 6006"/>
                    <a:gd name="T109" fmla="*/ 0 h 2572"/>
                    <a:gd name="T110" fmla="*/ 4 w 6006"/>
                    <a:gd name="T111" fmla="*/ 0 h 25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006"/>
                    <a:gd name="T169" fmla="*/ 0 h 2572"/>
                    <a:gd name="T170" fmla="*/ 6006 w 6006"/>
                    <a:gd name="T171" fmla="*/ 2572 h 25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006" h="2572">
                      <a:moveTo>
                        <a:pt x="2672" y="38"/>
                      </a:moveTo>
                      <a:lnTo>
                        <a:pt x="2699" y="46"/>
                      </a:lnTo>
                      <a:lnTo>
                        <a:pt x="2698" y="62"/>
                      </a:lnTo>
                      <a:lnTo>
                        <a:pt x="2714" y="73"/>
                      </a:lnTo>
                      <a:lnTo>
                        <a:pt x="2714" y="90"/>
                      </a:lnTo>
                      <a:lnTo>
                        <a:pt x="2693" y="94"/>
                      </a:lnTo>
                      <a:lnTo>
                        <a:pt x="2681" y="1065"/>
                      </a:lnTo>
                      <a:lnTo>
                        <a:pt x="2782" y="1066"/>
                      </a:lnTo>
                      <a:lnTo>
                        <a:pt x="2783" y="999"/>
                      </a:lnTo>
                      <a:lnTo>
                        <a:pt x="2814" y="995"/>
                      </a:lnTo>
                      <a:lnTo>
                        <a:pt x="2813" y="1066"/>
                      </a:lnTo>
                      <a:lnTo>
                        <a:pt x="3093" y="1068"/>
                      </a:lnTo>
                      <a:lnTo>
                        <a:pt x="3131" y="1041"/>
                      </a:lnTo>
                      <a:lnTo>
                        <a:pt x="3168" y="1041"/>
                      </a:lnTo>
                      <a:lnTo>
                        <a:pt x="3166" y="1178"/>
                      </a:lnTo>
                      <a:lnTo>
                        <a:pt x="3203" y="1179"/>
                      </a:lnTo>
                      <a:lnTo>
                        <a:pt x="3202" y="768"/>
                      </a:lnTo>
                      <a:lnTo>
                        <a:pt x="3282" y="765"/>
                      </a:lnTo>
                      <a:lnTo>
                        <a:pt x="3277" y="1179"/>
                      </a:lnTo>
                      <a:lnTo>
                        <a:pt x="3980" y="1196"/>
                      </a:lnTo>
                      <a:lnTo>
                        <a:pt x="3986" y="1133"/>
                      </a:lnTo>
                      <a:lnTo>
                        <a:pt x="4017" y="1134"/>
                      </a:lnTo>
                      <a:lnTo>
                        <a:pt x="4016" y="1193"/>
                      </a:lnTo>
                      <a:lnTo>
                        <a:pt x="4133" y="1186"/>
                      </a:lnTo>
                      <a:lnTo>
                        <a:pt x="4134" y="1118"/>
                      </a:lnTo>
                      <a:lnTo>
                        <a:pt x="4171" y="1118"/>
                      </a:lnTo>
                      <a:lnTo>
                        <a:pt x="4171" y="1186"/>
                      </a:lnTo>
                      <a:lnTo>
                        <a:pt x="4276" y="1170"/>
                      </a:lnTo>
                      <a:lnTo>
                        <a:pt x="4277" y="1099"/>
                      </a:lnTo>
                      <a:lnTo>
                        <a:pt x="4309" y="1104"/>
                      </a:lnTo>
                      <a:lnTo>
                        <a:pt x="4308" y="1159"/>
                      </a:lnTo>
                      <a:lnTo>
                        <a:pt x="4567" y="1121"/>
                      </a:lnTo>
                      <a:lnTo>
                        <a:pt x="4574" y="500"/>
                      </a:lnTo>
                      <a:lnTo>
                        <a:pt x="4612" y="501"/>
                      </a:lnTo>
                      <a:lnTo>
                        <a:pt x="4605" y="1121"/>
                      </a:lnTo>
                      <a:lnTo>
                        <a:pt x="4678" y="1121"/>
                      </a:lnTo>
                      <a:lnTo>
                        <a:pt x="5105" y="1232"/>
                      </a:lnTo>
                      <a:lnTo>
                        <a:pt x="5106" y="1124"/>
                      </a:lnTo>
                      <a:lnTo>
                        <a:pt x="5143" y="1124"/>
                      </a:lnTo>
                      <a:lnTo>
                        <a:pt x="5142" y="1247"/>
                      </a:lnTo>
                      <a:lnTo>
                        <a:pt x="5269" y="1275"/>
                      </a:lnTo>
                      <a:lnTo>
                        <a:pt x="5270" y="1125"/>
                      </a:lnTo>
                      <a:lnTo>
                        <a:pt x="5307" y="1125"/>
                      </a:lnTo>
                      <a:lnTo>
                        <a:pt x="5305" y="1288"/>
                      </a:lnTo>
                      <a:lnTo>
                        <a:pt x="6006" y="1471"/>
                      </a:lnTo>
                      <a:lnTo>
                        <a:pt x="5873" y="1485"/>
                      </a:lnTo>
                      <a:lnTo>
                        <a:pt x="5873" y="1552"/>
                      </a:lnTo>
                      <a:lnTo>
                        <a:pt x="5857" y="1580"/>
                      </a:lnTo>
                      <a:lnTo>
                        <a:pt x="5846" y="2572"/>
                      </a:lnTo>
                      <a:lnTo>
                        <a:pt x="138" y="2534"/>
                      </a:lnTo>
                      <a:lnTo>
                        <a:pt x="148" y="1641"/>
                      </a:lnTo>
                      <a:lnTo>
                        <a:pt x="0" y="1640"/>
                      </a:lnTo>
                      <a:lnTo>
                        <a:pt x="150" y="1476"/>
                      </a:lnTo>
                      <a:lnTo>
                        <a:pt x="245" y="1464"/>
                      </a:lnTo>
                      <a:lnTo>
                        <a:pt x="246" y="1365"/>
                      </a:lnTo>
                      <a:lnTo>
                        <a:pt x="336" y="1354"/>
                      </a:lnTo>
                      <a:lnTo>
                        <a:pt x="521" y="1367"/>
                      </a:lnTo>
                      <a:lnTo>
                        <a:pt x="522" y="1312"/>
                      </a:lnTo>
                      <a:lnTo>
                        <a:pt x="818" y="1274"/>
                      </a:lnTo>
                      <a:lnTo>
                        <a:pt x="815" y="1112"/>
                      </a:lnTo>
                      <a:lnTo>
                        <a:pt x="857" y="1109"/>
                      </a:lnTo>
                      <a:lnTo>
                        <a:pt x="855" y="1274"/>
                      </a:lnTo>
                      <a:lnTo>
                        <a:pt x="967" y="1263"/>
                      </a:lnTo>
                      <a:lnTo>
                        <a:pt x="969" y="1081"/>
                      </a:lnTo>
                      <a:lnTo>
                        <a:pt x="917" y="1054"/>
                      </a:lnTo>
                      <a:lnTo>
                        <a:pt x="1382" y="985"/>
                      </a:lnTo>
                      <a:lnTo>
                        <a:pt x="1377" y="918"/>
                      </a:lnTo>
                      <a:lnTo>
                        <a:pt x="1452" y="919"/>
                      </a:lnTo>
                      <a:lnTo>
                        <a:pt x="1451" y="966"/>
                      </a:lnTo>
                      <a:lnTo>
                        <a:pt x="1546" y="959"/>
                      </a:lnTo>
                      <a:lnTo>
                        <a:pt x="1551" y="525"/>
                      </a:lnTo>
                      <a:lnTo>
                        <a:pt x="1535" y="521"/>
                      </a:lnTo>
                      <a:lnTo>
                        <a:pt x="1535" y="508"/>
                      </a:lnTo>
                      <a:lnTo>
                        <a:pt x="1547" y="500"/>
                      </a:lnTo>
                      <a:lnTo>
                        <a:pt x="1547" y="481"/>
                      </a:lnTo>
                      <a:lnTo>
                        <a:pt x="1642" y="482"/>
                      </a:lnTo>
                      <a:lnTo>
                        <a:pt x="1642" y="501"/>
                      </a:lnTo>
                      <a:lnTo>
                        <a:pt x="1652" y="510"/>
                      </a:lnTo>
                      <a:lnTo>
                        <a:pt x="1652" y="521"/>
                      </a:lnTo>
                      <a:lnTo>
                        <a:pt x="1641" y="525"/>
                      </a:lnTo>
                      <a:lnTo>
                        <a:pt x="1637" y="952"/>
                      </a:lnTo>
                      <a:lnTo>
                        <a:pt x="1991" y="918"/>
                      </a:lnTo>
                      <a:lnTo>
                        <a:pt x="2096" y="935"/>
                      </a:lnTo>
                      <a:lnTo>
                        <a:pt x="2106" y="70"/>
                      </a:lnTo>
                      <a:lnTo>
                        <a:pt x="2095" y="66"/>
                      </a:lnTo>
                      <a:lnTo>
                        <a:pt x="2096" y="50"/>
                      </a:lnTo>
                      <a:lnTo>
                        <a:pt x="2106" y="42"/>
                      </a:lnTo>
                      <a:lnTo>
                        <a:pt x="2106" y="18"/>
                      </a:lnTo>
                      <a:lnTo>
                        <a:pt x="2144" y="3"/>
                      </a:lnTo>
                      <a:lnTo>
                        <a:pt x="2208" y="0"/>
                      </a:lnTo>
                      <a:lnTo>
                        <a:pt x="2266" y="8"/>
                      </a:lnTo>
                      <a:lnTo>
                        <a:pt x="2291" y="16"/>
                      </a:lnTo>
                      <a:lnTo>
                        <a:pt x="2308" y="23"/>
                      </a:lnTo>
                      <a:lnTo>
                        <a:pt x="2308" y="44"/>
                      </a:lnTo>
                      <a:lnTo>
                        <a:pt x="2323" y="52"/>
                      </a:lnTo>
                      <a:lnTo>
                        <a:pt x="2323" y="67"/>
                      </a:lnTo>
                      <a:lnTo>
                        <a:pt x="2307" y="71"/>
                      </a:lnTo>
                      <a:lnTo>
                        <a:pt x="2296" y="979"/>
                      </a:lnTo>
                      <a:lnTo>
                        <a:pt x="2412" y="1008"/>
                      </a:lnTo>
                      <a:lnTo>
                        <a:pt x="2375" y="1044"/>
                      </a:lnTo>
                      <a:lnTo>
                        <a:pt x="2374" y="1095"/>
                      </a:lnTo>
                      <a:lnTo>
                        <a:pt x="2449" y="1079"/>
                      </a:lnTo>
                      <a:lnTo>
                        <a:pt x="2460" y="92"/>
                      </a:lnTo>
                      <a:lnTo>
                        <a:pt x="2439" y="88"/>
                      </a:lnTo>
                      <a:lnTo>
                        <a:pt x="2439" y="72"/>
                      </a:lnTo>
                      <a:lnTo>
                        <a:pt x="2461" y="60"/>
                      </a:lnTo>
                      <a:lnTo>
                        <a:pt x="2461" y="45"/>
                      </a:lnTo>
                      <a:lnTo>
                        <a:pt x="2487" y="37"/>
                      </a:lnTo>
                      <a:lnTo>
                        <a:pt x="2519" y="34"/>
                      </a:lnTo>
                      <a:lnTo>
                        <a:pt x="2577" y="29"/>
                      </a:lnTo>
                      <a:lnTo>
                        <a:pt x="2641" y="34"/>
                      </a:lnTo>
                      <a:lnTo>
                        <a:pt x="2672"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75" name="Freeform 97"/>
                <p:cNvSpPr>
                  <a:spLocks/>
                </p:cNvSpPr>
                <p:nvPr/>
              </p:nvSpPr>
              <p:spPr bwMode="auto">
                <a:xfrm>
                  <a:off x="2251" y="2697"/>
                  <a:ext cx="13" cy="6"/>
                </a:xfrm>
                <a:custGeom>
                  <a:avLst/>
                  <a:gdLst>
                    <a:gd name="T0" fmla="*/ 0 w 38"/>
                    <a:gd name="T1" fmla="*/ 0 h 18"/>
                    <a:gd name="T2" fmla="*/ 0 w 38"/>
                    <a:gd name="T3" fmla="*/ 0 h 18"/>
                    <a:gd name="T4" fmla="*/ 0 w 38"/>
                    <a:gd name="T5" fmla="*/ 0 h 18"/>
                    <a:gd name="T6" fmla="*/ 0 w 38"/>
                    <a:gd name="T7" fmla="*/ 0 h 18"/>
                    <a:gd name="T8" fmla="*/ 0 w 38"/>
                    <a:gd name="T9" fmla="*/ 0 h 18"/>
                    <a:gd name="T10" fmla="*/ 0 w 38"/>
                    <a:gd name="T11" fmla="*/ 0 h 18"/>
                    <a:gd name="T12" fmla="*/ 0 w 38"/>
                    <a:gd name="T13" fmla="*/ 0 h 18"/>
                    <a:gd name="T14" fmla="*/ 0 w 38"/>
                    <a:gd name="T15" fmla="*/ 0 h 18"/>
                    <a:gd name="T16" fmla="*/ 0 w 38"/>
                    <a:gd name="T17" fmla="*/ 0 h 18"/>
                    <a:gd name="T18" fmla="*/ 0 w 38"/>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8"/>
                    <a:gd name="T32" fmla="*/ 38 w 38"/>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8">
                      <a:moveTo>
                        <a:pt x="22" y="13"/>
                      </a:moveTo>
                      <a:lnTo>
                        <a:pt x="27" y="18"/>
                      </a:lnTo>
                      <a:lnTo>
                        <a:pt x="0" y="10"/>
                      </a:lnTo>
                      <a:lnTo>
                        <a:pt x="6" y="0"/>
                      </a:lnTo>
                      <a:lnTo>
                        <a:pt x="33" y="8"/>
                      </a:lnTo>
                      <a:lnTo>
                        <a:pt x="38" y="13"/>
                      </a:lnTo>
                      <a:lnTo>
                        <a:pt x="33" y="8"/>
                      </a:lnTo>
                      <a:lnTo>
                        <a:pt x="38" y="9"/>
                      </a:lnTo>
                      <a:lnTo>
                        <a:pt x="38" y="13"/>
                      </a:lnTo>
                      <a:lnTo>
                        <a:pt x="22"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76" name="Freeform 98"/>
                <p:cNvSpPr>
                  <a:spLocks/>
                </p:cNvSpPr>
                <p:nvPr/>
              </p:nvSpPr>
              <p:spPr bwMode="auto">
                <a:xfrm>
                  <a:off x="2258" y="2702"/>
                  <a:ext cx="6" cy="6"/>
                </a:xfrm>
                <a:custGeom>
                  <a:avLst/>
                  <a:gdLst>
                    <a:gd name="T0" fmla="*/ 0 w 17"/>
                    <a:gd name="T1" fmla="*/ 0 h 20"/>
                    <a:gd name="T2" fmla="*/ 0 w 17"/>
                    <a:gd name="T3" fmla="*/ 0 h 20"/>
                    <a:gd name="T4" fmla="*/ 0 w 17"/>
                    <a:gd name="T5" fmla="*/ 0 h 20"/>
                    <a:gd name="T6" fmla="*/ 0 w 17"/>
                    <a:gd name="T7" fmla="*/ 0 h 20"/>
                    <a:gd name="T8" fmla="*/ 0 w 17"/>
                    <a:gd name="T9" fmla="*/ 0 h 20"/>
                    <a:gd name="T10" fmla="*/ 0 w 17"/>
                    <a:gd name="T11" fmla="*/ 0 h 20"/>
                    <a:gd name="T12" fmla="*/ 0 w 17"/>
                    <a:gd name="T13" fmla="*/ 0 h 20"/>
                    <a:gd name="T14" fmla="*/ 0 w 17"/>
                    <a:gd name="T15" fmla="*/ 0 h 20"/>
                    <a:gd name="T16" fmla="*/ 0 w 17"/>
                    <a:gd name="T17" fmla="*/ 0 h 20"/>
                    <a:gd name="T18" fmla="*/ 0 w 17"/>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20"/>
                    <a:gd name="T32" fmla="*/ 17 w 17"/>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20">
                      <a:moveTo>
                        <a:pt x="3" y="20"/>
                      </a:moveTo>
                      <a:lnTo>
                        <a:pt x="0" y="16"/>
                      </a:lnTo>
                      <a:lnTo>
                        <a:pt x="1" y="0"/>
                      </a:lnTo>
                      <a:lnTo>
                        <a:pt x="17" y="0"/>
                      </a:lnTo>
                      <a:lnTo>
                        <a:pt x="16" y="16"/>
                      </a:lnTo>
                      <a:lnTo>
                        <a:pt x="13" y="12"/>
                      </a:lnTo>
                      <a:lnTo>
                        <a:pt x="2" y="20"/>
                      </a:lnTo>
                      <a:lnTo>
                        <a:pt x="0" y="18"/>
                      </a:lnTo>
                      <a:lnTo>
                        <a:pt x="0" y="16"/>
                      </a:lnTo>
                      <a:lnTo>
                        <a:pt x="3"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77" name="Freeform 99"/>
                <p:cNvSpPr>
                  <a:spLocks/>
                </p:cNvSpPr>
                <p:nvPr/>
              </p:nvSpPr>
              <p:spPr bwMode="auto">
                <a:xfrm>
                  <a:off x="2259" y="2706"/>
                  <a:ext cx="10" cy="6"/>
                </a:xfrm>
                <a:custGeom>
                  <a:avLst/>
                  <a:gdLst>
                    <a:gd name="T0" fmla="*/ 0 w 29"/>
                    <a:gd name="T1" fmla="*/ 0 h 19"/>
                    <a:gd name="T2" fmla="*/ 0 w 29"/>
                    <a:gd name="T3" fmla="*/ 0 h 19"/>
                    <a:gd name="T4" fmla="*/ 0 w 29"/>
                    <a:gd name="T5" fmla="*/ 0 h 19"/>
                    <a:gd name="T6" fmla="*/ 0 w 29"/>
                    <a:gd name="T7" fmla="*/ 0 h 19"/>
                    <a:gd name="T8" fmla="*/ 0 w 29"/>
                    <a:gd name="T9" fmla="*/ 0 h 19"/>
                    <a:gd name="T10" fmla="*/ 0 w 29"/>
                    <a:gd name="T11" fmla="*/ 0 h 19"/>
                    <a:gd name="T12" fmla="*/ 0 w 29"/>
                    <a:gd name="T13" fmla="*/ 0 h 19"/>
                    <a:gd name="T14" fmla="*/ 0 w 29"/>
                    <a:gd name="T15" fmla="*/ 0 h 19"/>
                    <a:gd name="T16" fmla="*/ 0 w 29"/>
                    <a:gd name="T17" fmla="*/ 0 h 19"/>
                    <a:gd name="T18" fmla="*/ 0 w 29"/>
                    <a:gd name="T19" fmla="*/ 0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
                    <a:gd name="T31" fmla="*/ 0 h 19"/>
                    <a:gd name="T32" fmla="*/ 29 w 29"/>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 h="19">
                      <a:moveTo>
                        <a:pt x="13" y="15"/>
                      </a:moveTo>
                      <a:lnTo>
                        <a:pt x="16" y="19"/>
                      </a:lnTo>
                      <a:lnTo>
                        <a:pt x="0" y="8"/>
                      </a:lnTo>
                      <a:lnTo>
                        <a:pt x="10" y="0"/>
                      </a:lnTo>
                      <a:lnTo>
                        <a:pt x="26" y="11"/>
                      </a:lnTo>
                      <a:lnTo>
                        <a:pt x="29" y="15"/>
                      </a:lnTo>
                      <a:lnTo>
                        <a:pt x="27" y="11"/>
                      </a:lnTo>
                      <a:lnTo>
                        <a:pt x="29" y="13"/>
                      </a:lnTo>
                      <a:lnTo>
                        <a:pt x="29" y="15"/>
                      </a:lnTo>
                      <a:lnTo>
                        <a:pt x="1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78" name="Freeform 100"/>
                <p:cNvSpPr>
                  <a:spLocks/>
                </p:cNvSpPr>
                <p:nvPr/>
              </p:nvSpPr>
              <p:spPr bwMode="auto">
                <a:xfrm>
                  <a:off x="2263" y="2711"/>
                  <a:ext cx="6" cy="7"/>
                </a:xfrm>
                <a:custGeom>
                  <a:avLst/>
                  <a:gdLst>
                    <a:gd name="T0" fmla="*/ 0 w 16"/>
                    <a:gd name="T1" fmla="*/ 0 h 23"/>
                    <a:gd name="T2" fmla="*/ 0 w 16"/>
                    <a:gd name="T3" fmla="*/ 0 h 23"/>
                    <a:gd name="T4" fmla="*/ 0 w 16"/>
                    <a:gd name="T5" fmla="*/ 0 h 23"/>
                    <a:gd name="T6" fmla="*/ 0 w 16"/>
                    <a:gd name="T7" fmla="*/ 0 h 23"/>
                    <a:gd name="T8" fmla="*/ 0 w 16"/>
                    <a:gd name="T9" fmla="*/ 0 h 23"/>
                    <a:gd name="T10" fmla="*/ 0 w 16"/>
                    <a:gd name="T11" fmla="*/ 0 h 23"/>
                    <a:gd name="T12" fmla="*/ 0 w 16"/>
                    <a:gd name="T13" fmla="*/ 0 h 23"/>
                    <a:gd name="T14" fmla="*/ 0 w 16"/>
                    <a:gd name="T15" fmla="*/ 0 h 23"/>
                    <a:gd name="T16" fmla="*/ 0 w 16"/>
                    <a:gd name="T17" fmla="*/ 0 h 23"/>
                    <a:gd name="T18" fmla="*/ 0 w 16"/>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23"/>
                    <a:gd name="T32" fmla="*/ 16 w 16"/>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23">
                      <a:moveTo>
                        <a:pt x="6" y="11"/>
                      </a:moveTo>
                      <a:lnTo>
                        <a:pt x="0" y="17"/>
                      </a:lnTo>
                      <a:lnTo>
                        <a:pt x="0" y="0"/>
                      </a:lnTo>
                      <a:lnTo>
                        <a:pt x="16" y="0"/>
                      </a:lnTo>
                      <a:lnTo>
                        <a:pt x="16" y="17"/>
                      </a:lnTo>
                      <a:lnTo>
                        <a:pt x="10" y="23"/>
                      </a:lnTo>
                      <a:lnTo>
                        <a:pt x="16" y="17"/>
                      </a:lnTo>
                      <a:lnTo>
                        <a:pt x="16" y="22"/>
                      </a:lnTo>
                      <a:lnTo>
                        <a:pt x="10" y="23"/>
                      </a:lnTo>
                      <a:lnTo>
                        <a:pt x="6"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79" name="Freeform 101"/>
                <p:cNvSpPr>
                  <a:spLocks/>
                </p:cNvSpPr>
                <p:nvPr/>
              </p:nvSpPr>
              <p:spPr bwMode="auto">
                <a:xfrm>
                  <a:off x="2256" y="2714"/>
                  <a:ext cx="11" cy="6"/>
                </a:xfrm>
                <a:custGeom>
                  <a:avLst/>
                  <a:gdLst>
                    <a:gd name="T0" fmla="*/ 0 w 31"/>
                    <a:gd name="T1" fmla="*/ 0 h 16"/>
                    <a:gd name="T2" fmla="*/ 0 w 31"/>
                    <a:gd name="T3" fmla="*/ 0 h 16"/>
                    <a:gd name="T4" fmla="*/ 0 w 31"/>
                    <a:gd name="T5" fmla="*/ 0 h 16"/>
                    <a:gd name="T6" fmla="*/ 0 w 31"/>
                    <a:gd name="T7" fmla="*/ 0 h 16"/>
                    <a:gd name="T8" fmla="*/ 0 w 31"/>
                    <a:gd name="T9" fmla="*/ 0 h 16"/>
                    <a:gd name="T10" fmla="*/ 0 w 31"/>
                    <a:gd name="T11" fmla="*/ 0 h 16"/>
                    <a:gd name="T12" fmla="*/ 0 w 31"/>
                    <a:gd name="T13" fmla="*/ 0 h 16"/>
                    <a:gd name="T14" fmla="*/ 0 w 31"/>
                    <a:gd name="T15" fmla="*/ 0 h 16"/>
                    <a:gd name="T16" fmla="*/ 0 w 31"/>
                    <a:gd name="T17" fmla="*/ 0 h 16"/>
                    <a:gd name="T18" fmla="*/ 0 w 31"/>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16"/>
                    <a:gd name="T32" fmla="*/ 31 w 31"/>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16">
                      <a:moveTo>
                        <a:pt x="0" y="10"/>
                      </a:moveTo>
                      <a:lnTo>
                        <a:pt x="6" y="4"/>
                      </a:lnTo>
                      <a:lnTo>
                        <a:pt x="27" y="0"/>
                      </a:lnTo>
                      <a:lnTo>
                        <a:pt x="31" y="12"/>
                      </a:lnTo>
                      <a:lnTo>
                        <a:pt x="10" y="16"/>
                      </a:lnTo>
                      <a:lnTo>
                        <a:pt x="16" y="10"/>
                      </a:lnTo>
                      <a:lnTo>
                        <a:pt x="0" y="10"/>
                      </a:lnTo>
                      <a:lnTo>
                        <a:pt x="0" y="5"/>
                      </a:lnTo>
                      <a:lnTo>
                        <a:pt x="6" y="4"/>
                      </a:ln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80" name="Freeform 102"/>
                <p:cNvSpPr>
                  <a:spLocks/>
                </p:cNvSpPr>
                <p:nvPr/>
              </p:nvSpPr>
              <p:spPr bwMode="auto">
                <a:xfrm>
                  <a:off x="2252" y="2718"/>
                  <a:ext cx="10" cy="325"/>
                </a:xfrm>
                <a:custGeom>
                  <a:avLst/>
                  <a:gdLst>
                    <a:gd name="T0" fmla="*/ 0 w 28"/>
                    <a:gd name="T1" fmla="*/ 1 h 977"/>
                    <a:gd name="T2" fmla="*/ 0 w 28"/>
                    <a:gd name="T3" fmla="*/ 1 h 977"/>
                    <a:gd name="T4" fmla="*/ 0 w 28"/>
                    <a:gd name="T5" fmla="*/ 0 h 977"/>
                    <a:gd name="T6" fmla="*/ 0 w 28"/>
                    <a:gd name="T7" fmla="*/ 0 h 977"/>
                    <a:gd name="T8" fmla="*/ 0 w 28"/>
                    <a:gd name="T9" fmla="*/ 1 h 977"/>
                    <a:gd name="T10" fmla="*/ 0 w 28"/>
                    <a:gd name="T11" fmla="*/ 1 h 977"/>
                    <a:gd name="T12" fmla="*/ 0 w 28"/>
                    <a:gd name="T13" fmla="*/ 1 h 977"/>
                    <a:gd name="T14" fmla="*/ 0 w 28"/>
                    <a:gd name="T15" fmla="*/ 1 h 977"/>
                    <a:gd name="T16" fmla="*/ 0 w 28"/>
                    <a:gd name="T17" fmla="*/ 1 h 977"/>
                    <a:gd name="T18" fmla="*/ 0 w 28"/>
                    <a:gd name="T19" fmla="*/ 1 h 97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977"/>
                    <a:gd name="T32" fmla="*/ 28 w 28"/>
                    <a:gd name="T33" fmla="*/ 977 h 97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977">
                      <a:moveTo>
                        <a:pt x="8" y="977"/>
                      </a:moveTo>
                      <a:lnTo>
                        <a:pt x="0" y="971"/>
                      </a:lnTo>
                      <a:lnTo>
                        <a:pt x="12" y="0"/>
                      </a:lnTo>
                      <a:lnTo>
                        <a:pt x="28" y="0"/>
                      </a:lnTo>
                      <a:lnTo>
                        <a:pt x="17" y="971"/>
                      </a:lnTo>
                      <a:lnTo>
                        <a:pt x="8" y="965"/>
                      </a:lnTo>
                      <a:lnTo>
                        <a:pt x="8" y="977"/>
                      </a:lnTo>
                      <a:lnTo>
                        <a:pt x="0" y="977"/>
                      </a:lnTo>
                      <a:lnTo>
                        <a:pt x="0" y="971"/>
                      </a:lnTo>
                      <a:lnTo>
                        <a:pt x="8" y="9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81" name="Freeform 103"/>
                <p:cNvSpPr>
                  <a:spLocks/>
                </p:cNvSpPr>
                <p:nvPr/>
              </p:nvSpPr>
              <p:spPr bwMode="auto">
                <a:xfrm>
                  <a:off x="2255" y="3039"/>
                  <a:ext cx="36" cy="5"/>
                </a:xfrm>
                <a:custGeom>
                  <a:avLst/>
                  <a:gdLst>
                    <a:gd name="T0" fmla="*/ 0 w 109"/>
                    <a:gd name="T1" fmla="*/ 0 h 13"/>
                    <a:gd name="T2" fmla="*/ 0 w 109"/>
                    <a:gd name="T3" fmla="*/ 0 h 13"/>
                    <a:gd name="T4" fmla="*/ 0 w 109"/>
                    <a:gd name="T5" fmla="*/ 0 h 13"/>
                    <a:gd name="T6" fmla="*/ 0 w 109"/>
                    <a:gd name="T7" fmla="*/ 0 h 13"/>
                    <a:gd name="T8" fmla="*/ 0 w 109"/>
                    <a:gd name="T9" fmla="*/ 0 h 13"/>
                    <a:gd name="T10" fmla="*/ 0 w 109"/>
                    <a:gd name="T11" fmla="*/ 0 h 13"/>
                    <a:gd name="T12" fmla="*/ 0 w 109"/>
                    <a:gd name="T13" fmla="*/ 0 h 13"/>
                    <a:gd name="T14" fmla="*/ 0 w 109"/>
                    <a:gd name="T15" fmla="*/ 0 h 13"/>
                    <a:gd name="T16" fmla="*/ 0 w 109"/>
                    <a:gd name="T17" fmla="*/ 0 h 13"/>
                    <a:gd name="T18" fmla="*/ 0 w 109"/>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9"/>
                    <a:gd name="T31" fmla="*/ 0 h 13"/>
                    <a:gd name="T32" fmla="*/ 109 w 109"/>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9" h="13">
                      <a:moveTo>
                        <a:pt x="109" y="7"/>
                      </a:moveTo>
                      <a:lnTo>
                        <a:pt x="101" y="13"/>
                      </a:lnTo>
                      <a:lnTo>
                        <a:pt x="0" y="12"/>
                      </a:lnTo>
                      <a:lnTo>
                        <a:pt x="0" y="0"/>
                      </a:lnTo>
                      <a:lnTo>
                        <a:pt x="101" y="1"/>
                      </a:lnTo>
                      <a:lnTo>
                        <a:pt x="92" y="7"/>
                      </a:lnTo>
                      <a:lnTo>
                        <a:pt x="109" y="7"/>
                      </a:lnTo>
                      <a:lnTo>
                        <a:pt x="109" y="13"/>
                      </a:lnTo>
                      <a:lnTo>
                        <a:pt x="101" y="13"/>
                      </a:lnTo>
                      <a:lnTo>
                        <a:pt x="10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82" name="Freeform 104"/>
                <p:cNvSpPr>
                  <a:spLocks/>
                </p:cNvSpPr>
                <p:nvPr/>
              </p:nvSpPr>
              <p:spPr bwMode="auto">
                <a:xfrm>
                  <a:off x="2286" y="3017"/>
                  <a:ext cx="6" cy="25"/>
                </a:xfrm>
                <a:custGeom>
                  <a:avLst/>
                  <a:gdLst>
                    <a:gd name="T0" fmla="*/ 0 w 18"/>
                    <a:gd name="T1" fmla="*/ 0 h 73"/>
                    <a:gd name="T2" fmla="*/ 0 w 18"/>
                    <a:gd name="T3" fmla="*/ 0 h 73"/>
                    <a:gd name="T4" fmla="*/ 0 w 18"/>
                    <a:gd name="T5" fmla="*/ 0 h 73"/>
                    <a:gd name="T6" fmla="*/ 0 w 18"/>
                    <a:gd name="T7" fmla="*/ 0 h 73"/>
                    <a:gd name="T8" fmla="*/ 0 w 18"/>
                    <a:gd name="T9" fmla="*/ 0 h 73"/>
                    <a:gd name="T10" fmla="*/ 0 w 18"/>
                    <a:gd name="T11" fmla="*/ 0 h 73"/>
                    <a:gd name="T12" fmla="*/ 0 w 18"/>
                    <a:gd name="T13" fmla="*/ 0 h 73"/>
                    <a:gd name="T14" fmla="*/ 0 w 18"/>
                    <a:gd name="T15" fmla="*/ 0 h 73"/>
                    <a:gd name="T16" fmla="*/ 0 w 18"/>
                    <a:gd name="T17" fmla="*/ 0 h 73"/>
                    <a:gd name="T18" fmla="*/ 0 w 18"/>
                    <a:gd name="T19" fmla="*/ 0 h 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73"/>
                    <a:gd name="T32" fmla="*/ 18 w 18"/>
                    <a:gd name="T33" fmla="*/ 73 h 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73">
                      <a:moveTo>
                        <a:pt x="11" y="12"/>
                      </a:moveTo>
                      <a:lnTo>
                        <a:pt x="18" y="6"/>
                      </a:lnTo>
                      <a:lnTo>
                        <a:pt x="17" y="73"/>
                      </a:lnTo>
                      <a:lnTo>
                        <a:pt x="0" y="73"/>
                      </a:lnTo>
                      <a:lnTo>
                        <a:pt x="1" y="6"/>
                      </a:lnTo>
                      <a:lnTo>
                        <a:pt x="9" y="0"/>
                      </a:lnTo>
                      <a:lnTo>
                        <a:pt x="1" y="6"/>
                      </a:lnTo>
                      <a:lnTo>
                        <a:pt x="1" y="1"/>
                      </a:lnTo>
                      <a:lnTo>
                        <a:pt x="9" y="0"/>
                      </a:lnTo>
                      <a:lnTo>
                        <a:pt x="1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83" name="Freeform 105"/>
                <p:cNvSpPr>
                  <a:spLocks/>
                </p:cNvSpPr>
                <p:nvPr/>
              </p:nvSpPr>
              <p:spPr bwMode="auto">
                <a:xfrm>
                  <a:off x="2289" y="3015"/>
                  <a:ext cx="13" cy="6"/>
                </a:xfrm>
                <a:custGeom>
                  <a:avLst/>
                  <a:gdLst>
                    <a:gd name="T0" fmla="*/ 0 w 40"/>
                    <a:gd name="T1" fmla="*/ 0 h 18"/>
                    <a:gd name="T2" fmla="*/ 0 w 40"/>
                    <a:gd name="T3" fmla="*/ 0 h 18"/>
                    <a:gd name="T4" fmla="*/ 0 w 40"/>
                    <a:gd name="T5" fmla="*/ 0 h 18"/>
                    <a:gd name="T6" fmla="*/ 0 w 40"/>
                    <a:gd name="T7" fmla="*/ 0 h 18"/>
                    <a:gd name="T8" fmla="*/ 0 w 40"/>
                    <a:gd name="T9" fmla="*/ 0 h 18"/>
                    <a:gd name="T10" fmla="*/ 0 w 40"/>
                    <a:gd name="T11" fmla="*/ 0 h 18"/>
                    <a:gd name="T12" fmla="*/ 0 w 40"/>
                    <a:gd name="T13" fmla="*/ 0 h 18"/>
                    <a:gd name="T14" fmla="*/ 0 w 40"/>
                    <a:gd name="T15" fmla="*/ 0 h 18"/>
                    <a:gd name="T16" fmla="*/ 0 w 40"/>
                    <a:gd name="T17" fmla="*/ 0 h 18"/>
                    <a:gd name="T18" fmla="*/ 0 w 40"/>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8"/>
                    <a:gd name="T32" fmla="*/ 40 w 40"/>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8">
                      <a:moveTo>
                        <a:pt x="24" y="8"/>
                      </a:moveTo>
                      <a:lnTo>
                        <a:pt x="33" y="14"/>
                      </a:lnTo>
                      <a:lnTo>
                        <a:pt x="2" y="18"/>
                      </a:lnTo>
                      <a:lnTo>
                        <a:pt x="0" y="6"/>
                      </a:lnTo>
                      <a:lnTo>
                        <a:pt x="31" y="2"/>
                      </a:lnTo>
                      <a:lnTo>
                        <a:pt x="40" y="8"/>
                      </a:lnTo>
                      <a:lnTo>
                        <a:pt x="31" y="2"/>
                      </a:lnTo>
                      <a:lnTo>
                        <a:pt x="40" y="0"/>
                      </a:lnTo>
                      <a:lnTo>
                        <a:pt x="40" y="8"/>
                      </a:lnTo>
                      <a:lnTo>
                        <a:pt x="24"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84" name="Freeform 106"/>
                <p:cNvSpPr>
                  <a:spLocks/>
                </p:cNvSpPr>
                <p:nvPr/>
              </p:nvSpPr>
              <p:spPr bwMode="auto">
                <a:xfrm>
                  <a:off x="2296" y="3018"/>
                  <a:ext cx="6" cy="26"/>
                </a:xfrm>
                <a:custGeom>
                  <a:avLst/>
                  <a:gdLst>
                    <a:gd name="T0" fmla="*/ 0 w 17"/>
                    <a:gd name="T1" fmla="*/ 0 h 77"/>
                    <a:gd name="T2" fmla="*/ 0 w 17"/>
                    <a:gd name="T3" fmla="*/ 0 h 77"/>
                    <a:gd name="T4" fmla="*/ 0 w 17"/>
                    <a:gd name="T5" fmla="*/ 0 h 77"/>
                    <a:gd name="T6" fmla="*/ 0 w 17"/>
                    <a:gd name="T7" fmla="*/ 0 h 77"/>
                    <a:gd name="T8" fmla="*/ 0 w 17"/>
                    <a:gd name="T9" fmla="*/ 0 h 77"/>
                    <a:gd name="T10" fmla="*/ 0 w 17"/>
                    <a:gd name="T11" fmla="*/ 0 h 77"/>
                    <a:gd name="T12" fmla="*/ 0 w 17"/>
                    <a:gd name="T13" fmla="*/ 0 h 77"/>
                    <a:gd name="T14" fmla="*/ 0 w 17"/>
                    <a:gd name="T15" fmla="*/ 0 h 77"/>
                    <a:gd name="T16" fmla="*/ 0 w 17"/>
                    <a:gd name="T17" fmla="*/ 0 h 77"/>
                    <a:gd name="T18" fmla="*/ 0 w 17"/>
                    <a:gd name="T19" fmla="*/ 0 h 7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77"/>
                    <a:gd name="T32" fmla="*/ 17 w 17"/>
                    <a:gd name="T33" fmla="*/ 77 h 7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77">
                      <a:moveTo>
                        <a:pt x="8" y="77"/>
                      </a:moveTo>
                      <a:lnTo>
                        <a:pt x="0" y="71"/>
                      </a:lnTo>
                      <a:lnTo>
                        <a:pt x="1" y="0"/>
                      </a:lnTo>
                      <a:lnTo>
                        <a:pt x="17" y="0"/>
                      </a:lnTo>
                      <a:lnTo>
                        <a:pt x="16" y="71"/>
                      </a:lnTo>
                      <a:lnTo>
                        <a:pt x="8" y="65"/>
                      </a:lnTo>
                      <a:lnTo>
                        <a:pt x="8" y="77"/>
                      </a:lnTo>
                      <a:lnTo>
                        <a:pt x="0" y="77"/>
                      </a:lnTo>
                      <a:lnTo>
                        <a:pt x="0" y="71"/>
                      </a:lnTo>
                      <a:lnTo>
                        <a:pt x="8" y="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85" name="Freeform 107"/>
                <p:cNvSpPr>
                  <a:spLocks/>
                </p:cNvSpPr>
                <p:nvPr/>
              </p:nvSpPr>
              <p:spPr bwMode="auto">
                <a:xfrm>
                  <a:off x="2299" y="3040"/>
                  <a:ext cx="95" cy="4"/>
                </a:xfrm>
                <a:custGeom>
                  <a:avLst/>
                  <a:gdLst>
                    <a:gd name="T0" fmla="*/ 0 w 285"/>
                    <a:gd name="T1" fmla="*/ 0 h 14"/>
                    <a:gd name="T2" fmla="*/ 0 w 285"/>
                    <a:gd name="T3" fmla="*/ 0 h 14"/>
                    <a:gd name="T4" fmla="*/ 0 w 285"/>
                    <a:gd name="T5" fmla="*/ 0 h 14"/>
                    <a:gd name="T6" fmla="*/ 0 w 285"/>
                    <a:gd name="T7" fmla="*/ 0 h 14"/>
                    <a:gd name="T8" fmla="*/ 0 w 285"/>
                    <a:gd name="T9" fmla="*/ 0 h 14"/>
                    <a:gd name="T10" fmla="*/ 0 w 285"/>
                    <a:gd name="T11" fmla="*/ 0 h 14"/>
                    <a:gd name="T12" fmla="*/ 0 w 285"/>
                    <a:gd name="T13" fmla="*/ 0 h 14"/>
                    <a:gd name="T14" fmla="*/ 0 w 285"/>
                    <a:gd name="T15" fmla="*/ 0 h 14"/>
                    <a:gd name="T16" fmla="*/ 0 w 285"/>
                    <a:gd name="T17" fmla="*/ 0 h 14"/>
                    <a:gd name="T18" fmla="*/ 0 w 285"/>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5"/>
                    <a:gd name="T31" fmla="*/ 0 h 14"/>
                    <a:gd name="T32" fmla="*/ 285 w 285"/>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5" h="14">
                      <a:moveTo>
                        <a:pt x="285" y="12"/>
                      </a:moveTo>
                      <a:lnTo>
                        <a:pt x="280" y="14"/>
                      </a:lnTo>
                      <a:lnTo>
                        <a:pt x="0" y="12"/>
                      </a:lnTo>
                      <a:lnTo>
                        <a:pt x="0" y="0"/>
                      </a:lnTo>
                      <a:lnTo>
                        <a:pt x="280" y="2"/>
                      </a:lnTo>
                      <a:lnTo>
                        <a:pt x="275" y="4"/>
                      </a:lnTo>
                      <a:lnTo>
                        <a:pt x="285" y="12"/>
                      </a:lnTo>
                      <a:lnTo>
                        <a:pt x="283" y="14"/>
                      </a:lnTo>
                      <a:lnTo>
                        <a:pt x="280" y="14"/>
                      </a:lnTo>
                      <a:lnTo>
                        <a:pt x="285"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86" name="Freeform 108"/>
                <p:cNvSpPr>
                  <a:spLocks/>
                </p:cNvSpPr>
                <p:nvPr/>
              </p:nvSpPr>
              <p:spPr bwMode="auto">
                <a:xfrm>
                  <a:off x="2391" y="3031"/>
                  <a:ext cx="16" cy="13"/>
                </a:xfrm>
                <a:custGeom>
                  <a:avLst/>
                  <a:gdLst>
                    <a:gd name="T0" fmla="*/ 0 w 48"/>
                    <a:gd name="T1" fmla="*/ 0 h 38"/>
                    <a:gd name="T2" fmla="*/ 0 w 48"/>
                    <a:gd name="T3" fmla="*/ 0 h 38"/>
                    <a:gd name="T4" fmla="*/ 0 w 48"/>
                    <a:gd name="T5" fmla="*/ 0 h 38"/>
                    <a:gd name="T6" fmla="*/ 0 w 48"/>
                    <a:gd name="T7" fmla="*/ 0 h 38"/>
                    <a:gd name="T8" fmla="*/ 0 w 48"/>
                    <a:gd name="T9" fmla="*/ 0 h 38"/>
                    <a:gd name="T10" fmla="*/ 0 w 48"/>
                    <a:gd name="T11" fmla="*/ 0 h 38"/>
                    <a:gd name="T12" fmla="*/ 0 w 48"/>
                    <a:gd name="T13" fmla="*/ 0 h 38"/>
                    <a:gd name="T14" fmla="*/ 0 w 48"/>
                    <a:gd name="T15" fmla="*/ 0 h 38"/>
                    <a:gd name="T16" fmla="*/ 0 w 48"/>
                    <a:gd name="T17" fmla="*/ 0 h 38"/>
                    <a:gd name="T18" fmla="*/ 0 w 48"/>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38"/>
                    <a:gd name="T32" fmla="*/ 48 w 48"/>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38">
                      <a:moveTo>
                        <a:pt x="43" y="13"/>
                      </a:moveTo>
                      <a:lnTo>
                        <a:pt x="48" y="11"/>
                      </a:lnTo>
                      <a:lnTo>
                        <a:pt x="10" y="38"/>
                      </a:lnTo>
                      <a:lnTo>
                        <a:pt x="0" y="30"/>
                      </a:lnTo>
                      <a:lnTo>
                        <a:pt x="38" y="3"/>
                      </a:lnTo>
                      <a:lnTo>
                        <a:pt x="43" y="0"/>
                      </a:lnTo>
                      <a:lnTo>
                        <a:pt x="38" y="3"/>
                      </a:lnTo>
                      <a:lnTo>
                        <a:pt x="40" y="0"/>
                      </a:lnTo>
                      <a:lnTo>
                        <a:pt x="43" y="0"/>
                      </a:lnTo>
                      <a:lnTo>
                        <a:pt x="43"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87" name="Freeform 109"/>
                <p:cNvSpPr>
                  <a:spLocks/>
                </p:cNvSpPr>
                <p:nvPr/>
              </p:nvSpPr>
              <p:spPr bwMode="auto">
                <a:xfrm>
                  <a:off x="2405" y="3031"/>
                  <a:ext cx="15" cy="4"/>
                </a:xfrm>
                <a:custGeom>
                  <a:avLst/>
                  <a:gdLst>
                    <a:gd name="T0" fmla="*/ 0 w 45"/>
                    <a:gd name="T1" fmla="*/ 0 h 13"/>
                    <a:gd name="T2" fmla="*/ 0 w 45"/>
                    <a:gd name="T3" fmla="*/ 0 h 13"/>
                    <a:gd name="T4" fmla="*/ 0 w 45"/>
                    <a:gd name="T5" fmla="*/ 0 h 13"/>
                    <a:gd name="T6" fmla="*/ 0 w 45"/>
                    <a:gd name="T7" fmla="*/ 0 h 13"/>
                    <a:gd name="T8" fmla="*/ 0 w 45"/>
                    <a:gd name="T9" fmla="*/ 0 h 13"/>
                    <a:gd name="T10" fmla="*/ 0 w 45"/>
                    <a:gd name="T11" fmla="*/ 0 h 13"/>
                    <a:gd name="T12" fmla="*/ 0 w 45"/>
                    <a:gd name="T13" fmla="*/ 0 h 13"/>
                    <a:gd name="T14" fmla="*/ 0 w 45"/>
                    <a:gd name="T15" fmla="*/ 0 h 13"/>
                    <a:gd name="T16" fmla="*/ 0 w 45"/>
                    <a:gd name="T17" fmla="*/ 0 h 13"/>
                    <a:gd name="T18" fmla="*/ 0 w 45"/>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3"/>
                    <a:gd name="T32" fmla="*/ 45 w 45"/>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3">
                      <a:moveTo>
                        <a:pt x="28" y="7"/>
                      </a:moveTo>
                      <a:lnTo>
                        <a:pt x="37" y="13"/>
                      </a:lnTo>
                      <a:lnTo>
                        <a:pt x="0" y="13"/>
                      </a:lnTo>
                      <a:lnTo>
                        <a:pt x="0" y="0"/>
                      </a:lnTo>
                      <a:lnTo>
                        <a:pt x="37" y="0"/>
                      </a:lnTo>
                      <a:lnTo>
                        <a:pt x="45" y="7"/>
                      </a:lnTo>
                      <a:lnTo>
                        <a:pt x="37" y="0"/>
                      </a:lnTo>
                      <a:lnTo>
                        <a:pt x="45" y="0"/>
                      </a:lnTo>
                      <a:lnTo>
                        <a:pt x="45" y="7"/>
                      </a:lnTo>
                      <a:lnTo>
                        <a:pt x="28"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88" name="Freeform 110"/>
                <p:cNvSpPr>
                  <a:spLocks/>
                </p:cNvSpPr>
                <p:nvPr/>
              </p:nvSpPr>
              <p:spPr bwMode="auto">
                <a:xfrm>
                  <a:off x="2414" y="3033"/>
                  <a:ext cx="6" cy="48"/>
                </a:xfrm>
                <a:custGeom>
                  <a:avLst/>
                  <a:gdLst>
                    <a:gd name="T0" fmla="*/ 0 w 19"/>
                    <a:gd name="T1" fmla="*/ 0 h 144"/>
                    <a:gd name="T2" fmla="*/ 0 w 19"/>
                    <a:gd name="T3" fmla="*/ 0 h 144"/>
                    <a:gd name="T4" fmla="*/ 0 w 19"/>
                    <a:gd name="T5" fmla="*/ 0 h 144"/>
                    <a:gd name="T6" fmla="*/ 0 w 19"/>
                    <a:gd name="T7" fmla="*/ 0 h 144"/>
                    <a:gd name="T8" fmla="*/ 0 w 19"/>
                    <a:gd name="T9" fmla="*/ 0 h 144"/>
                    <a:gd name="T10" fmla="*/ 0 w 19"/>
                    <a:gd name="T11" fmla="*/ 0 h 144"/>
                    <a:gd name="T12" fmla="*/ 0 w 19"/>
                    <a:gd name="T13" fmla="*/ 0 h 144"/>
                    <a:gd name="T14" fmla="*/ 0 w 19"/>
                    <a:gd name="T15" fmla="*/ 0 h 144"/>
                    <a:gd name="T16" fmla="*/ 0 w 19"/>
                    <a:gd name="T17" fmla="*/ 0 h 144"/>
                    <a:gd name="T18" fmla="*/ 0 w 19"/>
                    <a:gd name="T19" fmla="*/ 0 h 1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144"/>
                    <a:gd name="T32" fmla="*/ 19 w 19"/>
                    <a:gd name="T33" fmla="*/ 144 h 1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144">
                      <a:moveTo>
                        <a:pt x="9" y="144"/>
                      </a:moveTo>
                      <a:lnTo>
                        <a:pt x="0" y="137"/>
                      </a:lnTo>
                      <a:lnTo>
                        <a:pt x="2" y="0"/>
                      </a:lnTo>
                      <a:lnTo>
                        <a:pt x="19" y="0"/>
                      </a:lnTo>
                      <a:lnTo>
                        <a:pt x="17" y="137"/>
                      </a:lnTo>
                      <a:lnTo>
                        <a:pt x="9" y="131"/>
                      </a:lnTo>
                      <a:lnTo>
                        <a:pt x="9" y="144"/>
                      </a:lnTo>
                      <a:lnTo>
                        <a:pt x="0" y="144"/>
                      </a:lnTo>
                      <a:lnTo>
                        <a:pt x="0" y="137"/>
                      </a:lnTo>
                      <a:lnTo>
                        <a:pt x="9"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89" name="Freeform 111"/>
                <p:cNvSpPr>
                  <a:spLocks/>
                </p:cNvSpPr>
                <p:nvPr/>
              </p:nvSpPr>
              <p:spPr bwMode="auto">
                <a:xfrm>
                  <a:off x="2417" y="3077"/>
                  <a:ext cx="15" cy="5"/>
                </a:xfrm>
                <a:custGeom>
                  <a:avLst/>
                  <a:gdLst>
                    <a:gd name="T0" fmla="*/ 0 w 46"/>
                    <a:gd name="T1" fmla="*/ 0 h 14"/>
                    <a:gd name="T2" fmla="*/ 0 w 46"/>
                    <a:gd name="T3" fmla="*/ 0 h 14"/>
                    <a:gd name="T4" fmla="*/ 0 w 46"/>
                    <a:gd name="T5" fmla="*/ 0 h 14"/>
                    <a:gd name="T6" fmla="*/ 0 w 46"/>
                    <a:gd name="T7" fmla="*/ 0 h 14"/>
                    <a:gd name="T8" fmla="*/ 0 w 46"/>
                    <a:gd name="T9" fmla="*/ 0 h 14"/>
                    <a:gd name="T10" fmla="*/ 0 w 46"/>
                    <a:gd name="T11" fmla="*/ 0 h 14"/>
                    <a:gd name="T12" fmla="*/ 0 w 46"/>
                    <a:gd name="T13" fmla="*/ 0 h 14"/>
                    <a:gd name="T14" fmla="*/ 0 w 46"/>
                    <a:gd name="T15" fmla="*/ 0 h 14"/>
                    <a:gd name="T16" fmla="*/ 0 w 46"/>
                    <a:gd name="T17" fmla="*/ 0 h 14"/>
                    <a:gd name="T18" fmla="*/ 0 w 46"/>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
                    <a:gd name="T31" fmla="*/ 0 h 14"/>
                    <a:gd name="T32" fmla="*/ 46 w 46"/>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 h="14">
                      <a:moveTo>
                        <a:pt x="46" y="7"/>
                      </a:moveTo>
                      <a:lnTo>
                        <a:pt x="37" y="14"/>
                      </a:lnTo>
                      <a:lnTo>
                        <a:pt x="0" y="13"/>
                      </a:lnTo>
                      <a:lnTo>
                        <a:pt x="0" y="0"/>
                      </a:lnTo>
                      <a:lnTo>
                        <a:pt x="37" y="1"/>
                      </a:lnTo>
                      <a:lnTo>
                        <a:pt x="29" y="7"/>
                      </a:lnTo>
                      <a:lnTo>
                        <a:pt x="46" y="7"/>
                      </a:lnTo>
                      <a:lnTo>
                        <a:pt x="46" y="14"/>
                      </a:lnTo>
                      <a:lnTo>
                        <a:pt x="37" y="14"/>
                      </a:lnTo>
                      <a:lnTo>
                        <a:pt x="46"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90" name="Freeform 112"/>
                <p:cNvSpPr>
                  <a:spLocks/>
                </p:cNvSpPr>
                <p:nvPr/>
              </p:nvSpPr>
              <p:spPr bwMode="auto">
                <a:xfrm>
                  <a:off x="2426" y="2940"/>
                  <a:ext cx="6" cy="139"/>
                </a:xfrm>
                <a:custGeom>
                  <a:avLst/>
                  <a:gdLst>
                    <a:gd name="T0" fmla="*/ 0 w 18"/>
                    <a:gd name="T1" fmla="*/ 0 h 417"/>
                    <a:gd name="T2" fmla="*/ 0 w 18"/>
                    <a:gd name="T3" fmla="*/ 0 h 417"/>
                    <a:gd name="T4" fmla="*/ 0 w 18"/>
                    <a:gd name="T5" fmla="*/ 1 h 417"/>
                    <a:gd name="T6" fmla="*/ 0 w 18"/>
                    <a:gd name="T7" fmla="*/ 1 h 417"/>
                    <a:gd name="T8" fmla="*/ 0 w 18"/>
                    <a:gd name="T9" fmla="*/ 0 h 417"/>
                    <a:gd name="T10" fmla="*/ 0 w 18"/>
                    <a:gd name="T11" fmla="*/ 0 h 417"/>
                    <a:gd name="T12" fmla="*/ 0 w 18"/>
                    <a:gd name="T13" fmla="*/ 0 h 417"/>
                    <a:gd name="T14" fmla="*/ 0 w 18"/>
                    <a:gd name="T15" fmla="*/ 0 h 417"/>
                    <a:gd name="T16" fmla="*/ 0 w 18"/>
                    <a:gd name="T17" fmla="*/ 0 h 417"/>
                    <a:gd name="T18" fmla="*/ 0 w 18"/>
                    <a:gd name="T19" fmla="*/ 0 h 4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417"/>
                    <a:gd name="T32" fmla="*/ 18 w 18"/>
                    <a:gd name="T33" fmla="*/ 417 h 4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417">
                      <a:moveTo>
                        <a:pt x="8" y="12"/>
                      </a:moveTo>
                      <a:lnTo>
                        <a:pt x="17" y="6"/>
                      </a:lnTo>
                      <a:lnTo>
                        <a:pt x="18" y="417"/>
                      </a:lnTo>
                      <a:lnTo>
                        <a:pt x="1" y="417"/>
                      </a:lnTo>
                      <a:lnTo>
                        <a:pt x="0" y="6"/>
                      </a:lnTo>
                      <a:lnTo>
                        <a:pt x="8" y="0"/>
                      </a:lnTo>
                      <a:lnTo>
                        <a:pt x="0" y="6"/>
                      </a:lnTo>
                      <a:lnTo>
                        <a:pt x="0" y="1"/>
                      </a:lnTo>
                      <a:lnTo>
                        <a:pt x="8" y="0"/>
                      </a:lnTo>
                      <a:lnTo>
                        <a:pt x="8"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91" name="Freeform 113"/>
                <p:cNvSpPr>
                  <a:spLocks/>
                </p:cNvSpPr>
                <p:nvPr/>
              </p:nvSpPr>
              <p:spPr bwMode="auto">
                <a:xfrm>
                  <a:off x="2429" y="2939"/>
                  <a:ext cx="29" cy="5"/>
                </a:xfrm>
                <a:custGeom>
                  <a:avLst/>
                  <a:gdLst>
                    <a:gd name="T0" fmla="*/ 0 w 88"/>
                    <a:gd name="T1" fmla="*/ 0 h 15"/>
                    <a:gd name="T2" fmla="*/ 0 w 88"/>
                    <a:gd name="T3" fmla="*/ 0 h 15"/>
                    <a:gd name="T4" fmla="*/ 0 w 88"/>
                    <a:gd name="T5" fmla="*/ 0 h 15"/>
                    <a:gd name="T6" fmla="*/ 0 w 88"/>
                    <a:gd name="T7" fmla="*/ 0 h 15"/>
                    <a:gd name="T8" fmla="*/ 0 w 88"/>
                    <a:gd name="T9" fmla="*/ 0 h 15"/>
                    <a:gd name="T10" fmla="*/ 0 w 88"/>
                    <a:gd name="T11" fmla="*/ 0 h 15"/>
                    <a:gd name="T12" fmla="*/ 0 w 88"/>
                    <a:gd name="T13" fmla="*/ 0 h 15"/>
                    <a:gd name="T14" fmla="*/ 0 w 88"/>
                    <a:gd name="T15" fmla="*/ 0 h 15"/>
                    <a:gd name="T16" fmla="*/ 0 w 88"/>
                    <a:gd name="T17" fmla="*/ 0 h 15"/>
                    <a:gd name="T18" fmla="*/ 0 w 88"/>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
                    <a:gd name="T31" fmla="*/ 0 h 15"/>
                    <a:gd name="T32" fmla="*/ 88 w 88"/>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 h="15">
                      <a:moveTo>
                        <a:pt x="72" y="6"/>
                      </a:moveTo>
                      <a:lnTo>
                        <a:pt x="80" y="12"/>
                      </a:lnTo>
                      <a:lnTo>
                        <a:pt x="0" y="15"/>
                      </a:lnTo>
                      <a:lnTo>
                        <a:pt x="0" y="3"/>
                      </a:lnTo>
                      <a:lnTo>
                        <a:pt x="80" y="0"/>
                      </a:lnTo>
                      <a:lnTo>
                        <a:pt x="88" y="6"/>
                      </a:lnTo>
                      <a:lnTo>
                        <a:pt x="80" y="0"/>
                      </a:lnTo>
                      <a:lnTo>
                        <a:pt x="88" y="0"/>
                      </a:lnTo>
                      <a:lnTo>
                        <a:pt x="88" y="6"/>
                      </a:lnTo>
                      <a:lnTo>
                        <a:pt x="7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92" name="Freeform 114"/>
                <p:cNvSpPr>
                  <a:spLocks/>
                </p:cNvSpPr>
                <p:nvPr/>
              </p:nvSpPr>
              <p:spPr bwMode="auto">
                <a:xfrm>
                  <a:off x="2451" y="2941"/>
                  <a:ext cx="7" cy="141"/>
                </a:xfrm>
                <a:custGeom>
                  <a:avLst/>
                  <a:gdLst>
                    <a:gd name="T0" fmla="*/ 0 w 21"/>
                    <a:gd name="T1" fmla="*/ 1 h 421"/>
                    <a:gd name="T2" fmla="*/ 0 w 21"/>
                    <a:gd name="T3" fmla="*/ 1 h 421"/>
                    <a:gd name="T4" fmla="*/ 0 w 21"/>
                    <a:gd name="T5" fmla="*/ 0 h 421"/>
                    <a:gd name="T6" fmla="*/ 0 w 21"/>
                    <a:gd name="T7" fmla="*/ 0 h 421"/>
                    <a:gd name="T8" fmla="*/ 0 w 21"/>
                    <a:gd name="T9" fmla="*/ 1 h 421"/>
                    <a:gd name="T10" fmla="*/ 0 w 21"/>
                    <a:gd name="T11" fmla="*/ 1 h 421"/>
                    <a:gd name="T12" fmla="*/ 0 w 21"/>
                    <a:gd name="T13" fmla="*/ 1 h 421"/>
                    <a:gd name="T14" fmla="*/ 0 w 21"/>
                    <a:gd name="T15" fmla="*/ 1 h 421"/>
                    <a:gd name="T16" fmla="*/ 0 w 21"/>
                    <a:gd name="T17" fmla="*/ 1 h 421"/>
                    <a:gd name="T18" fmla="*/ 0 w 21"/>
                    <a:gd name="T19" fmla="*/ 1 h 4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
                    <a:gd name="T31" fmla="*/ 0 h 421"/>
                    <a:gd name="T32" fmla="*/ 21 w 21"/>
                    <a:gd name="T33" fmla="*/ 421 h 4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 h="421">
                      <a:moveTo>
                        <a:pt x="8" y="421"/>
                      </a:moveTo>
                      <a:lnTo>
                        <a:pt x="0" y="414"/>
                      </a:lnTo>
                      <a:lnTo>
                        <a:pt x="5" y="0"/>
                      </a:lnTo>
                      <a:lnTo>
                        <a:pt x="21" y="0"/>
                      </a:lnTo>
                      <a:lnTo>
                        <a:pt x="16" y="414"/>
                      </a:lnTo>
                      <a:lnTo>
                        <a:pt x="8" y="408"/>
                      </a:lnTo>
                      <a:lnTo>
                        <a:pt x="8" y="421"/>
                      </a:lnTo>
                      <a:lnTo>
                        <a:pt x="0" y="421"/>
                      </a:lnTo>
                      <a:lnTo>
                        <a:pt x="0" y="414"/>
                      </a:lnTo>
                      <a:lnTo>
                        <a:pt x="8" y="4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93" name="Freeform 115"/>
                <p:cNvSpPr>
                  <a:spLocks/>
                </p:cNvSpPr>
                <p:nvPr/>
              </p:nvSpPr>
              <p:spPr bwMode="auto">
                <a:xfrm>
                  <a:off x="2454" y="3077"/>
                  <a:ext cx="237" cy="10"/>
                </a:xfrm>
                <a:custGeom>
                  <a:avLst/>
                  <a:gdLst>
                    <a:gd name="T0" fmla="*/ 1 w 711"/>
                    <a:gd name="T1" fmla="*/ 0 h 29"/>
                    <a:gd name="T2" fmla="*/ 1 w 711"/>
                    <a:gd name="T3" fmla="*/ 0 h 29"/>
                    <a:gd name="T4" fmla="*/ 0 w 711"/>
                    <a:gd name="T5" fmla="*/ 0 h 29"/>
                    <a:gd name="T6" fmla="*/ 0 w 711"/>
                    <a:gd name="T7" fmla="*/ 0 h 29"/>
                    <a:gd name="T8" fmla="*/ 1 w 711"/>
                    <a:gd name="T9" fmla="*/ 0 h 29"/>
                    <a:gd name="T10" fmla="*/ 1 w 711"/>
                    <a:gd name="T11" fmla="*/ 0 h 29"/>
                    <a:gd name="T12" fmla="*/ 1 w 711"/>
                    <a:gd name="T13" fmla="*/ 0 h 29"/>
                    <a:gd name="T14" fmla="*/ 1 w 711"/>
                    <a:gd name="T15" fmla="*/ 0 h 29"/>
                    <a:gd name="T16" fmla="*/ 1 w 711"/>
                    <a:gd name="T17" fmla="*/ 0 h 29"/>
                    <a:gd name="T18" fmla="*/ 1 w 711"/>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1"/>
                    <a:gd name="T31" fmla="*/ 0 h 29"/>
                    <a:gd name="T32" fmla="*/ 711 w 711"/>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1" h="29">
                      <a:moveTo>
                        <a:pt x="711" y="23"/>
                      </a:moveTo>
                      <a:lnTo>
                        <a:pt x="703" y="29"/>
                      </a:lnTo>
                      <a:lnTo>
                        <a:pt x="0" y="13"/>
                      </a:lnTo>
                      <a:lnTo>
                        <a:pt x="0" y="0"/>
                      </a:lnTo>
                      <a:lnTo>
                        <a:pt x="703" y="17"/>
                      </a:lnTo>
                      <a:lnTo>
                        <a:pt x="695" y="23"/>
                      </a:lnTo>
                      <a:lnTo>
                        <a:pt x="711" y="23"/>
                      </a:lnTo>
                      <a:lnTo>
                        <a:pt x="710" y="29"/>
                      </a:lnTo>
                      <a:lnTo>
                        <a:pt x="703" y="29"/>
                      </a:lnTo>
                      <a:lnTo>
                        <a:pt x="711"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94" name="Freeform 116"/>
                <p:cNvSpPr>
                  <a:spLocks/>
                </p:cNvSpPr>
                <p:nvPr/>
              </p:nvSpPr>
              <p:spPr bwMode="auto">
                <a:xfrm>
                  <a:off x="2685" y="3062"/>
                  <a:ext cx="8" cy="23"/>
                </a:xfrm>
                <a:custGeom>
                  <a:avLst/>
                  <a:gdLst>
                    <a:gd name="T0" fmla="*/ 0 w 22"/>
                    <a:gd name="T1" fmla="*/ 0 h 70"/>
                    <a:gd name="T2" fmla="*/ 0 w 22"/>
                    <a:gd name="T3" fmla="*/ 0 h 70"/>
                    <a:gd name="T4" fmla="*/ 0 w 22"/>
                    <a:gd name="T5" fmla="*/ 0 h 70"/>
                    <a:gd name="T6" fmla="*/ 0 w 22"/>
                    <a:gd name="T7" fmla="*/ 0 h 70"/>
                    <a:gd name="T8" fmla="*/ 0 w 22"/>
                    <a:gd name="T9" fmla="*/ 0 h 70"/>
                    <a:gd name="T10" fmla="*/ 0 w 22"/>
                    <a:gd name="T11" fmla="*/ 0 h 70"/>
                    <a:gd name="T12" fmla="*/ 0 w 22"/>
                    <a:gd name="T13" fmla="*/ 0 h 70"/>
                    <a:gd name="T14" fmla="*/ 0 w 22"/>
                    <a:gd name="T15" fmla="*/ 0 h 70"/>
                    <a:gd name="T16" fmla="*/ 0 w 22"/>
                    <a:gd name="T17" fmla="*/ 0 h 70"/>
                    <a:gd name="T18" fmla="*/ 0 w 22"/>
                    <a:gd name="T19" fmla="*/ 0 h 7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70"/>
                    <a:gd name="T32" fmla="*/ 22 w 22"/>
                    <a:gd name="T33" fmla="*/ 70 h 7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70">
                      <a:moveTo>
                        <a:pt x="14" y="13"/>
                      </a:moveTo>
                      <a:lnTo>
                        <a:pt x="22" y="7"/>
                      </a:lnTo>
                      <a:lnTo>
                        <a:pt x="16" y="70"/>
                      </a:lnTo>
                      <a:lnTo>
                        <a:pt x="0" y="70"/>
                      </a:lnTo>
                      <a:lnTo>
                        <a:pt x="6" y="7"/>
                      </a:lnTo>
                      <a:lnTo>
                        <a:pt x="14" y="0"/>
                      </a:lnTo>
                      <a:lnTo>
                        <a:pt x="6" y="7"/>
                      </a:lnTo>
                      <a:lnTo>
                        <a:pt x="7" y="0"/>
                      </a:lnTo>
                      <a:lnTo>
                        <a:pt x="14" y="0"/>
                      </a:lnTo>
                      <a:lnTo>
                        <a:pt x="14"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95" name="Freeform 117"/>
                <p:cNvSpPr>
                  <a:spLocks/>
                </p:cNvSpPr>
                <p:nvPr/>
              </p:nvSpPr>
              <p:spPr bwMode="auto">
                <a:xfrm>
                  <a:off x="2690" y="3062"/>
                  <a:ext cx="13" cy="4"/>
                </a:xfrm>
                <a:custGeom>
                  <a:avLst/>
                  <a:gdLst>
                    <a:gd name="T0" fmla="*/ 0 w 40"/>
                    <a:gd name="T1" fmla="*/ 0 h 14"/>
                    <a:gd name="T2" fmla="*/ 0 w 40"/>
                    <a:gd name="T3" fmla="*/ 0 h 14"/>
                    <a:gd name="T4" fmla="*/ 0 w 40"/>
                    <a:gd name="T5" fmla="*/ 0 h 14"/>
                    <a:gd name="T6" fmla="*/ 0 w 40"/>
                    <a:gd name="T7" fmla="*/ 0 h 14"/>
                    <a:gd name="T8" fmla="*/ 0 w 40"/>
                    <a:gd name="T9" fmla="*/ 0 h 14"/>
                    <a:gd name="T10" fmla="*/ 0 w 40"/>
                    <a:gd name="T11" fmla="*/ 0 h 14"/>
                    <a:gd name="T12" fmla="*/ 0 w 40"/>
                    <a:gd name="T13" fmla="*/ 0 h 14"/>
                    <a:gd name="T14" fmla="*/ 0 w 40"/>
                    <a:gd name="T15" fmla="*/ 0 h 14"/>
                    <a:gd name="T16" fmla="*/ 0 w 40"/>
                    <a:gd name="T17" fmla="*/ 0 h 14"/>
                    <a:gd name="T18" fmla="*/ 0 w 40"/>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4"/>
                    <a:gd name="T32" fmla="*/ 40 w 40"/>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4">
                      <a:moveTo>
                        <a:pt x="23" y="8"/>
                      </a:moveTo>
                      <a:lnTo>
                        <a:pt x="31" y="14"/>
                      </a:lnTo>
                      <a:lnTo>
                        <a:pt x="0" y="13"/>
                      </a:lnTo>
                      <a:lnTo>
                        <a:pt x="0" y="0"/>
                      </a:lnTo>
                      <a:lnTo>
                        <a:pt x="31" y="1"/>
                      </a:lnTo>
                      <a:lnTo>
                        <a:pt x="40" y="8"/>
                      </a:lnTo>
                      <a:lnTo>
                        <a:pt x="31" y="1"/>
                      </a:lnTo>
                      <a:lnTo>
                        <a:pt x="40" y="1"/>
                      </a:lnTo>
                      <a:lnTo>
                        <a:pt x="40" y="8"/>
                      </a:lnTo>
                      <a:lnTo>
                        <a:pt x="2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96" name="Freeform 118"/>
                <p:cNvSpPr>
                  <a:spLocks/>
                </p:cNvSpPr>
                <p:nvPr/>
              </p:nvSpPr>
              <p:spPr bwMode="auto">
                <a:xfrm>
                  <a:off x="2697" y="3064"/>
                  <a:ext cx="6" cy="22"/>
                </a:xfrm>
                <a:custGeom>
                  <a:avLst/>
                  <a:gdLst>
                    <a:gd name="T0" fmla="*/ 0 w 18"/>
                    <a:gd name="T1" fmla="*/ 0 h 65"/>
                    <a:gd name="T2" fmla="*/ 0 w 18"/>
                    <a:gd name="T3" fmla="*/ 0 h 65"/>
                    <a:gd name="T4" fmla="*/ 0 w 18"/>
                    <a:gd name="T5" fmla="*/ 0 h 65"/>
                    <a:gd name="T6" fmla="*/ 0 w 18"/>
                    <a:gd name="T7" fmla="*/ 0 h 65"/>
                    <a:gd name="T8" fmla="*/ 0 w 18"/>
                    <a:gd name="T9" fmla="*/ 0 h 65"/>
                    <a:gd name="T10" fmla="*/ 0 w 18"/>
                    <a:gd name="T11" fmla="*/ 0 h 65"/>
                    <a:gd name="T12" fmla="*/ 0 w 18"/>
                    <a:gd name="T13" fmla="*/ 0 h 65"/>
                    <a:gd name="T14" fmla="*/ 0 w 18"/>
                    <a:gd name="T15" fmla="*/ 0 h 65"/>
                    <a:gd name="T16" fmla="*/ 0 w 18"/>
                    <a:gd name="T17" fmla="*/ 0 h 65"/>
                    <a:gd name="T18" fmla="*/ 0 w 18"/>
                    <a:gd name="T19" fmla="*/ 0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65"/>
                    <a:gd name="T32" fmla="*/ 18 w 18"/>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65">
                      <a:moveTo>
                        <a:pt x="9" y="65"/>
                      </a:moveTo>
                      <a:lnTo>
                        <a:pt x="0" y="59"/>
                      </a:lnTo>
                      <a:lnTo>
                        <a:pt x="1" y="0"/>
                      </a:lnTo>
                      <a:lnTo>
                        <a:pt x="18" y="0"/>
                      </a:lnTo>
                      <a:lnTo>
                        <a:pt x="17" y="59"/>
                      </a:lnTo>
                      <a:lnTo>
                        <a:pt x="7" y="53"/>
                      </a:lnTo>
                      <a:lnTo>
                        <a:pt x="9" y="65"/>
                      </a:lnTo>
                      <a:lnTo>
                        <a:pt x="0" y="65"/>
                      </a:lnTo>
                      <a:lnTo>
                        <a:pt x="0" y="59"/>
                      </a:lnTo>
                      <a:lnTo>
                        <a:pt x="9"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97" name="Freeform 119"/>
                <p:cNvSpPr>
                  <a:spLocks/>
                </p:cNvSpPr>
                <p:nvPr/>
              </p:nvSpPr>
              <p:spPr bwMode="auto">
                <a:xfrm>
                  <a:off x="2700" y="3079"/>
                  <a:ext cx="42" cy="7"/>
                </a:xfrm>
                <a:custGeom>
                  <a:avLst/>
                  <a:gdLst>
                    <a:gd name="T0" fmla="*/ 0 w 126"/>
                    <a:gd name="T1" fmla="*/ 0 h 20"/>
                    <a:gd name="T2" fmla="*/ 0 w 126"/>
                    <a:gd name="T3" fmla="*/ 0 h 20"/>
                    <a:gd name="T4" fmla="*/ 0 w 126"/>
                    <a:gd name="T5" fmla="*/ 0 h 20"/>
                    <a:gd name="T6" fmla="*/ 0 w 126"/>
                    <a:gd name="T7" fmla="*/ 0 h 20"/>
                    <a:gd name="T8" fmla="*/ 0 w 126"/>
                    <a:gd name="T9" fmla="*/ 0 h 20"/>
                    <a:gd name="T10" fmla="*/ 0 w 126"/>
                    <a:gd name="T11" fmla="*/ 0 h 20"/>
                    <a:gd name="T12" fmla="*/ 0 w 126"/>
                    <a:gd name="T13" fmla="*/ 0 h 20"/>
                    <a:gd name="T14" fmla="*/ 0 w 126"/>
                    <a:gd name="T15" fmla="*/ 0 h 20"/>
                    <a:gd name="T16" fmla="*/ 0 w 126"/>
                    <a:gd name="T17" fmla="*/ 0 h 20"/>
                    <a:gd name="T18" fmla="*/ 0 w 126"/>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6"/>
                    <a:gd name="T31" fmla="*/ 0 h 20"/>
                    <a:gd name="T32" fmla="*/ 126 w 126"/>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6" h="20">
                      <a:moveTo>
                        <a:pt x="126" y="7"/>
                      </a:moveTo>
                      <a:lnTo>
                        <a:pt x="119" y="13"/>
                      </a:lnTo>
                      <a:lnTo>
                        <a:pt x="2" y="20"/>
                      </a:lnTo>
                      <a:lnTo>
                        <a:pt x="0" y="8"/>
                      </a:lnTo>
                      <a:lnTo>
                        <a:pt x="117" y="0"/>
                      </a:lnTo>
                      <a:lnTo>
                        <a:pt x="110" y="7"/>
                      </a:lnTo>
                      <a:lnTo>
                        <a:pt x="126" y="7"/>
                      </a:lnTo>
                      <a:lnTo>
                        <a:pt x="126" y="12"/>
                      </a:lnTo>
                      <a:lnTo>
                        <a:pt x="119" y="13"/>
                      </a:lnTo>
                      <a:lnTo>
                        <a:pt x="126"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98" name="Freeform 120"/>
                <p:cNvSpPr>
                  <a:spLocks/>
                </p:cNvSpPr>
                <p:nvPr/>
              </p:nvSpPr>
              <p:spPr bwMode="auto">
                <a:xfrm>
                  <a:off x="2736" y="3057"/>
                  <a:ext cx="6" cy="25"/>
                </a:xfrm>
                <a:custGeom>
                  <a:avLst/>
                  <a:gdLst>
                    <a:gd name="T0" fmla="*/ 0 w 17"/>
                    <a:gd name="T1" fmla="*/ 0 h 74"/>
                    <a:gd name="T2" fmla="*/ 0 w 17"/>
                    <a:gd name="T3" fmla="*/ 0 h 74"/>
                    <a:gd name="T4" fmla="*/ 0 w 17"/>
                    <a:gd name="T5" fmla="*/ 0 h 74"/>
                    <a:gd name="T6" fmla="*/ 0 w 17"/>
                    <a:gd name="T7" fmla="*/ 0 h 74"/>
                    <a:gd name="T8" fmla="*/ 0 w 17"/>
                    <a:gd name="T9" fmla="*/ 0 h 74"/>
                    <a:gd name="T10" fmla="*/ 0 w 17"/>
                    <a:gd name="T11" fmla="*/ 0 h 74"/>
                    <a:gd name="T12" fmla="*/ 0 w 17"/>
                    <a:gd name="T13" fmla="*/ 0 h 74"/>
                    <a:gd name="T14" fmla="*/ 0 w 17"/>
                    <a:gd name="T15" fmla="*/ 0 h 74"/>
                    <a:gd name="T16" fmla="*/ 0 w 17"/>
                    <a:gd name="T17" fmla="*/ 0 h 74"/>
                    <a:gd name="T18" fmla="*/ 0 w 17"/>
                    <a:gd name="T19" fmla="*/ 0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74"/>
                    <a:gd name="T32" fmla="*/ 17 w 17"/>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74">
                      <a:moveTo>
                        <a:pt x="9" y="12"/>
                      </a:moveTo>
                      <a:lnTo>
                        <a:pt x="17" y="6"/>
                      </a:lnTo>
                      <a:lnTo>
                        <a:pt x="16" y="74"/>
                      </a:lnTo>
                      <a:lnTo>
                        <a:pt x="0" y="74"/>
                      </a:lnTo>
                      <a:lnTo>
                        <a:pt x="1" y="6"/>
                      </a:lnTo>
                      <a:lnTo>
                        <a:pt x="9" y="0"/>
                      </a:lnTo>
                      <a:lnTo>
                        <a:pt x="1" y="6"/>
                      </a:lnTo>
                      <a:lnTo>
                        <a:pt x="1" y="0"/>
                      </a:lnTo>
                      <a:lnTo>
                        <a:pt x="9" y="0"/>
                      </a:lnTo>
                      <a:lnTo>
                        <a:pt x="9"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99" name="Freeform 121"/>
                <p:cNvSpPr>
                  <a:spLocks/>
                </p:cNvSpPr>
                <p:nvPr/>
              </p:nvSpPr>
              <p:spPr bwMode="auto">
                <a:xfrm>
                  <a:off x="2739" y="3057"/>
                  <a:ext cx="15" cy="4"/>
                </a:xfrm>
                <a:custGeom>
                  <a:avLst/>
                  <a:gdLst>
                    <a:gd name="T0" fmla="*/ 0 w 45"/>
                    <a:gd name="T1" fmla="*/ 0 h 12"/>
                    <a:gd name="T2" fmla="*/ 0 w 45"/>
                    <a:gd name="T3" fmla="*/ 0 h 12"/>
                    <a:gd name="T4" fmla="*/ 0 w 45"/>
                    <a:gd name="T5" fmla="*/ 0 h 12"/>
                    <a:gd name="T6" fmla="*/ 0 w 45"/>
                    <a:gd name="T7" fmla="*/ 0 h 12"/>
                    <a:gd name="T8" fmla="*/ 0 w 45"/>
                    <a:gd name="T9" fmla="*/ 0 h 12"/>
                    <a:gd name="T10" fmla="*/ 0 w 45"/>
                    <a:gd name="T11" fmla="*/ 0 h 12"/>
                    <a:gd name="T12" fmla="*/ 0 w 45"/>
                    <a:gd name="T13" fmla="*/ 0 h 12"/>
                    <a:gd name="T14" fmla="*/ 0 w 45"/>
                    <a:gd name="T15" fmla="*/ 0 h 12"/>
                    <a:gd name="T16" fmla="*/ 0 w 45"/>
                    <a:gd name="T17" fmla="*/ 0 h 12"/>
                    <a:gd name="T18" fmla="*/ 0 w 45"/>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2"/>
                    <a:gd name="T32" fmla="*/ 45 w 45"/>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2">
                      <a:moveTo>
                        <a:pt x="29" y="6"/>
                      </a:moveTo>
                      <a:lnTo>
                        <a:pt x="37" y="12"/>
                      </a:lnTo>
                      <a:lnTo>
                        <a:pt x="0" y="12"/>
                      </a:lnTo>
                      <a:lnTo>
                        <a:pt x="0" y="0"/>
                      </a:lnTo>
                      <a:lnTo>
                        <a:pt x="37" y="0"/>
                      </a:lnTo>
                      <a:lnTo>
                        <a:pt x="45" y="6"/>
                      </a:lnTo>
                      <a:lnTo>
                        <a:pt x="37" y="0"/>
                      </a:lnTo>
                      <a:lnTo>
                        <a:pt x="45" y="0"/>
                      </a:lnTo>
                      <a:lnTo>
                        <a:pt x="45" y="6"/>
                      </a:lnTo>
                      <a:lnTo>
                        <a:pt x="29"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00" name="Freeform 122"/>
                <p:cNvSpPr>
                  <a:spLocks/>
                </p:cNvSpPr>
                <p:nvPr/>
              </p:nvSpPr>
              <p:spPr bwMode="auto">
                <a:xfrm>
                  <a:off x="2749" y="3059"/>
                  <a:ext cx="5" cy="25"/>
                </a:xfrm>
                <a:custGeom>
                  <a:avLst/>
                  <a:gdLst>
                    <a:gd name="T0" fmla="*/ 0 w 16"/>
                    <a:gd name="T1" fmla="*/ 0 h 75"/>
                    <a:gd name="T2" fmla="*/ 0 w 16"/>
                    <a:gd name="T3" fmla="*/ 0 h 75"/>
                    <a:gd name="T4" fmla="*/ 0 w 16"/>
                    <a:gd name="T5" fmla="*/ 0 h 75"/>
                    <a:gd name="T6" fmla="*/ 0 w 16"/>
                    <a:gd name="T7" fmla="*/ 0 h 75"/>
                    <a:gd name="T8" fmla="*/ 0 w 16"/>
                    <a:gd name="T9" fmla="*/ 0 h 75"/>
                    <a:gd name="T10" fmla="*/ 0 w 16"/>
                    <a:gd name="T11" fmla="*/ 0 h 75"/>
                    <a:gd name="T12" fmla="*/ 0 w 16"/>
                    <a:gd name="T13" fmla="*/ 0 h 75"/>
                    <a:gd name="T14" fmla="*/ 0 w 16"/>
                    <a:gd name="T15" fmla="*/ 0 h 75"/>
                    <a:gd name="T16" fmla="*/ 0 w 16"/>
                    <a:gd name="T17" fmla="*/ 0 h 75"/>
                    <a:gd name="T18" fmla="*/ 0 w 16"/>
                    <a:gd name="T19" fmla="*/ 0 h 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75"/>
                    <a:gd name="T32" fmla="*/ 16 w 16"/>
                    <a:gd name="T33" fmla="*/ 75 h 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75">
                      <a:moveTo>
                        <a:pt x="9" y="74"/>
                      </a:moveTo>
                      <a:lnTo>
                        <a:pt x="0" y="68"/>
                      </a:lnTo>
                      <a:lnTo>
                        <a:pt x="0" y="0"/>
                      </a:lnTo>
                      <a:lnTo>
                        <a:pt x="16" y="0"/>
                      </a:lnTo>
                      <a:lnTo>
                        <a:pt x="16" y="68"/>
                      </a:lnTo>
                      <a:lnTo>
                        <a:pt x="7" y="61"/>
                      </a:lnTo>
                      <a:lnTo>
                        <a:pt x="9" y="74"/>
                      </a:lnTo>
                      <a:lnTo>
                        <a:pt x="0" y="75"/>
                      </a:lnTo>
                      <a:lnTo>
                        <a:pt x="0" y="68"/>
                      </a:lnTo>
                      <a:lnTo>
                        <a:pt x="9" y="7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01" name="Freeform 123"/>
                <p:cNvSpPr>
                  <a:spLocks/>
                </p:cNvSpPr>
                <p:nvPr/>
              </p:nvSpPr>
              <p:spPr bwMode="auto">
                <a:xfrm>
                  <a:off x="2751" y="3074"/>
                  <a:ext cx="38" cy="10"/>
                </a:xfrm>
                <a:custGeom>
                  <a:avLst/>
                  <a:gdLst>
                    <a:gd name="T0" fmla="*/ 0 w 114"/>
                    <a:gd name="T1" fmla="*/ 0 h 28"/>
                    <a:gd name="T2" fmla="*/ 0 w 114"/>
                    <a:gd name="T3" fmla="*/ 0 h 28"/>
                    <a:gd name="T4" fmla="*/ 0 w 114"/>
                    <a:gd name="T5" fmla="*/ 0 h 28"/>
                    <a:gd name="T6" fmla="*/ 0 w 114"/>
                    <a:gd name="T7" fmla="*/ 0 h 28"/>
                    <a:gd name="T8" fmla="*/ 0 w 114"/>
                    <a:gd name="T9" fmla="*/ 0 h 28"/>
                    <a:gd name="T10" fmla="*/ 0 w 114"/>
                    <a:gd name="T11" fmla="*/ 0 h 28"/>
                    <a:gd name="T12" fmla="*/ 0 w 114"/>
                    <a:gd name="T13" fmla="*/ 0 h 28"/>
                    <a:gd name="T14" fmla="*/ 0 w 114"/>
                    <a:gd name="T15" fmla="*/ 0 h 28"/>
                    <a:gd name="T16" fmla="*/ 0 w 114"/>
                    <a:gd name="T17" fmla="*/ 0 h 28"/>
                    <a:gd name="T18" fmla="*/ 0 w 11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28"/>
                    <a:gd name="T32" fmla="*/ 114 w 11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28">
                      <a:moveTo>
                        <a:pt x="114" y="6"/>
                      </a:moveTo>
                      <a:lnTo>
                        <a:pt x="107" y="12"/>
                      </a:lnTo>
                      <a:lnTo>
                        <a:pt x="2" y="28"/>
                      </a:lnTo>
                      <a:lnTo>
                        <a:pt x="0" y="15"/>
                      </a:lnTo>
                      <a:lnTo>
                        <a:pt x="105" y="0"/>
                      </a:lnTo>
                      <a:lnTo>
                        <a:pt x="98" y="6"/>
                      </a:lnTo>
                      <a:lnTo>
                        <a:pt x="114" y="6"/>
                      </a:lnTo>
                      <a:lnTo>
                        <a:pt x="114" y="11"/>
                      </a:lnTo>
                      <a:lnTo>
                        <a:pt x="107" y="12"/>
                      </a:lnTo>
                      <a:lnTo>
                        <a:pt x="114"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02" name="Freeform 124"/>
                <p:cNvSpPr>
                  <a:spLocks/>
                </p:cNvSpPr>
                <p:nvPr/>
              </p:nvSpPr>
              <p:spPr bwMode="auto">
                <a:xfrm>
                  <a:off x="2784" y="3050"/>
                  <a:ext cx="6" cy="26"/>
                </a:xfrm>
                <a:custGeom>
                  <a:avLst/>
                  <a:gdLst>
                    <a:gd name="T0" fmla="*/ 0 w 17"/>
                    <a:gd name="T1" fmla="*/ 0 h 78"/>
                    <a:gd name="T2" fmla="*/ 0 w 17"/>
                    <a:gd name="T3" fmla="*/ 0 h 78"/>
                    <a:gd name="T4" fmla="*/ 0 w 17"/>
                    <a:gd name="T5" fmla="*/ 0 h 78"/>
                    <a:gd name="T6" fmla="*/ 0 w 17"/>
                    <a:gd name="T7" fmla="*/ 0 h 78"/>
                    <a:gd name="T8" fmla="*/ 0 w 17"/>
                    <a:gd name="T9" fmla="*/ 0 h 78"/>
                    <a:gd name="T10" fmla="*/ 0 w 17"/>
                    <a:gd name="T11" fmla="*/ 0 h 78"/>
                    <a:gd name="T12" fmla="*/ 0 w 17"/>
                    <a:gd name="T13" fmla="*/ 0 h 78"/>
                    <a:gd name="T14" fmla="*/ 0 w 17"/>
                    <a:gd name="T15" fmla="*/ 0 h 78"/>
                    <a:gd name="T16" fmla="*/ 0 w 17"/>
                    <a:gd name="T17" fmla="*/ 0 h 78"/>
                    <a:gd name="T18" fmla="*/ 0 w 17"/>
                    <a:gd name="T19" fmla="*/ 0 h 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78"/>
                    <a:gd name="T32" fmla="*/ 17 w 17"/>
                    <a:gd name="T33" fmla="*/ 78 h 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78">
                      <a:moveTo>
                        <a:pt x="7" y="13"/>
                      </a:moveTo>
                      <a:lnTo>
                        <a:pt x="17" y="7"/>
                      </a:lnTo>
                      <a:lnTo>
                        <a:pt x="16" y="78"/>
                      </a:lnTo>
                      <a:lnTo>
                        <a:pt x="0" y="78"/>
                      </a:lnTo>
                      <a:lnTo>
                        <a:pt x="1" y="7"/>
                      </a:lnTo>
                      <a:lnTo>
                        <a:pt x="11" y="1"/>
                      </a:lnTo>
                      <a:lnTo>
                        <a:pt x="1" y="7"/>
                      </a:lnTo>
                      <a:lnTo>
                        <a:pt x="1" y="0"/>
                      </a:lnTo>
                      <a:lnTo>
                        <a:pt x="10" y="1"/>
                      </a:lnTo>
                      <a:lnTo>
                        <a:pt x="7"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03" name="Freeform 125"/>
                <p:cNvSpPr>
                  <a:spLocks/>
                </p:cNvSpPr>
                <p:nvPr/>
              </p:nvSpPr>
              <p:spPr bwMode="auto">
                <a:xfrm>
                  <a:off x="2786" y="3051"/>
                  <a:ext cx="14" cy="5"/>
                </a:xfrm>
                <a:custGeom>
                  <a:avLst/>
                  <a:gdLst>
                    <a:gd name="T0" fmla="*/ 0 w 42"/>
                    <a:gd name="T1" fmla="*/ 0 h 17"/>
                    <a:gd name="T2" fmla="*/ 0 w 42"/>
                    <a:gd name="T3" fmla="*/ 0 h 17"/>
                    <a:gd name="T4" fmla="*/ 0 w 42"/>
                    <a:gd name="T5" fmla="*/ 0 h 17"/>
                    <a:gd name="T6" fmla="*/ 0 w 42"/>
                    <a:gd name="T7" fmla="*/ 0 h 17"/>
                    <a:gd name="T8" fmla="*/ 0 w 42"/>
                    <a:gd name="T9" fmla="*/ 0 h 17"/>
                    <a:gd name="T10" fmla="*/ 0 w 42"/>
                    <a:gd name="T11" fmla="*/ 0 h 17"/>
                    <a:gd name="T12" fmla="*/ 0 w 42"/>
                    <a:gd name="T13" fmla="*/ 0 h 17"/>
                    <a:gd name="T14" fmla="*/ 0 w 42"/>
                    <a:gd name="T15" fmla="*/ 0 h 17"/>
                    <a:gd name="T16" fmla="*/ 0 w 42"/>
                    <a:gd name="T17" fmla="*/ 0 h 17"/>
                    <a:gd name="T18" fmla="*/ 0 w 42"/>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17"/>
                    <a:gd name="T32" fmla="*/ 42 w 42"/>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17">
                      <a:moveTo>
                        <a:pt x="25" y="11"/>
                      </a:moveTo>
                      <a:lnTo>
                        <a:pt x="32" y="17"/>
                      </a:lnTo>
                      <a:lnTo>
                        <a:pt x="0" y="12"/>
                      </a:lnTo>
                      <a:lnTo>
                        <a:pt x="4" y="0"/>
                      </a:lnTo>
                      <a:lnTo>
                        <a:pt x="36" y="5"/>
                      </a:lnTo>
                      <a:lnTo>
                        <a:pt x="42" y="11"/>
                      </a:lnTo>
                      <a:lnTo>
                        <a:pt x="35" y="5"/>
                      </a:lnTo>
                      <a:lnTo>
                        <a:pt x="42" y="6"/>
                      </a:lnTo>
                      <a:lnTo>
                        <a:pt x="42" y="11"/>
                      </a:lnTo>
                      <a:lnTo>
                        <a:pt x="25"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04" name="Freeform 126"/>
                <p:cNvSpPr>
                  <a:spLocks/>
                </p:cNvSpPr>
                <p:nvPr/>
              </p:nvSpPr>
              <p:spPr bwMode="auto">
                <a:xfrm>
                  <a:off x="2794" y="3054"/>
                  <a:ext cx="6" cy="21"/>
                </a:xfrm>
                <a:custGeom>
                  <a:avLst/>
                  <a:gdLst>
                    <a:gd name="T0" fmla="*/ 0 w 18"/>
                    <a:gd name="T1" fmla="*/ 0 h 62"/>
                    <a:gd name="T2" fmla="*/ 0 w 18"/>
                    <a:gd name="T3" fmla="*/ 0 h 62"/>
                    <a:gd name="T4" fmla="*/ 0 w 18"/>
                    <a:gd name="T5" fmla="*/ 0 h 62"/>
                    <a:gd name="T6" fmla="*/ 0 w 18"/>
                    <a:gd name="T7" fmla="*/ 0 h 62"/>
                    <a:gd name="T8" fmla="*/ 0 w 18"/>
                    <a:gd name="T9" fmla="*/ 0 h 62"/>
                    <a:gd name="T10" fmla="*/ 0 w 18"/>
                    <a:gd name="T11" fmla="*/ 0 h 62"/>
                    <a:gd name="T12" fmla="*/ 0 w 18"/>
                    <a:gd name="T13" fmla="*/ 0 h 62"/>
                    <a:gd name="T14" fmla="*/ 0 w 18"/>
                    <a:gd name="T15" fmla="*/ 0 h 62"/>
                    <a:gd name="T16" fmla="*/ 0 w 18"/>
                    <a:gd name="T17" fmla="*/ 0 h 62"/>
                    <a:gd name="T18" fmla="*/ 0 w 18"/>
                    <a:gd name="T19" fmla="*/ 0 h 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62"/>
                    <a:gd name="T32" fmla="*/ 18 w 18"/>
                    <a:gd name="T33" fmla="*/ 62 h 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62">
                      <a:moveTo>
                        <a:pt x="10" y="61"/>
                      </a:moveTo>
                      <a:lnTo>
                        <a:pt x="0" y="55"/>
                      </a:lnTo>
                      <a:lnTo>
                        <a:pt x="1" y="0"/>
                      </a:lnTo>
                      <a:lnTo>
                        <a:pt x="18" y="0"/>
                      </a:lnTo>
                      <a:lnTo>
                        <a:pt x="17" y="55"/>
                      </a:lnTo>
                      <a:lnTo>
                        <a:pt x="8" y="49"/>
                      </a:lnTo>
                      <a:lnTo>
                        <a:pt x="10" y="61"/>
                      </a:lnTo>
                      <a:lnTo>
                        <a:pt x="0" y="62"/>
                      </a:lnTo>
                      <a:lnTo>
                        <a:pt x="0" y="55"/>
                      </a:lnTo>
                      <a:lnTo>
                        <a:pt x="1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05" name="Freeform 127"/>
                <p:cNvSpPr>
                  <a:spLocks/>
                </p:cNvSpPr>
                <p:nvPr/>
              </p:nvSpPr>
              <p:spPr bwMode="auto">
                <a:xfrm>
                  <a:off x="2797" y="3058"/>
                  <a:ext cx="89" cy="17"/>
                </a:xfrm>
                <a:custGeom>
                  <a:avLst/>
                  <a:gdLst>
                    <a:gd name="T0" fmla="*/ 0 w 268"/>
                    <a:gd name="T1" fmla="*/ 0 h 50"/>
                    <a:gd name="T2" fmla="*/ 0 w 268"/>
                    <a:gd name="T3" fmla="*/ 0 h 50"/>
                    <a:gd name="T4" fmla="*/ 0 w 268"/>
                    <a:gd name="T5" fmla="*/ 0 h 50"/>
                    <a:gd name="T6" fmla="*/ 0 w 268"/>
                    <a:gd name="T7" fmla="*/ 0 h 50"/>
                    <a:gd name="T8" fmla="*/ 0 w 268"/>
                    <a:gd name="T9" fmla="*/ 0 h 50"/>
                    <a:gd name="T10" fmla="*/ 0 w 268"/>
                    <a:gd name="T11" fmla="*/ 0 h 50"/>
                    <a:gd name="T12" fmla="*/ 0 w 268"/>
                    <a:gd name="T13" fmla="*/ 0 h 50"/>
                    <a:gd name="T14" fmla="*/ 0 w 268"/>
                    <a:gd name="T15" fmla="*/ 0 h 50"/>
                    <a:gd name="T16" fmla="*/ 0 w 268"/>
                    <a:gd name="T17" fmla="*/ 0 h 50"/>
                    <a:gd name="T18" fmla="*/ 0 w 2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8"/>
                    <a:gd name="T31" fmla="*/ 0 h 50"/>
                    <a:gd name="T32" fmla="*/ 268 w 2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8" h="50">
                      <a:moveTo>
                        <a:pt x="268" y="6"/>
                      </a:moveTo>
                      <a:lnTo>
                        <a:pt x="261" y="12"/>
                      </a:lnTo>
                      <a:lnTo>
                        <a:pt x="2" y="50"/>
                      </a:lnTo>
                      <a:lnTo>
                        <a:pt x="0" y="38"/>
                      </a:lnTo>
                      <a:lnTo>
                        <a:pt x="259" y="0"/>
                      </a:lnTo>
                      <a:lnTo>
                        <a:pt x="252" y="6"/>
                      </a:lnTo>
                      <a:lnTo>
                        <a:pt x="268" y="6"/>
                      </a:lnTo>
                      <a:lnTo>
                        <a:pt x="268" y="11"/>
                      </a:lnTo>
                      <a:lnTo>
                        <a:pt x="261" y="12"/>
                      </a:lnTo>
                      <a:lnTo>
                        <a:pt x="268"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06" name="Freeform 128"/>
                <p:cNvSpPr>
                  <a:spLocks/>
                </p:cNvSpPr>
                <p:nvPr/>
              </p:nvSpPr>
              <p:spPr bwMode="auto">
                <a:xfrm>
                  <a:off x="2881" y="2851"/>
                  <a:ext cx="8" cy="209"/>
                </a:xfrm>
                <a:custGeom>
                  <a:avLst/>
                  <a:gdLst>
                    <a:gd name="T0" fmla="*/ 0 w 23"/>
                    <a:gd name="T1" fmla="*/ 0 h 627"/>
                    <a:gd name="T2" fmla="*/ 0 w 23"/>
                    <a:gd name="T3" fmla="*/ 0 h 627"/>
                    <a:gd name="T4" fmla="*/ 0 w 23"/>
                    <a:gd name="T5" fmla="*/ 1 h 627"/>
                    <a:gd name="T6" fmla="*/ 0 w 23"/>
                    <a:gd name="T7" fmla="*/ 1 h 627"/>
                    <a:gd name="T8" fmla="*/ 0 w 23"/>
                    <a:gd name="T9" fmla="*/ 0 h 627"/>
                    <a:gd name="T10" fmla="*/ 0 w 23"/>
                    <a:gd name="T11" fmla="*/ 0 h 627"/>
                    <a:gd name="T12" fmla="*/ 0 w 23"/>
                    <a:gd name="T13" fmla="*/ 0 h 627"/>
                    <a:gd name="T14" fmla="*/ 0 w 23"/>
                    <a:gd name="T15" fmla="*/ 0 h 627"/>
                    <a:gd name="T16" fmla="*/ 0 w 23"/>
                    <a:gd name="T17" fmla="*/ 0 h 627"/>
                    <a:gd name="T18" fmla="*/ 0 w 23"/>
                    <a:gd name="T19" fmla="*/ 0 h 6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627"/>
                    <a:gd name="T32" fmla="*/ 23 w 23"/>
                    <a:gd name="T33" fmla="*/ 627 h 6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627">
                      <a:moveTo>
                        <a:pt x="15" y="12"/>
                      </a:moveTo>
                      <a:lnTo>
                        <a:pt x="23" y="6"/>
                      </a:lnTo>
                      <a:lnTo>
                        <a:pt x="16" y="627"/>
                      </a:lnTo>
                      <a:lnTo>
                        <a:pt x="0" y="627"/>
                      </a:lnTo>
                      <a:lnTo>
                        <a:pt x="7" y="6"/>
                      </a:lnTo>
                      <a:lnTo>
                        <a:pt x="15" y="0"/>
                      </a:lnTo>
                      <a:lnTo>
                        <a:pt x="7" y="6"/>
                      </a:lnTo>
                      <a:lnTo>
                        <a:pt x="7" y="0"/>
                      </a:lnTo>
                      <a:lnTo>
                        <a:pt x="15" y="0"/>
                      </a:lnTo>
                      <a:lnTo>
                        <a:pt x="15"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07" name="Freeform 129"/>
                <p:cNvSpPr>
                  <a:spLocks/>
                </p:cNvSpPr>
                <p:nvPr/>
              </p:nvSpPr>
              <p:spPr bwMode="auto">
                <a:xfrm>
                  <a:off x="2886" y="2851"/>
                  <a:ext cx="15" cy="4"/>
                </a:xfrm>
                <a:custGeom>
                  <a:avLst/>
                  <a:gdLst>
                    <a:gd name="T0" fmla="*/ 0 w 46"/>
                    <a:gd name="T1" fmla="*/ 0 h 13"/>
                    <a:gd name="T2" fmla="*/ 0 w 46"/>
                    <a:gd name="T3" fmla="*/ 0 h 13"/>
                    <a:gd name="T4" fmla="*/ 0 w 46"/>
                    <a:gd name="T5" fmla="*/ 0 h 13"/>
                    <a:gd name="T6" fmla="*/ 0 w 46"/>
                    <a:gd name="T7" fmla="*/ 0 h 13"/>
                    <a:gd name="T8" fmla="*/ 0 w 46"/>
                    <a:gd name="T9" fmla="*/ 0 h 13"/>
                    <a:gd name="T10" fmla="*/ 0 w 46"/>
                    <a:gd name="T11" fmla="*/ 0 h 13"/>
                    <a:gd name="T12" fmla="*/ 0 w 46"/>
                    <a:gd name="T13" fmla="*/ 0 h 13"/>
                    <a:gd name="T14" fmla="*/ 0 w 46"/>
                    <a:gd name="T15" fmla="*/ 0 h 13"/>
                    <a:gd name="T16" fmla="*/ 0 w 46"/>
                    <a:gd name="T17" fmla="*/ 0 h 13"/>
                    <a:gd name="T18" fmla="*/ 0 w 46"/>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
                    <a:gd name="T31" fmla="*/ 0 h 13"/>
                    <a:gd name="T32" fmla="*/ 46 w 46"/>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 h="13">
                      <a:moveTo>
                        <a:pt x="30" y="7"/>
                      </a:moveTo>
                      <a:lnTo>
                        <a:pt x="38" y="13"/>
                      </a:lnTo>
                      <a:lnTo>
                        <a:pt x="0" y="12"/>
                      </a:lnTo>
                      <a:lnTo>
                        <a:pt x="0" y="0"/>
                      </a:lnTo>
                      <a:lnTo>
                        <a:pt x="38" y="1"/>
                      </a:lnTo>
                      <a:lnTo>
                        <a:pt x="46" y="7"/>
                      </a:lnTo>
                      <a:lnTo>
                        <a:pt x="38" y="1"/>
                      </a:lnTo>
                      <a:lnTo>
                        <a:pt x="46" y="1"/>
                      </a:lnTo>
                      <a:lnTo>
                        <a:pt x="46" y="7"/>
                      </a:lnTo>
                      <a:lnTo>
                        <a:pt x="3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08" name="Freeform 130"/>
                <p:cNvSpPr>
                  <a:spLocks/>
                </p:cNvSpPr>
                <p:nvPr/>
              </p:nvSpPr>
              <p:spPr bwMode="auto">
                <a:xfrm>
                  <a:off x="2894" y="2853"/>
                  <a:ext cx="7" cy="209"/>
                </a:xfrm>
                <a:custGeom>
                  <a:avLst/>
                  <a:gdLst>
                    <a:gd name="T0" fmla="*/ 0 w 23"/>
                    <a:gd name="T1" fmla="*/ 1 h 626"/>
                    <a:gd name="T2" fmla="*/ 0 w 23"/>
                    <a:gd name="T3" fmla="*/ 1 h 626"/>
                    <a:gd name="T4" fmla="*/ 0 w 23"/>
                    <a:gd name="T5" fmla="*/ 0 h 626"/>
                    <a:gd name="T6" fmla="*/ 0 w 23"/>
                    <a:gd name="T7" fmla="*/ 0 h 626"/>
                    <a:gd name="T8" fmla="*/ 0 w 23"/>
                    <a:gd name="T9" fmla="*/ 1 h 626"/>
                    <a:gd name="T10" fmla="*/ 0 w 23"/>
                    <a:gd name="T11" fmla="*/ 1 h 626"/>
                    <a:gd name="T12" fmla="*/ 0 w 23"/>
                    <a:gd name="T13" fmla="*/ 1 h 626"/>
                    <a:gd name="T14" fmla="*/ 0 w 23"/>
                    <a:gd name="T15" fmla="*/ 1 h 626"/>
                    <a:gd name="T16" fmla="*/ 0 w 23"/>
                    <a:gd name="T17" fmla="*/ 1 h 626"/>
                    <a:gd name="T18" fmla="*/ 0 w 23"/>
                    <a:gd name="T19" fmla="*/ 1 h 6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626"/>
                    <a:gd name="T32" fmla="*/ 23 w 23"/>
                    <a:gd name="T33" fmla="*/ 626 h 6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626">
                      <a:moveTo>
                        <a:pt x="8" y="626"/>
                      </a:moveTo>
                      <a:lnTo>
                        <a:pt x="0" y="620"/>
                      </a:lnTo>
                      <a:lnTo>
                        <a:pt x="7" y="0"/>
                      </a:lnTo>
                      <a:lnTo>
                        <a:pt x="23" y="0"/>
                      </a:lnTo>
                      <a:lnTo>
                        <a:pt x="16" y="620"/>
                      </a:lnTo>
                      <a:lnTo>
                        <a:pt x="8" y="614"/>
                      </a:lnTo>
                      <a:lnTo>
                        <a:pt x="8" y="626"/>
                      </a:lnTo>
                      <a:lnTo>
                        <a:pt x="0" y="626"/>
                      </a:lnTo>
                      <a:lnTo>
                        <a:pt x="0" y="620"/>
                      </a:lnTo>
                      <a:lnTo>
                        <a:pt x="8" y="6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09" name="Freeform 131"/>
                <p:cNvSpPr>
                  <a:spLocks/>
                </p:cNvSpPr>
                <p:nvPr/>
              </p:nvSpPr>
              <p:spPr bwMode="auto">
                <a:xfrm>
                  <a:off x="2896" y="3058"/>
                  <a:ext cx="25" cy="4"/>
                </a:xfrm>
                <a:custGeom>
                  <a:avLst/>
                  <a:gdLst>
                    <a:gd name="T0" fmla="*/ 0 w 75"/>
                    <a:gd name="T1" fmla="*/ 0 h 12"/>
                    <a:gd name="T2" fmla="*/ 0 w 75"/>
                    <a:gd name="T3" fmla="*/ 0 h 12"/>
                    <a:gd name="T4" fmla="*/ 0 w 75"/>
                    <a:gd name="T5" fmla="*/ 0 h 12"/>
                    <a:gd name="T6" fmla="*/ 0 w 75"/>
                    <a:gd name="T7" fmla="*/ 0 h 12"/>
                    <a:gd name="T8" fmla="*/ 0 w 75"/>
                    <a:gd name="T9" fmla="*/ 0 h 12"/>
                    <a:gd name="T10" fmla="*/ 0 w 75"/>
                    <a:gd name="T11" fmla="*/ 0 h 12"/>
                    <a:gd name="T12" fmla="*/ 0 w 75"/>
                    <a:gd name="T13" fmla="*/ 0 h 12"/>
                    <a:gd name="T14" fmla="*/ 0 w 75"/>
                    <a:gd name="T15" fmla="*/ 0 h 12"/>
                    <a:gd name="T16" fmla="*/ 0 w 75"/>
                    <a:gd name="T17" fmla="*/ 0 h 12"/>
                    <a:gd name="T18" fmla="*/ 0 w 75"/>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5"/>
                    <a:gd name="T31" fmla="*/ 0 h 12"/>
                    <a:gd name="T32" fmla="*/ 75 w 75"/>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5" h="12">
                      <a:moveTo>
                        <a:pt x="71" y="11"/>
                      </a:moveTo>
                      <a:lnTo>
                        <a:pt x="73" y="12"/>
                      </a:lnTo>
                      <a:lnTo>
                        <a:pt x="0" y="12"/>
                      </a:lnTo>
                      <a:lnTo>
                        <a:pt x="0" y="0"/>
                      </a:lnTo>
                      <a:lnTo>
                        <a:pt x="73" y="0"/>
                      </a:lnTo>
                      <a:lnTo>
                        <a:pt x="75" y="1"/>
                      </a:lnTo>
                      <a:lnTo>
                        <a:pt x="73" y="0"/>
                      </a:lnTo>
                      <a:lnTo>
                        <a:pt x="74" y="0"/>
                      </a:lnTo>
                      <a:lnTo>
                        <a:pt x="75" y="1"/>
                      </a:lnTo>
                      <a:lnTo>
                        <a:pt x="7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10" name="Freeform 132"/>
                <p:cNvSpPr>
                  <a:spLocks/>
                </p:cNvSpPr>
                <p:nvPr/>
              </p:nvSpPr>
              <p:spPr bwMode="auto">
                <a:xfrm>
                  <a:off x="2920" y="3058"/>
                  <a:ext cx="146" cy="42"/>
                </a:xfrm>
                <a:custGeom>
                  <a:avLst/>
                  <a:gdLst>
                    <a:gd name="T0" fmla="*/ 1 w 437"/>
                    <a:gd name="T1" fmla="*/ 0 h 124"/>
                    <a:gd name="T2" fmla="*/ 1 w 437"/>
                    <a:gd name="T3" fmla="*/ 0 h 124"/>
                    <a:gd name="T4" fmla="*/ 0 w 437"/>
                    <a:gd name="T5" fmla="*/ 0 h 124"/>
                    <a:gd name="T6" fmla="*/ 0 w 437"/>
                    <a:gd name="T7" fmla="*/ 0 h 124"/>
                    <a:gd name="T8" fmla="*/ 1 w 437"/>
                    <a:gd name="T9" fmla="*/ 0 h 124"/>
                    <a:gd name="T10" fmla="*/ 1 w 437"/>
                    <a:gd name="T11" fmla="*/ 0 h 124"/>
                    <a:gd name="T12" fmla="*/ 1 w 437"/>
                    <a:gd name="T13" fmla="*/ 0 h 124"/>
                    <a:gd name="T14" fmla="*/ 1 w 437"/>
                    <a:gd name="T15" fmla="*/ 0 h 124"/>
                    <a:gd name="T16" fmla="*/ 1 w 437"/>
                    <a:gd name="T17" fmla="*/ 0 h 124"/>
                    <a:gd name="T18" fmla="*/ 1 w 437"/>
                    <a:gd name="T19" fmla="*/ 0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7"/>
                    <a:gd name="T31" fmla="*/ 0 h 124"/>
                    <a:gd name="T32" fmla="*/ 437 w 437"/>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7" h="124">
                      <a:moveTo>
                        <a:pt x="437" y="116"/>
                      </a:moveTo>
                      <a:lnTo>
                        <a:pt x="427" y="121"/>
                      </a:lnTo>
                      <a:lnTo>
                        <a:pt x="0" y="10"/>
                      </a:lnTo>
                      <a:lnTo>
                        <a:pt x="4" y="0"/>
                      </a:lnTo>
                      <a:lnTo>
                        <a:pt x="431" y="110"/>
                      </a:lnTo>
                      <a:lnTo>
                        <a:pt x="421" y="116"/>
                      </a:lnTo>
                      <a:lnTo>
                        <a:pt x="437" y="116"/>
                      </a:lnTo>
                      <a:lnTo>
                        <a:pt x="437" y="124"/>
                      </a:lnTo>
                      <a:lnTo>
                        <a:pt x="427" y="121"/>
                      </a:lnTo>
                      <a:lnTo>
                        <a:pt x="43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11" name="Freeform 133"/>
                <p:cNvSpPr>
                  <a:spLocks/>
                </p:cNvSpPr>
                <p:nvPr/>
              </p:nvSpPr>
              <p:spPr bwMode="auto">
                <a:xfrm>
                  <a:off x="3060" y="3059"/>
                  <a:ext cx="6" cy="38"/>
                </a:xfrm>
                <a:custGeom>
                  <a:avLst/>
                  <a:gdLst>
                    <a:gd name="T0" fmla="*/ 0 w 17"/>
                    <a:gd name="T1" fmla="*/ 0 h 114"/>
                    <a:gd name="T2" fmla="*/ 0 w 17"/>
                    <a:gd name="T3" fmla="*/ 0 h 114"/>
                    <a:gd name="T4" fmla="*/ 0 w 17"/>
                    <a:gd name="T5" fmla="*/ 0 h 114"/>
                    <a:gd name="T6" fmla="*/ 0 w 17"/>
                    <a:gd name="T7" fmla="*/ 0 h 114"/>
                    <a:gd name="T8" fmla="*/ 0 w 17"/>
                    <a:gd name="T9" fmla="*/ 0 h 114"/>
                    <a:gd name="T10" fmla="*/ 0 w 17"/>
                    <a:gd name="T11" fmla="*/ 0 h 114"/>
                    <a:gd name="T12" fmla="*/ 0 w 17"/>
                    <a:gd name="T13" fmla="*/ 0 h 114"/>
                    <a:gd name="T14" fmla="*/ 0 w 17"/>
                    <a:gd name="T15" fmla="*/ 0 h 114"/>
                    <a:gd name="T16" fmla="*/ 0 w 17"/>
                    <a:gd name="T17" fmla="*/ 0 h 114"/>
                    <a:gd name="T18" fmla="*/ 0 w 17"/>
                    <a:gd name="T19" fmla="*/ 0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14"/>
                    <a:gd name="T32" fmla="*/ 17 w 17"/>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14">
                      <a:moveTo>
                        <a:pt x="9" y="12"/>
                      </a:moveTo>
                      <a:lnTo>
                        <a:pt x="17" y="6"/>
                      </a:lnTo>
                      <a:lnTo>
                        <a:pt x="16" y="114"/>
                      </a:lnTo>
                      <a:lnTo>
                        <a:pt x="0" y="114"/>
                      </a:lnTo>
                      <a:lnTo>
                        <a:pt x="1" y="6"/>
                      </a:lnTo>
                      <a:lnTo>
                        <a:pt x="9" y="0"/>
                      </a:lnTo>
                      <a:lnTo>
                        <a:pt x="1" y="6"/>
                      </a:lnTo>
                      <a:lnTo>
                        <a:pt x="1" y="0"/>
                      </a:lnTo>
                      <a:lnTo>
                        <a:pt x="9" y="0"/>
                      </a:lnTo>
                      <a:lnTo>
                        <a:pt x="9"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12" name="Freeform 134"/>
                <p:cNvSpPr>
                  <a:spLocks/>
                </p:cNvSpPr>
                <p:nvPr/>
              </p:nvSpPr>
              <p:spPr bwMode="auto">
                <a:xfrm>
                  <a:off x="3063" y="3059"/>
                  <a:ext cx="15" cy="4"/>
                </a:xfrm>
                <a:custGeom>
                  <a:avLst/>
                  <a:gdLst>
                    <a:gd name="T0" fmla="*/ 0 w 45"/>
                    <a:gd name="T1" fmla="*/ 0 h 12"/>
                    <a:gd name="T2" fmla="*/ 0 w 45"/>
                    <a:gd name="T3" fmla="*/ 0 h 12"/>
                    <a:gd name="T4" fmla="*/ 0 w 45"/>
                    <a:gd name="T5" fmla="*/ 0 h 12"/>
                    <a:gd name="T6" fmla="*/ 0 w 45"/>
                    <a:gd name="T7" fmla="*/ 0 h 12"/>
                    <a:gd name="T8" fmla="*/ 0 w 45"/>
                    <a:gd name="T9" fmla="*/ 0 h 12"/>
                    <a:gd name="T10" fmla="*/ 0 w 45"/>
                    <a:gd name="T11" fmla="*/ 0 h 12"/>
                    <a:gd name="T12" fmla="*/ 0 w 45"/>
                    <a:gd name="T13" fmla="*/ 0 h 12"/>
                    <a:gd name="T14" fmla="*/ 0 w 45"/>
                    <a:gd name="T15" fmla="*/ 0 h 12"/>
                    <a:gd name="T16" fmla="*/ 0 w 45"/>
                    <a:gd name="T17" fmla="*/ 0 h 12"/>
                    <a:gd name="T18" fmla="*/ 0 w 45"/>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2"/>
                    <a:gd name="T32" fmla="*/ 45 w 45"/>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2">
                      <a:moveTo>
                        <a:pt x="29" y="6"/>
                      </a:moveTo>
                      <a:lnTo>
                        <a:pt x="37" y="12"/>
                      </a:lnTo>
                      <a:lnTo>
                        <a:pt x="0" y="12"/>
                      </a:lnTo>
                      <a:lnTo>
                        <a:pt x="0" y="0"/>
                      </a:lnTo>
                      <a:lnTo>
                        <a:pt x="37" y="0"/>
                      </a:lnTo>
                      <a:lnTo>
                        <a:pt x="45" y="6"/>
                      </a:lnTo>
                      <a:lnTo>
                        <a:pt x="37" y="0"/>
                      </a:lnTo>
                      <a:lnTo>
                        <a:pt x="45" y="0"/>
                      </a:lnTo>
                      <a:lnTo>
                        <a:pt x="45" y="6"/>
                      </a:lnTo>
                      <a:lnTo>
                        <a:pt x="29"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13" name="Freeform 135"/>
                <p:cNvSpPr>
                  <a:spLocks/>
                </p:cNvSpPr>
                <p:nvPr/>
              </p:nvSpPr>
              <p:spPr bwMode="auto">
                <a:xfrm>
                  <a:off x="3073" y="3061"/>
                  <a:ext cx="5" cy="43"/>
                </a:xfrm>
                <a:custGeom>
                  <a:avLst/>
                  <a:gdLst>
                    <a:gd name="T0" fmla="*/ 0 w 17"/>
                    <a:gd name="T1" fmla="*/ 0 h 129"/>
                    <a:gd name="T2" fmla="*/ 0 w 17"/>
                    <a:gd name="T3" fmla="*/ 0 h 129"/>
                    <a:gd name="T4" fmla="*/ 0 w 17"/>
                    <a:gd name="T5" fmla="*/ 0 h 129"/>
                    <a:gd name="T6" fmla="*/ 0 w 17"/>
                    <a:gd name="T7" fmla="*/ 0 h 129"/>
                    <a:gd name="T8" fmla="*/ 0 w 17"/>
                    <a:gd name="T9" fmla="*/ 0 h 129"/>
                    <a:gd name="T10" fmla="*/ 0 w 17"/>
                    <a:gd name="T11" fmla="*/ 0 h 129"/>
                    <a:gd name="T12" fmla="*/ 0 w 17"/>
                    <a:gd name="T13" fmla="*/ 0 h 129"/>
                    <a:gd name="T14" fmla="*/ 0 w 17"/>
                    <a:gd name="T15" fmla="*/ 0 h 129"/>
                    <a:gd name="T16" fmla="*/ 0 w 17"/>
                    <a:gd name="T17" fmla="*/ 0 h 129"/>
                    <a:gd name="T18" fmla="*/ 0 w 17"/>
                    <a:gd name="T19" fmla="*/ 0 h 1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29"/>
                    <a:gd name="T32" fmla="*/ 17 w 17"/>
                    <a:gd name="T33" fmla="*/ 129 h 1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29">
                      <a:moveTo>
                        <a:pt x="6" y="129"/>
                      </a:moveTo>
                      <a:lnTo>
                        <a:pt x="0" y="123"/>
                      </a:lnTo>
                      <a:lnTo>
                        <a:pt x="1" y="0"/>
                      </a:lnTo>
                      <a:lnTo>
                        <a:pt x="17" y="0"/>
                      </a:lnTo>
                      <a:lnTo>
                        <a:pt x="16" y="123"/>
                      </a:lnTo>
                      <a:lnTo>
                        <a:pt x="10" y="117"/>
                      </a:lnTo>
                      <a:lnTo>
                        <a:pt x="6" y="129"/>
                      </a:lnTo>
                      <a:lnTo>
                        <a:pt x="0" y="127"/>
                      </a:lnTo>
                      <a:lnTo>
                        <a:pt x="0" y="123"/>
                      </a:lnTo>
                      <a:lnTo>
                        <a:pt x="6"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14" name="Freeform 136"/>
                <p:cNvSpPr>
                  <a:spLocks/>
                </p:cNvSpPr>
                <p:nvPr/>
              </p:nvSpPr>
              <p:spPr bwMode="auto">
                <a:xfrm>
                  <a:off x="3075" y="3100"/>
                  <a:ext cx="45" cy="14"/>
                </a:xfrm>
                <a:custGeom>
                  <a:avLst/>
                  <a:gdLst>
                    <a:gd name="T0" fmla="*/ 0 w 137"/>
                    <a:gd name="T1" fmla="*/ 0 h 43"/>
                    <a:gd name="T2" fmla="*/ 0 w 137"/>
                    <a:gd name="T3" fmla="*/ 0 h 43"/>
                    <a:gd name="T4" fmla="*/ 0 w 137"/>
                    <a:gd name="T5" fmla="*/ 0 h 43"/>
                    <a:gd name="T6" fmla="*/ 0 w 137"/>
                    <a:gd name="T7" fmla="*/ 0 h 43"/>
                    <a:gd name="T8" fmla="*/ 0 w 137"/>
                    <a:gd name="T9" fmla="*/ 0 h 43"/>
                    <a:gd name="T10" fmla="*/ 0 w 137"/>
                    <a:gd name="T11" fmla="*/ 0 h 43"/>
                    <a:gd name="T12" fmla="*/ 0 w 137"/>
                    <a:gd name="T13" fmla="*/ 0 h 43"/>
                    <a:gd name="T14" fmla="*/ 0 w 137"/>
                    <a:gd name="T15" fmla="*/ 0 h 43"/>
                    <a:gd name="T16" fmla="*/ 0 w 137"/>
                    <a:gd name="T17" fmla="*/ 0 h 43"/>
                    <a:gd name="T18" fmla="*/ 0 w 137"/>
                    <a:gd name="T19" fmla="*/ 0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
                    <a:gd name="T31" fmla="*/ 0 h 43"/>
                    <a:gd name="T32" fmla="*/ 137 w 137"/>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 h="43">
                      <a:moveTo>
                        <a:pt x="137" y="34"/>
                      </a:moveTo>
                      <a:lnTo>
                        <a:pt x="127" y="41"/>
                      </a:lnTo>
                      <a:lnTo>
                        <a:pt x="0" y="12"/>
                      </a:lnTo>
                      <a:lnTo>
                        <a:pt x="4" y="0"/>
                      </a:lnTo>
                      <a:lnTo>
                        <a:pt x="131" y="28"/>
                      </a:lnTo>
                      <a:lnTo>
                        <a:pt x="121" y="34"/>
                      </a:lnTo>
                      <a:lnTo>
                        <a:pt x="137" y="34"/>
                      </a:lnTo>
                      <a:lnTo>
                        <a:pt x="137" y="43"/>
                      </a:lnTo>
                      <a:lnTo>
                        <a:pt x="127" y="41"/>
                      </a:lnTo>
                      <a:lnTo>
                        <a:pt x="137"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15" name="Freeform 137"/>
                <p:cNvSpPr>
                  <a:spLocks/>
                </p:cNvSpPr>
                <p:nvPr/>
              </p:nvSpPr>
              <p:spPr bwMode="auto">
                <a:xfrm>
                  <a:off x="3115" y="3059"/>
                  <a:ext cx="6" cy="52"/>
                </a:xfrm>
                <a:custGeom>
                  <a:avLst/>
                  <a:gdLst>
                    <a:gd name="T0" fmla="*/ 0 w 17"/>
                    <a:gd name="T1" fmla="*/ 0 h 156"/>
                    <a:gd name="T2" fmla="*/ 0 w 17"/>
                    <a:gd name="T3" fmla="*/ 0 h 156"/>
                    <a:gd name="T4" fmla="*/ 0 w 17"/>
                    <a:gd name="T5" fmla="*/ 0 h 156"/>
                    <a:gd name="T6" fmla="*/ 0 w 17"/>
                    <a:gd name="T7" fmla="*/ 0 h 156"/>
                    <a:gd name="T8" fmla="*/ 0 w 17"/>
                    <a:gd name="T9" fmla="*/ 0 h 156"/>
                    <a:gd name="T10" fmla="*/ 0 w 17"/>
                    <a:gd name="T11" fmla="*/ 0 h 156"/>
                    <a:gd name="T12" fmla="*/ 0 w 17"/>
                    <a:gd name="T13" fmla="*/ 0 h 156"/>
                    <a:gd name="T14" fmla="*/ 0 w 17"/>
                    <a:gd name="T15" fmla="*/ 0 h 156"/>
                    <a:gd name="T16" fmla="*/ 0 w 17"/>
                    <a:gd name="T17" fmla="*/ 0 h 156"/>
                    <a:gd name="T18" fmla="*/ 0 w 17"/>
                    <a:gd name="T19" fmla="*/ 0 h 1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56"/>
                    <a:gd name="T32" fmla="*/ 17 w 17"/>
                    <a:gd name="T33" fmla="*/ 156 h 1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56">
                      <a:moveTo>
                        <a:pt x="9" y="12"/>
                      </a:moveTo>
                      <a:lnTo>
                        <a:pt x="17" y="6"/>
                      </a:lnTo>
                      <a:lnTo>
                        <a:pt x="16" y="156"/>
                      </a:lnTo>
                      <a:lnTo>
                        <a:pt x="0" y="156"/>
                      </a:lnTo>
                      <a:lnTo>
                        <a:pt x="1" y="6"/>
                      </a:lnTo>
                      <a:lnTo>
                        <a:pt x="9" y="0"/>
                      </a:lnTo>
                      <a:lnTo>
                        <a:pt x="1" y="6"/>
                      </a:lnTo>
                      <a:lnTo>
                        <a:pt x="1" y="0"/>
                      </a:lnTo>
                      <a:lnTo>
                        <a:pt x="9" y="0"/>
                      </a:lnTo>
                      <a:lnTo>
                        <a:pt x="9"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16" name="Freeform 138"/>
                <p:cNvSpPr>
                  <a:spLocks/>
                </p:cNvSpPr>
                <p:nvPr/>
              </p:nvSpPr>
              <p:spPr bwMode="auto">
                <a:xfrm>
                  <a:off x="3118" y="3059"/>
                  <a:ext cx="15" cy="4"/>
                </a:xfrm>
                <a:custGeom>
                  <a:avLst/>
                  <a:gdLst>
                    <a:gd name="T0" fmla="*/ 0 w 46"/>
                    <a:gd name="T1" fmla="*/ 0 h 12"/>
                    <a:gd name="T2" fmla="*/ 0 w 46"/>
                    <a:gd name="T3" fmla="*/ 0 h 12"/>
                    <a:gd name="T4" fmla="*/ 0 w 46"/>
                    <a:gd name="T5" fmla="*/ 0 h 12"/>
                    <a:gd name="T6" fmla="*/ 0 w 46"/>
                    <a:gd name="T7" fmla="*/ 0 h 12"/>
                    <a:gd name="T8" fmla="*/ 0 w 46"/>
                    <a:gd name="T9" fmla="*/ 0 h 12"/>
                    <a:gd name="T10" fmla="*/ 0 w 46"/>
                    <a:gd name="T11" fmla="*/ 0 h 12"/>
                    <a:gd name="T12" fmla="*/ 0 w 46"/>
                    <a:gd name="T13" fmla="*/ 0 h 12"/>
                    <a:gd name="T14" fmla="*/ 0 w 46"/>
                    <a:gd name="T15" fmla="*/ 0 h 12"/>
                    <a:gd name="T16" fmla="*/ 0 w 46"/>
                    <a:gd name="T17" fmla="*/ 0 h 12"/>
                    <a:gd name="T18" fmla="*/ 0 w 46"/>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
                    <a:gd name="T31" fmla="*/ 0 h 12"/>
                    <a:gd name="T32" fmla="*/ 46 w 46"/>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 h="12">
                      <a:moveTo>
                        <a:pt x="29" y="6"/>
                      </a:moveTo>
                      <a:lnTo>
                        <a:pt x="37" y="12"/>
                      </a:lnTo>
                      <a:lnTo>
                        <a:pt x="0" y="12"/>
                      </a:lnTo>
                      <a:lnTo>
                        <a:pt x="0" y="0"/>
                      </a:lnTo>
                      <a:lnTo>
                        <a:pt x="37" y="0"/>
                      </a:lnTo>
                      <a:lnTo>
                        <a:pt x="46" y="6"/>
                      </a:lnTo>
                      <a:lnTo>
                        <a:pt x="37" y="0"/>
                      </a:lnTo>
                      <a:lnTo>
                        <a:pt x="46" y="0"/>
                      </a:lnTo>
                      <a:lnTo>
                        <a:pt x="46" y="6"/>
                      </a:lnTo>
                      <a:lnTo>
                        <a:pt x="29"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17" name="Freeform 139"/>
                <p:cNvSpPr>
                  <a:spLocks/>
                </p:cNvSpPr>
                <p:nvPr/>
              </p:nvSpPr>
              <p:spPr bwMode="auto">
                <a:xfrm>
                  <a:off x="3127" y="3061"/>
                  <a:ext cx="6" cy="56"/>
                </a:xfrm>
                <a:custGeom>
                  <a:avLst/>
                  <a:gdLst>
                    <a:gd name="T0" fmla="*/ 0 w 19"/>
                    <a:gd name="T1" fmla="*/ 0 h 168"/>
                    <a:gd name="T2" fmla="*/ 0 w 19"/>
                    <a:gd name="T3" fmla="*/ 0 h 168"/>
                    <a:gd name="T4" fmla="*/ 0 w 19"/>
                    <a:gd name="T5" fmla="*/ 0 h 168"/>
                    <a:gd name="T6" fmla="*/ 0 w 19"/>
                    <a:gd name="T7" fmla="*/ 0 h 168"/>
                    <a:gd name="T8" fmla="*/ 0 w 19"/>
                    <a:gd name="T9" fmla="*/ 0 h 168"/>
                    <a:gd name="T10" fmla="*/ 0 w 19"/>
                    <a:gd name="T11" fmla="*/ 0 h 168"/>
                    <a:gd name="T12" fmla="*/ 0 w 19"/>
                    <a:gd name="T13" fmla="*/ 0 h 168"/>
                    <a:gd name="T14" fmla="*/ 0 w 19"/>
                    <a:gd name="T15" fmla="*/ 0 h 168"/>
                    <a:gd name="T16" fmla="*/ 0 w 19"/>
                    <a:gd name="T17" fmla="*/ 0 h 168"/>
                    <a:gd name="T18" fmla="*/ 0 w 19"/>
                    <a:gd name="T19" fmla="*/ 0 h 1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168"/>
                    <a:gd name="T32" fmla="*/ 19 w 19"/>
                    <a:gd name="T33" fmla="*/ 168 h 1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168">
                      <a:moveTo>
                        <a:pt x="5" y="168"/>
                      </a:moveTo>
                      <a:lnTo>
                        <a:pt x="0" y="163"/>
                      </a:lnTo>
                      <a:lnTo>
                        <a:pt x="2" y="0"/>
                      </a:lnTo>
                      <a:lnTo>
                        <a:pt x="19" y="0"/>
                      </a:lnTo>
                      <a:lnTo>
                        <a:pt x="17" y="163"/>
                      </a:lnTo>
                      <a:lnTo>
                        <a:pt x="12" y="158"/>
                      </a:lnTo>
                      <a:lnTo>
                        <a:pt x="5" y="168"/>
                      </a:lnTo>
                      <a:lnTo>
                        <a:pt x="0" y="167"/>
                      </a:lnTo>
                      <a:lnTo>
                        <a:pt x="0" y="163"/>
                      </a:lnTo>
                      <a:lnTo>
                        <a:pt x="5" y="1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18" name="Freeform 140"/>
                <p:cNvSpPr>
                  <a:spLocks/>
                </p:cNvSpPr>
                <p:nvPr/>
              </p:nvSpPr>
              <p:spPr bwMode="auto">
                <a:xfrm>
                  <a:off x="3129" y="3114"/>
                  <a:ext cx="245" cy="65"/>
                </a:xfrm>
                <a:custGeom>
                  <a:avLst/>
                  <a:gdLst>
                    <a:gd name="T0" fmla="*/ 1 w 736"/>
                    <a:gd name="T1" fmla="*/ 0 h 194"/>
                    <a:gd name="T2" fmla="*/ 1 w 736"/>
                    <a:gd name="T3" fmla="*/ 0 h 194"/>
                    <a:gd name="T4" fmla="*/ 0 w 736"/>
                    <a:gd name="T5" fmla="*/ 0 h 194"/>
                    <a:gd name="T6" fmla="*/ 0 w 736"/>
                    <a:gd name="T7" fmla="*/ 0 h 194"/>
                    <a:gd name="T8" fmla="*/ 1 w 736"/>
                    <a:gd name="T9" fmla="*/ 0 h 194"/>
                    <a:gd name="T10" fmla="*/ 1 w 736"/>
                    <a:gd name="T11" fmla="*/ 0 h 194"/>
                    <a:gd name="T12" fmla="*/ 1 w 736"/>
                    <a:gd name="T13" fmla="*/ 0 h 194"/>
                    <a:gd name="T14" fmla="*/ 1 w 736"/>
                    <a:gd name="T15" fmla="*/ 0 h 194"/>
                    <a:gd name="T16" fmla="*/ 1 w 736"/>
                    <a:gd name="T17" fmla="*/ 0 h 194"/>
                    <a:gd name="T18" fmla="*/ 1 w 736"/>
                    <a:gd name="T19" fmla="*/ 0 h 1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6"/>
                    <a:gd name="T31" fmla="*/ 0 h 194"/>
                    <a:gd name="T32" fmla="*/ 736 w 736"/>
                    <a:gd name="T33" fmla="*/ 194 h 1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6" h="194">
                      <a:moveTo>
                        <a:pt x="703" y="181"/>
                      </a:moveTo>
                      <a:lnTo>
                        <a:pt x="701" y="193"/>
                      </a:lnTo>
                      <a:lnTo>
                        <a:pt x="0" y="10"/>
                      </a:lnTo>
                      <a:lnTo>
                        <a:pt x="7" y="0"/>
                      </a:lnTo>
                      <a:lnTo>
                        <a:pt x="707" y="182"/>
                      </a:lnTo>
                      <a:lnTo>
                        <a:pt x="705" y="194"/>
                      </a:lnTo>
                      <a:lnTo>
                        <a:pt x="707" y="182"/>
                      </a:lnTo>
                      <a:lnTo>
                        <a:pt x="736" y="190"/>
                      </a:lnTo>
                      <a:lnTo>
                        <a:pt x="705" y="194"/>
                      </a:lnTo>
                      <a:lnTo>
                        <a:pt x="703" y="1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19" name="Freeform 141"/>
                <p:cNvSpPr>
                  <a:spLocks/>
                </p:cNvSpPr>
                <p:nvPr/>
              </p:nvSpPr>
              <p:spPr bwMode="auto">
                <a:xfrm>
                  <a:off x="3316" y="3174"/>
                  <a:ext cx="48" cy="9"/>
                </a:xfrm>
                <a:custGeom>
                  <a:avLst/>
                  <a:gdLst>
                    <a:gd name="T0" fmla="*/ 0 w 142"/>
                    <a:gd name="T1" fmla="*/ 0 h 27"/>
                    <a:gd name="T2" fmla="*/ 0 w 142"/>
                    <a:gd name="T3" fmla="*/ 0 h 27"/>
                    <a:gd name="T4" fmla="*/ 0 w 142"/>
                    <a:gd name="T5" fmla="*/ 0 h 27"/>
                    <a:gd name="T6" fmla="*/ 0 w 142"/>
                    <a:gd name="T7" fmla="*/ 0 h 27"/>
                    <a:gd name="T8" fmla="*/ 0 w 142"/>
                    <a:gd name="T9" fmla="*/ 0 h 27"/>
                    <a:gd name="T10" fmla="*/ 0 w 142"/>
                    <a:gd name="T11" fmla="*/ 0 h 27"/>
                    <a:gd name="T12" fmla="*/ 0 w 142"/>
                    <a:gd name="T13" fmla="*/ 0 h 27"/>
                    <a:gd name="T14" fmla="*/ 0 w 142"/>
                    <a:gd name="T15" fmla="*/ 0 h 27"/>
                    <a:gd name="T16" fmla="*/ 0 w 142"/>
                    <a:gd name="T17" fmla="*/ 0 h 27"/>
                    <a:gd name="T18" fmla="*/ 0 w 142"/>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2"/>
                    <a:gd name="T31" fmla="*/ 0 h 27"/>
                    <a:gd name="T32" fmla="*/ 142 w 142"/>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2" h="27">
                      <a:moveTo>
                        <a:pt x="0" y="21"/>
                      </a:moveTo>
                      <a:lnTo>
                        <a:pt x="7" y="15"/>
                      </a:lnTo>
                      <a:lnTo>
                        <a:pt x="140" y="0"/>
                      </a:lnTo>
                      <a:lnTo>
                        <a:pt x="142" y="13"/>
                      </a:lnTo>
                      <a:lnTo>
                        <a:pt x="9" y="27"/>
                      </a:lnTo>
                      <a:lnTo>
                        <a:pt x="17" y="21"/>
                      </a:lnTo>
                      <a:lnTo>
                        <a:pt x="0" y="21"/>
                      </a:lnTo>
                      <a:lnTo>
                        <a:pt x="0" y="16"/>
                      </a:lnTo>
                      <a:lnTo>
                        <a:pt x="7" y="15"/>
                      </a:lnTo>
                      <a:lnTo>
                        <a:pt x="0"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20" name="Freeform 142"/>
                <p:cNvSpPr>
                  <a:spLocks/>
                </p:cNvSpPr>
                <p:nvPr/>
              </p:nvSpPr>
              <p:spPr bwMode="auto">
                <a:xfrm>
                  <a:off x="3316" y="3181"/>
                  <a:ext cx="6" cy="23"/>
                </a:xfrm>
                <a:custGeom>
                  <a:avLst/>
                  <a:gdLst>
                    <a:gd name="T0" fmla="*/ 0 w 17"/>
                    <a:gd name="T1" fmla="*/ 0 h 69"/>
                    <a:gd name="T2" fmla="*/ 0 w 17"/>
                    <a:gd name="T3" fmla="*/ 0 h 69"/>
                    <a:gd name="T4" fmla="*/ 0 w 17"/>
                    <a:gd name="T5" fmla="*/ 0 h 69"/>
                    <a:gd name="T6" fmla="*/ 0 w 17"/>
                    <a:gd name="T7" fmla="*/ 0 h 69"/>
                    <a:gd name="T8" fmla="*/ 0 w 17"/>
                    <a:gd name="T9" fmla="*/ 0 h 69"/>
                    <a:gd name="T10" fmla="*/ 0 w 17"/>
                    <a:gd name="T11" fmla="*/ 0 h 69"/>
                    <a:gd name="T12" fmla="*/ 0 w 17"/>
                    <a:gd name="T13" fmla="*/ 0 h 69"/>
                    <a:gd name="T14" fmla="*/ 0 w 17"/>
                    <a:gd name="T15" fmla="*/ 0 h 69"/>
                    <a:gd name="T16" fmla="*/ 0 w 17"/>
                    <a:gd name="T17" fmla="*/ 0 h 69"/>
                    <a:gd name="T18" fmla="*/ 0 w 17"/>
                    <a:gd name="T19" fmla="*/ 0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69"/>
                    <a:gd name="T32" fmla="*/ 17 w 17"/>
                    <a:gd name="T33" fmla="*/ 69 h 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69">
                      <a:moveTo>
                        <a:pt x="1" y="65"/>
                      </a:moveTo>
                      <a:lnTo>
                        <a:pt x="0" y="67"/>
                      </a:lnTo>
                      <a:lnTo>
                        <a:pt x="0" y="0"/>
                      </a:lnTo>
                      <a:lnTo>
                        <a:pt x="17" y="0"/>
                      </a:lnTo>
                      <a:lnTo>
                        <a:pt x="17" y="67"/>
                      </a:lnTo>
                      <a:lnTo>
                        <a:pt x="15" y="69"/>
                      </a:lnTo>
                      <a:lnTo>
                        <a:pt x="17" y="67"/>
                      </a:lnTo>
                      <a:lnTo>
                        <a:pt x="17" y="68"/>
                      </a:lnTo>
                      <a:lnTo>
                        <a:pt x="15" y="69"/>
                      </a:lnTo>
                      <a:lnTo>
                        <a:pt x="1"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21" name="Freeform 143"/>
                <p:cNvSpPr>
                  <a:spLocks/>
                </p:cNvSpPr>
                <p:nvPr/>
              </p:nvSpPr>
              <p:spPr bwMode="auto">
                <a:xfrm>
                  <a:off x="3311" y="3203"/>
                  <a:ext cx="10" cy="11"/>
                </a:xfrm>
                <a:custGeom>
                  <a:avLst/>
                  <a:gdLst>
                    <a:gd name="T0" fmla="*/ 0 w 31"/>
                    <a:gd name="T1" fmla="*/ 0 h 32"/>
                    <a:gd name="T2" fmla="*/ 0 w 31"/>
                    <a:gd name="T3" fmla="*/ 0 h 32"/>
                    <a:gd name="T4" fmla="*/ 0 w 31"/>
                    <a:gd name="T5" fmla="*/ 0 h 32"/>
                    <a:gd name="T6" fmla="*/ 0 w 31"/>
                    <a:gd name="T7" fmla="*/ 0 h 32"/>
                    <a:gd name="T8" fmla="*/ 0 w 31"/>
                    <a:gd name="T9" fmla="*/ 0 h 32"/>
                    <a:gd name="T10" fmla="*/ 0 w 31"/>
                    <a:gd name="T11" fmla="*/ 0 h 32"/>
                    <a:gd name="T12" fmla="*/ 0 w 31"/>
                    <a:gd name="T13" fmla="*/ 0 h 32"/>
                    <a:gd name="T14" fmla="*/ 0 w 31"/>
                    <a:gd name="T15" fmla="*/ 0 h 32"/>
                    <a:gd name="T16" fmla="*/ 0 w 31"/>
                    <a:gd name="T17" fmla="*/ 0 h 32"/>
                    <a:gd name="T18" fmla="*/ 0 w 31"/>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32"/>
                    <a:gd name="T32" fmla="*/ 31 w 31"/>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32">
                      <a:moveTo>
                        <a:pt x="0" y="30"/>
                      </a:moveTo>
                      <a:lnTo>
                        <a:pt x="1" y="28"/>
                      </a:lnTo>
                      <a:lnTo>
                        <a:pt x="17" y="0"/>
                      </a:lnTo>
                      <a:lnTo>
                        <a:pt x="31" y="4"/>
                      </a:lnTo>
                      <a:lnTo>
                        <a:pt x="15" y="32"/>
                      </a:lnTo>
                      <a:lnTo>
                        <a:pt x="16" y="30"/>
                      </a:lnTo>
                      <a:lnTo>
                        <a:pt x="0" y="30"/>
                      </a:lnTo>
                      <a:lnTo>
                        <a:pt x="0" y="29"/>
                      </a:lnTo>
                      <a:lnTo>
                        <a:pt x="1" y="28"/>
                      </a:lnTo>
                      <a:lnTo>
                        <a:pt x="0"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22" name="Freeform 144"/>
                <p:cNvSpPr>
                  <a:spLocks/>
                </p:cNvSpPr>
                <p:nvPr/>
              </p:nvSpPr>
              <p:spPr bwMode="auto">
                <a:xfrm>
                  <a:off x="3307" y="3213"/>
                  <a:ext cx="9" cy="333"/>
                </a:xfrm>
                <a:custGeom>
                  <a:avLst/>
                  <a:gdLst>
                    <a:gd name="T0" fmla="*/ 0 w 27"/>
                    <a:gd name="T1" fmla="*/ 1 h 998"/>
                    <a:gd name="T2" fmla="*/ 0 w 27"/>
                    <a:gd name="T3" fmla="*/ 1 h 998"/>
                    <a:gd name="T4" fmla="*/ 0 w 27"/>
                    <a:gd name="T5" fmla="*/ 0 h 998"/>
                    <a:gd name="T6" fmla="*/ 0 w 27"/>
                    <a:gd name="T7" fmla="*/ 0 h 998"/>
                    <a:gd name="T8" fmla="*/ 0 w 27"/>
                    <a:gd name="T9" fmla="*/ 1 h 998"/>
                    <a:gd name="T10" fmla="*/ 0 w 27"/>
                    <a:gd name="T11" fmla="*/ 1 h 998"/>
                    <a:gd name="T12" fmla="*/ 0 w 27"/>
                    <a:gd name="T13" fmla="*/ 1 h 998"/>
                    <a:gd name="T14" fmla="*/ 0 w 27"/>
                    <a:gd name="T15" fmla="*/ 1 h 998"/>
                    <a:gd name="T16" fmla="*/ 0 w 27"/>
                    <a:gd name="T17" fmla="*/ 1 h 998"/>
                    <a:gd name="T18" fmla="*/ 0 w 27"/>
                    <a:gd name="T19" fmla="*/ 1 h 9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998"/>
                    <a:gd name="T32" fmla="*/ 27 w 27"/>
                    <a:gd name="T33" fmla="*/ 998 h 9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998">
                      <a:moveTo>
                        <a:pt x="8" y="985"/>
                      </a:moveTo>
                      <a:lnTo>
                        <a:pt x="0" y="992"/>
                      </a:lnTo>
                      <a:lnTo>
                        <a:pt x="11" y="0"/>
                      </a:lnTo>
                      <a:lnTo>
                        <a:pt x="27" y="0"/>
                      </a:lnTo>
                      <a:lnTo>
                        <a:pt x="16" y="992"/>
                      </a:lnTo>
                      <a:lnTo>
                        <a:pt x="8" y="998"/>
                      </a:lnTo>
                      <a:lnTo>
                        <a:pt x="16" y="992"/>
                      </a:lnTo>
                      <a:lnTo>
                        <a:pt x="16" y="998"/>
                      </a:lnTo>
                      <a:lnTo>
                        <a:pt x="8" y="998"/>
                      </a:lnTo>
                      <a:lnTo>
                        <a:pt x="8" y="9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23" name="Freeform 145"/>
                <p:cNvSpPr>
                  <a:spLocks/>
                </p:cNvSpPr>
                <p:nvPr/>
              </p:nvSpPr>
              <p:spPr bwMode="auto">
                <a:xfrm>
                  <a:off x="1405" y="3529"/>
                  <a:ext cx="1905" cy="17"/>
                </a:xfrm>
                <a:custGeom>
                  <a:avLst/>
                  <a:gdLst>
                    <a:gd name="T0" fmla="*/ 0 w 5716"/>
                    <a:gd name="T1" fmla="*/ 0 h 50"/>
                    <a:gd name="T2" fmla="*/ 0 w 5716"/>
                    <a:gd name="T3" fmla="*/ 0 h 50"/>
                    <a:gd name="T4" fmla="*/ 8 w 5716"/>
                    <a:gd name="T5" fmla="*/ 0 h 50"/>
                    <a:gd name="T6" fmla="*/ 8 w 5716"/>
                    <a:gd name="T7" fmla="*/ 0 h 50"/>
                    <a:gd name="T8" fmla="*/ 0 w 5716"/>
                    <a:gd name="T9" fmla="*/ 0 h 50"/>
                    <a:gd name="T10" fmla="*/ 0 w 5716"/>
                    <a:gd name="T11" fmla="*/ 0 h 50"/>
                    <a:gd name="T12" fmla="*/ 0 w 5716"/>
                    <a:gd name="T13" fmla="*/ 0 h 50"/>
                    <a:gd name="T14" fmla="*/ 0 w 5716"/>
                    <a:gd name="T15" fmla="*/ 0 h 50"/>
                    <a:gd name="T16" fmla="*/ 0 w 5716"/>
                    <a:gd name="T17" fmla="*/ 0 h 50"/>
                    <a:gd name="T18" fmla="*/ 0 w 5716"/>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716"/>
                    <a:gd name="T31" fmla="*/ 0 h 50"/>
                    <a:gd name="T32" fmla="*/ 5716 w 5716"/>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716" h="50">
                      <a:moveTo>
                        <a:pt x="16" y="6"/>
                      </a:moveTo>
                      <a:lnTo>
                        <a:pt x="8" y="0"/>
                      </a:lnTo>
                      <a:lnTo>
                        <a:pt x="5716" y="37"/>
                      </a:lnTo>
                      <a:lnTo>
                        <a:pt x="5716" y="50"/>
                      </a:lnTo>
                      <a:lnTo>
                        <a:pt x="8" y="12"/>
                      </a:lnTo>
                      <a:lnTo>
                        <a:pt x="0" y="6"/>
                      </a:lnTo>
                      <a:lnTo>
                        <a:pt x="8" y="12"/>
                      </a:lnTo>
                      <a:lnTo>
                        <a:pt x="0" y="12"/>
                      </a:lnTo>
                      <a:lnTo>
                        <a:pt x="0" y="6"/>
                      </a:lnTo>
                      <a:lnTo>
                        <a:pt x="16"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24" name="Freeform 146"/>
                <p:cNvSpPr>
                  <a:spLocks/>
                </p:cNvSpPr>
                <p:nvPr/>
              </p:nvSpPr>
              <p:spPr bwMode="auto">
                <a:xfrm>
                  <a:off x="1405" y="3231"/>
                  <a:ext cx="9" cy="300"/>
                </a:xfrm>
                <a:custGeom>
                  <a:avLst/>
                  <a:gdLst>
                    <a:gd name="T0" fmla="*/ 0 w 27"/>
                    <a:gd name="T1" fmla="*/ 0 h 899"/>
                    <a:gd name="T2" fmla="*/ 0 w 27"/>
                    <a:gd name="T3" fmla="*/ 0 h 899"/>
                    <a:gd name="T4" fmla="*/ 0 w 27"/>
                    <a:gd name="T5" fmla="*/ 1 h 899"/>
                    <a:gd name="T6" fmla="*/ 0 w 27"/>
                    <a:gd name="T7" fmla="*/ 1 h 899"/>
                    <a:gd name="T8" fmla="*/ 0 w 27"/>
                    <a:gd name="T9" fmla="*/ 0 h 899"/>
                    <a:gd name="T10" fmla="*/ 0 w 27"/>
                    <a:gd name="T11" fmla="*/ 0 h 899"/>
                    <a:gd name="T12" fmla="*/ 0 w 27"/>
                    <a:gd name="T13" fmla="*/ 0 h 899"/>
                    <a:gd name="T14" fmla="*/ 0 w 27"/>
                    <a:gd name="T15" fmla="*/ 0 h 899"/>
                    <a:gd name="T16" fmla="*/ 0 w 27"/>
                    <a:gd name="T17" fmla="*/ 0 h 899"/>
                    <a:gd name="T18" fmla="*/ 0 w 27"/>
                    <a:gd name="T19" fmla="*/ 0 h 8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899"/>
                    <a:gd name="T32" fmla="*/ 27 w 27"/>
                    <a:gd name="T33" fmla="*/ 899 h 89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899">
                      <a:moveTo>
                        <a:pt x="18" y="0"/>
                      </a:moveTo>
                      <a:lnTo>
                        <a:pt x="27" y="6"/>
                      </a:lnTo>
                      <a:lnTo>
                        <a:pt x="16" y="899"/>
                      </a:lnTo>
                      <a:lnTo>
                        <a:pt x="0" y="899"/>
                      </a:lnTo>
                      <a:lnTo>
                        <a:pt x="10" y="6"/>
                      </a:lnTo>
                      <a:lnTo>
                        <a:pt x="18" y="12"/>
                      </a:lnTo>
                      <a:lnTo>
                        <a:pt x="18" y="0"/>
                      </a:lnTo>
                      <a:lnTo>
                        <a:pt x="27" y="0"/>
                      </a:lnTo>
                      <a:lnTo>
                        <a:pt x="27" y="6"/>
                      </a:lnTo>
                      <a:lnTo>
                        <a:pt x="1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25" name="Freeform 147"/>
                <p:cNvSpPr>
                  <a:spLocks/>
                </p:cNvSpPr>
                <p:nvPr/>
              </p:nvSpPr>
              <p:spPr bwMode="auto">
                <a:xfrm>
                  <a:off x="1357" y="3231"/>
                  <a:ext cx="54" cy="4"/>
                </a:xfrm>
                <a:custGeom>
                  <a:avLst/>
                  <a:gdLst>
                    <a:gd name="T0" fmla="*/ 0 w 162"/>
                    <a:gd name="T1" fmla="*/ 0 h 13"/>
                    <a:gd name="T2" fmla="*/ 0 w 162"/>
                    <a:gd name="T3" fmla="*/ 0 h 13"/>
                    <a:gd name="T4" fmla="*/ 0 w 162"/>
                    <a:gd name="T5" fmla="*/ 0 h 13"/>
                    <a:gd name="T6" fmla="*/ 0 w 162"/>
                    <a:gd name="T7" fmla="*/ 0 h 13"/>
                    <a:gd name="T8" fmla="*/ 0 w 162"/>
                    <a:gd name="T9" fmla="*/ 0 h 13"/>
                    <a:gd name="T10" fmla="*/ 0 w 162"/>
                    <a:gd name="T11" fmla="*/ 0 h 13"/>
                    <a:gd name="T12" fmla="*/ 0 w 162"/>
                    <a:gd name="T13" fmla="*/ 0 h 13"/>
                    <a:gd name="T14" fmla="*/ 0 w 162"/>
                    <a:gd name="T15" fmla="*/ 0 h 13"/>
                    <a:gd name="T16" fmla="*/ 0 w 162"/>
                    <a:gd name="T17" fmla="*/ 0 h 13"/>
                    <a:gd name="T18" fmla="*/ 0 w 162"/>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2"/>
                    <a:gd name="T31" fmla="*/ 0 h 13"/>
                    <a:gd name="T32" fmla="*/ 162 w 162"/>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2" h="13">
                      <a:moveTo>
                        <a:pt x="20" y="9"/>
                      </a:moveTo>
                      <a:lnTo>
                        <a:pt x="14" y="0"/>
                      </a:lnTo>
                      <a:lnTo>
                        <a:pt x="162" y="1"/>
                      </a:lnTo>
                      <a:lnTo>
                        <a:pt x="162" y="13"/>
                      </a:lnTo>
                      <a:lnTo>
                        <a:pt x="14" y="12"/>
                      </a:lnTo>
                      <a:lnTo>
                        <a:pt x="8" y="3"/>
                      </a:lnTo>
                      <a:lnTo>
                        <a:pt x="14" y="12"/>
                      </a:lnTo>
                      <a:lnTo>
                        <a:pt x="0" y="12"/>
                      </a:lnTo>
                      <a:lnTo>
                        <a:pt x="8" y="3"/>
                      </a:lnTo>
                      <a:lnTo>
                        <a:pt x="20"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26" name="Freeform 148"/>
                <p:cNvSpPr>
                  <a:spLocks/>
                </p:cNvSpPr>
                <p:nvPr/>
              </p:nvSpPr>
              <p:spPr bwMode="auto">
                <a:xfrm>
                  <a:off x="1359" y="3176"/>
                  <a:ext cx="55" cy="58"/>
                </a:xfrm>
                <a:custGeom>
                  <a:avLst/>
                  <a:gdLst>
                    <a:gd name="T0" fmla="*/ 0 w 163"/>
                    <a:gd name="T1" fmla="*/ 0 h 173"/>
                    <a:gd name="T2" fmla="*/ 0 w 163"/>
                    <a:gd name="T3" fmla="*/ 0 h 173"/>
                    <a:gd name="T4" fmla="*/ 0 w 163"/>
                    <a:gd name="T5" fmla="*/ 0 h 173"/>
                    <a:gd name="T6" fmla="*/ 0 w 163"/>
                    <a:gd name="T7" fmla="*/ 0 h 173"/>
                    <a:gd name="T8" fmla="*/ 0 w 163"/>
                    <a:gd name="T9" fmla="*/ 0 h 173"/>
                    <a:gd name="T10" fmla="*/ 0 w 163"/>
                    <a:gd name="T11" fmla="*/ 0 h 173"/>
                    <a:gd name="T12" fmla="*/ 0 w 163"/>
                    <a:gd name="T13" fmla="*/ 0 h 173"/>
                    <a:gd name="T14" fmla="*/ 0 w 163"/>
                    <a:gd name="T15" fmla="*/ 0 h 173"/>
                    <a:gd name="T16" fmla="*/ 0 w 163"/>
                    <a:gd name="T17" fmla="*/ 0 h 173"/>
                    <a:gd name="T18" fmla="*/ 0 w 163"/>
                    <a:gd name="T19" fmla="*/ 0 h 1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3"/>
                    <a:gd name="T31" fmla="*/ 0 h 173"/>
                    <a:gd name="T32" fmla="*/ 163 w 163"/>
                    <a:gd name="T33" fmla="*/ 173 h 1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3" h="173">
                      <a:moveTo>
                        <a:pt x="157" y="12"/>
                      </a:moveTo>
                      <a:lnTo>
                        <a:pt x="163" y="9"/>
                      </a:lnTo>
                      <a:lnTo>
                        <a:pt x="12" y="173"/>
                      </a:lnTo>
                      <a:lnTo>
                        <a:pt x="0" y="167"/>
                      </a:lnTo>
                      <a:lnTo>
                        <a:pt x="150" y="3"/>
                      </a:lnTo>
                      <a:lnTo>
                        <a:pt x="155" y="0"/>
                      </a:lnTo>
                      <a:lnTo>
                        <a:pt x="150" y="3"/>
                      </a:lnTo>
                      <a:lnTo>
                        <a:pt x="151" y="1"/>
                      </a:lnTo>
                      <a:lnTo>
                        <a:pt x="155" y="0"/>
                      </a:lnTo>
                      <a:lnTo>
                        <a:pt x="157"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27" name="Freeform 149"/>
                <p:cNvSpPr>
                  <a:spLocks/>
                </p:cNvSpPr>
                <p:nvPr/>
              </p:nvSpPr>
              <p:spPr bwMode="auto">
                <a:xfrm>
                  <a:off x="1411" y="3172"/>
                  <a:ext cx="35" cy="8"/>
                </a:xfrm>
                <a:custGeom>
                  <a:avLst/>
                  <a:gdLst>
                    <a:gd name="T0" fmla="*/ 0 w 105"/>
                    <a:gd name="T1" fmla="*/ 0 h 24"/>
                    <a:gd name="T2" fmla="*/ 0 w 105"/>
                    <a:gd name="T3" fmla="*/ 0 h 24"/>
                    <a:gd name="T4" fmla="*/ 0 w 105"/>
                    <a:gd name="T5" fmla="*/ 0 h 24"/>
                    <a:gd name="T6" fmla="*/ 0 w 105"/>
                    <a:gd name="T7" fmla="*/ 0 h 24"/>
                    <a:gd name="T8" fmla="*/ 0 w 105"/>
                    <a:gd name="T9" fmla="*/ 0 h 24"/>
                    <a:gd name="T10" fmla="*/ 0 w 105"/>
                    <a:gd name="T11" fmla="*/ 0 h 24"/>
                    <a:gd name="T12" fmla="*/ 0 w 105"/>
                    <a:gd name="T13" fmla="*/ 0 h 24"/>
                    <a:gd name="T14" fmla="*/ 0 w 105"/>
                    <a:gd name="T15" fmla="*/ 0 h 24"/>
                    <a:gd name="T16" fmla="*/ 0 w 105"/>
                    <a:gd name="T17" fmla="*/ 0 h 24"/>
                    <a:gd name="T18" fmla="*/ 0 w 105"/>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5"/>
                    <a:gd name="T31" fmla="*/ 0 h 24"/>
                    <a:gd name="T32" fmla="*/ 105 w 105"/>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5" h="24">
                      <a:moveTo>
                        <a:pt x="105" y="6"/>
                      </a:moveTo>
                      <a:lnTo>
                        <a:pt x="97" y="13"/>
                      </a:lnTo>
                      <a:lnTo>
                        <a:pt x="2" y="24"/>
                      </a:lnTo>
                      <a:lnTo>
                        <a:pt x="0" y="12"/>
                      </a:lnTo>
                      <a:lnTo>
                        <a:pt x="95" y="0"/>
                      </a:lnTo>
                      <a:lnTo>
                        <a:pt x="88" y="6"/>
                      </a:lnTo>
                      <a:lnTo>
                        <a:pt x="105" y="6"/>
                      </a:lnTo>
                      <a:lnTo>
                        <a:pt x="105" y="12"/>
                      </a:lnTo>
                      <a:lnTo>
                        <a:pt x="97" y="13"/>
                      </a:lnTo>
                      <a:lnTo>
                        <a:pt x="105"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28" name="Freeform 150"/>
                <p:cNvSpPr>
                  <a:spLocks/>
                </p:cNvSpPr>
                <p:nvPr/>
              </p:nvSpPr>
              <p:spPr bwMode="auto">
                <a:xfrm>
                  <a:off x="1440" y="3139"/>
                  <a:ext cx="6" cy="35"/>
                </a:xfrm>
                <a:custGeom>
                  <a:avLst/>
                  <a:gdLst>
                    <a:gd name="T0" fmla="*/ 0 w 18"/>
                    <a:gd name="T1" fmla="*/ 0 h 105"/>
                    <a:gd name="T2" fmla="*/ 0 w 18"/>
                    <a:gd name="T3" fmla="*/ 0 h 105"/>
                    <a:gd name="T4" fmla="*/ 0 w 18"/>
                    <a:gd name="T5" fmla="*/ 0 h 105"/>
                    <a:gd name="T6" fmla="*/ 0 w 18"/>
                    <a:gd name="T7" fmla="*/ 0 h 105"/>
                    <a:gd name="T8" fmla="*/ 0 w 18"/>
                    <a:gd name="T9" fmla="*/ 0 h 105"/>
                    <a:gd name="T10" fmla="*/ 0 w 18"/>
                    <a:gd name="T11" fmla="*/ 0 h 105"/>
                    <a:gd name="T12" fmla="*/ 0 w 18"/>
                    <a:gd name="T13" fmla="*/ 0 h 105"/>
                    <a:gd name="T14" fmla="*/ 0 w 18"/>
                    <a:gd name="T15" fmla="*/ 0 h 105"/>
                    <a:gd name="T16" fmla="*/ 0 w 18"/>
                    <a:gd name="T17" fmla="*/ 0 h 105"/>
                    <a:gd name="T18" fmla="*/ 0 w 18"/>
                    <a:gd name="T19" fmla="*/ 0 h 1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05"/>
                    <a:gd name="T32" fmla="*/ 18 w 18"/>
                    <a:gd name="T33" fmla="*/ 105 h 10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05">
                      <a:moveTo>
                        <a:pt x="10" y="12"/>
                      </a:moveTo>
                      <a:lnTo>
                        <a:pt x="18" y="6"/>
                      </a:lnTo>
                      <a:lnTo>
                        <a:pt x="17" y="105"/>
                      </a:lnTo>
                      <a:lnTo>
                        <a:pt x="0" y="105"/>
                      </a:lnTo>
                      <a:lnTo>
                        <a:pt x="1" y="6"/>
                      </a:lnTo>
                      <a:lnTo>
                        <a:pt x="8" y="0"/>
                      </a:lnTo>
                      <a:lnTo>
                        <a:pt x="1" y="6"/>
                      </a:lnTo>
                      <a:lnTo>
                        <a:pt x="1" y="1"/>
                      </a:lnTo>
                      <a:lnTo>
                        <a:pt x="8" y="0"/>
                      </a:ln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29" name="Freeform 151"/>
                <p:cNvSpPr>
                  <a:spLocks/>
                </p:cNvSpPr>
                <p:nvPr/>
              </p:nvSpPr>
              <p:spPr bwMode="auto">
                <a:xfrm>
                  <a:off x="1443" y="3136"/>
                  <a:ext cx="31" cy="7"/>
                </a:xfrm>
                <a:custGeom>
                  <a:avLst/>
                  <a:gdLst>
                    <a:gd name="T0" fmla="*/ 0 w 92"/>
                    <a:gd name="T1" fmla="*/ 0 h 23"/>
                    <a:gd name="T2" fmla="*/ 0 w 92"/>
                    <a:gd name="T3" fmla="*/ 0 h 23"/>
                    <a:gd name="T4" fmla="*/ 0 w 92"/>
                    <a:gd name="T5" fmla="*/ 0 h 23"/>
                    <a:gd name="T6" fmla="*/ 0 w 92"/>
                    <a:gd name="T7" fmla="*/ 0 h 23"/>
                    <a:gd name="T8" fmla="*/ 0 w 92"/>
                    <a:gd name="T9" fmla="*/ 0 h 23"/>
                    <a:gd name="T10" fmla="*/ 0 w 92"/>
                    <a:gd name="T11" fmla="*/ 0 h 23"/>
                    <a:gd name="T12" fmla="*/ 0 w 92"/>
                    <a:gd name="T13" fmla="*/ 0 h 23"/>
                    <a:gd name="T14" fmla="*/ 0 w 92"/>
                    <a:gd name="T15" fmla="*/ 0 h 23"/>
                    <a:gd name="T16" fmla="*/ 0 w 92"/>
                    <a:gd name="T17" fmla="*/ 0 h 23"/>
                    <a:gd name="T18" fmla="*/ 0 w 92"/>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23"/>
                    <a:gd name="T32" fmla="*/ 92 w 92"/>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23">
                      <a:moveTo>
                        <a:pt x="90" y="12"/>
                      </a:moveTo>
                      <a:lnTo>
                        <a:pt x="92" y="12"/>
                      </a:lnTo>
                      <a:lnTo>
                        <a:pt x="2" y="23"/>
                      </a:lnTo>
                      <a:lnTo>
                        <a:pt x="0" y="11"/>
                      </a:lnTo>
                      <a:lnTo>
                        <a:pt x="90" y="0"/>
                      </a:lnTo>
                      <a:lnTo>
                        <a:pt x="92" y="0"/>
                      </a:lnTo>
                      <a:lnTo>
                        <a:pt x="90" y="0"/>
                      </a:lnTo>
                      <a:lnTo>
                        <a:pt x="91" y="0"/>
                      </a:lnTo>
                      <a:lnTo>
                        <a:pt x="92" y="0"/>
                      </a:lnTo>
                      <a:lnTo>
                        <a:pt x="9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30" name="Freeform 152"/>
                <p:cNvSpPr>
                  <a:spLocks/>
                </p:cNvSpPr>
                <p:nvPr/>
              </p:nvSpPr>
              <p:spPr bwMode="auto">
                <a:xfrm>
                  <a:off x="1473" y="3136"/>
                  <a:ext cx="65" cy="8"/>
                </a:xfrm>
                <a:custGeom>
                  <a:avLst/>
                  <a:gdLst>
                    <a:gd name="T0" fmla="*/ 0 w 194"/>
                    <a:gd name="T1" fmla="*/ 0 h 26"/>
                    <a:gd name="T2" fmla="*/ 0 w 194"/>
                    <a:gd name="T3" fmla="*/ 0 h 26"/>
                    <a:gd name="T4" fmla="*/ 0 w 194"/>
                    <a:gd name="T5" fmla="*/ 0 h 26"/>
                    <a:gd name="T6" fmla="*/ 0 w 194"/>
                    <a:gd name="T7" fmla="*/ 0 h 26"/>
                    <a:gd name="T8" fmla="*/ 0 w 194"/>
                    <a:gd name="T9" fmla="*/ 0 h 26"/>
                    <a:gd name="T10" fmla="*/ 0 w 194"/>
                    <a:gd name="T11" fmla="*/ 0 h 26"/>
                    <a:gd name="T12" fmla="*/ 0 w 194"/>
                    <a:gd name="T13" fmla="*/ 0 h 26"/>
                    <a:gd name="T14" fmla="*/ 0 w 194"/>
                    <a:gd name="T15" fmla="*/ 0 h 26"/>
                    <a:gd name="T16" fmla="*/ 0 w 194"/>
                    <a:gd name="T17" fmla="*/ 0 h 26"/>
                    <a:gd name="T18" fmla="*/ 0 w 194"/>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4"/>
                    <a:gd name="T31" fmla="*/ 0 h 26"/>
                    <a:gd name="T32" fmla="*/ 194 w 194"/>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4" h="26">
                      <a:moveTo>
                        <a:pt x="194" y="19"/>
                      </a:moveTo>
                      <a:lnTo>
                        <a:pt x="185" y="26"/>
                      </a:lnTo>
                      <a:lnTo>
                        <a:pt x="0" y="12"/>
                      </a:lnTo>
                      <a:lnTo>
                        <a:pt x="2" y="0"/>
                      </a:lnTo>
                      <a:lnTo>
                        <a:pt x="187" y="13"/>
                      </a:lnTo>
                      <a:lnTo>
                        <a:pt x="178" y="19"/>
                      </a:lnTo>
                      <a:lnTo>
                        <a:pt x="194" y="19"/>
                      </a:lnTo>
                      <a:lnTo>
                        <a:pt x="194" y="26"/>
                      </a:lnTo>
                      <a:lnTo>
                        <a:pt x="185" y="26"/>
                      </a:lnTo>
                      <a:lnTo>
                        <a:pt x="194"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31" name="Freeform 153"/>
                <p:cNvSpPr>
                  <a:spLocks/>
                </p:cNvSpPr>
                <p:nvPr/>
              </p:nvSpPr>
              <p:spPr bwMode="auto">
                <a:xfrm>
                  <a:off x="1532" y="3122"/>
                  <a:ext cx="6" cy="20"/>
                </a:xfrm>
                <a:custGeom>
                  <a:avLst/>
                  <a:gdLst>
                    <a:gd name="T0" fmla="*/ 0 w 17"/>
                    <a:gd name="T1" fmla="*/ 0 h 61"/>
                    <a:gd name="T2" fmla="*/ 0 w 17"/>
                    <a:gd name="T3" fmla="*/ 0 h 61"/>
                    <a:gd name="T4" fmla="*/ 0 w 17"/>
                    <a:gd name="T5" fmla="*/ 0 h 61"/>
                    <a:gd name="T6" fmla="*/ 0 w 17"/>
                    <a:gd name="T7" fmla="*/ 0 h 61"/>
                    <a:gd name="T8" fmla="*/ 0 w 17"/>
                    <a:gd name="T9" fmla="*/ 0 h 61"/>
                    <a:gd name="T10" fmla="*/ 0 w 17"/>
                    <a:gd name="T11" fmla="*/ 0 h 61"/>
                    <a:gd name="T12" fmla="*/ 0 w 17"/>
                    <a:gd name="T13" fmla="*/ 0 h 61"/>
                    <a:gd name="T14" fmla="*/ 0 w 17"/>
                    <a:gd name="T15" fmla="*/ 0 h 61"/>
                    <a:gd name="T16" fmla="*/ 0 w 17"/>
                    <a:gd name="T17" fmla="*/ 0 h 61"/>
                    <a:gd name="T18" fmla="*/ 0 w 17"/>
                    <a:gd name="T19" fmla="*/ 0 h 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61"/>
                    <a:gd name="T32" fmla="*/ 17 w 17"/>
                    <a:gd name="T33" fmla="*/ 61 h 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61">
                      <a:moveTo>
                        <a:pt x="10" y="12"/>
                      </a:moveTo>
                      <a:lnTo>
                        <a:pt x="17" y="6"/>
                      </a:lnTo>
                      <a:lnTo>
                        <a:pt x="16" y="61"/>
                      </a:lnTo>
                      <a:lnTo>
                        <a:pt x="0" y="61"/>
                      </a:lnTo>
                      <a:lnTo>
                        <a:pt x="1" y="6"/>
                      </a:lnTo>
                      <a:lnTo>
                        <a:pt x="8" y="0"/>
                      </a:lnTo>
                      <a:lnTo>
                        <a:pt x="1" y="6"/>
                      </a:lnTo>
                      <a:lnTo>
                        <a:pt x="1" y="1"/>
                      </a:lnTo>
                      <a:lnTo>
                        <a:pt x="8" y="0"/>
                      </a:ln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32" name="Freeform 154"/>
                <p:cNvSpPr>
                  <a:spLocks/>
                </p:cNvSpPr>
                <p:nvPr/>
              </p:nvSpPr>
              <p:spPr bwMode="auto">
                <a:xfrm>
                  <a:off x="1535" y="3109"/>
                  <a:ext cx="102" cy="17"/>
                </a:xfrm>
                <a:custGeom>
                  <a:avLst/>
                  <a:gdLst>
                    <a:gd name="T0" fmla="*/ 0 w 306"/>
                    <a:gd name="T1" fmla="*/ 0 h 50"/>
                    <a:gd name="T2" fmla="*/ 0 w 306"/>
                    <a:gd name="T3" fmla="*/ 0 h 50"/>
                    <a:gd name="T4" fmla="*/ 0 w 306"/>
                    <a:gd name="T5" fmla="*/ 0 h 50"/>
                    <a:gd name="T6" fmla="*/ 0 w 306"/>
                    <a:gd name="T7" fmla="*/ 0 h 50"/>
                    <a:gd name="T8" fmla="*/ 0 w 306"/>
                    <a:gd name="T9" fmla="*/ 0 h 50"/>
                    <a:gd name="T10" fmla="*/ 0 w 306"/>
                    <a:gd name="T11" fmla="*/ 0 h 50"/>
                    <a:gd name="T12" fmla="*/ 0 w 306"/>
                    <a:gd name="T13" fmla="*/ 0 h 50"/>
                    <a:gd name="T14" fmla="*/ 0 w 306"/>
                    <a:gd name="T15" fmla="*/ 0 h 50"/>
                    <a:gd name="T16" fmla="*/ 0 w 306"/>
                    <a:gd name="T17" fmla="*/ 0 h 50"/>
                    <a:gd name="T18" fmla="*/ 0 w 306"/>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6"/>
                    <a:gd name="T31" fmla="*/ 0 h 50"/>
                    <a:gd name="T32" fmla="*/ 306 w 306"/>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6" h="50">
                      <a:moveTo>
                        <a:pt x="306" y="6"/>
                      </a:moveTo>
                      <a:lnTo>
                        <a:pt x="298" y="13"/>
                      </a:lnTo>
                      <a:lnTo>
                        <a:pt x="2" y="50"/>
                      </a:lnTo>
                      <a:lnTo>
                        <a:pt x="0" y="38"/>
                      </a:lnTo>
                      <a:lnTo>
                        <a:pt x="296" y="0"/>
                      </a:lnTo>
                      <a:lnTo>
                        <a:pt x="289" y="6"/>
                      </a:lnTo>
                      <a:lnTo>
                        <a:pt x="306" y="6"/>
                      </a:lnTo>
                      <a:lnTo>
                        <a:pt x="306" y="12"/>
                      </a:lnTo>
                      <a:lnTo>
                        <a:pt x="298" y="13"/>
                      </a:lnTo>
                      <a:lnTo>
                        <a:pt x="306"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33" name="Freeform 155"/>
                <p:cNvSpPr>
                  <a:spLocks/>
                </p:cNvSpPr>
                <p:nvPr/>
              </p:nvSpPr>
              <p:spPr bwMode="auto">
                <a:xfrm>
                  <a:off x="1630" y="3055"/>
                  <a:ext cx="7" cy="56"/>
                </a:xfrm>
                <a:custGeom>
                  <a:avLst/>
                  <a:gdLst>
                    <a:gd name="T0" fmla="*/ 0 w 20"/>
                    <a:gd name="T1" fmla="*/ 0 h 168"/>
                    <a:gd name="T2" fmla="*/ 0 w 20"/>
                    <a:gd name="T3" fmla="*/ 0 h 168"/>
                    <a:gd name="T4" fmla="*/ 0 w 20"/>
                    <a:gd name="T5" fmla="*/ 0 h 168"/>
                    <a:gd name="T6" fmla="*/ 0 w 20"/>
                    <a:gd name="T7" fmla="*/ 0 h 168"/>
                    <a:gd name="T8" fmla="*/ 0 w 20"/>
                    <a:gd name="T9" fmla="*/ 0 h 168"/>
                    <a:gd name="T10" fmla="*/ 0 w 20"/>
                    <a:gd name="T11" fmla="*/ 0 h 168"/>
                    <a:gd name="T12" fmla="*/ 0 w 20"/>
                    <a:gd name="T13" fmla="*/ 0 h 168"/>
                    <a:gd name="T14" fmla="*/ 0 w 20"/>
                    <a:gd name="T15" fmla="*/ 0 h 168"/>
                    <a:gd name="T16" fmla="*/ 0 w 20"/>
                    <a:gd name="T17" fmla="*/ 0 h 168"/>
                    <a:gd name="T18" fmla="*/ 0 w 20"/>
                    <a:gd name="T19" fmla="*/ 0 h 1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68"/>
                    <a:gd name="T32" fmla="*/ 20 w 20"/>
                    <a:gd name="T33" fmla="*/ 168 h 1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68">
                      <a:moveTo>
                        <a:pt x="9" y="12"/>
                      </a:moveTo>
                      <a:lnTo>
                        <a:pt x="17" y="6"/>
                      </a:lnTo>
                      <a:lnTo>
                        <a:pt x="20" y="168"/>
                      </a:lnTo>
                      <a:lnTo>
                        <a:pt x="3" y="168"/>
                      </a:lnTo>
                      <a:lnTo>
                        <a:pt x="0" y="6"/>
                      </a:lnTo>
                      <a:lnTo>
                        <a:pt x="7" y="0"/>
                      </a:lnTo>
                      <a:lnTo>
                        <a:pt x="0" y="6"/>
                      </a:lnTo>
                      <a:lnTo>
                        <a:pt x="0" y="1"/>
                      </a:lnTo>
                      <a:lnTo>
                        <a:pt x="7" y="0"/>
                      </a:lnTo>
                      <a:lnTo>
                        <a:pt x="9"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34" name="Freeform 156"/>
                <p:cNvSpPr>
                  <a:spLocks/>
                </p:cNvSpPr>
                <p:nvPr/>
              </p:nvSpPr>
              <p:spPr bwMode="auto">
                <a:xfrm>
                  <a:off x="1633" y="3054"/>
                  <a:ext cx="17" cy="5"/>
                </a:xfrm>
                <a:custGeom>
                  <a:avLst/>
                  <a:gdLst>
                    <a:gd name="T0" fmla="*/ 0 w 51"/>
                    <a:gd name="T1" fmla="*/ 0 h 15"/>
                    <a:gd name="T2" fmla="*/ 0 w 51"/>
                    <a:gd name="T3" fmla="*/ 0 h 15"/>
                    <a:gd name="T4" fmla="*/ 0 w 51"/>
                    <a:gd name="T5" fmla="*/ 0 h 15"/>
                    <a:gd name="T6" fmla="*/ 0 w 51"/>
                    <a:gd name="T7" fmla="*/ 0 h 15"/>
                    <a:gd name="T8" fmla="*/ 0 w 51"/>
                    <a:gd name="T9" fmla="*/ 0 h 15"/>
                    <a:gd name="T10" fmla="*/ 0 w 51"/>
                    <a:gd name="T11" fmla="*/ 0 h 15"/>
                    <a:gd name="T12" fmla="*/ 0 w 51"/>
                    <a:gd name="T13" fmla="*/ 0 h 15"/>
                    <a:gd name="T14" fmla="*/ 0 w 51"/>
                    <a:gd name="T15" fmla="*/ 0 h 15"/>
                    <a:gd name="T16" fmla="*/ 0 w 51"/>
                    <a:gd name="T17" fmla="*/ 0 h 15"/>
                    <a:gd name="T18" fmla="*/ 0 w 51"/>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15"/>
                    <a:gd name="T32" fmla="*/ 51 w 51"/>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15">
                      <a:moveTo>
                        <a:pt x="35" y="6"/>
                      </a:moveTo>
                      <a:lnTo>
                        <a:pt x="44" y="12"/>
                      </a:lnTo>
                      <a:lnTo>
                        <a:pt x="2" y="15"/>
                      </a:lnTo>
                      <a:lnTo>
                        <a:pt x="0" y="3"/>
                      </a:lnTo>
                      <a:lnTo>
                        <a:pt x="42" y="0"/>
                      </a:lnTo>
                      <a:lnTo>
                        <a:pt x="51" y="6"/>
                      </a:lnTo>
                      <a:lnTo>
                        <a:pt x="42" y="0"/>
                      </a:lnTo>
                      <a:lnTo>
                        <a:pt x="51" y="0"/>
                      </a:lnTo>
                      <a:lnTo>
                        <a:pt x="51" y="6"/>
                      </a:lnTo>
                      <a:lnTo>
                        <a:pt x="35"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35" name="Freeform 157"/>
                <p:cNvSpPr>
                  <a:spLocks/>
                </p:cNvSpPr>
                <p:nvPr/>
              </p:nvSpPr>
              <p:spPr bwMode="auto">
                <a:xfrm>
                  <a:off x="1644" y="3056"/>
                  <a:ext cx="6" cy="58"/>
                </a:xfrm>
                <a:custGeom>
                  <a:avLst/>
                  <a:gdLst>
                    <a:gd name="T0" fmla="*/ 0 w 18"/>
                    <a:gd name="T1" fmla="*/ 0 h 173"/>
                    <a:gd name="T2" fmla="*/ 0 w 18"/>
                    <a:gd name="T3" fmla="*/ 0 h 173"/>
                    <a:gd name="T4" fmla="*/ 0 w 18"/>
                    <a:gd name="T5" fmla="*/ 0 h 173"/>
                    <a:gd name="T6" fmla="*/ 0 w 18"/>
                    <a:gd name="T7" fmla="*/ 0 h 173"/>
                    <a:gd name="T8" fmla="*/ 0 w 18"/>
                    <a:gd name="T9" fmla="*/ 0 h 173"/>
                    <a:gd name="T10" fmla="*/ 0 w 18"/>
                    <a:gd name="T11" fmla="*/ 0 h 173"/>
                    <a:gd name="T12" fmla="*/ 0 w 18"/>
                    <a:gd name="T13" fmla="*/ 0 h 173"/>
                    <a:gd name="T14" fmla="*/ 0 w 18"/>
                    <a:gd name="T15" fmla="*/ 0 h 173"/>
                    <a:gd name="T16" fmla="*/ 0 w 18"/>
                    <a:gd name="T17" fmla="*/ 0 h 173"/>
                    <a:gd name="T18" fmla="*/ 0 w 18"/>
                    <a:gd name="T19" fmla="*/ 0 h 1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73"/>
                    <a:gd name="T32" fmla="*/ 18 w 18"/>
                    <a:gd name="T33" fmla="*/ 173 h 1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73">
                      <a:moveTo>
                        <a:pt x="9" y="172"/>
                      </a:moveTo>
                      <a:lnTo>
                        <a:pt x="0" y="165"/>
                      </a:lnTo>
                      <a:lnTo>
                        <a:pt x="2" y="0"/>
                      </a:lnTo>
                      <a:lnTo>
                        <a:pt x="18" y="0"/>
                      </a:lnTo>
                      <a:lnTo>
                        <a:pt x="16" y="165"/>
                      </a:lnTo>
                      <a:lnTo>
                        <a:pt x="7" y="159"/>
                      </a:lnTo>
                      <a:lnTo>
                        <a:pt x="9" y="172"/>
                      </a:lnTo>
                      <a:lnTo>
                        <a:pt x="0" y="173"/>
                      </a:lnTo>
                      <a:lnTo>
                        <a:pt x="0" y="165"/>
                      </a:lnTo>
                      <a:lnTo>
                        <a:pt x="9" y="1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36" name="Freeform 158"/>
                <p:cNvSpPr>
                  <a:spLocks/>
                </p:cNvSpPr>
                <p:nvPr/>
              </p:nvSpPr>
              <p:spPr bwMode="auto">
                <a:xfrm>
                  <a:off x="1646" y="3105"/>
                  <a:ext cx="40" cy="8"/>
                </a:xfrm>
                <a:custGeom>
                  <a:avLst/>
                  <a:gdLst>
                    <a:gd name="T0" fmla="*/ 0 w 121"/>
                    <a:gd name="T1" fmla="*/ 0 h 24"/>
                    <a:gd name="T2" fmla="*/ 0 w 121"/>
                    <a:gd name="T3" fmla="*/ 0 h 24"/>
                    <a:gd name="T4" fmla="*/ 0 w 121"/>
                    <a:gd name="T5" fmla="*/ 0 h 24"/>
                    <a:gd name="T6" fmla="*/ 0 w 121"/>
                    <a:gd name="T7" fmla="*/ 0 h 24"/>
                    <a:gd name="T8" fmla="*/ 0 w 121"/>
                    <a:gd name="T9" fmla="*/ 0 h 24"/>
                    <a:gd name="T10" fmla="*/ 0 w 121"/>
                    <a:gd name="T11" fmla="*/ 0 h 24"/>
                    <a:gd name="T12" fmla="*/ 0 w 121"/>
                    <a:gd name="T13" fmla="*/ 0 h 24"/>
                    <a:gd name="T14" fmla="*/ 0 w 121"/>
                    <a:gd name="T15" fmla="*/ 0 h 24"/>
                    <a:gd name="T16" fmla="*/ 0 w 121"/>
                    <a:gd name="T17" fmla="*/ 0 h 24"/>
                    <a:gd name="T18" fmla="*/ 0 w 121"/>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24"/>
                    <a:gd name="T32" fmla="*/ 121 w 121"/>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24">
                      <a:moveTo>
                        <a:pt x="121" y="6"/>
                      </a:moveTo>
                      <a:lnTo>
                        <a:pt x="114" y="12"/>
                      </a:lnTo>
                      <a:lnTo>
                        <a:pt x="2" y="24"/>
                      </a:lnTo>
                      <a:lnTo>
                        <a:pt x="0" y="11"/>
                      </a:lnTo>
                      <a:lnTo>
                        <a:pt x="112" y="0"/>
                      </a:lnTo>
                      <a:lnTo>
                        <a:pt x="104" y="6"/>
                      </a:lnTo>
                      <a:lnTo>
                        <a:pt x="121" y="6"/>
                      </a:lnTo>
                      <a:lnTo>
                        <a:pt x="121" y="11"/>
                      </a:lnTo>
                      <a:lnTo>
                        <a:pt x="114" y="12"/>
                      </a:lnTo>
                      <a:lnTo>
                        <a:pt x="121"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37" name="Freeform 159"/>
                <p:cNvSpPr>
                  <a:spLocks/>
                </p:cNvSpPr>
                <p:nvPr/>
              </p:nvSpPr>
              <p:spPr bwMode="auto">
                <a:xfrm>
                  <a:off x="1681" y="3045"/>
                  <a:ext cx="6" cy="62"/>
                </a:xfrm>
                <a:custGeom>
                  <a:avLst/>
                  <a:gdLst>
                    <a:gd name="T0" fmla="*/ 0 w 19"/>
                    <a:gd name="T1" fmla="*/ 0 h 187"/>
                    <a:gd name="T2" fmla="*/ 0 w 19"/>
                    <a:gd name="T3" fmla="*/ 0 h 187"/>
                    <a:gd name="T4" fmla="*/ 0 w 19"/>
                    <a:gd name="T5" fmla="*/ 0 h 187"/>
                    <a:gd name="T6" fmla="*/ 0 w 19"/>
                    <a:gd name="T7" fmla="*/ 0 h 187"/>
                    <a:gd name="T8" fmla="*/ 0 w 19"/>
                    <a:gd name="T9" fmla="*/ 0 h 187"/>
                    <a:gd name="T10" fmla="*/ 0 w 19"/>
                    <a:gd name="T11" fmla="*/ 0 h 187"/>
                    <a:gd name="T12" fmla="*/ 0 w 19"/>
                    <a:gd name="T13" fmla="*/ 0 h 187"/>
                    <a:gd name="T14" fmla="*/ 0 w 19"/>
                    <a:gd name="T15" fmla="*/ 0 h 187"/>
                    <a:gd name="T16" fmla="*/ 0 w 19"/>
                    <a:gd name="T17" fmla="*/ 0 h 187"/>
                    <a:gd name="T18" fmla="*/ 0 w 19"/>
                    <a:gd name="T19" fmla="*/ 0 h 1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187"/>
                    <a:gd name="T32" fmla="*/ 19 w 19"/>
                    <a:gd name="T33" fmla="*/ 187 h 18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187">
                      <a:moveTo>
                        <a:pt x="15" y="0"/>
                      </a:moveTo>
                      <a:lnTo>
                        <a:pt x="19" y="5"/>
                      </a:lnTo>
                      <a:lnTo>
                        <a:pt x="17" y="187"/>
                      </a:lnTo>
                      <a:lnTo>
                        <a:pt x="0" y="187"/>
                      </a:lnTo>
                      <a:lnTo>
                        <a:pt x="2" y="5"/>
                      </a:lnTo>
                      <a:lnTo>
                        <a:pt x="7" y="11"/>
                      </a:lnTo>
                      <a:lnTo>
                        <a:pt x="16" y="0"/>
                      </a:lnTo>
                      <a:lnTo>
                        <a:pt x="19" y="2"/>
                      </a:lnTo>
                      <a:lnTo>
                        <a:pt x="19" y="5"/>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38" name="Freeform 160"/>
                <p:cNvSpPr>
                  <a:spLocks/>
                </p:cNvSpPr>
                <p:nvPr/>
              </p:nvSpPr>
              <p:spPr bwMode="auto">
                <a:xfrm>
                  <a:off x="1660" y="3036"/>
                  <a:ext cx="26" cy="13"/>
                </a:xfrm>
                <a:custGeom>
                  <a:avLst/>
                  <a:gdLst>
                    <a:gd name="T0" fmla="*/ 0 w 76"/>
                    <a:gd name="T1" fmla="*/ 0 h 39"/>
                    <a:gd name="T2" fmla="*/ 0 w 76"/>
                    <a:gd name="T3" fmla="*/ 0 h 39"/>
                    <a:gd name="T4" fmla="*/ 0 w 76"/>
                    <a:gd name="T5" fmla="*/ 0 h 39"/>
                    <a:gd name="T6" fmla="*/ 0 w 76"/>
                    <a:gd name="T7" fmla="*/ 0 h 39"/>
                    <a:gd name="T8" fmla="*/ 0 w 76"/>
                    <a:gd name="T9" fmla="*/ 0 h 39"/>
                    <a:gd name="T10" fmla="*/ 0 w 76"/>
                    <a:gd name="T11" fmla="*/ 0 h 39"/>
                    <a:gd name="T12" fmla="*/ 0 w 76"/>
                    <a:gd name="T13" fmla="*/ 0 h 39"/>
                    <a:gd name="T14" fmla="*/ 0 w 76"/>
                    <a:gd name="T15" fmla="*/ 0 h 39"/>
                    <a:gd name="T16" fmla="*/ 0 w 76"/>
                    <a:gd name="T17" fmla="*/ 0 h 39"/>
                    <a:gd name="T18" fmla="*/ 0 w 76"/>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
                    <a:gd name="T31" fmla="*/ 0 h 39"/>
                    <a:gd name="T32" fmla="*/ 76 w 76"/>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 h="39">
                      <a:moveTo>
                        <a:pt x="21" y="12"/>
                      </a:moveTo>
                      <a:lnTo>
                        <a:pt x="24" y="1"/>
                      </a:lnTo>
                      <a:lnTo>
                        <a:pt x="76" y="28"/>
                      </a:lnTo>
                      <a:lnTo>
                        <a:pt x="68" y="39"/>
                      </a:lnTo>
                      <a:lnTo>
                        <a:pt x="15" y="11"/>
                      </a:lnTo>
                      <a:lnTo>
                        <a:pt x="18" y="0"/>
                      </a:lnTo>
                      <a:lnTo>
                        <a:pt x="14" y="11"/>
                      </a:lnTo>
                      <a:lnTo>
                        <a:pt x="0" y="3"/>
                      </a:lnTo>
                      <a:lnTo>
                        <a:pt x="18" y="0"/>
                      </a:lnTo>
                      <a:lnTo>
                        <a:pt x="2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39" name="Freeform 161"/>
                <p:cNvSpPr>
                  <a:spLocks/>
                </p:cNvSpPr>
                <p:nvPr/>
              </p:nvSpPr>
              <p:spPr bwMode="auto">
                <a:xfrm>
                  <a:off x="1666" y="3013"/>
                  <a:ext cx="159" cy="27"/>
                </a:xfrm>
                <a:custGeom>
                  <a:avLst/>
                  <a:gdLst>
                    <a:gd name="T0" fmla="*/ 1 w 475"/>
                    <a:gd name="T1" fmla="*/ 0 h 81"/>
                    <a:gd name="T2" fmla="*/ 1 w 475"/>
                    <a:gd name="T3" fmla="*/ 0 h 81"/>
                    <a:gd name="T4" fmla="*/ 0 w 475"/>
                    <a:gd name="T5" fmla="*/ 0 h 81"/>
                    <a:gd name="T6" fmla="*/ 0 w 475"/>
                    <a:gd name="T7" fmla="*/ 0 h 81"/>
                    <a:gd name="T8" fmla="*/ 1 w 475"/>
                    <a:gd name="T9" fmla="*/ 0 h 81"/>
                    <a:gd name="T10" fmla="*/ 1 w 475"/>
                    <a:gd name="T11" fmla="*/ 0 h 81"/>
                    <a:gd name="T12" fmla="*/ 1 w 475"/>
                    <a:gd name="T13" fmla="*/ 0 h 81"/>
                    <a:gd name="T14" fmla="*/ 1 w 475"/>
                    <a:gd name="T15" fmla="*/ 0 h 81"/>
                    <a:gd name="T16" fmla="*/ 1 w 475"/>
                    <a:gd name="T17" fmla="*/ 0 h 81"/>
                    <a:gd name="T18" fmla="*/ 1 w 475"/>
                    <a:gd name="T19" fmla="*/ 0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5"/>
                    <a:gd name="T31" fmla="*/ 0 h 81"/>
                    <a:gd name="T32" fmla="*/ 475 w 475"/>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5" h="81">
                      <a:moveTo>
                        <a:pt x="475" y="6"/>
                      </a:moveTo>
                      <a:lnTo>
                        <a:pt x="468" y="13"/>
                      </a:lnTo>
                      <a:lnTo>
                        <a:pt x="3" y="81"/>
                      </a:lnTo>
                      <a:lnTo>
                        <a:pt x="0" y="69"/>
                      </a:lnTo>
                      <a:lnTo>
                        <a:pt x="466" y="0"/>
                      </a:lnTo>
                      <a:lnTo>
                        <a:pt x="459" y="6"/>
                      </a:lnTo>
                      <a:lnTo>
                        <a:pt x="475" y="6"/>
                      </a:lnTo>
                      <a:lnTo>
                        <a:pt x="475" y="12"/>
                      </a:lnTo>
                      <a:lnTo>
                        <a:pt x="468" y="13"/>
                      </a:lnTo>
                      <a:lnTo>
                        <a:pt x="475"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40" name="Freeform 162"/>
                <p:cNvSpPr>
                  <a:spLocks/>
                </p:cNvSpPr>
                <p:nvPr/>
              </p:nvSpPr>
              <p:spPr bwMode="auto">
                <a:xfrm>
                  <a:off x="1818" y="2990"/>
                  <a:ext cx="7" cy="25"/>
                </a:xfrm>
                <a:custGeom>
                  <a:avLst/>
                  <a:gdLst>
                    <a:gd name="T0" fmla="*/ 0 w 21"/>
                    <a:gd name="T1" fmla="*/ 0 h 73"/>
                    <a:gd name="T2" fmla="*/ 0 w 21"/>
                    <a:gd name="T3" fmla="*/ 0 h 73"/>
                    <a:gd name="T4" fmla="*/ 0 w 21"/>
                    <a:gd name="T5" fmla="*/ 0 h 73"/>
                    <a:gd name="T6" fmla="*/ 0 w 21"/>
                    <a:gd name="T7" fmla="*/ 0 h 73"/>
                    <a:gd name="T8" fmla="*/ 0 w 21"/>
                    <a:gd name="T9" fmla="*/ 0 h 73"/>
                    <a:gd name="T10" fmla="*/ 0 w 21"/>
                    <a:gd name="T11" fmla="*/ 0 h 73"/>
                    <a:gd name="T12" fmla="*/ 0 w 21"/>
                    <a:gd name="T13" fmla="*/ 0 h 73"/>
                    <a:gd name="T14" fmla="*/ 0 w 21"/>
                    <a:gd name="T15" fmla="*/ 0 h 73"/>
                    <a:gd name="T16" fmla="*/ 0 w 21"/>
                    <a:gd name="T17" fmla="*/ 0 h 73"/>
                    <a:gd name="T18" fmla="*/ 0 w 21"/>
                    <a:gd name="T19" fmla="*/ 0 h 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
                    <a:gd name="T31" fmla="*/ 0 h 73"/>
                    <a:gd name="T32" fmla="*/ 21 w 21"/>
                    <a:gd name="T33" fmla="*/ 73 h 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 h="73">
                      <a:moveTo>
                        <a:pt x="8" y="12"/>
                      </a:moveTo>
                      <a:lnTo>
                        <a:pt x="16" y="6"/>
                      </a:lnTo>
                      <a:lnTo>
                        <a:pt x="21" y="73"/>
                      </a:lnTo>
                      <a:lnTo>
                        <a:pt x="5" y="73"/>
                      </a:lnTo>
                      <a:lnTo>
                        <a:pt x="0" y="6"/>
                      </a:lnTo>
                      <a:lnTo>
                        <a:pt x="8" y="0"/>
                      </a:lnTo>
                      <a:lnTo>
                        <a:pt x="0" y="6"/>
                      </a:lnTo>
                      <a:lnTo>
                        <a:pt x="0" y="0"/>
                      </a:lnTo>
                      <a:lnTo>
                        <a:pt x="8" y="0"/>
                      </a:lnTo>
                      <a:lnTo>
                        <a:pt x="8"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41" name="Freeform 163"/>
                <p:cNvSpPr>
                  <a:spLocks/>
                </p:cNvSpPr>
                <p:nvPr/>
              </p:nvSpPr>
              <p:spPr bwMode="auto">
                <a:xfrm>
                  <a:off x="1820" y="2990"/>
                  <a:ext cx="28" cy="5"/>
                </a:xfrm>
                <a:custGeom>
                  <a:avLst/>
                  <a:gdLst>
                    <a:gd name="T0" fmla="*/ 0 w 83"/>
                    <a:gd name="T1" fmla="*/ 0 h 13"/>
                    <a:gd name="T2" fmla="*/ 0 w 83"/>
                    <a:gd name="T3" fmla="*/ 0 h 13"/>
                    <a:gd name="T4" fmla="*/ 0 w 83"/>
                    <a:gd name="T5" fmla="*/ 0 h 13"/>
                    <a:gd name="T6" fmla="*/ 0 w 83"/>
                    <a:gd name="T7" fmla="*/ 0 h 13"/>
                    <a:gd name="T8" fmla="*/ 0 w 83"/>
                    <a:gd name="T9" fmla="*/ 0 h 13"/>
                    <a:gd name="T10" fmla="*/ 0 w 83"/>
                    <a:gd name="T11" fmla="*/ 0 h 13"/>
                    <a:gd name="T12" fmla="*/ 0 w 83"/>
                    <a:gd name="T13" fmla="*/ 0 h 13"/>
                    <a:gd name="T14" fmla="*/ 0 w 83"/>
                    <a:gd name="T15" fmla="*/ 0 h 13"/>
                    <a:gd name="T16" fmla="*/ 0 w 83"/>
                    <a:gd name="T17" fmla="*/ 0 h 13"/>
                    <a:gd name="T18" fmla="*/ 0 w 83"/>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3"/>
                    <a:gd name="T31" fmla="*/ 0 h 13"/>
                    <a:gd name="T32" fmla="*/ 83 w 83"/>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3" h="13">
                      <a:moveTo>
                        <a:pt x="67" y="7"/>
                      </a:moveTo>
                      <a:lnTo>
                        <a:pt x="75" y="13"/>
                      </a:lnTo>
                      <a:lnTo>
                        <a:pt x="0" y="12"/>
                      </a:lnTo>
                      <a:lnTo>
                        <a:pt x="0" y="0"/>
                      </a:lnTo>
                      <a:lnTo>
                        <a:pt x="75" y="1"/>
                      </a:lnTo>
                      <a:lnTo>
                        <a:pt x="83" y="7"/>
                      </a:lnTo>
                      <a:lnTo>
                        <a:pt x="75" y="1"/>
                      </a:lnTo>
                      <a:lnTo>
                        <a:pt x="83" y="1"/>
                      </a:lnTo>
                      <a:lnTo>
                        <a:pt x="83" y="7"/>
                      </a:lnTo>
                      <a:lnTo>
                        <a:pt x="67"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42" name="Freeform 164"/>
                <p:cNvSpPr>
                  <a:spLocks/>
                </p:cNvSpPr>
                <p:nvPr/>
              </p:nvSpPr>
              <p:spPr bwMode="auto">
                <a:xfrm>
                  <a:off x="1842" y="2993"/>
                  <a:ext cx="6" cy="17"/>
                </a:xfrm>
                <a:custGeom>
                  <a:avLst/>
                  <a:gdLst>
                    <a:gd name="T0" fmla="*/ 0 w 17"/>
                    <a:gd name="T1" fmla="*/ 0 h 53"/>
                    <a:gd name="T2" fmla="*/ 0 w 17"/>
                    <a:gd name="T3" fmla="*/ 0 h 53"/>
                    <a:gd name="T4" fmla="*/ 0 w 17"/>
                    <a:gd name="T5" fmla="*/ 0 h 53"/>
                    <a:gd name="T6" fmla="*/ 0 w 17"/>
                    <a:gd name="T7" fmla="*/ 0 h 53"/>
                    <a:gd name="T8" fmla="*/ 0 w 17"/>
                    <a:gd name="T9" fmla="*/ 0 h 53"/>
                    <a:gd name="T10" fmla="*/ 0 w 17"/>
                    <a:gd name="T11" fmla="*/ 0 h 53"/>
                    <a:gd name="T12" fmla="*/ 0 w 17"/>
                    <a:gd name="T13" fmla="*/ 0 h 53"/>
                    <a:gd name="T14" fmla="*/ 0 w 17"/>
                    <a:gd name="T15" fmla="*/ 0 h 53"/>
                    <a:gd name="T16" fmla="*/ 0 w 17"/>
                    <a:gd name="T17" fmla="*/ 0 h 53"/>
                    <a:gd name="T18" fmla="*/ 0 w 17"/>
                    <a:gd name="T19" fmla="*/ 0 h 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53"/>
                    <a:gd name="T32" fmla="*/ 17 w 17"/>
                    <a:gd name="T33" fmla="*/ 53 h 5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53">
                      <a:moveTo>
                        <a:pt x="9" y="53"/>
                      </a:moveTo>
                      <a:lnTo>
                        <a:pt x="0" y="47"/>
                      </a:lnTo>
                      <a:lnTo>
                        <a:pt x="1" y="0"/>
                      </a:lnTo>
                      <a:lnTo>
                        <a:pt x="17" y="0"/>
                      </a:lnTo>
                      <a:lnTo>
                        <a:pt x="16" y="47"/>
                      </a:lnTo>
                      <a:lnTo>
                        <a:pt x="7" y="41"/>
                      </a:lnTo>
                      <a:lnTo>
                        <a:pt x="9" y="53"/>
                      </a:lnTo>
                      <a:lnTo>
                        <a:pt x="0" y="53"/>
                      </a:lnTo>
                      <a:lnTo>
                        <a:pt x="0" y="47"/>
                      </a:lnTo>
                      <a:lnTo>
                        <a:pt x="9"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43" name="Freeform 165"/>
                <p:cNvSpPr>
                  <a:spLocks/>
                </p:cNvSpPr>
                <p:nvPr/>
              </p:nvSpPr>
              <p:spPr bwMode="auto">
                <a:xfrm>
                  <a:off x="1845" y="3004"/>
                  <a:ext cx="34" cy="6"/>
                </a:xfrm>
                <a:custGeom>
                  <a:avLst/>
                  <a:gdLst>
                    <a:gd name="T0" fmla="*/ 0 w 104"/>
                    <a:gd name="T1" fmla="*/ 0 h 19"/>
                    <a:gd name="T2" fmla="*/ 0 w 104"/>
                    <a:gd name="T3" fmla="*/ 0 h 19"/>
                    <a:gd name="T4" fmla="*/ 0 w 104"/>
                    <a:gd name="T5" fmla="*/ 0 h 19"/>
                    <a:gd name="T6" fmla="*/ 0 w 104"/>
                    <a:gd name="T7" fmla="*/ 0 h 19"/>
                    <a:gd name="T8" fmla="*/ 0 w 104"/>
                    <a:gd name="T9" fmla="*/ 0 h 19"/>
                    <a:gd name="T10" fmla="*/ 0 w 104"/>
                    <a:gd name="T11" fmla="*/ 0 h 19"/>
                    <a:gd name="T12" fmla="*/ 0 w 104"/>
                    <a:gd name="T13" fmla="*/ 0 h 19"/>
                    <a:gd name="T14" fmla="*/ 0 w 104"/>
                    <a:gd name="T15" fmla="*/ 0 h 19"/>
                    <a:gd name="T16" fmla="*/ 0 w 104"/>
                    <a:gd name="T17" fmla="*/ 0 h 19"/>
                    <a:gd name="T18" fmla="*/ 0 w 104"/>
                    <a:gd name="T19" fmla="*/ 0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4"/>
                    <a:gd name="T31" fmla="*/ 0 h 19"/>
                    <a:gd name="T32" fmla="*/ 104 w 104"/>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4" h="19">
                      <a:moveTo>
                        <a:pt x="104" y="6"/>
                      </a:moveTo>
                      <a:lnTo>
                        <a:pt x="97" y="12"/>
                      </a:lnTo>
                      <a:lnTo>
                        <a:pt x="2" y="19"/>
                      </a:lnTo>
                      <a:lnTo>
                        <a:pt x="0" y="7"/>
                      </a:lnTo>
                      <a:lnTo>
                        <a:pt x="95" y="0"/>
                      </a:lnTo>
                      <a:lnTo>
                        <a:pt x="88" y="6"/>
                      </a:lnTo>
                      <a:lnTo>
                        <a:pt x="104" y="6"/>
                      </a:lnTo>
                      <a:lnTo>
                        <a:pt x="104" y="11"/>
                      </a:lnTo>
                      <a:lnTo>
                        <a:pt x="97" y="12"/>
                      </a:lnTo>
                      <a:lnTo>
                        <a:pt x="104"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44" name="Freeform 166"/>
                <p:cNvSpPr>
                  <a:spLocks/>
                </p:cNvSpPr>
                <p:nvPr/>
              </p:nvSpPr>
              <p:spPr bwMode="auto">
                <a:xfrm>
                  <a:off x="1874" y="2860"/>
                  <a:ext cx="7" cy="146"/>
                </a:xfrm>
                <a:custGeom>
                  <a:avLst/>
                  <a:gdLst>
                    <a:gd name="T0" fmla="*/ 0 w 21"/>
                    <a:gd name="T1" fmla="*/ 0 h 439"/>
                    <a:gd name="T2" fmla="*/ 0 w 21"/>
                    <a:gd name="T3" fmla="*/ 0 h 439"/>
                    <a:gd name="T4" fmla="*/ 0 w 21"/>
                    <a:gd name="T5" fmla="*/ 1 h 439"/>
                    <a:gd name="T6" fmla="*/ 0 w 21"/>
                    <a:gd name="T7" fmla="*/ 1 h 439"/>
                    <a:gd name="T8" fmla="*/ 0 w 21"/>
                    <a:gd name="T9" fmla="*/ 0 h 439"/>
                    <a:gd name="T10" fmla="*/ 0 w 21"/>
                    <a:gd name="T11" fmla="*/ 0 h 439"/>
                    <a:gd name="T12" fmla="*/ 0 w 21"/>
                    <a:gd name="T13" fmla="*/ 0 h 439"/>
                    <a:gd name="T14" fmla="*/ 0 w 21"/>
                    <a:gd name="T15" fmla="*/ 0 h 439"/>
                    <a:gd name="T16" fmla="*/ 0 w 21"/>
                    <a:gd name="T17" fmla="*/ 0 h 439"/>
                    <a:gd name="T18" fmla="*/ 0 w 21"/>
                    <a:gd name="T19" fmla="*/ 0 h 4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
                    <a:gd name="T31" fmla="*/ 0 h 439"/>
                    <a:gd name="T32" fmla="*/ 21 w 21"/>
                    <a:gd name="T33" fmla="*/ 439 h 4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 h="439">
                      <a:moveTo>
                        <a:pt x="16" y="0"/>
                      </a:moveTo>
                      <a:lnTo>
                        <a:pt x="21" y="5"/>
                      </a:lnTo>
                      <a:lnTo>
                        <a:pt x="16" y="439"/>
                      </a:lnTo>
                      <a:lnTo>
                        <a:pt x="0" y="439"/>
                      </a:lnTo>
                      <a:lnTo>
                        <a:pt x="5" y="5"/>
                      </a:lnTo>
                      <a:lnTo>
                        <a:pt x="10" y="10"/>
                      </a:lnTo>
                      <a:lnTo>
                        <a:pt x="15" y="0"/>
                      </a:lnTo>
                      <a:lnTo>
                        <a:pt x="21" y="1"/>
                      </a:lnTo>
                      <a:lnTo>
                        <a:pt x="21" y="5"/>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45" name="Freeform 167"/>
                <p:cNvSpPr>
                  <a:spLocks/>
                </p:cNvSpPr>
                <p:nvPr/>
              </p:nvSpPr>
              <p:spPr bwMode="auto">
                <a:xfrm>
                  <a:off x="1870" y="2858"/>
                  <a:ext cx="9" cy="5"/>
                </a:xfrm>
                <a:custGeom>
                  <a:avLst/>
                  <a:gdLst>
                    <a:gd name="T0" fmla="*/ 0 w 27"/>
                    <a:gd name="T1" fmla="*/ 0 h 14"/>
                    <a:gd name="T2" fmla="*/ 0 w 27"/>
                    <a:gd name="T3" fmla="*/ 0 h 14"/>
                    <a:gd name="T4" fmla="*/ 0 w 27"/>
                    <a:gd name="T5" fmla="*/ 0 h 14"/>
                    <a:gd name="T6" fmla="*/ 0 w 27"/>
                    <a:gd name="T7" fmla="*/ 0 h 14"/>
                    <a:gd name="T8" fmla="*/ 0 w 27"/>
                    <a:gd name="T9" fmla="*/ 0 h 14"/>
                    <a:gd name="T10" fmla="*/ 0 w 27"/>
                    <a:gd name="T11" fmla="*/ 0 h 14"/>
                    <a:gd name="T12" fmla="*/ 0 w 27"/>
                    <a:gd name="T13" fmla="*/ 0 h 14"/>
                    <a:gd name="T14" fmla="*/ 0 w 27"/>
                    <a:gd name="T15" fmla="*/ 0 h 14"/>
                    <a:gd name="T16" fmla="*/ 0 w 27"/>
                    <a:gd name="T17" fmla="*/ 0 h 14"/>
                    <a:gd name="T18" fmla="*/ 0 w 27"/>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14"/>
                    <a:gd name="T32" fmla="*/ 27 w 27"/>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14">
                      <a:moveTo>
                        <a:pt x="17" y="5"/>
                      </a:moveTo>
                      <a:lnTo>
                        <a:pt x="12" y="0"/>
                      </a:lnTo>
                      <a:lnTo>
                        <a:pt x="27" y="4"/>
                      </a:lnTo>
                      <a:lnTo>
                        <a:pt x="21" y="14"/>
                      </a:lnTo>
                      <a:lnTo>
                        <a:pt x="5" y="10"/>
                      </a:lnTo>
                      <a:lnTo>
                        <a:pt x="0" y="5"/>
                      </a:lnTo>
                      <a:lnTo>
                        <a:pt x="6" y="10"/>
                      </a:lnTo>
                      <a:lnTo>
                        <a:pt x="0" y="9"/>
                      </a:lnTo>
                      <a:lnTo>
                        <a:pt x="0" y="5"/>
                      </a:lnTo>
                      <a:lnTo>
                        <a:pt x="17"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46" name="Freeform 168"/>
                <p:cNvSpPr>
                  <a:spLocks/>
                </p:cNvSpPr>
                <p:nvPr/>
              </p:nvSpPr>
              <p:spPr bwMode="auto">
                <a:xfrm>
                  <a:off x="1870" y="2854"/>
                  <a:ext cx="6" cy="6"/>
                </a:xfrm>
                <a:custGeom>
                  <a:avLst/>
                  <a:gdLst>
                    <a:gd name="T0" fmla="*/ 0 w 17"/>
                    <a:gd name="T1" fmla="*/ 0 h 17"/>
                    <a:gd name="T2" fmla="*/ 0 w 17"/>
                    <a:gd name="T3" fmla="*/ 0 h 17"/>
                    <a:gd name="T4" fmla="*/ 0 w 17"/>
                    <a:gd name="T5" fmla="*/ 0 h 17"/>
                    <a:gd name="T6" fmla="*/ 0 w 17"/>
                    <a:gd name="T7" fmla="*/ 0 h 17"/>
                    <a:gd name="T8" fmla="*/ 0 w 17"/>
                    <a:gd name="T9" fmla="*/ 0 h 17"/>
                    <a:gd name="T10" fmla="*/ 0 w 17"/>
                    <a:gd name="T11" fmla="*/ 0 h 17"/>
                    <a:gd name="T12" fmla="*/ 0 w 17"/>
                    <a:gd name="T13" fmla="*/ 0 h 17"/>
                    <a:gd name="T14" fmla="*/ 0 w 17"/>
                    <a:gd name="T15" fmla="*/ 0 h 17"/>
                    <a:gd name="T16" fmla="*/ 0 w 17"/>
                    <a:gd name="T17" fmla="*/ 0 h 17"/>
                    <a:gd name="T18" fmla="*/ 0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4" y="9"/>
                      </a:moveTo>
                      <a:lnTo>
                        <a:pt x="17" y="4"/>
                      </a:lnTo>
                      <a:lnTo>
                        <a:pt x="17" y="17"/>
                      </a:lnTo>
                      <a:lnTo>
                        <a:pt x="0" y="17"/>
                      </a:lnTo>
                      <a:lnTo>
                        <a:pt x="0" y="4"/>
                      </a:lnTo>
                      <a:lnTo>
                        <a:pt x="3" y="0"/>
                      </a:lnTo>
                      <a:lnTo>
                        <a:pt x="0" y="4"/>
                      </a:lnTo>
                      <a:lnTo>
                        <a:pt x="0" y="2"/>
                      </a:lnTo>
                      <a:lnTo>
                        <a:pt x="3" y="0"/>
                      </a:lnTo>
                      <a:lnTo>
                        <a:pt x="14"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47" name="Freeform 169"/>
                <p:cNvSpPr>
                  <a:spLocks/>
                </p:cNvSpPr>
                <p:nvPr/>
              </p:nvSpPr>
              <p:spPr bwMode="auto">
                <a:xfrm>
                  <a:off x="1871" y="2852"/>
                  <a:ext cx="9" cy="5"/>
                </a:xfrm>
                <a:custGeom>
                  <a:avLst/>
                  <a:gdLst>
                    <a:gd name="T0" fmla="*/ 0 w 25"/>
                    <a:gd name="T1" fmla="*/ 0 h 17"/>
                    <a:gd name="T2" fmla="*/ 0 w 25"/>
                    <a:gd name="T3" fmla="*/ 0 h 17"/>
                    <a:gd name="T4" fmla="*/ 0 w 25"/>
                    <a:gd name="T5" fmla="*/ 0 h 17"/>
                    <a:gd name="T6" fmla="*/ 0 w 25"/>
                    <a:gd name="T7" fmla="*/ 0 h 17"/>
                    <a:gd name="T8" fmla="*/ 0 w 25"/>
                    <a:gd name="T9" fmla="*/ 0 h 17"/>
                    <a:gd name="T10" fmla="*/ 0 w 25"/>
                    <a:gd name="T11" fmla="*/ 0 h 17"/>
                    <a:gd name="T12" fmla="*/ 0 w 25"/>
                    <a:gd name="T13" fmla="*/ 0 h 17"/>
                    <a:gd name="T14" fmla="*/ 0 w 25"/>
                    <a:gd name="T15" fmla="*/ 0 h 17"/>
                    <a:gd name="T16" fmla="*/ 0 w 25"/>
                    <a:gd name="T17" fmla="*/ 0 h 17"/>
                    <a:gd name="T18" fmla="*/ 0 w 25"/>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17"/>
                    <a:gd name="T32" fmla="*/ 25 w 25"/>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17">
                      <a:moveTo>
                        <a:pt x="25" y="4"/>
                      </a:moveTo>
                      <a:lnTo>
                        <a:pt x="22" y="8"/>
                      </a:lnTo>
                      <a:lnTo>
                        <a:pt x="11" y="17"/>
                      </a:lnTo>
                      <a:lnTo>
                        <a:pt x="0" y="8"/>
                      </a:lnTo>
                      <a:lnTo>
                        <a:pt x="12" y="0"/>
                      </a:lnTo>
                      <a:lnTo>
                        <a:pt x="9" y="4"/>
                      </a:lnTo>
                      <a:lnTo>
                        <a:pt x="25" y="4"/>
                      </a:lnTo>
                      <a:lnTo>
                        <a:pt x="25" y="6"/>
                      </a:lnTo>
                      <a:lnTo>
                        <a:pt x="22" y="8"/>
                      </a:lnTo>
                      <a:lnTo>
                        <a:pt x="25"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48" name="Freeform 170"/>
                <p:cNvSpPr>
                  <a:spLocks/>
                </p:cNvSpPr>
                <p:nvPr/>
              </p:nvSpPr>
              <p:spPr bwMode="auto">
                <a:xfrm>
                  <a:off x="1874" y="2845"/>
                  <a:ext cx="6" cy="8"/>
                </a:xfrm>
                <a:custGeom>
                  <a:avLst/>
                  <a:gdLst>
                    <a:gd name="T0" fmla="*/ 0 w 16"/>
                    <a:gd name="T1" fmla="*/ 0 h 25"/>
                    <a:gd name="T2" fmla="*/ 0 w 16"/>
                    <a:gd name="T3" fmla="*/ 0 h 25"/>
                    <a:gd name="T4" fmla="*/ 0 w 16"/>
                    <a:gd name="T5" fmla="*/ 0 h 25"/>
                    <a:gd name="T6" fmla="*/ 0 w 16"/>
                    <a:gd name="T7" fmla="*/ 0 h 25"/>
                    <a:gd name="T8" fmla="*/ 0 w 16"/>
                    <a:gd name="T9" fmla="*/ 0 h 25"/>
                    <a:gd name="T10" fmla="*/ 0 w 16"/>
                    <a:gd name="T11" fmla="*/ 0 h 25"/>
                    <a:gd name="T12" fmla="*/ 0 w 16"/>
                    <a:gd name="T13" fmla="*/ 0 h 25"/>
                    <a:gd name="T14" fmla="*/ 0 w 16"/>
                    <a:gd name="T15" fmla="*/ 0 h 25"/>
                    <a:gd name="T16" fmla="*/ 0 w 16"/>
                    <a:gd name="T17" fmla="*/ 0 h 25"/>
                    <a:gd name="T18" fmla="*/ 0 w 16"/>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25"/>
                    <a:gd name="T32" fmla="*/ 16 w 16"/>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25">
                      <a:moveTo>
                        <a:pt x="8" y="12"/>
                      </a:moveTo>
                      <a:lnTo>
                        <a:pt x="16" y="6"/>
                      </a:lnTo>
                      <a:lnTo>
                        <a:pt x="16" y="25"/>
                      </a:lnTo>
                      <a:lnTo>
                        <a:pt x="0" y="25"/>
                      </a:lnTo>
                      <a:lnTo>
                        <a:pt x="0" y="6"/>
                      </a:lnTo>
                      <a:lnTo>
                        <a:pt x="8" y="0"/>
                      </a:lnTo>
                      <a:lnTo>
                        <a:pt x="0" y="6"/>
                      </a:lnTo>
                      <a:lnTo>
                        <a:pt x="0" y="0"/>
                      </a:lnTo>
                      <a:lnTo>
                        <a:pt x="8" y="0"/>
                      </a:lnTo>
                      <a:lnTo>
                        <a:pt x="8"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49" name="Freeform 171"/>
                <p:cNvSpPr>
                  <a:spLocks/>
                </p:cNvSpPr>
                <p:nvPr/>
              </p:nvSpPr>
              <p:spPr bwMode="auto">
                <a:xfrm>
                  <a:off x="1877" y="2845"/>
                  <a:ext cx="34" cy="4"/>
                </a:xfrm>
                <a:custGeom>
                  <a:avLst/>
                  <a:gdLst>
                    <a:gd name="T0" fmla="*/ 0 w 103"/>
                    <a:gd name="T1" fmla="*/ 0 h 13"/>
                    <a:gd name="T2" fmla="*/ 0 w 103"/>
                    <a:gd name="T3" fmla="*/ 0 h 13"/>
                    <a:gd name="T4" fmla="*/ 0 w 103"/>
                    <a:gd name="T5" fmla="*/ 0 h 13"/>
                    <a:gd name="T6" fmla="*/ 0 w 103"/>
                    <a:gd name="T7" fmla="*/ 0 h 13"/>
                    <a:gd name="T8" fmla="*/ 0 w 103"/>
                    <a:gd name="T9" fmla="*/ 0 h 13"/>
                    <a:gd name="T10" fmla="*/ 0 w 103"/>
                    <a:gd name="T11" fmla="*/ 0 h 13"/>
                    <a:gd name="T12" fmla="*/ 0 w 103"/>
                    <a:gd name="T13" fmla="*/ 0 h 13"/>
                    <a:gd name="T14" fmla="*/ 0 w 103"/>
                    <a:gd name="T15" fmla="*/ 0 h 13"/>
                    <a:gd name="T16" fmla="*/ 0 w 103"/>
                    <a:gd name="T17" fmla="*/ 0 h 13"/>
                    <a:gd name="T18" fmla="*/ 0 w 103"/>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3"/>
                    <a:gd name="T31" fmla="*/ 0 h 13"/>
                    <a:gd name="T32" fmla="*/ 103 w 103"/>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3" h="13">
                      <a:moveTo>
                        <a:pt x="87" y="7"/>
                      </a:moveTo>
                      <a:lnTo>
                        <a:pt x="95" y="13"/>
                      </a:lnTo>
                      <a:lnTo>
                        <a:pt x="0" y="12"/>
                      </a:lnTo>
                      <a:lnTo>
                        <a:pt x="0" y="0"/>
                      </a:lnTo>
                      <a:lnTo>
                        <a:pt x="95" y="1"/>
                      </a:lnTo>
                      <a:lnTo>
                        <a:pt x="103" y="7"/>
                      </a:lnTo>
                      <a:lnTo>
                        <a:pt x="95" y="1"/>
                      </a:lnTo>
                      <a:lnTo>
                        <a:pt x="103" y="1"/>
                      </a:lnTo>
                      <a:lnTo>
                        <a:pt x="103" y="7"/>
                      </a:lnTo>
                      <a:lnTo>
                        <a:pt x="87"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50" name="Freeform 172"/>
                <p:cNvSpPr>
                  <a:spLocks/>
                </p:cNvSpPr>
                <p:nvPr/>
              </p:nvSpPr>
              <p:spPr bwMode="auto">
                <a:xfrm>
                  <a:off x="1906" y="2847"/>
                  <a:ext cx="5" cy="8"/>
                </a:xfrm>
                <a:custGeom>
                  <a:avLst/>
                  <a:gdLst>
                    <a:gd name="T0" fmla="*/ 0 w 16"/>
                    <a:gd name="T1" fmla="*/ 0 h 23"/>
                    <a:gd name="T2" fmla="*/ 0 w 16"/>
                    <a:gd name="T3" fmla="*/ 0 h 23"/>
                    <a:gd name="T4" fmla="*/ 0 w 16"/>
                    <a:gd name="T5" fmla="*/ 0 h 23"/>
                    <a:gd name="T6" fmla="*/ 0 w 16"/>
                    <a:gd name="T7" fmla="*/ 0 h 23"/>
                    <a:gd name="T8" fmla="*/ 0 w 16"/>
                    <a:gd name="T9" fmla="*/ 0 h 23"/>
                    <a:gd name="T10" fmla="*/ 0 w 16"/>
                    <a:gd name="T11" fmla="*/ 0 h 23"/>
                    <a:gd name="T12" fmla="*/ 0 w 16"/>
                    <a:gd name="T13" fmla="*/ 0 h 23"/>
                    <a:gd name="T14" fmla="*/ 0 w 16"/>
                    <a:gd name="T15" fmla="*/ 0 h 23"/>
                    <a:gd name="T16" fmla="*/ 0 w 16"/>
                    <a:gd name="T17" fmla="*/ 0 h 23"/>
                    <a:gd name="T18" fmla="*/ 0 w 16"/>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23"/>
                    <a:gd name="T32" fmla="*/ 16 w 16"/>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23">
                      <a:moveTo>
                        <a:pt x="2" y="23"/>
                      </a:moveTo>
                      <a:lnTo>
                        <a:pt x="0" y="19"/>
                      </a:lnTo>
                      <a:lnTo>
                        <a:pt x="0" y="0"/>
                      </a:lnTo>
                      <a:lnTo>
                        <a:pt x="16" y="0"/>
                      </a:lnTo>
                      <a:lnTo>
                        <a:pt x="16" y="19"/>
                      </a:lnTo>
                      <a:lnTo>
                        <a:pt x="14" y="15"/>
                      </a:lnTo>
                      <a:lnTo>
                        <a:pt x="2" y="23"/>
                      </a:lnTo>
                      <a:lnTo>
                        <a:pt x="0" y="21"/>
                      </a:lnTo>
                      <a:lnTo>
                        <a:pt x="0" y="19"/>
                      </a:lnTo>
                      <a:lnTo>
                        <a:pt x="2"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51" name="Freeform 173"/>
                <p:cNvSpPr>
                  <a:spLocks/>
                </p:cNvSpPr>
                <p:nvPr/>
              </p:nvSpPr>
              <p:spPr bwMode="auto">
                <a:xfrm>
                  <a:off x="1907" y="2852"/>
                  <a:ext cx="8" cy="6"/>
                </a:xfrm>
                <a:custGeom>
                  <a:avLst/>
                  <a:gdLst>
                    <a:gd name="T0" fmla="*/ 0 w 24"/>
                    <a:gd name="T1" fmla="*/ 0 h 17"/>
                    <a:gd name="T2" fmla="*/ 0 w 24"/>
                    <a:gd name="T3" fmla="*/ 0 h 17"/>
                    <a:gd name="T4" fmla="*/ 0 w 24"/>
                    <a:gd name="T5" fmla="*/ 0 h 17"/>
                    <a:gd name="T6" fmla="*/ 0 w 24"/>
                    <a:gd name="T7" fmla="*/ 0 h 17"/>
                    <a:gd name="T8" fmla="*/ 0 w 24"/>
                    <a:gd name="T9" fmla="*/ 0 h 17"/>
                    <a:gd name="T10" fmla="*/ 0 w 24"/>
                    <a:gd name="T11" fmla="*/ 0 h 17"/>
                    <a:gd name="T12" fmla="*/ 0 w 24"/>
                    <a:gd name="T13" fmla="*/ 0 h 17"/>
                    <a:gd name="T14" fmla="*/ 0 w 24"/>
                    <a:gd name="T15" fmla="*/ 0 h 17"/>
                    <a:gd name="T16" fmla="*/ 0 w 24"/>
                    <a:gd name="T17" fmla="*/ 0 h 17"/>
                    <a:gd name="T18" fmla="*/ 0 w 24"/>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17"/>
                    <a:gd name="T32" fmla="*/ 24 w 24"/>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17">
                      <a:moveTo>
                        <a:pt x="8" y="13"/>
                      </a:moveTo>
                      <a:lnTo>
                        <a:pt x="10" y="17"/>
                      </a:lnTo>
                      <a:lnTo>
                        <a:pt x="0" y="8"/>
                      </a:lnTo>
                      <a:lnTo>
                        <a:pt x="12" y="0"/>
                      </a:lnTo>
                      <a:lnTo>
                        <a:pt x="22" y="8"/>
                      </a:lnTo>
                      <a:lnTo>
                        <a:pt x="24" y="13"/>
                      </a:lnTo>
                      <a:lnTo>
                        <a:pt x="22" y="8"/>
                      </a:lnTo>
                      <a:lnTo>
                        <a:pt x="24" y="10"/>
                      </a:lnTo>
                      <a:lnTo>
                        <a:pt x="24" y="13"/>
                      </a:lnTo>
                      <a:lnTo>
                        <a:pt x="8"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52" name="Freeform 174"/>
                <p:cNvSpPr>
                  <a:spLocks/>
                </p:cNvSpPr>
                <p:nvPr/>
              </p:nvSpPr>
              <p:spPr bwMode="auto">
                <a:xfrm>
                  <a:off x="1909" y="2856"/>
                  <a:ext cx="6" cy="6"/>
                </a:xfrm>
                <a:custGeom>
                  <a:avLst/>
                  <a:gdLst>
                    <a:gd name="T0" fmla="*/ 0 w 16"/>
                    <a:gd name="T1" fmla="*/ 0 h 16"/>
                    <a:gd name="T2" fmla="*/ 0 w 16"/>
                    <a:gd name="T3" fmla="*/ 0 h 16"/>
                    <a:gd name="T4" fmla="*/ 0 w 16"/>
                    <a:gd name="T5" fmla="*/ 0 h 16"/>
                    <a:gd name="T6" fmla="*/ 0 w 16"/>
                    <a:gd name="T7" fmla="*/ 0 h 16"/>
                    <a:gd name="T8" fmla="*/ 0 w 16"/>
                    <a:gd name="T9" fmla="*/ 0 h 16"/>
                    <a:gd name="T10" fmla="*/ 0 w 16"/>
                    <a:gd name="T11" fmla="*/ 0 h 16"/>
                    <a:gd name="T12" fmla="*/ 0 w 16"/>
                    <a:gd name="T13" fmla="*/ 0 h 16"/>
                    <a:gd name="T14" fmla="*/ 0 w 16"/>
                    <a:gd name="T15" fmla="*/ 0 h 16"/>
                    <a:gd name="T16" fmla="*/ 0 w 16"/>
                    <a:gd name="T17" fmla="*/ 0 h 16"/>
                    <a:gd name="T18" fmla="*/ 0 w 16"/>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16"/>
                    <a:gd name="T32" fmla="*/ 16 w 16"/>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16">
                      <a:moveTo>
                        <a:pt x="5" y="6"/>
                      </a:moveTo>
                      <a:lnTo>
                        <a:pt x="0" y="11"/>
                      </a:lnTo>
                      <a:lnTo>
                        <a:pt x="0" y="0"/>
                      </a:lnTo>
                      <a:lnTo>
                        <a:pt x="16" y="0"/>
                      </a:lnTo>
                      <a:lnTo>
                        <a:pt x="16" y="11"/>
                      </a:lnTo>
                      <a:lnTo>
                        <a:pt x="11" y="16"/>
                      </a:lnTo>
                      <a:lnTo>
                        <a:pt x="16" y="11"/>
                      </a:lnTo>
                      <a:lnTo>
                        <a:pt x="16" y="15"/>
                      </a:lnTo>
                      <a:lnTo>
                        <a:pt x="11" y="16"/>
                      </a:lnTo>
                      <a:lnTo>
                        <a:pt x="5"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53" name="Freeform 175"/>
                <p:cNvSpPr>
                  <a:spLocks/>
                </p:cNvSpPr>
                <p:nvPr/>
              </p:nvSpPr>
              <p:spPr bwMode="auto">
                <a:xfrm>
                  <a:off x="1906" y="2858"/>
                  <a:ext cx="7" cy="5"/>
                </a:xfrm>
                <a:custGeom>
                  <a:avLst/>
                  <a:gdLst>
                    <a:gd name="T0" fmla="*/ 0 w 22"/>
                    <a:gd name="T1" fmla="*/ 0 h 14"/>
                    <a:gd name="T2" fmla="*/ 0 w 22"/>
                    <a:gd name="T3" fmla="*/ 0 h 14"/>
                    <a:gd name="T4" fmla="*/ 0 w 22"/>
                    <a:gd name="T5" fmla="*/ 0 h 14"/>
                    <a:gd name="T6" fmla="*/ 0 w 22"/>
                    <a:gd name="T7" fmla="*/ 0 h 14"/>
                    <a:gd name="T8" fmla="*/ 0 w 22"/>
                    <a:gd name="T9" fmla="*/ 0 h 14"/>
                    <a:gd name="T10" fmla="*/ 0 w 22"/>
                    <a:gd name="T11" fmla="*/ 0 h 14"/>
                    <a:gd name="T12" fmla="*/ 0 w 22"/>
                    <a:gd name="T13" fmla="*/ 0 h 14"/>
                    <a:gd name="T14" fmla="*/ 0 w 22"/>
                    <a:gd name="T15" fmla="*/ 0 h 14"/>
                    <a:gd name="T16" fmla="*/ 0 w 22"/>
                    <a:gd name="T17" fmla="*/ 0 h 14"/>
                    <a:gd name="T18" fmla="*/ 0 w 22"/>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14"/>
                    <a:gd name="T32" fmla="*/ 22 w 22"/>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14">
                      <a:moveTo>
                        <a:pt x="0" y="9"/>
                      </a:moveTo>
                      <a:lnTo>
                        <a:pt x="5" y="4"/>
                      </a:lnTo>
                      <a:lnTo>
                        <a:pt x="16" y="0"/>
                      </a:lnTo>
                      <a:lnTo>
                        <a:pt x="22" y="10"/>
                      </a:lnTo>
                      <a:lnTo>
                        <a:pt x="11" y="14"/>
                      </a:lnTo>
                      <a:lnTo>
                        <a:pt x="16" y="9"/>
                      </a:lnTo>
                      <a:lnTo>
                        <a:pt x="0" y="9"/>
                      </a:lnTo>
                      <a:lnTo>
                        <a:pt x="0" y="5"/>
                      </a:lnTo>
                      <a:lnTo>
                        <a:pt x="5" y="4"/>
                      </a:ln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54" name="Freeform 176"/>
                <p:cNvSpPr>
                  <a:spLocks/>
                </p:cNvSpPr>
                <p:nvPr/>
              </p:nvSpPr>
              <p:spPr bwMode="auto">
                <a:xfrm>
                  <a:off x="1904" y="2861"/>
                  <a:ext cx="7" cy="145"/>
                </a:xfrm>
                <a:custGeom>
                  <a:avLst/>
                  <a:gdLst>
                    <a:gd name="T0" fmla="*/ 0 w 21"/>
                    <a:gd name="T1" fmla="*/ 1 h 434"/>
                    <a:gd name="T2" fmla="*/ 0 w 21"/>
                    <a:gd name="T3" fmla="*/ 1 h 434"/>
                    <a:gd name="T4" fmla="*/ 0 w 21"/>
                    <a:gd name="T5" fmla="*/ 0 h 434"/>
                    <a:gd name="T6" fmla="*/ 0 w 21"/>
                    <a:gd name="T7" fmla="*/ 0 h 434"/>
                    <a:gd name="T8" fmla="*/ 0 w 21"/>
                    <a:gd name="T9" fmla="*/ 1 h 434"/>
                    <a:gd name="T10" fmla="*/ 0 w 21"/>
                    <a:gd name="T11" fmla="*/ 1 h 434"/>
                    <a:gd name="T12" fmla="*/ 0 w 21"/>
                    <a:gd name="T13" fmla="*/ 1 h 434"/>
                    <a:gd name="T14" fmla="*/ 0 w 21"/>
                    <a:gd name="T15" fmla="*/ 1 h 434"/>
                    <a:gd name="T16" fmla="*/ 0 w 21"/>
                    <a:gd name="T17" fmla="*/ 1 h 434"/>
                    <a:gd name="T18" fmla="*/ 0 w 21"/>
                    <a:gd name="T19" fmla="*/ 1 h 4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
                    <a:gd name="T31" fmla="*/ 0 h 434"/>
                    <a:gd name="T32" fmla="*/ 21 w 21"/>
                    <a:gd name="T33" fmla="*/ 434 h 4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 h="434">
                      <a:moveTo>
                        <a:pt x="10" y="433"/>
                      </a:moveTo>
                      <a:lnTo>
                        <a:pt x="0" y="427"/>
                      </a:lnTo>
                      <a:lnTo>
                        <a:pt x="5" y="0"/>
                      </a:lnTo>
                      <a:lnTo>
                        <a:pt x="21" y="0"/>
                      </a:lnTo>
                      <a:lnTo>
                        <a:pt x="17" y="427"/>
                      </a:lnTo>
                      <a:lnTo>
                        <a:pt x="8" y="421"/>
                      </a:lnTo>
                      <a:lnTo>
                        <a:pt x="10" y="433"/>
                      </a:lnTo>
                      <a:lnTo>
                        <a:pt x="0" y="434"/>
                      </a:lnTo>
                      <a:lnTo>
                        <a:pt x="0" y="427"/>
                      </a:lnTo>
                      <a:lnTo>
                        <a:pt x="10" y="4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55" name="Freeform 177"/>
                <p:cNvSpPr>
                  <a:spLocks/>
                </p:cNvSpPr>
                <p:nvPr/>
              </p:nvSpPr>
              <p:spPr bwMode="auto">
                <a:xfrm>
                  <a:off x="1907" y="2990"/>
                  <a:ext cx="119" cy="16"/>
                </a:xfrm>
                <a:custGeom>
                  <a:avLst/>
                  <a:gdLst>
                    <a:gd name="T0" fmla="*/ 0 w 357"/>
                    <a:gd name="T1" fmla="*/ 0 h 46"/>
                    <a:gd name="T2" fmla="*/ 0 w 357"/>
                    <a:gd name="T3" fmla="*/ 0 h 46"/>
                    <a:gd name="T4" fmla="*/ 0 w 357"/>
                    <a:gd name="T5" fmla="*/ 0 h 46"/>
                    <a:gd name="T6" fmla="*/ 0 w 357"/>
                    <a:gd name="T7" fmla="*/ 0 h 46"/>
                    <a:gd name="T8" fmla="*/ 0 w 357"/>
                    <a:gd name="T9" fmla="*/ 0 h 46"/>
                    <a:gd name="T10" fmla="*/ 0 w 357"/>
                    <a:gd name="T11" fmla="*/ 0 h 46"/>
                    <a:gd name="T12" fmla="*/ 0 w 357"/>
                    <a:gd name="T13" fmla="*/ 0 h 46"/>
                    <a:gd name="T14" fmla="*/ 0 w 357"/>
                    <a:gd name="T15" fmla="*/ 0 h 46"/>
                    <a:gd name="T16" fmla="*/ 0 w 357"/>
                    <a:gd name="T17" fmla="*/ 0 h 46"/>
                    <a:gd name="T18" fmla="*/ 0 w 357"/>
                    <a:gd name="T19" fmla="*/ 0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7"/>
                    <a:gd name="T31" fmla="*/ 0 h 46"/>
                    <a:gd name="T32" fmla="*/ 357 w 357"/>
                    <a:gd name="T33" fmla="*/ 46 h 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7" h="46">
                      <a:moveTo>
                        <a:pt x="353" y="12"/>
                      </a:moveTo>
                      <a:lnTo>
                        <a:pt x="356" y="12"/>
                      </a:lnTo>
                      <a:lnTo>
                        <a:pt x="2" y="46"/>
                      </a:lnTo>
                      <a:lnTo>
                        <a:pt x="0" y="34"/>
                      </a:lnTo>
                      <a:lnTo>
                        <a:pt x="354" y="0"/>
                      </a:lnTo>
                      <a:lnTo>
                        <a:pt x="357" y="0"/>
                      </a:lnTo>
                      <a:lnTo>
                        <a:pt x="354" y="0"/>
                      </a:lnTo>
                      <a:lnTo>
                        <a:pt x="355" y="0"/>
                      </a:lnTo>
                      <a:lnTo>
                        <a:pt x="357" y="0"/>
                      </a:lnTo>
                      <a:lnTo>
                        <a:pt x="353"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56" name="Freeform 178"/>
                <p:cNvSpPr>
                  <a:spLocks/>
                </p:cNvSpPr>
                <p:nvPr/>
              </p:nvSpPr>
              <p:spPr bwMode="auto">
                <a:xfrm>
                  <a:off x="2024" y="2990"/>
                  <a:ext cx="39" cy="11"/>
                </a:xfrm>
                <a:custGeom>
                  <a:avLst/>
                  <a:gdLst>
                    <a:gd name="T0" fmla="*/ 0 w 115"/>
                    <a:gd name="T1" fmla="*/ 0 h 31"/>
                    <a:gd name="T2" fmla="*/ 0 w 115"/>
                    <a:gd name="T3" fmla="*/ 0 h 31"/>
                    <a:gd name="T4" fmla="*/ 0 w 115"/>
                    <a:gd name="T5" fmla="*/ 0 h 31"/>
                    <a:gd name="T6" fmla="*/ 0 w 115"/>
                    <a:gd name="T7" fmla="*/ 0 h 31"/>
                    <a:gd name="T8" fmla="*/ 0 w 115"/>
                    <a:gd name="T9" fmla="*/ 0 h 31"/>
                    <a:gd name="T10" fmla="*/ 0 w 115"/>
                    <a:gd name="T11" fmla="*/ 0 h 31"/>
                    <a:gd name="T12" fmla="*/ 0 w 115"/>
                    <a:gd name="T13" fmla="*/ 0 h 31"/>
                    <a:gd name="T14" fmla="*/ 0 w 115"/>
                    <a:gd name="T15" fmla="*/ 0 h 31"/>
                    <a:gd name="T16" fmla="*/ 0 w 115"/>
                    <a:gd name="T17" fmla="*/ 0 h 31"/>
                    <a:gd name="T18" fmla="*/ 0 w 115"/>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
                    <a:gd name="T31" fmla="*/ 0 h 31"/>
                    <a:gd name="T32" fmla="*/ 115 w 115"/>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 h="31">
                      <a:moveTo>
                        <a:pt x="115" y="23"/>
                      </a:moveTo>
                      <a:lnTo>
                        <a:pt x="105" y="30"/>
                      </a:lnTo>
                      <a:lnTo>
                        <a:pt x="0" y="12"/>
                      </a:lnTo>
                      <a:lnTo>
                        <a:pt x="4" y="0"/>
                      </a:lnTo>
                      <a:lnTo>
                        <a:pt x="109" y="17"/>
                      </a:lnTo>
                      <a:lnTo>
                        <a:pt x="99" y="23"/>
                      </a:lnTo>
                      <a:lnTo>
                        <a:pt x="115" y="23"/>
                      </a:lnTo>
                      <a:lnTo>
                        <a:pt x="115" y="31"/>
                      </a:lnTo>
                      <a:lnTo>
                        <a:pt x="105" y="30"/>
                      </a:lnTo>
                      <a:lnTo>
                        <a:pt x="11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57" name="Freeform 179"/>
                <p:cNvSpPr>
                  <a:spLocks/>
                </p:cNvSpPr>
                <p:nvPr/>
              </p:nvSpPr>
              <p:spPr bwMode="auto">
                <a:xfrm>
                  <a:off x="2057" y="2708"/>
                  <a:ext cx="9" cy="290"/>
                </a:xfrm>
                <a:custGeom>
                  <a:avLst/>
                  <a:gdLst>
                    <a:gd name="T0" fmla="*/ 0 w 27"/>
                    <a:gd name="T1" fmla="*/ 0 h 870"/>
                    <a:gd name="T2" fmla="*/ 0 w 27"/>
                    <a:gd name="T3" fmla="*/ 0 h 870"/>
                    <a:gd name="T4" fmla="*/ 0 w 27"/>
                    <a:gd name="T5" fmla="*/ 1 h 870"/>
                    <a:gd name="T6" fmla="*/ 0 w 27"/>
                    <a:gd name="T7" fmla="*/ 1 h 870"/>
                    <a:gd name="T8" fmla="*/ 0 w 27"/>
                    <a:gd name="T9" fmla="*/ 0 h 870"/>
                    <a:gd name="T10" fmla="*/ 0 w 27"/>
                    <a:gd name="T11" fmla="*/ 0 h 870"/>
                    <a:gd name="T12" fmla="*/ 0 w 27"/>
                    <a:gd name="T13" fmla="*/ 0 h 870"/>
                    <a:gd name="T14" fmla="*/ 0 w 27"/>
                    <a:gd name="T15" fmla="*/ 0 h 870"/>
                    <a:gd name="T16" fmla="*/ 0 w 27"/>
                    <a:gd name="T17" fmla="*/ 0 h 870"/>
                    <a:gd name="T18" fmla="*/ 0 w 27"/>
                    <a:gd name="T19" fmla="*/ 0 h 87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870"/>
                    <a:gd name="T32" fmla="*/ 27 w 27"/>
                    <a:gd name="T33" fmla="*/ 870 h 87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870">
                      <a:moveTo>
                        <a:pt x="21" y="0"/>
                      </a:moveTo>
                      <a:lnTo>
                        <a:pt x="27" y="5"/>
                      </a:lnTo>
                      <a:lnTo>
                        <a:pt x="16" y="870"/>
                      </a:lnTo>
                      <a:lnTo>
                        <a:pt x="0" y="870"/>
                      </a:lnTo>
                      <a:lnTo>
                        <a:pt x="10" y="5"/>
                      </a:lnTo>
                      <a:lnTo>
                        <a:pt x="15" y="10"/>
                      </a:lnTo>
                      <a:lnTo>
                        <a:pt x="21" y="0"/>
                      </a:lnTo>
                      <a:lnTo>
                        <a:pt x="27" y="1"/>
                      </a:lnTo>
                      <a:lnTo>
                        <a:pt x="27" y="5"/>
                      </a:lnTo>
                      <a:lnTo>
                        <a:pt x="2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58" name="Freeform 180"/>
                <p:cNvSpPr>
                  <a:spLocks/>
                </p:cNvSpPr>
                <p:nvPr/>
              </p:nvSpPr>
              <p:spPr bwMode="auto">
                <a:xfrm>
                  <a:off x="2057" y="2707"/>
                  <a:ext cx="7" cy="4"/>
                </a:xfrm>
                <a:custGeom>
                  <a:avLst/>
                  <a:gdLst>
                    <a:gd name="T0" fmla="*/ 0 w 22"/>
                    <a:gd name="T1" fmla="*/ 0 h 14"/>
                    <a:gd name="T2" fmla="*/ 0 w 22"/>
                    <a:gd name="T3" fmla="*/ 0 h 14"/>
                    <a:gd name="T4" fmla="*/ 0 w 22"/>
                    <a:gd name="T5" fmla="*/ 0 h 14"/>
                    <a:gd name="T6" fmla="*/ 0 w 22"/>
                    <a:gd name="T7" fmla="*/ 0 h 14"/>
                    <a:gd name="T8" fmla="*/ 0 w 22"/>
                    <a:gd name="T9" fmla="*/ 0 h 14"/>
                    <a:gd name="T10" fmla="*/ 0 w 22"/>
                    <a:gd name="T11" fmla="*/ 0 h 14"/>
                    <a:gd name="T12" fmla="*/ 0 w 22"/>
                    <a:gd name="T13" fmla="*/ 0 h 14"/>
                    <a:gd name="T14" fmla="*/ 0 w 22"/>
                    <a:gd name="T15" fmla="*/ 0 h 14"/>
                    <a:gd name="T16" fmla="*/ 0 w 22"/>
                    <a:gd name="T17" fmla="*/ 0 h 14"/>
                    <a:gd name="T18" fmla="*/ 0 w 22"/>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14"/>
                    <a:gd name="T32" fmla="*/ 22 w 22"/>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14">
                      <a:moveTo>
                        <a:pt x="16" y="5"/>
                      </a:moveTo>
                      <a:lnTo>
                        <a:pt x="11" y="0"/>
                      </a:lnTo>
                      <a:lnTo>
                        <a:pt x="22" y="4"/>
                      </a:lnTo>
                      <a:lnTo>
                        <a:pt x="16" y="14"/>
                      </a:lnTo>
                      <a:lnTo>
                        <a:pt x="5" y="10"/>
                      </a:lnTo>
                      <a:lnTo>
                        <a:pt x="0" y="5"/>
                      </a:lnTo>
                      <a:lnTo>
                        <a:pt x="5" y="10"/>
                      </a:lnTo>
                      <a:lnTo>
                        <a:pt x="0" y="9"/>
                      </a:lnTo>
                      <a:lnTo>
                        <a:pt x="0" y="5"/>
                      </a:lnTo>
                      <a:lnTo>
                        <a:pt x="16"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59" name="Freeform 181"/>
                <p:cNvSpPr>
                  <a:spLocks/>
                </p:cNvSpPr>
                <p:nvPr/>
              </p:nvSpPr>
              <p:spPr bwMode="auto">
                <a:xfrm>
                  <a:off x="2057" y="2702"/>
                  <a:ext cx="6" cy="6"/>
                </a:xfrm>
                <a:custGeom>
                  <a:avLst/>
                  <a:gdLst>
                    <a:gd name="T0" fmla="*/ 0 w 17"/>
                    <a:gd name="T1" fmla="*/ 0 h 20"/>
                    <a:gd name="T2" fmla="*/ 0 w 17"/>
                    <a:gd name="T3" fmla="*/ 0 h 20"/>
                    <a:gd name="T4" fmla="*/ 0 w 17"/>
                    <a:gd name="T5" fmla="*/ 0 h 20"/>
                    <a:gd name="T6" fmla="*/ 0 w 17"/>
                    <a:gd name="T7" fmla="*/ 0 h 20"/>
                    <a:gd name="T8" fmla="*/ 0 w 17"/>
                    <a:gd name="T9" fmla="*/ 0 h 20"/>
                    <a:gd name="T10" fmla="*/ 0 w 17"/>
                    <a:gd name="T11" fmla="*/ 0 h 20"/>
                    <a:gd name="T12" fmla="*/ 0 w 17"/>
                    <a:gd name="T13" fmla="*/ 0 h 20"/>
                    <a:gd name="T14" fmla="*/ 0 w 17"/>
                    <a:gd name="T15" fmla="*/ 0 h 20"/>
                    <a:gd name="T16" fmla="*/ 0 w 17"/>
                    <a:gd name="T17" fmla="*/ 0 h 20"/>
                    <a:gd name="T18" fmla="*/ 0 w 17"/>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20"/>
                    <a:gd name="T32" fmla="*/ 17 w 17"/>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20">
                      <a:moveTo>
                        <a:pt x="15" y="8"/>
                      </a:moveTo>
                      <a:lnTo>
                        <a:pt x="17" y="4"/>
                      </a:lnTo>
                      <a:lnTo>
                        <a:pt x="16" y="20"/>
                      </a:lnTo>
                      <a:lnTo>
                        <a:pt x="0" y="20"/>
                      </a:lnTo>
                      <a:lnTo>
                        <a:pt x="1" y="4"/>
                      </a:lnTo>
                      <a:lnTo>
                        <a:pt x="3" y="0"/>
                      </a:lnTo>
                      <a:lnTo>
                        <a:pt x="1" y="4"/>
                      </a:lnTo>
                      <a:lnTo>
                        <a:pt x="1" y="2"/>
                      </a:lnTo>
                      <a:lnTo>
                        <a:pt x="4" y="0"/>
                      </a:lnTo>
                      <a:lnTo>
                        <a:pt x="15"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60" name="Freeform 182"/>
                <p:cNvSpPr>
                  <a:spLocks/>
                </p:cNvSpPr>
                <p:nvPr/>
              </p:nvSpPr>
              <p:spPr bwMode="auto">
                <a:xfrm>
                  <a:off x="2058" y="2699"/>
                  <a:ext cx="8" cy="5"/>
                </a:xfrm>
                <a:custGeom>
                  <a:avLst/>
                  <a:gdLst>
                    <a:gd name="T0" fmla="*/ 0 w 25"/>
                    <a:gd name="T1" fmla="*/ 0 h 16"/>
                    <a:gd name="T2" fmla="*/ 0 w 25"/>
                    <a:gd name="T3" fmla="*/ 0 h 16"/>
                    <a:gd name="T4" fmla="*/ 0 w 25"/>
                    <a:gd name="T5" fmla="*/ 0 h 16"/>
                    <a:gd name="T6" fmla="*/ 0 w 25"/>
                    <a:gd name="T7" fmla="*/ 0 h 16"/>
                    <a:gd name="T8" fmla="*/ 0 w 25"/>
                    <a:gd name="T9" fmla="*/ 0 h 16"/>
                    <a:gd name="T10" fmla="*/ 0 w 25"/>
                    <a:gd name="T11" fmla="*/ 0 h 16"/>
                    <a:gd name="T12" fmla="*/ 0 w 25"/>
                    <a:gd name="T13" fmla="*/ 0 h 16"/>
                    <a:gd name="T14" fmla="*/ 0 w 25"/>
                    <a:gd name="T15" fmla="*/ 0 h 16"/>
                    <a:gd name="T16" fmla="*/ 0 w 25"/>
                    <a:gd name="T17" fmla="*/ 0 h 16"/>
                    <a:gd name="T18" fmla="*/ 0 w 25"/>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16"/>
                    <a:gd name="T32" fmla="*/ 25 w 25"/>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16">
                      <a:moveTo>
                        <a:pt x="25" y="4"/>
                      </a:moveTo>
                      <a:lnTo>
                        <a:pt x="23" y="8"/>
                      </a:lnTo>
                      <a:lnTo>
                        <a:pt x="12" y="16"/>
                      </a:lnTo>
                      <a:lnTo>
                        <a:pt x="0" y="8"/>
                      </a:lnTo>
                      <a:lnTo>
                        <a:pt x="10" y="0"/>
                      </a:lnTo>
                      <a:lnTo>
                        <a:pt x="8" y="4"/>
                      </a:lnTo>
                      <a:lnTo>
                        <a:pt x="25" y="4"/>
                      </a:lnTo>
                      <a:lnTo>
                        <a:pt x="25" y="6"/>
                      </a:lnTo>
                      <a:lnTo>
                        <a:pt x="22" y="8"/>
                      </a:lnTo>
                      <a:lnTo>
                        <a:pt x="25"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61" name="Freeform 183"/>
                <p:cNvSpPr>
                  <a:spLocks/>
                </p:cNvSpPr>
                <p:nvPr/>
              </p:nvSpPr>
              <p:spPr bwMode="auto">
                <a:xfrm>
                  <a:off x="2061" y="2691"/>
                  <a:ext cx="5" cy="9"/>
                </a:xfrm>
                <a:custGeom>
                  <a:avLst/>
                  <a:gdLst>
                    <a:gd name="T0" fmla="*/ 0 w 17"/>
                    <a:gd name="T1" fmla="*/ 0 h 29"/>
                    <a:gd name="T2" fmla="*/ 0 w 17"/>
                    <a:gd name="T3" fmla="*/ 0 h 29"/>
                    <a:gd name="T4" fmla="*/ 0 w 17"/>
                    <a:gd name="T5" fmla="*/ 0 h 29"/>
                    <a:gd name="T6" fmla="*/ 0 w 17"/>
                    <a:gd name="T7" fmla="*/ 0 h 29"/>
                    <a:gd name="T8" fmla="*/ 0 w 17"/>
                    <a:gd name="T9" fmla="*/ 0 h 29"/>
                    <a:gd name="T10" fmla="*/ 0 w 17"/>
                    <a:gd name="T11" fmla="*/ 0 h 29"/>
                    <a:gd name="T12" fmla="*/ 0 w 17"/>
                    <a:gd name="T13" fmla="*/ 0 h 29"/>
                    <a:gd name="T14" fmla="*/ 0 w 17"/>
                    <a:gd name="T15" fmla="*/ 0 h 29"/>
                    <a:gd name="T16" fmla="*/ 0 w 17"/>
                    <a:gd name="T17" fmla="*/ 0 h 29"/>
                    <a:gd name="T18" fmla="*/ 0 w 17"/>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29"/>
                    <a:gd name="T32" fmla="*/ 17 w 17"/>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29">
                      <a:moveTo>
                        <a:pt x="13" y="10"/>
                      </a:moveTo>
                      <a:lnTo>
                        <a:pt x="17" y="5"/>
                      </a:lnTo>
                      <a:lnTo>
                        <a:pt x="17" y="29"/>
                      </a:lnTo>
                      <a:lnTo>
                        <a:pt x="0" y="29"/>
                      </a:lnTo>
                      <a:lnTo>
                        <a:pt x="0" y="5"/>
                      </a:lnTo>
                      <a:lnTo>
                        <a:pt x="4" y="0"/>
                      </a:lnTo>
                      <a:lnTo>
                        <a:pt x="0" y="5"/>
                      </a:lnTo>
                      <a:lnTo>
                        <a:pt x="0" y="2"/>
                      </a:lnTo>
                      <a:lnTo>
                        <a:pt x="4" y="0"/>
                      </a:lnTo>
                      <a:lnTo>
                        <a:pt x="13"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62" name="Freeform 184"/>
                <p:cNvSpPr>
                  <a:spLocks/>
                </p:cNvSpPr>
                <p:nvPr/>
              </p:nvSpPr>
              <p:spPr bwMode="auto">
                <a:xfrm>
                  <a:off x="2062" y="2685"/>
                  <a:ext cx="15" cy="9"/>
                </a:xfrm>
                <a:custGeom>
                  <a:avLst/>
                  <a:gdLst>
                    <a:gd name="T0" fmla="*/ 0 w 46"/>
                    <a:gd name="T1" fmla="*/ 0 h 26"/>
                    <a:gd name="T2" fmla="*/ 0 w 46"/>
                    <a:gd name="T3" fmla="*/ 0 h 26"/>
                    <a:gd name="T4" fmla="*/ 0 w 46"/>
                    <a:gd name="T5" fmla="*/ 0 h 26"/>
                    <a:gd name="T6" fmla="*/ 0 w 46"/>
                    <a:gd name="T7" fmla="*/ 0 h 26"/>
                    <a:gd name="T8" fmla="*/ 0 w 46"/>
                    <a:gd name="T9" fmla="*/ 0 h 26"/>
                    <a:gd name="T10" fmla="*/ 0 w 46"/>
                    <a:gd name="T11" fmla="*/ 0 h 26"/>
                    <a:gd name="T12" fmla="*/ 0 w 46"/>
                    <a:gd name="T13" fmla="*/ 0 h 26"/>
                    <a:gd name="T14" fmla="*/ 0 w 46"/>
                    <a:gd name="T15" fmla="*/ 0 h 26"/>
                    <a:gd name="T16" fmla="*/ 0 w 46"/>
                    <a:gd name="T17" fmla="*/ 0 h 26"/>
                    <a:gd name="T18" fmla="*/ 0 w 46"/>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
                    <a:gd name="T31" fmla="*/ 0 h 26"/>
                    <a:gd name="T32" fmla="*/ 46 w 4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 h="26">
                      <a:moveTo>
                        <a:pt x="42" y="12"/>
                      </a:moveTo>
                      <a:lnTo>
                        <a:pt x="46" y="11"/>
                      </a:lnTo>
                      <a:lnTo>
                        <a:pt x="9" y="26"/>
                      </a:lnTo>
                      <a:lnTo>
                        <a:pt x="0" y="16"/>
                      </a:lnTo>
                      <a:lnTo>
                        <a:pt x="38" y="1"/>
                      </a:lnTo>
                      <a:lnTo>
                        <a:pt x="42" y="0"/>
                      </a:lnTo>
                      <a:lnTo>
                        <a:pt x="38" y="1"/>
                      </a:lnTo>
                      <a:lnTo>
                        <a:pt x="40" y="0"/>
                      </a:lnTo>
                      <a:lnTo>
                        <a:pt x="41" y="0"/>
                      </a:lnTo>
                      <a:lnTo>
                        <a:pt x="4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63" name="Freeform 185"/>
                <p:cNvSpPr>
                  <a:spLocks/>
                </p:cNvSpPr>
                <p:nvPr/>
              </p:nvSpPr>
              <p:spPr bwMode="auto">
                <a:xfrm>
                  <a:off x="2076" y="2684"/>
                  <a:ext cx="22" cy="5"/>
                </a:xfrm>
                <a:custGeom>
                  <a:avLst/>
                  <a:gdLst>
                    <a:gd name="T0" fmla="*/ 0 w 65"/>
                    <a:gd name="T1" fmla="*/ 0 h 15"/>
                    <a:gd name="T2" fmla="*/ 0 w 65"/>
                    <a:gd name="T3" fmla="*/ 0 h 15"/>
                    <a:gd name="T4" fmla="*/ 0 w 65"/>
                    <a:gd name="T5" fmla="*/ 0 h 15"/>
                    <a:gd name="T6" fmla="*/ 0 w 65"/>
                    <a:gd name="T7" fmla="*/ 0 h 15"/>
                    <a:gd name="T8" fmla="*/ 0 w 65"/>
                    <a:gd name="T9" fmla="*/ 0 h 15"/>
                    <a:gd name="T10" fmla="*/ 0 w 65"/>
                    <a:gd name="T11" fmla="*/ 0 h 15"/>
                    <a:gd name="T12" fmla="*/ 0 w 65"/>
                    <a:gd name="T13" fmla="*/ 0 h 15"/>
                    <a:gd name="T14" fmla="*/ 0 w 65"/>
                    <a:gd name="T15" fmla="*/ 0 h 15"/>
                    <a:gd name="T16" fmla="*/ 0 w 65"/>
                    <a:gd name="T17" fmla="*/ 0 h 15"/>
                    <a:gd name="T18" fmla="*/ 0 w 65"/>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
                    <a:gd name="T31" fmla="*/ 0 h 15"/>
                    <a:gd name="T32" fmla="*/ 65 w 6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 h="15">
                      <a:moveTo>
                        <a:pt x="63" y="12"/>
                      </a:moveTo>
                      <a:lnTo>
                        <a:pt x="64" y="12"/>
                      </a:lnTo>
                      <a:lnTo>
                        <a:pt x="0" y="15"/>
                      </a:lnTo>
                      <a:lnTo>
                        <a:pt x="0" y="3"/>
                      </a:lnTo>
                      <a:lnTo>
                        <a:pt x="64" y="0"/>
                      </a:lnTo>
                      <a:lnTo>
                        <a:pt x="65" y="0"/>
                      </a:lnTo>
                      <a:lnTo>
                        <a:pt x="63" y="0"/>
                      </a:lnTo>
                      <a:lnTo>
                        <a:pt x="64" y="0"/>
                      </a:lnTo>
                      <a:lnTo>
                        <a:pt x="65" y="0"/>
                      </a:lnTo>
                      <a:lnTo>
                        <a:pt x="63"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64" name="Freeform 186"/>
                <p:cNvSpPr>
                  <a:spLocks/>
                </p:cNvSpPr>
                <p:nvPr/>
              </p:nvSpPr>
              <p:spPr bwMode="auto">
                <a:xfrm>
                  <a:off x="2097" y="2684"/>
                  <a:ext cx="21" cy="7"/>
                </a:xfrm>
                <a:custGeom>
                  <a:avLst/>
                  <a:gdLst>
                    <a:gd name="T0" fmla="*/ 0 w 62"/>
                    <a:gd name="T1" fmla="*/ 0 h 20"/>
                    <a:gd name="T2" fmla="*/ 0 w 62"/>
                    <a:gd name="T3" fmla="*/ 0 h 20"/>
                    <a:gd name="T4" fmla="*/ 0 w 62"/>
                    <a:gd name="T5" fmla="*/ 0 h 20"/>
                    <a:gd name="T6" fmla="*/ 0 w 62"/>
                    <a:gd name="T7" fmla="*/ 0 h 20"/>
                    <a:gd name="T8" fmla="*/ 0 w 62"/>
                    <a:gd name="T9" fmla="*/ 0 h 20"/>
                    <a:gd name="T10" fmla="*/ 0 w 62"/>
                    <a:gd name="T11" fmla="*/ 0 h 20"/>
                    <a:gd name="T12" fmla="*/ 0 w 62"/>
                    <a:gd name="T13" fmla="*/ 0 h 20"/>
                    <a:gd name="T14" fmla="*/ 0 w 62"/>
                    <a:gd name="T15" fmla="*/ 0 h 20"/>
                    <a:gd name="T16" fmla="*/ 0 w 62"/>
                    <a:gd name="T17" fmla="*/ 0 h 20"/>
                    <a:gd name="T18" fmla="*/ 0 w 62"/>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2"/>
                    <a:gd name="T31" fmla="*/ 0 h 20"/>
                    <a:gd name="T32" fmla="*/ 62 w 62"/>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2" h="20">
                      <a:moveTo>
                        <a:pt x="56" y="19"/>
                      </a:moveTo>
                      <a:lnTo>
                        <a:pt x="58" y="20"/>
                      </a:lnTo>
                      <a:lnTo>
                        <a:pt x="0" y="12"/>
                      </a:lnTo>
                      <a:lnTo>
                        <a:pt x="2" y="0"/>
                      </a:lnTo>
                      <a:lnTo>
                        <a:pt x="60" y="8"/>
                      </a:lnTo>
                      <a:lnTo>
                        <a:pt x="62" y="9"/>
                      </a:lnTo>
                      <a:lnTo>
                        <a:pt x="60" y="8"/>
                      </a:lnTo>
                      <a:lnTo>
                        <a:pt x="61" y="8"/>
                      </a:lnTo>
                      <a:lnTo>
                        <a:pt x="62" y="9"/>
                      </a:lnTo>
                      <a:lnTo>
                        <a:pt x="56"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65" name="Freeform 187"/>
                <p:cNvSpPr>
                  <a:spLocks/>
                </p:cNvSpPr>
                <p:nvPr/>
              </p:nvSpPr>
              <p:spPr bwMode="auto">
                <a:xfrm>
                  <a:off x="2116" y="2687"/>
                  <a:ext cx="10" cy="6"/>
                </a:xfrm>
                <a:custGeom>
                  <a:avLst/>
                  <a:gdLst>
                    <a:gd name="T0" fmla="*/ 0 w 32"/>
                    <a:gd name="T1" fmla="*/ 0 h 18"/>
                    <a:gd name="T2" fmla="*/ 0 w 32"/>
                    <a:gd name="T3" fmla="*/ 0 h 18"/>
                    <a:gd name="T4" fmla="*/ 0 w 32"/>
                    <a:gd name="T5" fmla="*/ 0 h 18"/>
                    <a:gd name="T6" fmla="*/ 0 w 32"/>
                    <a:gd name="T7" fmla="*/ 0 h 18"/>
                    <a:gd name="T8" fmla="*/ 0 w 32"/>
                    <a:gd name="T9" fmla="*/ 0 h 18"/>
                    <a:gd name="T10" fmla="*/ 0 w 32"/>
                    <a:gd name="T11" fmla="*/ 0 h 18"/>
                    <a:gd name="T12" fmla="*/ 0 w 32"/>
                    <a:gd name="T13" fmla="*/ 0 h 18"/>
                    <a:gd name="T14" fmla="*/ 0 w 32"/>
                    <a:gd name="T15" fmla="*/ 0 h 18"/>
                    <a:gd name="T16" fmla="*/ 0 w 32"/>
                    <a:gd name="T17" fmla="*/ 0 h 18"/>
                    <a:gd name="T18" fmla="*/ 0 w 32"/>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8"/>
                    <a:gd name="T32" fmla="*/ 32 w 32"/>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8">
                      <a:moveTo>
                        <a:pt x="24" y="18"/>
                      </a:moveTo>
                      <a:lnTo>
                        <a:pt x="25" y="18"/>
                      </a:lnTo>
                      <a:lnTo>
                        <a:pt x="0" y="10"/>
                      </a:lnTo>
                      <a:lnTo>
                        <a:pt x="6" y="0"/>
                      </a:lnTo>
                      <a:lnTo>
                        <a:pt x="31" y="8"/>
                      </a:lnTo>
                      <a:lnTo>
                        <a:pt x="32" y="8"/>
                      </a:lnTo>
                      <a:lnTo>
                        <a:pt x="31" y="8"/>
                      </a:lnTo>
                      <a:lnTo>
                        <a:pt x="32" y="8"/>
                      </a:lnTo>
                      <a:lnTo>
                        <a:pt x="24"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66" name="Freeform 188"/>
                <p:cNvSpPr>
                  <a:spLocks/>
                </p:cNvSpPr>
                <p:nvPr/>
              </p:nvSpPr>
              <p:spPr bwMode="auto">
                <a:xfrm>
                  <a:off x="2124" y="2690"/>
                  <a:ext cx="9" cy="6"/>
                </a:xfrm>
                <a:custGeom>
                  <a:avLst/>
                  <a:gdLst>
                    <a:gd name="T0" fmla="*/ 0 w 29"/>
                    <a:gd name="T1" fmla="*/ 0 h 17"/>
                    <a:gd name="T2" fmla="*/ 0 w 29"/>
                    <a:gd name="T3" fmla="*/ 0 h 17"/>
                    <a:gd name="T4" fmla="*/ 0 w 29"/>
                    <a:gd name="T5" fmla="*/ 0 h 17"/>
                    <a:gd name="T6" fmla="*/ 0 w 29"/>
                    <a:gd name="T7" fmla="*/ 0 h 17"/>
                    <a:gd name="T8" fmla="*/ 0 w 29"/>
                    <a:gd name="T9" fmla="*/ 0 h 17"/>
                    <a:gd name="T10" fmla="*/ 0 w 29"/>
                    <a:gd name="T11" fmla="*/ 0 h 17"/>
                    <a:gd name="T12" fmla="*/ 0 w 29"/>
                    <a:gd name="T13" fmla="*/ 0 h 17"/>
                    <a:gd name="T14" fmla="*/ 0 w 29"/>
                    <a:gd name="T15" fmla="*/ 0 h 17"/>
                    <a:gd name="T16" fmla="*/ 0 w 29"/>
                    <a:gd name="T17" fmla="*/ 0 h 17"/>
                    <a:gd name="T18" fmla="*/ 0 w 29"/>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
                    <a:gd name="T31" fmla="*/ 0 h 17"/>
                    <a:gd name="T32" fmla="*/ 29 w 29"/>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 h="17">
                      <a:moveTo>
                        <a:pt x="12" y="12"/>
                      </a:moveTo>
                      <a:lnTo>
                        <a:pt x="17" y="17"/>
                      </a:lnTo>
                      <a:lnTo>
                        <a:pt x="0" y="10"/>
                      </a:lnTo>
                      <a:lnTo>
                        <a:pt x="8" y="0"/>
                      </a:lnTo>
                      <a:lnTo>
                        <a:pt x="25" y="7"/>
                      </a:lnTo>
                      <a:lnTo>
                        <a:pt x="29" y="12"/>
                      </a:lnTo>
                      <a:lnTo>
                        <a:pt x="25" y="7"/>
                      </a:lnTo>
                      <a:lnTo>
                        <a:pt x="29" y="9"/>
                      </a:lnTo>
                      <a:lnTo>
                        <a:pt x="29" y="12"/>
                      </a:ln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67" name="Freeform 189"/>
                <p:cNvSpPr>
                  <a:spLocks/>
                </p:cNvSpPr>
                <p:nvPr/>
              </p:nvSpPr>
              <p:spPr bwMode="auto">
                <a:xfrm>
                  <a:off x="2128" y="2694"/>
                  <a:ext cx="5" cy="9"/>
                </a:xfrm>
                <a:custGeom>
                  <a:avLst/>
                  <a:gdLst>
                    <a:gd name="T0" fmla="*/ 0 w 17"/>
                    <a:gd name="T1" fmla="*/ 0 h 26"/>
                    <a:gd name="T2" fmla="*/ 0 w 17"/>
                    <a:gd name="T3" fmla="*/ 0 h 26"/>
                    <a:gd name="T4" fmla="*/ 0 w 17"/>
                    <a:gd name="T5" fmla="*/ 0 h 26"/>
                    <a:gd name="T6" fmla="*/ 0 w 17"/>
                    <a:gd name="T7" fmla="*/ 0 h 26"/>
                    <a:gd name="T8" fmla="*/ 0 w 17"/>
                    <a:gd name="T9" fmla="*/ 0 h 26"/>
                    <a:gd name="T10" fmla="*/ 0 w 17"/>
                    <a:gd name="T11" fmla="*/ 0 h 26"/>
                    <a:gd name="T12" fmla="*/ 0 w 17"/>
                    <a:gd name="T13" fmla="*/ 0 h 26"/>
                    <a:gd name="T14" fmla="*/ 0 w 17"/>
                    <a:gd name="T15" fmla="*/ 0 h 26"/>
                    <a:gd name="T16" fmla="*/ 0 w 17"/>
                    <a:gd name="T17" fmla="*/ 0 h 26"/>
                    <a:gd name="T18" fmla="*/ 0 w 17"/>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26"/>
                    <a:gd name="T32" fmla="*/ 17 w 17"/>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26">
                      <a:moveTo>
                        <a:pt x="5" y="26"/>
                      </a:moveTo>
                      <a:lnTo>
                        <a:pt x="0" y="21"/>
                      </a:lnTo>
                      <a:lnTo>
                        <a:pt x="0" y="0"/>
                      </a:lnTo>
                      <a:lnTo>
                        <a:pt x="17" y="0"/>
                      </a:lnTo>
                      <a:lnTo>
                        <a:pt x="17" y="21"/>
                      </a:lnTo>
                      <a:lnTo>
                        <a:pt x="13" y="16"/>
                      </a:lnTo>
                      <a:lnTo>
                        <a:pt x="5" y="26"/>
                      </a:lnTo>
                      <a:lnTo>
                        <a:pt x="0" y="24"/>
                      </a:lnTo>
                      <a:lnTo>
                        <a:pt x="0" y="21"/>
                      </a:lnTo>
                      <a:lnTo>
                        <a:pt x="5"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68" name="Freeform 190"/>
                <p:cNvSpPr>
                  <a:spLocks/>
                </p:cNvSpPr>
                <p:nvPr/>
              </p:nvSpPr>
              <p:spPr bwMode="auto">
                <a:xfrm>
                  <a:off x="2129" y="2699"/>
                  <a:ext cx="9" cy="6"/>
                </a:xfrm>
                <a:custGeom>
                  <a:avLst/>
                  <a:gdLst>
                    <a:gd name="T0" fmla="*/ 0 w 27"/>
                    <a:gd name="T1" fmla="*/ 0 h 18"/>
                    <a:gd name="T2" fmla="*/ 0 w 27"/>
                    <a:gd name="T3" fmla="*/ 0 h 18"/>
                    <a:gd name="T4" fmla="*/ 0 w 27"/>
                    <a:gd name="T5" fmla="*/ 0 h 18"/>
                    <a:gd name="T6" fmla="*/ 0 w 27"/>
                    <a:gd name="T7" fmla="*/ 0 h 18"/>
                    <a:gd name="T8" fmla="*/ 0 w 27"/>
                    <a:gd name="T9" fmla="*/ 0 h 18"/>
                    <a:gd name="T10" fmla="*/ 0 w 27"/>
                    <a:gd name="T11" fmla="*/ 0 h 18"/>
                    <a:gd name="T12" fmla="*/ 0 w 27"/>
                    <a:gd name="T13" fmla="*/ 0 h 18"/>
                    <a:gd name="T14" fmla="*/ 0 w 27"/>
                    <a:gd name="T15" fmla="*/ 0 h 18"/>
                    <a:gd name="T16" fmla="*/ 0 w 27"/>
                    <a:gd name="T17" fmla="*/ 0 h 18"/>
                    <a:gd name="T18" fmla="*/ 0 w 27"/>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18"/>
                    <a:gd name="T32" fmla="*/ 27 w 27"/>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18">
                      <a:moveTo>
                        <a:pt x="11" y="13"/>
                      </a:moveTo>
                      <a:lnTo>
                        <a:pt x="15" y="18"/>
                      </a:lnTo>
                      <a:lnTo>
                        <a:pt x="0" y="10"/>
                      </a:lnTo>
                      <a:lnTo>
                        <a:pt x="8" y="0"/>
                      </a:lnTo>
                      <a:lnTo>
                        <a:pt x="23" y="8"/>
                      </a:lnTo>
                      <a:lnTo>
                        <a:pt x="27" y="13"/>
                      </a:lnTo>
                      <a:lnTo>
                        <a:pt x="23" y="8"/>
                      </a:lnTo>
                      <a:lnTo>
                        <a:pt x="27" y="10"/>
                      </a:lnTo>
                      <a:lnTo>
                        <a:pt x="27" y="13"/>
                      </a:lnTo>
                      <a:lnTo>
                        <a:pt x="11"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69" name="Freeform 191"/>
                <p:cNvSpPr>
                  <a:spLocks/>
                </p:cNvSpPr>
                <p:nvPr/>
              </p:nvSpPr>
              <p:spPr bwMode="auto">
                <a:xfrm>
                  <a:off x="2133" y="2704"/>
                  <a:ext cx="5" cy="7"/>
                </a:xfrm>
                <a:custGeom>
                  <a:avLst/>
                  <a:gdLst>
                    <a:gd name="T0" fmla="*/ 0 w 16"/>
                    <a:gd name="T1" fmla="*/ 0 h 21"/>
                    <a:gd name="T2" fmla="*/ 0 w 16"/>
                    <a:gd name="T3" fmla="*/ 0 h 21"/>
                    <a:gd name="T4" fmla="*/ 0 w 16"/>
                    <a:gd name="T5" fmla="*/ 0 h 21"/>
                    <a:gd name="T6" fmla="*/ 0 w 16"/>
                    <a:gd name="T7" fmla="*/ 0 h 21"/>
                    <a:gd name="T8" fmla="*/ 0 w 16"/>
                    <a:gd name="T9" fmla="*/ 0 h 21"/>
                    <a:gd name="T10" fmla="*/ 0 w 16"/>
                    <a:gd name="T11" fmla="*/ 0 h 21"/>
                    <a:gd name="T12" fmla="*/ 0 w 16"/>
                    <a:gd name="T13" fmla="*/ 0 h 21"/>
                    <a:gd name="T14" fmla="*/ 0 w 16"/>
                    <a:gd name="T15" fmla="*/ 0 h 21"/>
                    <a:gd name="T16" fmla="*/ 0 w 16"/>
                    <a:gd name="T17" fmla="*/ 0 h 21"/>
                    <a:gd name="T18" fmla="*/ 0 w 16"/>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21"/>
                    <a:gd name="T32" fmla="*/ 16 w 16"/>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21">
                      <a:moveTo>
                        <a:pt x="6" y="9"/>
                      </a:moveTo>
                      <a:lnTo>
                        <a:pt x="0" y="15"/>
                      </a:lnTo>
                      <a:lnTo>
                        <a:pt x="0" y="0"/>
                      </a:lnTo>
                      <a:lnTo>
                        <a:pt x="16" y="0"/>
                      </a:lnTo>
                      <a:lnTo>
                        <a:pt x="16" y="15"/>
                      </a:lnTo>
                      <a:lnTo>
                        <a:pt x="10" y="21"/>
                      </a:lnTo>
                      <a:lnTo>
                        <a:pt x="16" y="15"/>
                      </a:lnTo>
                      <a:lnTo>
                        <a:pt x="16" y="19"/>
                      </a:lnTo>
                      <a:lnTo>
                        <a:pt x="10" y="20"/>
                      </a:lnTo>
                      <a:lnTo>
                        <a:pt x="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70" name="Freeform 192"/>
                <p:cNvSpPr>
                  <a:spLocks/>
                </p:cNvSpPr>
                <p:nvPr/>
              </p:nvSpPr>
              <p:spPr bwMode="auto">
                <a:xfrm>
                  <a:off x="2127" y="2707"/>
                  <a:ext cx="9" cy="5"/>
                </a:xfrm>
                <a:custGeom>
                  <a:avLst/>
                  <a:gdLst>
                    <a:gd name="T0" fmla="*/ 0 w 27"/>
                    <a:gd name="T1" fmla="*/ 0 h 16"/>
                    <a:gd name="T2" fmla="*/ 0 w 27"/>
                    <a:gd name="T3" fmla="*/ 0 h 16"/>
                    <a:gd name="T4" fmla="*/ 0 w 27"/>
                    <a:gd name="T5" fmla="*/ 0 h 16"/>
                    <a:gd name="T6" fmla="*/ 0 w 27"/>
                    <a:gd name="T7" fmla="*/ 0 h 16"/>
                    <a:gd name="T8" fmla="*/ 0 w 27"/>
                    <a:gd name="T9" fmla="*/ 0 h 16"/>
                    <a:gd name="T10" fmla="*/ 0 w 27"/>
                    <a:gd name="T11" fmla="*/ 0 h 16"/>
                    <a:gd name="T12" fmla="*/ 0 w 27"/>
                    <a:gd name="T13" fmla="*/ 0 h 16"/>
                    <a:gd name="T14" fmla="*/ 0 w 27"/>
                    <a:gd name="T15" fmla="*/ 0 h 16"/>
                    <a:gd name="T16" fmla="*/ 0 w 27"/>
                    <a:gd name="T17" fmla="*/ 0 h 16"/>
                    <a:gd name="T18" fmla="*/ 0 w 27"/>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16"/>
                    <a:gd name="T32" fmla="*/ 27 w 27"/>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16">
                      <a:moveTo>
                        <a:pt x="0" y="10"/>
                      </a:moveTo>
                      <a:lnTo>
                        <a:pt x="7" y="4"/>
                      </a:lnTo>
                      <a:lnTo>
                        <a:pt x="23" y="0"/>
                      </a:lnTo>
                      <a:lnTo>
                        <a:pt x="27" y="12"/>
                      </a:lnTo>
                      <a:lnTo>
                        <a:pt x="11" y="16"/>
                      </a:lnTo>
                      <a:lnTo>
                        <a:pt x="17" y="10"/>
                      </a:lnTo>
                      <a:lnTo>
                        <a:pt x="0" y="10"/>
                      </a:lnTo>
                      <a:lnTo>
                        <a:pt x="0" y="6"/>
                      </a:lnTo>
                      <a:lnTo>
                        <a:pt x="7" y="5"/>
                      </a:ln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71" name="Freeform 193"/>
                <p:cNvSpPr>
                  <a:spLocks/>
                </p:cNvSpPr>
                <p:nvPr/>
              </p:nvSpPr>
              <p:spPr bwMode="auto">
                <a:xfrm>
                  <a:off x="2124" y="2710"/>
                  <a:ext cx="9" cy="305"/>
                </a:xfrm>
                <a:custGeom>
                  <a:avLst/>
                  <a:gdLst>
                    <a:gd name="T0" fmla="*/ 0 w 27"/>
                    <a:gd name="T1" fmla="*/ 1 h 914"/>
                    <a:gd name="T2" fmla="*/ 0 w 27"/>
                    <a:gd name="T3" fmla="*/ 1 h 914"/>
                    <a:gd name="T4" fmla="*/ 0 w 27"/>
                    <a:gd name="T5" fmla="*/ 0 h 914"/>
                    <a:gd name="T6" fmla="*/ 0 w 27"/>
                    <a:gd name="T7" fmla="*/ 0 h 914"/>
                    <a:gd name="T8" fmla="*/ 0 w 27"/>
                    <a:gd name="T9" fmla="*/ 1 h 914"/>
                    <a:gd name="T10" fmla="*/ 0 w 27"/>
                    <a:gd name="T11" fmla="*/ 1 h 914"/>
                    <a:gd name="T12" fmla="*/ 0 w 27"/>
                    <a:gd name="T13" fmla="*/ 1 h 914"/>
                    <a:gd name="T14" fmla="*/ 0 w 27"/>
                    <a:gd name="T15" fmla="*/ 1 h 914"/>
                    <a:gd name="T16" fmla="*/ 0 w 27"/>
                    <a:gd name="T17" fmla="*/ 1 h 914"/>
                    <a:gd name="T18" fmla="*/ 0 w 27"/>
                    <a:gd name="T19" fmla="*/ 1 h 9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914"/>
                    <a:gd name="T32" fmla="*/ 27 w 27"/>
                    <a:gd name="T33" fmla="*/ 914 h 9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914">
                      <a:moveTo>
                        <a:pt x="6" y="913"/>
                      </a:moveTo>
                      <a:lnTo>
                        <a:pt x="0" y="908"/>
                      </a:lnTo>
                      <a:lnTo>
                        <a:pt x="10" y="0"/>
                      </a:lnTo>
                      <a:lnTo>
                        <a:pt x="27" y="0"/>
                      </a:lnTo>
                      <a:lnTo>
                        <a:pt x="17" y="908"/>
                      </a:lnTo>
                      <a:lnTo>
                        <a:pt x="10" y="903"/>
                      </a:lnTo>
                      <a:lnTo>
                        <a:pt x="6" y="914"/>
                      </a:lnTo>
                      <a:lnTo>
                        <a:pt x="0" y="912"/>
                      </a:lnTo>
                      <a:lnTo>
                        <a:pt x="0" y="908"/>
                      </a:lnTo>
                      <a:lnTo>
                        <a:pt x="6" y="9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72" name="Freeform 194"/>
                <p:cNvSpPr>
                  <a:spLocks/>
                </p:cNvSpPr>
                <p:nvPr/>
              </p:nvSpPr>
              <p:spPr bwMode="auto">
                <a:xfrm>
                  <a:off x="2126" y="3011"/>
                  <a:ext cx="44" cy="13"/>
                </a:xfrm>
                <a:custGeom>
                  <a:avLst/>
                  <a:gdLst>
                    <a:gd name="T0" fmla="*/ 0 w 131"/>
                    <a:gd name="T1" fmla="*/ 0 h 39"/>
                    <a:gd name="T2" fmla="*/ 0 w 131"/>
                    <a:gd name="T3" fmla="*/ 0 h 39"/>
                    <a:gd name="T4" fmla="*/ 0 w 131"/>
                    <a:gd name="T5" fmla="*/ 0 h 39"/>
                    <a:gd name="T6" fmla="*/ 0 w 131"/>
                    <a:gd name="T7" fmla="*/ 0 h 39"/>
                    <a:gd name="T8" fmla="*/ 0 w 131"/>
                    <a:gd name="T9" fmla="*/ 0 h 39"/>
                    <a:gd name="T10" fmla="*/ 0 w 131"/>
                    <a:gd name="T11" fmla="*/ 0 h 39"/>
                    <a:gd name="T12" fmla="*/ 0 w 131"/>
                    <a:gd name="T13" fmla="*/ 0 h 39"/>
                    <a:gd name="T14" fmla="*/ 0 w 131"/>
                    <a:gd name="T15" fmla="*/ 0 h 39"/>
                    <a:gd name="T16" fmla="*/ 0 w 131"/>
                    <a:gd name="T17" fmla="*/ 0 h 39"/>
                    <a:gd name="T18" fmla="*/ 0 w 131"/>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
                    <a:gd name="T31" fmla="*/ 0 h 39"/>
                    <a:gd name="T32" fmla="*/ 131 w 131"/>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 h="39">
                      <a:moveTo>
                        <a:pt x="112" y="30"/>
                      </a:moveTo>
                      <a:lnTo>
                        <a:pt x="116" y="39"/>
                      </a:lnTo>
                      <a:lnTo>
                        <a:pt x="0" y="10"/>
                      </a:lnTo>
                      <a:lnTo>
                        <a:pt x="4" y="0"/>
                      </a:lnTo>
                      <a:lnTo>
                        <a:pt x="120" y="29"/>
                      </a:lnTo>
                      <a:lnTo>
                        <a:pt x="124" y="38"/>
                      </a:lnTo>
                      <a:lnTo>
                        <a:pt x="120" y="28"/>
                      </a:lnTo>
                      <a:lnTo>
                        <a:pt x="131" y="31"/>
                      </a:lnTo>
                      <a:lnTo>
                        <a:pt x="124" y="38"/>
                      </a:lnTo>
                      <a:lnTo>
                        <a:pt x="112"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73" name="Freeform 195"/>
                <p:cNvSpPr>
                  <a:spLocks/>
                </p:cNvSpPr>
                <p:nvPr/>
              </p:nvSpPr>
              <p:spPr bwMode="auto">
                <a:xfrm>
                  <a:off x="2150" y="3021"/>
                  <a:ext cx="17" cy="15"/>
                </a:xfrm>
                <a:custGeom>
                  <a:avLst/>
                  <a:gdLst>
                    <a:gd name="T0" fmla="*/ 0 w 51"/>
                    <a:gd name="T1" fmla="*/ 0 h 44"/>
                    <a:gd name="T2" fmla="*/ 0 w 51"/>
                    <a:gd name="T3" fmla="*/ 0 h 44"/>
                    <a:gd name="T4" fmla="*/ 0 w 51"/>
                    <a:gd name="T5" fmla="*/ 0 h 44"/>
                    <a:gd name="T6" fmla="*/ 0 w 51"/>
                    <a:gd name="T7" fmla="*/ 0 h 44"/>
                    <a:gd name="T8" fmla="*/ 0 w 51"/>
                    <a:gd name="T9" fmla="*/ 0 h 44"/>
                    <a:gd name="T10" fmla="*/ 0 w 51"/>
                    <a:gd name="T11" fmla="*/ 0 h 44"/>
                    <a:gd name="T12" fmla="*/ 0 w 51"/>
                    <a:gd name="T13" fmla="*/ 0 h 44"/>
                    <a:gd name="T14" fmla="*/ 0 w 51"/>
                    <a:gd name="T15" fmla="*/ 0 h 44"/>
                    <a:gd name="T16" fmla="*/ 0 w 51"/>
                    <a:gd name="T17" fmla="*/ 0 h 44"/>
                    <a:gd name="T18" fmla="*/ 0 w 51"/>
                    <a:gd name="T19" fmla="*/ 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44"/>
                    <a:gd name="T32" fmla="*/ 51 w 51"/>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44">
                      <a:moveTo>
                        <a:pt x="0" y="40"/>
                      </a:moveTo>
                      <a:lnTo>
                        <a:pt x="2" y="36"/>
                      </a:lnTo>
                      <a:lnTo>
                        <a:pt x="39" y="0"/>
                      </a:lnTo>
                      <a:lnTo>
                        <a:pt x="51" y="8"/>
                      </a:lnTo>
                      <a:lnTo>
                        <a:pt x="14" y="44"/>
                      </a:lnTo>
                      <a:lnTo>
                        <a:pt x="16" y="40"/>
                      </a:lnTo>
                      <a:lnTo>
                        <a:pt x="0" y="40"/>
                      </a:lnTo>
                      <a:lnTo>
                        <a:pt x="0" y="38"/>
                      </a:lnTo>
                      <a:lnTo>
                        <a:pt x="2" y="36"/>
                      </a:lnTo>
                      <a:lnTo>
                        <a:pt x="0"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74" name="Freeform 196"/>
                <p:cNvSpPr>
                  <a:spLocks/>
                </p:cNvSpPr>
                <p:nvPr/>
              </p:nvSpPr>
              <p:spPr bwMode="auto">
                <a:xfrm>
                  <a:off x="2150" y="3034"/>
                  <a:ext cx="6" cy="20"/>
                </a:xfrm>
                <a:custGeom>
                  <a:avLst/>
                  <a:gdLst>
                    <a:gd name="T0" fmla="*/ 0 w 17"/>
                    <a:gd name="T1" fmla="*/ 0 h 59"/>
                    <a:gd name="T2" fmla="*/ 0 w 17"/>
                    <a:gd name="T3" fmla="*/ 0 h 59"/>
                    <a:gd name="T4" fmla="*/ 0 w 17"/>
                    <a:gd name="T5" fmla="*/ 0 h 59"/>
                    <a:gd name="T6" fmla="*/ 0 w 17"/>
                    <a:gd name="T7" fmla="*/ 0 h 59"/>
                    <a:gd name="T8" fmla="*/ 0 w 17"/>
                    <a:gd name="T9" fmla="*/ 0 h 59"/>
                    <a:gd name="T10" fmla="*/ 0 w 17"/>
                    <a:gd name="T11" fmla="*/ 0 h 59"/>
                    <a:gd name="T12" fmla="*/ 0 w 17"/>
                    <a:gd name="T13" fmla="*/ 0 h 59"/>
                    <a:gd name="T14" fmla="*/ 0 w 17"/>
                    <a:gd name="T15" fmla="*/ 0 h 59"/>
                    <a:gd name="T16" fmla="*/ 0 w 17"/>
                    <a:gd name="T17" fmla="*/ 0 h 59"/>
                    <a:gd name="T18" fmla="*/ 0 w 17"/>
                    <a:gd name="T19" fmla="*/ 0 h 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59"/>
                    <a:gd name="T32" fmla="*/ 17 w 17"/>
                    <a:gd name="T33" fmla="*/ 59 h 5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59">
                      <a:moveTo>
                        <a:pt x="10" y="57"/>
                      </a:moveTo>
                      <a:lnTo>
                        <a:pt x="0" y="51"/>
                      </a:lnTo>
                      <a:lnTo>
                        <a:pt x="1" y="0"/>
                      </a:lnTo>
                      <a:lnTo>
                        <a:pt x="17" y="0"/>
                      </a:lnTo>
                      <a:lnTo>
                        <a:pt x="16" y="51"/>
                      </a:lnTo>
                      <a:lnTo>
                        <a:pt x="6" y="45"/>
                      </a:lnTo>
                      <a:lnTo>
                        <a:pt x="10" y="57"/>
                      </a:lnTo>
                      <a:lnTo>
                        <a:pt x="0" y="59"/>
                      </a:lnTo>
                      <a:lnTo>
                        <a:pt x="0" y="51"/>
                      </a:lnTo>
                      <a:lnTo>
                        <a:pt x="10"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75" name="Freeform 197"/>
                <p:cNvSpPr>
                  <a:spLocks/>
                </p:cNvSpPr>
                <p:nvPr/>
              </p:nvSpPr>
              <p:spPr bwMode="auto">
                <a:xfrm>
                  <a:off x="2152" y="3044"/>
                  <a:ext cx="28" cy="9"/>
                </a:xfrm>
                <a:custGeom>
                  <a:avLst/>
                  <a:gdLst>
                    <a:gd name="T0" fmla="*/ 0 w 85"/>
                    <a:gd name="T1" fmla="*/ 0 h 28"/>
                    <a:gd name="T2" fmla="*/ 0 w 85"/>
                    <a:gd name="T3" fmla="*/ 0 h 28"/>
                    <a:gd name="T4" fmla="*/ 0 w 85"/>
                    <a:gd name="T5" fmla="*/ 0 h 28"/>
                    <a:gd name="T6" fmla="*/ 0 w 85"/>
                    <a:gd name="T7" fmla="*/ 0 h 28"/>
                    <a:gd name="T8" fmla="*/ 0 w 85"/>
                    <a:gd name="T9" fmla="*/ 0 h 28"/>
                    <a:gd name="T10" fmla="*/ 0 w 85"/>
                    <a:gd name="T11" fmla="*/ 0 h 28"/>
                    <a:gd name="T12" fmla="*/ 0 w 85"/>
                    <a:gd name="T13" fmla="*/ 0 h 28"/>
                    <a:gd name="T14" fmla="*/ 0 w 85"/>
                    <a:gd name="T15" fmla="*/ 0 h 28"/>
                    <a:gd name="T16" fmla="*/ 0 w 85"/>
                    <a:gd name="T17" fmla="*/ 0 h 28"/>
                    <a:gd name="T18" fmla="*/ 0 w 85"/>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28"/>
                    <a:gd name="T32" fmla="*/ 85 w 85"/>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28">
                      <a:moveTo>
                        <a:pt x="85" y="6"/>
                      </a:moveTo>
                      <a:lnTo>
                        <a:pt x="79" y="13"/>
                      </a:lnTo>
                      <a:lnTo>
                        <a:pt x="4" y="28"/>
                      </a:lnTo>
                      <a:lnTo>
                        <a:pt x="0" y="16"/>
                      </a:lnTo>
                      <a:lnTo>
                        <a:pt x="75" y="0"/>
                      </a:lnTo>
                      <a:lnTo>
                        <a:pt x="68" y="6"/>
                      </a:lnTo>
                      <a:lnTo>
                        <a:pt x="85" y="6"/>
                      </a:lnTo>
                      <a:lnTo>
                        <a:pt x="85" y="10"/>
                      </a:lnTo>
                      <a:lnTo>
                        <a:pt x="79" y="13"/>
                      </a:lnTo>
                      <a:lnTo>
                        <a:pt x="85"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76" name="Freeform 198"/>
                <p:cNvSpPr>
                  <a:spLocks/>
                </p:cNvSpPr>
                <p:nvPr/>
              </p:nvSpPr>
              <p:spPr bwMode="auto">
                <a:xfrm>
                  <a:off x="2175" y="2715"/>
                  <a:ext cx="9" cy="331"/>
                </a:xfrm>
                <a:custGeom>
                  <a:avLst/>
                  <a:gdLst>
                    <a:gd name="T0" fmla="*/ 0 w 28"/>
                    <a:gd name="T1" fmla="*/ 0 h 993"/>
                    <a:gd name="T2" fmla="*/ 0 w 28"/>
                    <a:gd name="T3" fmla="*/ 0 h 993"/>
                    <a:gd name="T4" fmla="*/ 0 w 28"/>
                    <a:gd name="T5" fmla="*/ 1 h 993"/>
                    <a:gd name="T6" fmla="*/ 0 w 28"/>
                    <a:gd name="T7" fmla="*/ 1 h 993"/>
                    <a:gd name="T8" fmla="*/ 0 w 28"/>
                    <a:gd name="T9" fmla="*/ 0 h 993"/>
                    <a:gd name="T10" fmla="*/ 0 w 28"/>
                    <a:gd name="T11" fmla="*/ 0 h 993"/>
                    <a:gd name="T12" fmla="*/ 0 w 28"/>
                    <a:gd name="T13" fmla="*/ 0 h 993"/>
                    <a:gd name="T14" fmla="*/ 0 w 28"/>
                    <a:gd name="T15" fmla="*/ 0 h 993"/>
                    <a:gd name="T16" fmla="*/ 0 w 28"/>
                    <a:gd name="T17" fmla="*/ 0 h 993"/>
                    <a:gd name="T18" fmla="*/ 0 w 28"/>
                    <a:gd name="T19" fmla="*/ 0 h 99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993"/>
                    <a:gd name="T32" fmla="*/ 28 w 28"/>
                    <a:gd name="T33" fmla="*/ 993 h 99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993">
                      <a:moveTo>
                        <a:pt x="22" y="0"/>
                      </a:moveTo>
                      <a:lnTo>
                        <a:pt x="28" y="6"/>
                      </a:lnTo>
                      <a:lnTo>
                        <a:pt x="17" y="993"/>
                      </a:lnTo>
                      <a:lnTo>
                        <a:pt x="0" y="993"/>
                      </a:lnTo>
                      <a:lnTo>
                        <a:pt x="12" y="6"/>
                      </a:lnTo>
                      <a:lnTo>
                        <a:pt x="18" y="12"/>
                      </a:lnTo>
                      <a:lnTo>
                        <a:pt x="22" y="0"/>
                      </a:lnTo>
                      <a:lnTo>
                        <a:pt x="28" y="2"/>
                      </a:lnTo>
                      <a:lnTo>
                        <a:pt x="28" y="6"/>
                      </a:lnTo>
                      <a:lnTo>
                        <a:pt x="2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77" name="Freeform 199"/>
                <p:cNvSpPr>
                  <a:spLocks/>
                </p:cNvSpPr>
                <p:nvPr/>
              </p:nvSpPr>
              <p:spPr bwMode="auto">
                <a:xfrm>
                  <a:off x="2172" y="2714"/>
                  <a:ext cx="10" cy="5"/>
                </a:xfrm>
                <a:custGeom>
                  <a:avLst/>
                  <a:gdLst>
                    <a:gd name="T0" fmla="*/ 0 w 31"/>
                    <a:gd name="T1" fmla="*/ 0 h 16"/>
                    <a:gd name="T2" fmla="*/ 0 w 31"/>
                    <a:gd name="T3" fmla="*/ 0 h 16"/>
                    <a:gd name="T4" fmla="*/ 0 w 31"/>
                    <a:gd name="T5" fmla="*/ 0 h 16"/>
                    <a:gd name="T6" fmla="*/ 0 w 31"/>
                    <a:gd name="T7" fmla="*/ 0 h 16"/>
                    <a:gd name="T8" fmla="*/ 0 w 31"/>
                    <a:gd name="T9" fmla="*/ 0 h 16"/>
                    <a:gd name="T10" fmla="*/ 0 w 31"/>
                    <a:gd name="T11" fmla="*/ 0 h 16"/>
                    <a:gd name="T12" fmla="*/ 0 w 31"/>
                    <a:gd name="T13" fmla="*/ 0 h 16"/>
                    <a:gd name="T14" fmla="*/ 0 w 31"/>
                    <a:gd name="T15" fmla="*/ 0 h 16"/>
                    <a:gd name="T16" fmla="*/ 0 w 31"/>
                    <a:gd name="T17" fmla="*/ 0 h 16"/>
                    <a:gd name="T18" fmla="*/ 0 w 31"/>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16"/>
                    <a:gd name="T32" fmla="*/ 31 w 31"/>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16">
                      <a:moveTo>
                        <a:pt x="17" y="6"/>
                      </a:moveTo>
                      <a:lnTo>
                        <a:pt x="10" y="0"/>
                      </a:lnTo>
                      <a:lnTo>
                        <a:pt x="31" y="4"/>
                      </a:lnTo>
                      <a:lnTo>
                        <a:pt x="27" y="16"/>
                      </a:lnTo>
                      <a:lnTo>
                        <a:pt x="6" y="12"/>
                      </a:lnTo>
                      <a:lnTo>
                        <a:pt x="0" y="6"/>
                      </a:lnTo>
                      <a:lnTo>
                        <a:pt x="6" y="12"/>
                      </a:lnTo>
                      <a:lnTo>
                        <a:pt x="0" y="10"/>
                      </a:lnTo>
                      <a:lnTo>
                        <a:pt x="0" y="6"/>
                      </a:lnTo>
                      <a:lnTo>
                        <a:pt x="17"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78" name="Freeform 200"/>
                <p:cNvSpPr>
                  <a:spLocks/>
                </p:cNvSpPr>
                <p:nvPr/>
              </p:nvSpPr>
              <p:spPr bwMode="auto">
                <a:xfrm>
                  <a:off x="2172" y="2709"/>
                  <a:ext cx="5" cy="7"/>
                </a:xfrm>
                <a:custGeom>
                  <a:avLst/>
                  <a:gdLst>
                    <a:gd name="T0" fmla="*/ 0 w 17"/>
                    <a:gd name="T1" fmla="*/ 0 h 21"/>
                    <a:gd name="T2" fmla="*/ 0 w 17"/>
                    <a:gd name="T3" fmla="*/ 0 h 21"/>
                    <a:gd name="T4" fmla="*/ 0 w 17"/>
                    <a:gd name="T5" fmla="*/ 0 h 21"/>
                    <a:gd name="T6" fmla="*/ 0 w 17"/>
                    <a:gd name="T7" fmla="*/ 0 h 21"/>
                    <a:gd name="T8" fmla="*/ 0 w 17"/>
                    <a:gd name="T9" fmla="*/ 0 h 21"/>
                    <a:gd name="T10" fmla="*/ 0 w 17"/>
                    <a:gd name="T11" fmla="*/ 0 h 21"/>
                    <a:gd name="T12" fmla="*/ 0 w 17"/>
                    <a:gd name="T13" fmla="*/ 0 h 21"/>
                    <a:gd name="T14" fmla="*/ 0 w 17"/>
                    <a:gd name="T15" fmla="*/ 0 h 21"/>
                    <a:gd name="T16" fmla="*/ 0 w 17"/>
                    <a:gd name="T17" fmla="*/ 0 h 21"/>
                    <a:gd name="T18" fmla="*/ 0 w 17"/>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21"/>
                    <a:gd name="T32" fmla="*/ 17 w 17"/>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21">
                      <a:moveTo>
                        <a:pt x="14" y="10"/>
                      </a:moveTo>
                      <a:lnTo>
                        <a:pt x="17" y="5"/>
                      </a:lnTo>
                      <a:lnTo>
                        <a:pt x="17" y="21"/>
                      </a:lnTo>
                      <a:lnTo>
                        <a:pt x="0" y="21"/>
                      </a:lnTo>
                      <a:lnTo>
                        <a:pt x="0" y="5"/>
                      </a:lnTo>
                      <a:lnTo>
                        <a:pt x="3" y="0"/>
                      </a:lnTo>
                      <a:lnTo>
                        <a:pt x="0" y="5"/>
                      </a:lnTo>
                      <a:lnTo>
                        <a:pt x="0" y="2"/>
                      </a:lnTo>
                      <a:lnTo>
                        <a:pt x="3" y="0"/>
                      </a:lnTo>
                      <a:lnTo>
                        <a:pt x="14"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79" name="Freeform 201"/>
                <p:cNvSpPr>
                  <a:spLocks/>
                </p:cNvSpPr>
                <p:nvPr/>
              </p:nvSpPr>
              <p:spPr bwMode="auto">
                <a:xfrm>
                  <a:off x="2173" y="2705"/>
                  <a:ext cx="11" cy="7"/>
                </a:xfrm>
                <a:custGeom>
                  <a:avLst/>
                  <a:gdLst>
                    <a:gd name="T0" fmla="*/ 0 w 35"/>
                    <a:gd name="T1" fmla="*/ 0 h 22"/>
                    <a:gd name="T2" fmla="*/ 0 w 35"/>
                    <a:gd name="T3" fmla="*/ 0 h 22"/>
                    <a:gd name="T4" fmla="*/ 0 w 35"/>
                    <a:gd name="T5" fmla="*/ 0 h 22"/>
                    <a:gd name="T6" fmla="*/ 0 w 35"/>
                    <a:gd name="T7" fmla="*/ 0 h 22"/>
                    <a:gd name="T8" fmla="*/ 0 w 35"/>
                    <a:gd name="T9" fmla="*/ 0 h 22"/>
                    <a:gd name="T10" fmla="*/ 0 w 35"/>
                    <a:gd name="T11" fmla="*/ 0 h 22"/>
                    <a:gd name="T12" fmla="*/ 0 w 35"/>
                    <a:gd name="T13" fmla="*/ 0 h 22"/>
                    <a:gd name="T14" fmla="*/ 0 w 35"/>
                    <a:gd name="T15" fmla="*/ 0 h 22"/>
                    <a:gd name="T16" fmla="*/ 0 w 35"/>
                    <a:gd name="T17" fmla="*/ 0 h 22"/>
                    <a:gd name="T18" fmla="*/ 0 w 35"/>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
                    <a:gd name="T31" fmla="*/ 0 h 22"/>
                    <a:gd name="T32" fmla="*/ 35 w 35"/>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 h="22">
                      <a:moveTo>
                        <a:pt x="35" y="5"/>
                      </a:moveTo>
                      <a:lnTo>
                        <a:pt x="32" y="10"/>
                      </a:lnTo>
                      <a:lnTo>
                        <a:pt x="11" y="22"/>
                      </a:lnTo>
                      <a:lnTo>
                        <a:pt x="0" y="12"/>
                      </a:lnTo>
                      <a:lnTo>
                        <a:pt x="22" y="0"/>
                      </a:lnTo>
                      <a:lnTo>
                        <a:pt x="19" y="5"/>
                      </a:lnTo>
                      <a:lnTo>
                        <a:pt x="35" y="5"/>
                      </a:lnTo>
                      <a:lnTo>
                        <a:pt x="35" y="8"/>
                      </a:lnTo>
                      <a:lnTo>
                        <a:pt x="32" y="10"/>
                      </a:lnTo>
                      <a:lnTo>
                        <a:pt x="35"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80" name="Freeform 202"/>
                <p:cNvSpPr>
                  <a:spLocks/>
                </p:cNvSpPr>
                <p:nvPr/>
              </p:nvSpPr>
              <p:spPr bwMode="auto">
                <a:xfrm>
                  <a:off x="2179" y="2700"/>
                  <a:ext cx="5" cy="6"/>
                </a:xfrm>
                <a:custGeom>
                  <a:avLst/>
                  <a:gdLst>
                    <a:gd name="T0" fmla="*/ 0 w 16"/>
                    <a:gd name="T1" fmla="*/ 0 h 20"/>
                    <a:gd name="T2" fmla="*/ 0 w 16"/>
                    <a:gd name="T3" fmla="*/ 0 h 20"/>
                    <a:gd name="T4" fmla="*/ 0 w 16"/>
                    <a:gd name="T5" fmla="*/ 0 h 20"/>
                    <a:gd name="T6" fmla="*/ 0 w 16"/>
                    <a:gd name="T7" fmla="*/ 0 h 20"/>
                    <a:gd name="T8" fmla="*/ 0 w 16"/>
                    <a:gd name="T9" fmla="*/ 0 h 20"/>
                    <a:gd name="T10" fmla="*/ 0 w 16"/>
                    <a:gd name="T11" fmla="*/ 0 h 20"/>
                    <a:gd name="T12" fmla="*/ 0 w 16"/>
                    <a:gd name="T13" fmla="*/ 0 h 20"/>
                    <a:gd name="T14" fmla="*/ 0 w 16"/>
                    <a:gd name="T15" fmla="*/ 0 h 20"/>
                    <a:gd name="T16" fmla="*/ 0 w 16"/>
                    <a:gd name="T17" fmla="*/ 0 h 20"/>
                    <a:gd name="T18" fmla="*/ 0 w 16"/>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20"/>
                    <a:gd name="T32" fmla="*/ 16 w 16"/>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20">
                      <a:moveTo>
                        <a:pt x="11" y="10"/>
                      </a:moveTo>
                      <a:lnTo>
                        <a:pt x="16" y="5"/>
                      </a:lnTo>
                      <a:lnTo>
                        <a:pt x="16" y="20"/>
                      </a:lnTo>
                      <a:lnTo>
                        <a:pt x="0" y="20"/>
                      </a:lnTo>
                      <a:lnTo>
                        <a:pt x="0" y="5"/>
                      </a:lnTo>
                      <a:lnTo>
                        <a:pt x="5" y="0"/>
                      </a:lnTo>
                      <a:lnTo>
                        <a:pt x="0" y="5"/>
                      </a:lnTo>
                      <a:lnTo>
                        <a:pt x="0" y="1"/>
                      </a:lnTo>
                      <a:lnTo>
                        <a:pt x="5" y="0"/>
                      </a:lnTo>
                      <a:lnTo>
                        <a:pt x="11"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81" name="Freeform 203"/>
                <p:cNvSpPr>
                  <a:spLocks/>
                </p:cNvSpPr>
                <p:nvPr/>
              </p:nvSpPr>
              <p:spPr bwMode="auto">
                <a:xfrm>
                  <a:off x="2181" y="2697"/>
                  <a:ext cx="10" cy="6"/>
                </a:xfrm>
                <a:custGeom>
                  <a:avLst/>
                  <a:gdLst>
                    <a:gd name="T0" fmla="*/ 0 w 32"/>
                    <a:gd name="T1" fmla="*/ 0 h 19"/>
                    <a:gd name="T2" fmla="*/ 0 w 32"/>
                    <a:gd name="T3" fmla="*/ 0 h 19"/>
                    <a:gd name="T4" fmla="*/ 0 w 32"/>
                    <a:gd name="T5" fmla="*/ 0 h 19"/>
                    <a:gd name="T6" fmla="*/ 0 w 32"/>
                    <a:gd name="T7" fmla="*/ 0 h 19"/>
                    <a:gd name="T8" fmla="*/ 0 w 32"/>
                    <a:gd name="T9" fmla="*/ 0 h 19"/>
                    <a:gd name="T10" fmla="*/ 0 w 32"/>
                    <a:gd name="T11" fmla="*/ 0 h 19"/>
                    <a:gd name="T12" fmla="*/ 0 w 32"/>
                    <a:gd name="T13" fmla="*/ 0 h 19"/>
                    <a:gd name="T14" fmla="*/ 0 w 32"/>
                    <a:gd name="T15" fmla="*/ 0 h 19"/>
                    <a:gd name="T16" fmla="*/ 0 w 32"/>
                    <a:gd name="T17" fmla="*/ 0 h 19"/>
                    <a:gd name="T18" fmla="*/ 0 w 32"/>
                    <a:gd name="T19" fmla="*/ 0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9"/>
                    <a:gd name="T32" fmla="*/ 32 w 32"/>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9">
                      <a:moveTo>
                        <a:pt x="30" y="12"/>
                      </a:moveTo>
                      <a:lnTo>
                        <a:pt x="32" y="11"/>
                      </a:lnTo>
                      <a:lnTo>
                        <a:pt x="6" y="19"/>
                      </a:lnTo>
                      <a:lnTo>
                        <a:pt x="0" y="9"/>
                      </a:lnTo>
                      <a:lnTo>
                        <a:pt x="26" y="1"/>
                      </a:lnTo>
                      <a:lnTo>
                        <a:pt x="28" y="0"/>
                      </a:lnTo>
                      <a:lnTo>
                        <a:pt x="26" y="1"/>
                      </a:lnTo>
                      <a:lnTo>
                        <a:pt x="27" y="0"/>
                      </a:lnTo>
                      <a:lnTo>
                        <a:pt x="28" y="0"/>
                      </a:lnTo>
                      <a:lnTo>
                        <a:pt x="3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82" name="Freeform 204"/>
                <p:cNvSpPr>
                  <a:spLocks/>
                </p:cNvSpPr>
                <p:nvPr/>
              </p:nvSpPr>
              <p:spPr bwMode="auto">
                <a:xfrm>
                  <a:off x="2190" y="2695"/>
                  <a:ext cx="11" cy="6"/>
                </a:xfrm>
                <a:custGeom>
                  <a:avLst/>
                  <a:gdLst>
                    <a:gd name="T0" fmla="*/ 0 w 34"/>
                    <a:gd name="T1" fmla="*/ 0 h 16"/>
                    <a:gd name="T2" fmla="*/ 0 w 34"/>
                    <a:gd name="T3" fmla="*/ 0 h 16"/>
                    <a:gd name="T4" fmla="*/ 0 w 34"/>
                    <a:gd name="T5" fmla="*/ 0 h 16"/>
                    <a:gd name="T6" fmla="*/ 0 w 34"/>
                    <a:gd name="T7" fmla="*/ 0 h 16"/>
                    <a:gd name="T8" fmla="*/ 0 w 34"/>
                    <a:gd name="T9" fmla="*/ 0 h 16"/>
                    <a:gd name="T10" fmla="*/ 0 w 34"/>
                    <a:gd name="T11" fmla="*/ 0 h 16"/>
                    <a:gd name="T12" fmla="*/ 0 w 34"/>
                    <a:gd name="T13" fmla="*/ 0 h 16"/>
                    <a:gd name="T14" fmla="*/ 0 w 34"/>
                    <a:gd name="T15" fmla="*/ 0 h 16"/>
                    <a:gd name="T16" fmla="*/ 0 w 34"/>
                    <a:gd name="T17" fmla="*/ 0 h 16"/>
                    <a:gd name="T18" fmla="*/ 0 w 34"/>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6"/>
                    <a:gd name="T32" fmla="*/ 34 w 34"/>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6">
                      <a:moveTo>
                        <a:pt x="34" y="13"/>
                      </a:moveTo>
                      <a:lnTo>
                        <a:pt x="34" y="13"/>
                      </a:lnTo>
                      <a:lnTo>
                        <a:pt x="2" y="16"/>
                      </a:lnTo>
                      <a:lnTo>
                        <a:pt x="0" y="4"/>
                      </a:lnTo>
                      <a:lnTo>
                        <a:pt x="32" y="0"/>
                      </a:lnTo>
                      <a:lnTo>
                        <a:pt x="34"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83" name="Freeform 205"/>
                <p:cNvSpPr>
                  <a:spLocks/>
                </p:cNvSpPr>
                <p:nvPr/>
              </p:nvSpPr>
              <p:spPr bwMode="auto">
                <a:xfrm>
                  <a:off x="2201" y="2694"/>
                  <a:ext cx="20" cy="6"/>
                </a:xfrm>
                <a:custGeom>
                  <a:avLst/>
                  <a:gdLst>
                    <a:gd name="T0" fmla="*/ 0 w 60"/>
                    <a:gd name="T1" fmla="*/ 0 h 17"/>
                    <a:gd name="T2" fmla="*/ 0 w 60"/>
                    <a:gd name="T3" fmla="*/ 0 h 17"/>
                    <a:gd name="T4" fmla="*/ 0 w 60"/>
                    <a:gd name="T5" fmla="*/ 0 h 17"/>
                    <a:gd name="T6" fmla="*/ 0 w 60"/>
                    <a:gd name="T7" fmla="*/ 0 h 17"/>
                    <a:gd name="T8" fmla="*/ 0 w 60"/>
                    <a:gd name="T9" fmla="*/ 0 h 17"/>
                    <a:gd name="T10" fmla="*/ 0 w 60"/>
                    <a:gd name="T11" fmla="*/ 0 h 17"/>
                    <a:gd name="T12" fmla="*/ 0 w 60"/>
                    <a:gd name="T13" fmla="*/ 0 h 17"/>
                    <a:gd name="T14" fmla="*/ 0 w 60"/>
                    <a:gd name="T15" fmla="*/ 0 h 17"/>
                    <a:gd name="T16" fmla="*/ 0 w 60"/>
                    <a:gd name="T17" fmla="*/ 0 h 17"/>
                    <a:gd name="T18" fmla="*/ 0 w 60"/>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0"/>
                    <a:gd name="T31" fmla="*/ 0 h 17"/>
                    <a:gd name="T32" fmla="*/ 60 w 60"/>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0" h="17">
                      <a:moveTo>
                        <a:pt x="58" y="13"/>
                      </a:moveTo>
                      <a:lnTo>
                        <a:pt x="60" y="13"/>
                      </a:lnTo>
                      <a:lnTo>
                        <a:pt x="2" y="17"/>
                      </a:lnTo>
                      <a:lnTo>
                        <a:pt x="0" y="4"/>
                      </a:lnTo>
                      <a:lnTo>
                        <a:pt x="58" y="0"/>
                      </a:lnTo>
                      <a:lnTo>
                        <a:pt x="60" y="0"/>
                      </a:lnTo>
                      <a:lnTo>
                        <a:pt x="58" y="0"/>
                      </a:lnTo>
                      <a:lnTo>
                        <a:pt x="59" y="0"/>
                      </a:lnTo>
                      <a:lnTo>
                        <a:pt x="60" y="0"/>
                      </a:lnTo>
                      <a:lnTo>
                        <a:pt x="58"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grpSp>
            <p:nvGrpSpPr>
              <p:cNvPr id="34" name="Group 206"/>
              <p:cNvGrpSpPr>
                <a:grpSpLocks/>
              </p:cNvGrpSpPr>
              <p:nvPr/>
            </p:nvGrpSpPr>
            <p:grpSpPr bwMode="auto">
              <a:xfrm>
                <a:off x="738" y="2694"/>
                <a:ext cx="2834" cy="879"/>
                <a:chOff x="738" y="2694"/>
                <a:chExt cx="2834" cy="879"/>
              </a:xfrm>
            </p:grpSpPr>
            <p:sp>
              <p:nvSpPr>
                <p:cNvPr id="184" name="Freeform 207"/>
                <p:cNvSpPr>
                  <a:spLocks/>
                </p:cNvSpPr>
                <p:nvPr/>
              </p:nvSpPr>
              <p:spPr bwMode="auto">
                <a:xfrm>
                  <a:off x="2220" y="2694"/>
                  <a:ext cx="22" cy="6"/>
                </a:xfrm>
                <a:custGeom>
                  <a:avLst/>
                  <a:gdLst>
                    <a:gd name="T0" fmla="*/ 0 w 67"/>
                    <a:gd name="T1" fmla="*/ 0 h 17"/>
                    <a:gd name="T2" fmla="*/ 0 w 67"/>
                    <a:gd name="T3" fmla="*/ 0 h 17"/>
                    <a:gd name="T4" fmla="*/ 0 w 67"/>
                    <a:gd name="T5" fmla="*/ 0 h 17"/>
                    <a:gd name="T6" fmla="*/ 0 w 67"/>
                    <a:gd name="T7" fmla="*/ 0 h 17"/>
                    <a:gd name="T8" fmla="*/ 0 w 67"/>
                    <a:gd name="T9" fmla="*/ 0 h 17"/>
                    <a:gd name="T10" fmla="*/ 0 w 67"/>
                    <a:gd name="T11" fmla="*/ 0 h 17"/>
                    <a:gd name="T12" fmla="*/ 0 w 67"/>
                    <a:gd name="T13" fmla="*/ 0 h 17"/>
                    <a:gd name="T14" fmla="*/ 0 w 67"/>
                    <a:gd name="T15" fmla="*/ 0 h 17"/>
                    <a:gd name="T16" fmla="*/ 0 w 67"/>
                    <a:gd name="T17" fmla="*/ 0 h 17"/>
                    <a:gd name="T18" fmla="*/ 0 w 6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
                    <a:gd name="T31" fmla="*/ 0 h 17"/>
                    <a:gd name="T32" fmla="*/ 67 w 6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 h="17">
                      <a:moveTo>
                        <a:pt x="63" y="17"/>
                      </a:moveTo>
                      <a:lnTo>
                        <a:pt x="64" y="17"/>
                      </a:lnTo>
                      <a:lnTo>
                        <a:pt x="0" y="13"/>
                      </a:lnTo>
                      <a:lnTo>
                        <a:pt x="2" y="0"/>
                      </a:lnTo>
                      <a:lnTo>
                        <a:pt x="66" y="4"/>
                      </a:lnTo>
                      <a:lnTo>
                        <a:pt x="67" y="4"/>
                      </a:lnTo>
                      <a:lnTo>
                        <a:pt x="66" y="4"/>
                      </a:lnTo>
                      <a:lnTo>
                        <a:pt x="67" y="4"/>
                      </a:lnTo>
                      <a:lnTo>
                        <a:pt x="63"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5" name="Freeform 208"/>
                <p:cNvSpPr>
                  <a:spLocks/>
                </p:cNvSpPr>
                <p:nvPr/>
              </p:nvSpPr>
              <p:spPr bwMode="auto">
                <a:xfrm>
                  <a:off x="2252" y="3104"/>
                  <a:ext cx="441" cy="448"/>
                </a:xfrm>
                <a:custGeom>
                  <a:avLst/>
                  <a:gdLst>
                    <a:gd name="T0" fmla="*/ 0 w 1323"/>
                    <a:gd name="T1" fmla="*/ 0 h 1346"/>
                    <a:gd name="T2" fmla="*/ 2 w 1323"/>
                    <a:gd name="T3" fmla="*/ 0 h 1346"/>
                    <a:gd name="T4" fmla="*/ 2 w 1323"/>
                    <a:gd name="T5" fmla="*/ 0 h 1346"/>
                    <a:gd name="T6" fmla="*/ 0 w 1323"/>
                    <a:gd name="T7" fmla="*/ 0 h 1346"/>
                    <a:gd name="T8" fmla="*/ 0 w 1323"/>
                    <a:gd name="T9" fmla="*/ 0 h 1346"/>
                    <a:gd name="T10" fmla="*/ 2 w 1323"/>
                    <a:gd name="T11" fmla="*/ 0 h 1346"/>
                    <a:gd name="T12" fmla="*/ 2 w 1323"/>
                    <a:gd name="T13" fmla="*/ 2 h 1346"/>
                    <a:gd name="T14" fmla="*/ 1 w 1323"/>
                    <a:gd name="T15" fmla="*/ 2 h 1346"/>
                    <a:gd name="T16" fmla="*/ 1 w 1323"/>
                    <a:gd name="T17" fmla="*/ 1 h 1346"/>
                    <a:gd name="T18" fmla="*/ 0 w 1323"/>
                    <a:gd name="T19" fmla="*/ 1 h 1346"/>
                    <a:gd name="T20" fmla="*/ 0 w 1323"/>
                    <a:gd name="T21" fmla="*/ 1 h 1346"/>
                    <a:gd name="T22" fmla="*/ 2 w 1323"/>
                    <a:gd name="T23" fmla="*/ 1 h 1346"/>
                    <a:gd name="T24" fmla="*/ 2 w 1323"/>
                    <a:gd name="T25" fmla="*/ 1 h 1346"/>
                    <a:gd name="T26" fmla="*/ 0 w 1323"/>
                    <a:gd name="T27" fmla="*/ 1 h 1346"/>
                    <a:gd name="T28" fmla="*/ 0 w 1323"/>
                    <a:gd name="T29" fmla="*/ 0 h 134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23"/>
                    <a:gd name="T46" fmla="*/ 0 h 1346"/>
                    <a:gd name="T47" fmla="*/ 1323 w 1323"/>
                    <a:gd name="T48" fmla="*/ 1346 h 134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23" h="1346">
                      <a:moveTo>
                        <a:pt x="8" y="295"/>
                      </a:moveTo>
                      <a:lnTo>
                        <a:pt x="1098" y="203"/>
                      </a:lnTo>
                      <a:lnTo>
                        <a:pt x="1099" y="136"/>
                      </a:lnTo>
                      <a:lnTo>
                        <a:pt x="9" y="228"/>
                      </a:lnTo>
                      <a:lnTo>
                        <a:pt x="11" y="130"/>
                      </a:lnTo>
                      <a:lnTo>
                        <a:pt x="1323" y="0"/>
                      </a:lnTo>
                      <a:lnTo>
                        <a:pt x="1308" y="1346"/>
                      </a:lnTo>
                      <a:lnTo>
                        <a:pt x="1085" y="1345"/>
                      </a:lnTo>
                      <a:lnTo>
                        <a:pt x="1089" y="1045"/>
                      </a:lnTo>
                      <a:lnTo>
                        <a:pt x="0" y="1050"/>
                      </a:lnTo>
                      <a:lnTo>
                        <a:pt x="6" y="544"/>
                      </a:lnTo>
                      <a:lnTo>
                        <a:pt x="1095" y="508"/>
                      </a:lnTo>
                      <a:lnTo>
                        <a:pt x="1096" y="425"/>
                      </a:lnTo>
                      <a:lnTo>
                        <a:pt x="6" y="473"/>
                      </a:lnTo>
                      <a:lnTo>
                        <a:pt x="8" y="295"/>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6" name="Freeform 209"/>
                <p:cNvSpPr>
                  <a:spLocks/>
                </p:cNvSpPr>
                <p:nvPr/>
              </p:nvSpPr>
              <p:spPr bwMode="auto">
                <a:xfrm>
                  <a:off x="2254" y="3169"/>
                  <a:ext cx="367" cy="35"/>
                </a:xfrm>
                <a:custGeom>
                  <a:avLst/>
                  <a:gdLst>
                    <a:gd name="T0" fmla="*/ 2 w 1099"/>
                    <a:gd name="T1" fmla="*/ 0 h 104"/>
                    <a:gd name="T2" fmla="*/ 2 w 1099"/>
                    <a:gd name="T3" fmla="*/ 0 h 104"/>
                    <a:gd name="T4" fmla="*/ 0 w 1099"/>
                    <a:gd name="T5" fmla="*/ 0 h 104"/>
                    <a:gd name="T6" fmla="*/ 0 w 1099"/>
                    <a:gd name="T7" fmla="*/ 0 h 104"/>
                    <a:gd name="T8" fmla="*/ 2 w 1099"/>
                    <a:gd name="T9" fmla="*/ 0 h 104"/>
                    <a:gd name="T10" fmla="*/ 1 w 1099"/>
                    <a:gd name="T11" fmla="*/ 0 h 104"/>
                    <a:gd name="T12" fmla="*/ 2 w 1099"/>
                    <a:gd name="T13" fmla="*/ 0 h 104"/>
                    <a:gd name="T14" fmla="*/ 2 w 1099"/>
                    <a:gd name="T15" fmla="*/ 0 h 104"/>
                    <a:gd name="T16" fmla="*/ 2 w 1099"/>
                    <a:gd name="T17" fmla="*/ 0 h 104"/>
                    <a:gd name="T18" fmla="*/ 2 w 1099"/>
                    <a:gd name="T19" fmla="*/ 0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99"/>
                    <a:gd name="T31" fmla="*/ 0 h 104"/>
                    <a:gd name="T32" fmla="*/ 1099 w 1099"/>
                    <a:gd name="T33" fmla="*/ 104 h 1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99" h="104">
                      <a:moveTo>
                        <a:pt x="1099" y="6"/>
                      </a:moveTo>
                      <a:lnTo>
                        <a:pt x="1092" y="12"/>
                      </a:lnTo>
                      <a:lnTo>
                        <a:pt x="2" y="104"/>
                      </a:lnTo>
                      <a:lnTo>
                        <a:pt x="0" y="92"/>
                      </a:lnTo>
                      <a:lnTo>
                        <a:pt x="1090" y="0"/>
                      </a:lnTo>
                      <a:lnTo>
                        <a:pt x="1083" y="6"/>
                      </a:lnTo>
                      <a:lnTo>
                        <a:pt x="1099" y="6"/>
                      </a:lnTo>
                      <a:lnTo>
                        <a:pt x="1099" y="11"/>
                      </a:lnTo>
                      <a:lnTo>
                        <a:pt x="1092" y="12"/>
                      </a:lnTo>
                      <a:lnTo>
                        <a:pt x="1099" y="6"/>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7" name="Freeform 210"/>
                <p:cNvSpPr>
                  <a:spLocks/>
                </p:cNvSpPr>
                <p:nvPr/>
              </p:nvSpPr>
              <p:spPr bwMode="auto">
                <a:xfrm>
                  <a:off x="2615" y="3147"/>
                  <a:ext cx="6" cy="24"/>
                </a:xfrm>
                <a:custGeom>
                  <a:avLst/>
                  <a:gdLst>
                    <a:gd name="T0" fmla="*/ 0 w 17"/>
                    <a:gd name="T1" fmla="*/ 0 h 73"/>
                    <a:gd name="T2" fmla="*/ 0 w 17"/>
                    <a:gd name="T3" fmla="*/ 0 h 73"/>
                    <a:gd name="T4" fmla="*/ 0 w 17"/>
                    <a:gd name="T5" fmla="*/ 0 h 73"/>
                    <a:gd name="T6" fmla="*/ 0 w 17"/>
                    <a:gd name="T7" fmla="*/ 0 h 73"/>
                    <a:gd name="T8" fmla="*/ 0 w 17"/>
                    <a:gd name="T9" fmla="*/ 0 h 73"/>
                    <a:gd name="T10" fmla="*/ 0 w 17"/>
                    <a:gd name="T11" fmla="*/ 0 h 73"/>
                    <a:gd name="T12" fmla="*/ 0 w 17"/>
                    <a:gd name="T13" fmla="*/ 0 h 73"/>
                    <a:gd name="T14" fmla="*/ 0 w 17"/>
                    <a:gd name="T15" fmla="*/ 0 h 73"/>
                    <a:gd name="T16" fmla="*/ 0 w 17"/>
                    <a:gd name="T17" fmla="*/ 0 h 73"/>
                    <a:gd name="T18" fmla="*/ 0 w 17"/>
                    <a:gd name="T19" fmla="*/ 0 h 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73"/>
                    <a:gd name="T32" fmla="*/ 17 w 17"/>
                    <a:gd name="T33" fmla="*/ 73 h 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73">
                      <a:moveTo>
                        <a:pt x="8" y="0"/>
                      </a:moveTo>
                      <a:lnTo>
                        <a:pt x="17" y="6"/>
                      </a:lnTo>
                      <a:lnTo>
                        <a:pt x="16" y="73"/>
                      </a:lnTo>
                      <a:lnTo>
                        <a:pt x="0" y="73"/>
                      </a:lnTo>
                      <a:lnTo>
                        <a:pt x="1" y="6"/>
                      </a:lnTo>
                      <a:lnTo>
                        <a:pt x="10" y="12"/>
                      </a:lnTo>
                      <a:lnTo>
                        <a:pt x="8" y="0"/>
                      </a:lnTo>
                      <a:lnTo>
                        <a:pt x="17" y="0"/>
                      </a:lnTo>
                      <a:lnTo>
                        <a:pt x="17" y="6"/>
                      </a:lnTo>
                      <a:lnTo>
                        <a:pt x="8" y="0"/>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8" name="Freeform 211"/>
                <p:cNvSpPr>
                  <a:spLocks/>
                </p:cNvSpPr>
                <p:nvPr/>
              </p:nvSpPr>
              <p:spPr bwMode="auto">
                <a:xfrm>
                  <a:off x="2252" y="3147"/>
                  <a:ext cx="367" cy="35"/>
                </a:xfrm>
                <a:custGeom>
                  <a:avLst/>
                  <a:gdLst>
                    <a:gd name="T0" fmla="*/ 0 w 1099"/>
                    <a:gd name="T1" fmla="*/ 0 h 104"/>
                    <a:gd name="T2" fmla="*/ 0 w 1099"/>
                    <a:gd name="T3" fmla="*/ 0 h 104"/>
                    <a:gd name="T4" fmla="*/ 2 w 1099"/>
                    <a:gd name="T5" fmla="*/ 0 h 104"/>
                    <a:gd name="T6" fmla="*/ 2 w 1099"/>
                    <a:gd name="T7" fmla="*/ 0 h 104"/>
                    <a:gd name="T8" fmla="*/ 0 w 1099"/>
                    <a:gd name="T9" fmla="*/ 0 h 104"/>
                    <a:gd name="T10" fmla="*/ 0 w 1099"/>
                    <a:gd name="T11" fmla="*/ 0 h 104"/>
                    <a:gd name="T12" fmla="*/ 0 w 1099"/>
                    <a:gd name="T13" fmla="*/ 0 h 104"/>
                    <a:gd name="T14" fmla="*/ 0 w 1099"/>
                    <a:gd name="T15" fmla="*/ 0 h 104"/>
                    <a:gd name="T16" fmla="*/ 0 w 1099"/>
                    <a:gd name="T17" fmla="*/ 0 h 104"/>
                    <a:gd name="T18" fmla="*/ 0 w 1099"/>
                    <a:gd name="T19" fmla="*/ 0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99"/>
                    <a:gd name="T31" fmla="*/ 0 h 104"/>
                    <a:gd name="T32" fmla="*/ 1099 w 1099"/>
                    <a:gd name="T33" fmla="*/ 104 h 1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99" h="104">
                      <a:moveTo>
                        <a:pt x="17" y="98"/>
                      </a:moveTo>
                      <a:lnTo>
                        <a:pt x="7" y="92"/>
                      </a:lnTo>
                      <a:lnTo>
                        <a:pt x="1097" y="0"/>
                      </a:lnTo>
                      <a:lnTo>
                        <a:pt x="1099" y="12"/>
                      </a:lnTo>
                      <a:lnTo>
                        <a:pt x="10" y="104"/>
                      </a:lnTo>
                      <a:lnTo>
                        <a:pt x="0" y="98"/>
                      </a:lnTo>
                      <a:lnTo>
                        <a:pt x="10" y="104"/>
                      </a:lnTo>
                      <a:lnTo>
                        <a:pt x="0" y="104"/>
                      </a:lnTo>
                      <a:lnTo>
                        <a:pt x="0" y="98"/>
                      </a:lnTo>
                      <a:lnTo>
                        <a:pt x="17" y="98"/>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9" name="Freeform 212"/>
                <p:cNvSpPr>
                  <a:spLocks/>
                </p:cNvSpPr>
                <p:nvPr/>
              </p:nvSpPr>
              <p:spPr bwMode="auto">
                <a:xfrm>
                  <a:off x="2252" y="3145"/>
                  <a:ext cx="6" cy="35"/>
                </a:xfrm>
                <a:custGeom>
                  <a:avLst/>
                  <a:gdLst>
                    <a:gd name="T0" fmla="*/ 0 w 18"/>
                    <a:gd name="T1" fmla="*/ 0 h 104"/>
                    <a:gd name="T2" fmla="*/ 0 w 18"/>
                    <a:gd name="T3" fmla="*/ 0 h 104"/>
                    <a:gd name="T4" fmla="*/ 0 w 18"/>
                    <a:gd name="T5" fmla="*/ 0 h 104"/>
                    <a:gd name="T6" fmla="*/ 0 w 18"/>
                    <a:gd name="T7" fmla="*/ 0 h 104"/>
                    <a:gd name="T8" fmla="*/ 0 w 18"/>
                    <a:gd name="T9" fmla="*/ 0 h 104"/>
                    <a:gd name="T10" fmla="*/ 0 w 18"/>
                    <a:gd name="T11" fmla="*/ 0 h 104"/>
                    <a:gd name="T12" fmla="*/ 0 w 18"/>
                    <a:gd name="T13" fmla="*/ 0 h 104"/>
                    <a:gd name="T14" fmla="*/ 0 w 18"/>
                    <a:gd name="T15" fmla="*/ 0 h 104"/>
                    <a:gd name="T16" fmla="*/ 0 w 18"/>
                    <a:gd name="T17" fmla="*/ 0 h 104"/>
                    <a:gd name="T18" fmla="*/ 0 w 18"/>
                    <a:gd name="T19" fmla="*/ 0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04"/>
                    <a:gd name="T32" fmla="*/ 18 w 18"/>
                    <a:gd name="T33" fmla="*/ 104 h 1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04">
                      <a:moveTo>
                        <a:pt x="11" y="12"/>
                      </a:moveTo>
                      <a:lnTo>
                        <a:pt x="18" y="6"/>
                      </a:lnTo>
                      <a:lnTo>
                        <a:pt x="17" y="104"/>
                      </a:lnTo>
                      <a:lnTo>
                        <a:pt x="0" y="104"/>
                      </a:lnTo>
                      <a:lnTo>
                        <a:pt x="1" y="6"/>
                      </a:lnTo>
                      <a:lnTo>
                        <a:pt x="8" y="0"/>
                      </a:lnTo>
                      <a:lnTo>
                        <a:pt x="1" y="6"/>
                      </a:lnTo>
                      <a:lnTo>
                        <a:pt x="1" y="1"/>
                      </a:lnTo>
                      <a:lnTo>
                        <a:pt x="8" y="0"/>
                      </a:lnTo>
                      <a:lnTo>
                        <a:pt x="11" y="12"/>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0" name="Freeform 213"/>
                <p:cNvSpPr>
                  <a:spLocks/>
                </p:cNvSpPr>
                <p:nvPr/>
              </p:nvSpPr>
              <p:spPr bwMode="auto">
                <a:xfrm>
                  <a:off x="2255" y="3101"/>
                  <a:ext cx="441" cy="48"/>
                </a:xfrm>
                <a:custGeom>
                  <a:avLst/>
                  <a:gdLst>
                    <a:gd name="T0" fmla="*/ 2 w 1322"/>
                    <a:gd name="T1" fmla="*/ 0 h 143"/>
                    <a:gd name="T2" fmla="*/ 2 w 1322"/>
                    <a:gd name="T3" fmla="*/ 0 h 143"/>
                    <a:gd name="T4" fmla="*/ 0 w 1322"/>
                    <a:gd name="T5" fmla="*/ 0 h 143"/>
                    <a:gd name="T6" fmla="*/ 0 w 1322"/>
                    <a:gd name="T7" fmla="*/ 0 h 143"/>
                    <a:gd name="T8" fmla="*/ 2 w 1322"/>
                    <a:gd name="T9" fmla="*/ 0 h 143"/>
                    <a:gd name="T10" fmla="*/ 2 w 1322"/>
                    <a:gd name="T11" fmla="*/ 0 h 143"/>
                    <a:gd name="T12" fmla="*/ 2 w 1322"/>
                    <a:gd name="T13" fmla="*/ 0 h 143"/>
                    <a:gd name="T14" fmla="*/ 2 w 1322"/>
                    <a:gd name="T15" fmla="*/ 0 h 143"/>
                    <a:gd name="T16" fmla="*/ 2 w 1322"/>
                    <a:gd name="T17" fmla="*/ 0 h 143"/>
                    <a:gd name="T18" fmla="*/ 2 w 1322"/>
                    <a:gd name="T19" fmla="*/ 0 h 1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22"/>
                    <a:gd name="T31" fmla="*/ 0 h 143"/>
                    <a:gd name="T32" fmla="*/ 1322 w 1322"/>
                    <a:gd name="T33" fmla="*/ 143 h 1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22" h="143">
                      <a:moveTo>
                        <a:pt x="1306" y="7"/>
                      </a:moveTo>
                      <a:lnTo>
                        <a:pt x="1315" y="13"/>
                      </a:lnTo>
                      <a:lnTo>
                        <a:pt x="3" y="143"/>
                      </a:lnTo>
                      <a:lnTo>
                        <a:pt x="0" y="131"/>
                      </a:lnTo>
                      <a:lnTo>
                        <a:pt x="1313" y="1"/>
                      </a:lnTo>
                      <a:lnTo>
                        <a:pt x="1322" y="7"/>
                      </a:lnTo>
                      <a:lnTo>
                        <a:pt x="1313" y="1"/>
                      </a:lnTo>
                      <a:lnTo>
                        <a:pt x="1322" y="0"/>
                      </a:lnTo>
                      <a:lnTo>
                        <a:pt x="1322" y="7"/>
                      </a:lnTo>
                      <a:lnTo>
                        <a:pt x="1306" y="7"/>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1" name="Freeform 214"/>
                <p:cNvSpPr>
                  <a:spLocks/>
                </p:cNvSpPr>
                <p:nvPr/>
              </p:nvSpPr>
              <p:spPr bwMode="auto">
                <a:xfrm>
                  <a:off x="2685" y="3104"/>
                  <a:ext cx="11" cy="450"/>
                </a:xfrm>
                <a:custGeom>
                  <a:avLst/>
                  <a:gdLst>
                    <a:gd name="T0" fmla="*/ 0 w 31"/>
                    <a:gd name="T1" fmla="*/ 2 h 1352"/>
                    <a:gd name="T2" fmla="*/ 0 w 31"/>
                    <a:gd name="T3" fmla="*/ 2 h 1352"/>
                    <a:gd name="T4" fmla="*/ 0 w 31"/>
                    <a:gd name="T5" fmla="*/ 0 h 1352"/>
                    <a:gd name="T6" fmla="*/ 0 w 31"/>
                    <a:gd name="T7" fmla="*/ 0 h 1352"/>
                    <a:gd name="T8" fmla="*/ 0 w 31"/>
                    <a:gd name="T9" fmla="*/ 2 h 1352"/>
                    <a:gd name="T10" fmla="*/ 0 w 31"/>
                    <a:gd name="T11" fmla="*/ 2 h 1352"/>
                    <a:gd name="T12" fmla="*/ 0 w 31"/>
                    <a:gd name="T13" fmla="*/ 2 h 1352"/>
                    <a:gd name="T14" fmla="*/ 0 w 31"/>
                    <a:gd name="T15" fmla="*/ 2 h 1352"/>
                    <a:gd name="T16" fmla="*/ 0 w 31"/>
                    <a:gd name="T17" fmla="*/ 2 h 1352"/>
                    <a:gd name="T18" fmla="*/ 0 w 31"/>
                    <a:gd name="T19" fmla="*/ 2 h 13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1352"/>
                    <a:gd name="T32" fmla="*/ 31 w 31"/>
                    <a:gd name="T33" fmla="*/ 1352 h 13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1352">
                      <a:moveTo>
                        <a:pt x="8" y="1340"/>
                      </a:moveTo>
                      <a:lnTo>
                        <a:pt x="0" y="1346"/>
                      </a:lnTo>
                      <a:lnTo>
                        <a:pt x="15" y="0"/>
                      </a:lnTo>
                      <a:lnTo>
                        <a:pt x="31" y="0"/>
                      </a:lnTo>
                      <a:lnTo>
                        <a:pt x="16" y="1346"/>
                      </a:lnTo>
                      <a:lnTo>
                        <a:pt x="8" y="1352"/>
                      </a:lnTo>
                      <a:lnTo>
                        <a:pt x="16" y="1346"/>
                      </a:lnTo>
                      <a:lnTo>
                        <a:pt x="16" y="1352"/>
                      </a:lnTo>
                      <a:lnTo>
                        <a:pt x="8" y="1352"/>
                      </a:lnTo>
                      <a:lnTo>
                        <a:pt x="8" y="1340"/>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2" name="Freeform 215"/>
                <p:cNvSpPr>
                  <a:spLocks/>
                </p:cNvSpPr>
                <p:nvPr/>
              </p:nvSpPr>
              <p:spPr bwMode="auto">
                <a:xfrm>
                  <a:off x="2611" y="3550"/>
                  <a:ext cx="77" cy="4"/>
                </a:xfrm>
                <a:custGeom>
                  <a:avLst/>
                  <a:gdLst>
                    <a:gd name="T0" fmla="*/ 0 w 231"/>
                    <a:gd name="T1" fmla="*/ 0 h 13"/>
                    <a:gd name="T2" fmla="*/ 0 w 231"/>
                    <a:gd name="T3" fmla="*/ 0 h 13"/>
                    <a:gd name="T4" fmla="*/ 0 w 231"/>
                    <a:gd name="T5" fmla="*/ 0 h 13"/>
                    <a:gd name="T6" fmla="*/ 0 w 231"/>
                    <a:gd name="T7" fmla="*/ 0 h 13"/>
                    <a:gd name="T8" fmla="*/ 0 w 231"/>
                    <a:gd name="T9" fmla="*/ 0 h 13"/>
                    <a:gd name="T10" fmla="*/ 0 w 231"/>
                    <a:gd name="T11" fmla="*/ 0 h 13"/>
                    <a:gd name="T12" fmla="*/ 0 w 231"/>
                    <a:gd name="T13" fmla="*/ 0 h 13"/>
                    <a:gd name="T14" fmla="*/ 0 w 231"/>
                    <a:gd name="T15" fmla="*/ 0 h 13"/>
                    <a:gd name="T16" fmla="*/ 0 w 231"/>
                    <a:gd name="T17" fmla="*/ 0 h 13"/>
                    <a:gd name="T18" fmla="*/ 0 w 231"/>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1"/>
                    <a:gd name="T31" fmla="*/ 0 h 13"/>
                    <a:gd name="T32" fmla="*/ 231 w 23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1" h="13">
                      <a:moveTo>
                        <a:pt x="16" y="6"/>
                      </a:moveTo>
                      <a:lnTo>
                        <a:pt x="8" y="0"/>
                      </a:lnTo>
                      <a:lnTo>
                        <a:pt x="231" y="1"/>
                      </a:lnTo>
                      <a:lnTo>
                        <a:pt x="231" y="13"/>
                      </a:lnTo>
                      <a:lnTo>
                        <a:pt x="8" y="12"/>
                      </a:lnTo>
                      <a:lnTo>
                        <a:pt x="0" y="6"/>
                      </a:lnTo>
                      <a:lnTo>
                        <a:pt x="8" y="12"/>
                      </a:lnTo>
                      <a:lnTo>
                        <a:pt x="0" y="12"/>
                      </a:lnTo>
                      <a:lnTo>
                        <a:pt x="0" y="6"/>
                      </a:lnTo>
                      <a:lnTo>
                        <a:pt x="16" y="6"/>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3" name="Freeform 216"/>
                <p:cNvSpPr>
                  <a:spLocks/>
                </p:cNvSpPr>
                <p:nvPr/>
              </p:nvSpPr>
              <p:spPr bwMode="auto">
                <a:xfrm>
                  <a:off x="2611" y="3450"/>
                  <a:ext cx="7" cy="102"/>
                </a:xfrm>
                <a:custGeom>
                  <a:avLst/>
                  <a:gdLst>
                    <a:gd name="T0" fmla="*/ 0 w 20"/>
                    <a:gd name="T1" fmla="*/ 0 h 306"/>
                    <a:gd name="T2" fmla="*/ 0 w 20"/>
                    <a:gd name="T3" fmla="*/ 0 h 306"/>
                    <a:gd name="T4" fmla="*/ 0 w 20"/>
                    <a:gd name="T5" fmla="*/ 0 h 306"/>
                    <a:gd name="T6" fmla="*/ 0 w 20"/>
                    <a:gd name="T7" fmla="*/ 0 h 306"/>
                    <a:gd name="T8" fmla="*/ 0 w 20"/>
                    <a:gd name="T9" fmla="*/ 0 h 306"/>
                    <a:gd name="T10" fmla="*/ 0 w 20"/>
                    <a:gd name="T11" fmla="*/ 0 h 306"/>
                    <a:gd name="T12" fmla="*/ 0 w 20"/>
                    <a:gd name="T13" fmla="*/ 0 h 306"/>
                    <a:gd name="T14" fmla="*/ 0 w 20"/>
                    <a:gd name="T15" fmla="*/ 0 h 306"/>
                    <a:gd name="T16" fmla="*/ 0 w 20"/>
                    <a:gd name="T17" fmla="*/ 0 h 306"/>
                    <a:gd name="T18" fmla="*/ 0 w 20"/>
                    <a:gd name="T19" fmla="*/ 0 h 3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306"/>
                    <a:gd name="T32" fmla="*/ 20 w 20"/>
                    <a:gd name="T33" fmla="*/ 306 h 3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306">
                      <a:moveTo>
                        <a:pt x="12" y="0"/>
                      </a:moveTo>
                      <a:lnTo>
                        <a:pt x="20" y="6"/>
                      </a:lnTo>
                      <a:lnTo>
                        <a:pt x="16" y="306"/>
                      </a:lnTo>
                      <a:lnTo>
                        <a:pt x="0" y="306"/>
                      </a:lnTo>
                      <a:lnTo>
                        <a:pt x="4" y="6"/>
                      </a:lnTo>
                      <a:lnTo>
                        <a:pt x="12" y="12"/>
                      </a:lnTo>
                      <a:lnTo>
                        <a:pt x="12" y="0"/>
                      </a:lnTo>
                      <a:lnTo>
                        <a:pt x="20" y="0"/>
                      </a:lnTo>
                      <a:lnTo>
                        <a:pt x="20" y="6"/>
                      </a:lnTo>
                      <a:lnTo>
                        <a:pt x="12" y="0"/>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 name="Freeform 217"/>
                <p:cNvSpPr>
                  <a:spLocks/>
                </p:cNvSpPr>
                <p:nvPr/>
              </p:nvSpPr>
              <p:spPr bwMode="auto">
                <a:xfrm>
                  <a:off x="2249" y="3450"/>
                  <a:ext cx="366" cy="6"/>
                </a:xfrm>
                <a:custGeom>
                  <a:avLst/>
                  <a:gdLst>
                    <a:gd name="T0" fmla="*/ 0 w 1097"/>
                    <a:gd name="T1" fmla="*/ 0 h 17"/>
                    <a:gd name="T2" fmla="*/ 0 w 1097"/>
                    <a:gd name="T3" fmla="*/ 0 h 17"/>
                    <a:gd name="T4" fmla="*/ 2 w 1097"/>
                    <a:gd name="T5" fmla="*/ 0 h 17"/>
                    <a:gd name="T6" fmla="*/ 2 w 1097"/>
                    <a:gd name="T7" fmla="*/ 0 h 17"/>
                    <a:gd name="T8" fmla="*/ 0 w 1097"/>
                    <a:gd name="T9" fmla="*/ 0 h 17"/>
                    <a:gd name="T10" fmla="*/ 0 w 1097"/>
                    <a:gd name="T11" fmla="*/ 0 h 17"/>
                    <a:gd name="T12" fmla="*/ 0 w 1097"/>
                    <a:gd name="T13" fmla="*/ 0 h 17"/>
                    <a:gd name="T14" fmla="*/ 0 w 1097"/>
                    <a:gd name="T15" fmla="*/ 0 h 17"/>
                    <a:gd name="T16" fmla="*/ 0 w 1097"/>
                    <a:gd name="T17" fmla="*/ 0 h 17"/>
                    <a:gd name="T18" fmla="*/ 0 w 109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97"/>
                    <a:gd name="T31" fmla="*/ 0 h 17"/>
                    <a:gd name="T32" fmla="*/ 1097 w 109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97" h="17">
                      <a:moveTo>
                        <a:pt x="16" y="11"/>
                      </a:moveTo>
                      <a:lnTo>
                        <a:pt x="8" y="5"/>
                      </a:lnTo>
                      <a:lnTo>
                        <a:pt x="1097" y="0"/>
                      </a:lnTo>
                      <a:lnTo>
                        <a:pt x="1097" y="12"/>
                      </a:lnTo>
                      <a:lnTo>
                        <a:pt x="8" y="17"/>
                      </a:lnTo>
                      <a:lnTo>
                        <a:pt x="0" y="11"/>
                      </a:lnTo>
                      <a:lnTo>
                        <a:pt x="8" y="17"/>
                      </a:lnTo>
                      <a:lnTo>
                        <a:pt x="0" y="17"/>
                      </a:lnTo>
                      <a:lnTo>
                        <a:pt x="0" y="11"/>
                      </a:lnTo>
                      <a:lnTo>
                        <a:pt x="16" y="11"/>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5" name="Freeform 218"/>
                <p:cNvSpPr>
                  <a:spLocks/>
                </p:cNvSpPr>
                <p:nvPr/>
              </p:nvSpPr>
              <p:spPr bwMode="auto">
                <a:xfrm>
                  <a:off x="2249" y="3283"/>
                  <a:ext cx="8" cy="171"/>
                </a:xfrm>
                <a:custGeom>
                  <a:avLst/>
                  <a:gdLst>
                    <a:gd name="T0" fmla="*/ 0 w 23"/>
                    <a:gd name="T1" fmla="*/ 0 h 512"/>
                    <a:gd name="T2" fmla="*/ 0 w 23"/>
                    <a:gd name="T3" fmla="*/ 0 h 512"/>
                    <a:gd name="T4" fmla="*/ 0 w 23"/>
                    <a:gd name="T5" fmla="*/ 1 h 512"/>
                    <a:gd name="T6" fmla="*/ 0 w 23"/>
                    <a:gd name="T7" fmla="*/ 1 h 512"/>
                    <a:gd name="T8" fmla="*/ 0 w 23"/>
                    <a:gd name="T9" fmla="*/ 0 h 512"/>
                    <a:gd name="T10" fmla="*/ 0 w 23"/>
                    <a:gd name="T11" fmla="*/ 0 h 512"/>
                    <a:gd name="T12" fmla="*/ 0 w 23"/>
                    <a:gd name="T13" fmla="*/ 0 h 512"/>
                    <a:gd name="T14" fmla="*/ 0 w 23"/>
                    <a:gd name="T15" fmla="*/ 0 h 512"/>
                    <a:gd name="T16" fmla="*/ 0 w 23"/>
                    <a:gd name="T17" fmla="*/ 0 h 512"/>
                    <a:gd name="T18" fmla="*/ 0 w 23"/>
                    <a:gd name="T19" fmla="*/ 0 h 5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512"/>
                    <a:gd name="T32" fmla="*/ 23 w 23"/>
                    <a:gd name="T33" fmla="*/ 512 h 5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512">
                      <a:moveTo>
                        <a:pt x="14" y="12"/>
                      </a:moveTo>
                      <a:lnTo>
                        <a:pt x="23" y="6"/>
                      </a:lnTo>
                      <a:lnTo>
                        <a:pt x="16" y="512"/>
                      </a:lnTo>
                      <a:lnTo>
                        <a:pt x="0" y="512"/>
                      </a:lnTo>
                      <a:lnTo>
                        <a:pt x="6" y="6"/>
                      </a:lnTo>
                      <a:lnTo>
                        <a:pt x="14" y="0"/>
                      </a:lnTo>
                      <a:lnTo>
                        <a:pt x="6" y="6"/>
                      </a:lnTo>
                      <a:lnTo>
                        <a:pt x="6" y="0"/>
                      </a:lnTo>
                      <a:lnTo>
                        <a:pt x="14" y="0"/>
                      </a:lnTo>
                      <a:lnTo>
                        <a:pt x="14" y="12"/>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6" name="Freeform 219"/>
                <p:cNvSpPr>
                  <a:spLocks/>
                </p:cNvSpPr>
                <p:nvPr/>
              </p:nvSpPr>
              <p:spPr bwMode="auto">
                <a:xfrm>
                  <a:off x="2254" y="3271"/>
                  <a:ext cx="366" cy="16"/>
                </a:xfrm>
                <a:custGeom>
                  <a:avLst/>
                  <a:gdLst>
                    <a:gd name="T0" fmla="*/ 2 w 1097"/>
                    <a:gd name="T1" fmla="*/ 0 h 49"/>
                    <a:gd name="T2" fmla="*/ 1 w 1097"/>
                    <a:gd name="T3" fmla="*/ 0 h 49"/>
                    <a:gd name="T4" fmla="*/ 0 w 1097"/>
                    <a:gd name="T5" fmla="*/ 0 h 49"/>
                    <a:gd name="T6" fmla="*/ 0 w 1097"/>
                    <a:gd name="T7" fmla="*/ 0 h 49"/>
                    <a:gd name="T8" fmla="*/ 1 w 1097"/>
                    <a:gd name="T9" fmla="*/ 0 h 49"/>
                    <a:gd name="T10" fmla="*/ 1 w 1097"/>
                    <a:gd name="T11" fmla="*/ 0 h 49"/>
                    <a:gd name="T12" fmla="*/ 2 w 1097"/>
                    <a:gd name="T13" fmla="*/ 0 h 49"/>
                    <a:gd name="T14" fmla="*/ 2 w 1097"/>
                    <a:gd name="T15" fmla="*/ 0 h 49"/>
                    <a:gd name="T16" fmla="*/ 1 w 1097"/>
                    <a:gd name="T17" fmla="*/ 0 h 49"/>
                    <a:gd name="T18" fmla="*/ 2 w 1097"/>
                    <a:gd name="T19" fmla="*/ 0 h 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97"/>
                    <a:gd name="T31" fmla="*/ 0 h 49"/>
                    <a:gd name="T32" fmla="*/ 1097 w 1097"/>
                    <a:gd name="T33" fmla="*/ 49 h 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97" h="49">
                      <a:moveTo>
                        <a:pt x="1097" y="7"/>
                      </a:moveTo>
                      <a:lnTo>
                        <a:pt x="1089" y="13"/>
                      </a:lnTo>
                      <a:lnTo>
                        <a:pt x="0" y="49"/>
                      </a:lnTo>
                      <a:lnTo>
                        <a:pt x="0" y="37"/>
                      </a:lnTo>
                      <a:lnTo>
                        <a:pt x="1089" y="0"/>
                      </a:lnTo>
                      <a:lnTo>
                        <a:pt x="1081" y="7"/>
                      </a:lnTo>
                      <a:lnTo>
                        <a:pt x="1097" y="7"/>
                      </a:lnTo>
                      <a:lnTo>
                        <a:pt x="1097" y="13"/>
                      </a:lnTo>
                      <a:lnTo>
                        <a:pt x="1089" y="13"/>
                      </a:lnTo>
                      <a:lnTo>
                        <a:pt x="1097" y="7"/>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7" name="Freeform 220"/>
                <p:cNvSpPr>
                  <a:spLocks/>
                </p:cNvSpPr>
                <p:nvPr/>
              </p:nvSpPr>
              <p:spPr bwMode="auto">
                <a:xfrm>
                  <a:off x="2614" y="3243"/>
                  <a:ext cx="6" cy="30"/>
                </a:xfrm>
                <a:custGeom>
                  <a:avLst/>
                  <a:gdLst>
                    <a:gd name="T0" fmla="*/ 0 w 17"/>
                    <a:gd name="T1" fmla="*/ 0 h 89"/>
                    <a:gd name="T2" fmla="*/ 0 w 17"/>
                    <a:gd name="T3" fmla="*/ 0 h 89"/>
                    <a:gd name="T4" fmla="*/ 0 w 17"/>
                    <a:gd name="T5" fmla="*/ 0 h 89"/>
                    <a:gd name="T6" fmla="*/ 0 w 17"/>
                    <a:gd name="T7" fmla="*/ 0 h 89"/>
                    <a:gd name="T8" fmla="*/ 0 w 17"/>
                    <a:gd name="T9" fmla="*/ 0 h 89"/>
                    <a:gd name="T10" fmla="*/ 0 w 17"/>
                    <a:gd name="T11" fmla="*/ 0 h 89"/>
                    <a:gd name="T12" fmla="*/ 0 w 17"/>
                    <a:gd name="T13" fmla="*/ 0 h 89"/>
                    <a:gd name="T14" fmla="*/ 0 w 17"/>
                    <a:gd name="T15" fmla="*/ 0 h 89"/>
                    <a:gd name="T16" fmla="*/ 0 w 17"/>
                    <a:gd name="T17" fmla="*/ 0 h 89"/>
                    <a:gd name="T18" fmla="*/ 0 w 17"/>
                    <a:gd name="T19" fmla="*/ 0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89"/>
                    <a:gd name="T32" fmla="*/ 17 w 17"/>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89">
                      <a:moveTo>
                        <a:pt x="9" y="0"/>
                      </a:moveTo>
                      <a:lnTo>
                        <a:pt x="17" y="6"/>
                      </a:lnTo>
                      <a:lnTo>
                        <a:pt x="16" y="89"/>
                      </a:lnTo>
                      <a:lnTo>
                        <a:pt x="0" y="89"/>
                      </a:lnTo>
                      <a:lnTo>
                        <a:pt x="1" y="6"/>
                      </a:lnTo>
                      <a:lnTo>
                        <a:pt x="9" y="12"/>
                      </a:lnTo>
                      <a:lnTo>
                        <a:pt x="9" y="0"/>
                      </a:lnTo>
                      <a:lnTo>
                        <a:pt x="17" y="0"/>
                      </a:lnTo>
                      <a:lnTo>
                        <a:pt x="17" y="6"/>
                      </a:lnTo>
                      <a:lnTo>
                        <a:pt x="9" y="0"/>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8" name="Freeform 221"/>
                <p:cNvSpPr>
                  <a:spLocks/>
                </p:cNvSpPr>
                <p:nvPr/>
              </p:nvSpPr>
              <p:spPr bwMode="auto">
                <a:xfrm>
                  <a:off x="2236" y="3243"/>
                  <a:ext cx="381" cy="21"/>
                </a:xfrm>
                <a:custGeom>
                  <a:avLst/>
                  <a:gdLst>
                    <a:gd name="T0" fmla="*/ 0 w 1144"/>
                    <a:gd name="T1" fmla="*/ 0 h 62"/>
                    <a:gd name="T2" fmla="*/ 0 w 1144"/>
                    <a:gd name="T3" fmla="*/ 0 h 62"/>
                    <a:gd name="T4" fmla="*/ 2 w 1144"/>
                    <a:gd name="T5" fmla="*/ 0 h 62"/>
                    <a:gd name="T6" fmla="*/ 2 w 1144"/>
                    <a:gd name="T7" fmla="*/ 0 h 62"/>
                    <a:gd name="T8" fmla="*/ 0 w 1144"/>
                    <a:gd name="T9" fmla="*/ 0 h 62"/>
                    <a:gd name="T10" fmla="*/ 0 w 1144"/>
                    <a:gd name="T11" fmla="*/ 0 h 62"/>
                    <a:gd name="T12" fmla="*/ 0 w 1144"/>
                    <a:gd name="T13" fmla="*/ 0 h 62"/>
                    <a:gd name="T14" fmla="*/ 0 w 1144"/>
                    <a:gd name="T15" fmla="*/ 0 h 62"/>
                    <a:gd name="T16" fmla="*/ 0 w 1144"/>
                    <a:gd name="T17" fmla="*/ 0 h 62"/>
                    <a:gd name="T18" fmla="*/ 0 w 1144"/>
                    <a:gd name="T19" fmla="*/ 0 h 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4"/>
                    <a:gd name="T31" fmla="*/ 0 h 62"/>
                    <a:gd name="T32" fmla="*/ 1144 w 1144"/>
                    <a:gd name="T33" fmla="*/ 62 h 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4" h="62">
                      <a:moveTo>
                        <a:pt x="56" y="59"/>
                      </a:moveTo>
                      <a:lnTo>
                        <a:pt x="54" y="48"/>
                      </a:lnTo>
                      <a:lnTo>
                        <a:pt x="1144" y="0"/>
                      </a:lnTo>
                      <a:lnTo>
                        <a:pt x="1144" y="12"/>
                      </a:lnTo>
                      <a:lnTo>
                        <a:pt x="54" y="60"/>
                      </a:lnTo>
                      <a:lnTo>
                        <a:pt x="52" y="49"/>
                      </a:lnTo>
                      <a:lnTo>
                        <a:pt x="54" y="60"/>
                      </a:lnTo>
                      <a:lnTo>
                        <a:pt x="0" y="62"/>
                      </a:lnTo>
                      <a:lnTo>
                        <a:pt x="52" y="48"/>
                      </a:lnTo>
                      <a:lnTo>
                        <a:pt x="56" y="59"/>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9" name="Freeform 222"/>
                <p:cNvSpPr>
                  <a:spLocks/>
                </p:cNvSpPr>
                <p:nvPr/>
              </p:nvSpPr>
              <p:spPr bwMode="auto">
                <a:xfrm>
                  <a:off x="1688" y="3026"/>
                  <a:ext cx="169" cy="508"/>
                </a:xfrm>
                <a:custGeom>
                  <a:avLst/>
                  <a:gdLst>
                    <a:gd name="T0" fmla="*/ 1 w 508"/>
                    <a:gd name="T1" fmla="*/ 0 h 1525"/>
                    <a:gd name="T2" fmla="*/ 1 w 508"/>
                    <a:gd name="T3" fmla="*/ 2 h 1525"/>
                    <a:gd name="T4" fmla="*/ 0 w 508"/>
                    <a:gd name="T5" fmla="*/ 2 h 1525"/>
                    <a:gd name="T6" fmla="*/ 0 w 508"/>
                    <a:gd name="T7" fmla="*/ 1 h 1525"/>
                    <a:gd name="T8" fmla="*/ 0 w 508"/>
                    <a:gd name="T9" fmla="*/ 1 h 1525"/>
                    <a:gd name="T10" fmla="*/ 0 w 508"/>
                    <a:gd name="T11" fmla="*/ 1 h 1525"/>
                    <a:gd name="T12" fmla="*/ 0 w 508"/>
                    <a:gd name="T13" fmla="*/ 0 h 1525"/>
                    <a:gd name="T14" fmla="*/ 1 w 508"/>
                    <a:gd name="T15" fmla="*/ 0 h 1525"/>
                    <a:gd name="T16" fmla="*/ 0 60000 65536"/>
                    <a:gd name="T17" fmla="*/ 0 60000 65536"/>
                    <a:gd name="T18" fmla="*/ 0 60000 65536"/>
                    <a:gd name="T19" fmla="*/ 0 60000 65536"/>
                    <a:gd name="T20" fmla="*/ 0 60000 65536"/>
                    <a:gd name="T21" fmla="*/ 0 60000 65536"/>
                    <a:gd name="T22" fmla="*/ 0 60000 65536"/>
                    <a:gd name="T23" fmla="*/ 0 60000 65536"/>
                    <a:gd name="T24" fmla="*/ 0 w 508"/>
                    <a:gd name="T25" fmla="*/ 0 h 1525"/>
                    <a:gd name="T26" fmla="*/ 508 w 508"/>
                    <a:gd name="T27" fmla="*/ 1525 h 15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8" h="1525">
                      <a:moveTo>
                        <a:pt x="508" y="0"/>
                      </a:moveTo>
                      <a:lnTo>
                        <a:pt x="490" y="1525"/>
                      </a:lnTo>
                      <a:lnTo>
                        <a:pt x="157" y="1523"/>
                      </a:lnTo>
                      <a:lnTo>
                        <a:pt x="164" y="973"/>
                      </a:lnTo>
                      <a:lnTo>
                        <a:pt x="0" y="985"/>
                      </a:lnTo>
                      <a:lnTo>
                        <a:pt x="2" y="806"/>
                      </a:lnTo>
                      <a:lnTo>
                        <a:pt x="11" y="80"/>
                      </a:lnTo>
                      <a:lnTo>
                        <a:pt x="508" y="0"/>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00" name="Freeform 223"/>
                <p:cNvSpPr>
                  <a:spLocks/>
                </p:cNvSpPr>
                <p:nvPr/>
              </p:nvSpPr>
              <p:spPr bwMode="auto">
                <a:xfrm>
                  <a:off x="1848" y="3026"/>
                  <a:ext cx="12" cy="510"/>
                </a:xfrm>
                <a:custGeom>
                  <a:avLst/>
                  <a:gdLst>
                    <a:gd name="T0" fmla="*/ 0 w 35"/>
                    <a:gd name="T1" fmla="*/ 2 h 1531"/>
                    <a:gd name="T2" fmla="*/ 0 w 35"/>
                    <a:gd name="T3" fmla="*/ 2 h 1531"/>
                    <a:gd name="T4" fmla="*/ 0 w 35"/>
                    <a:gd name="T5" fmla="*/ 0 h 1531"/>
                    <a:gd name="T6" fmla="*/ 0 w 35"/>
                    <a:gd name="T7" fmla="*/ 0 h 1531"/>
                    <a:gd name="T8" fmla="*/ 0 w 35"/>
                    <a:gd name="T9" fmla="*/ 2 h 1531"/>
                    <a:gd name="T10" fmla="*/ 0 w 35"/>
                    <a:gd name="T11" fmla="*/ 2 h 1531"/>
                    <a:gd name="T12" fmla="*/ 0 w 35"/>
                    <a:gd name="T13" fmla="*/ 2 h 1531"/>
                    <a:gd name="T14" fmla="*/ 0 w 35"/>
                    <a:gd name="T15" fmla="*/ 2 h 1531"/>
                    <a:gd name="T16" fmla="*/ 0 w 35"/>
                    <a:gd name="T17" fmla="*/ 2 h 1531"/>
                    <a:gd name="T18" fmla="*/ 0 w 35"/>
                    <a:gd name="T19" fmla="*/ 2 h 15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
                    <a:gd name="T31" fmla="*/ 0 h 1531"/>
                    <a:gd name="T32" fmla="*/ 35 w 35"/>
                    <a:gd name="T33" fmla="*/ 1531 h 15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 h="1531">
                      <a:moveTo>
                        <a:pt x="8" y="1519"/>
                      </a:moveTo>
                      <a:lnTo>
                        <a:pt x="0" y="1525"/>
                      </a:lnTo>
                      <a:lnTo>
                        <a:pt x="18" y="0"/>
                      </a:lnTo>
                      <a:lnTo>
                        <a:pt x="35" y="0"/>
                      </a:lnTo>
                      <a:lnTo>
                        <a:pt x="16" y="1525"/>
                      </a:lnTo>
                      <a:lnTo>
                        <a:pt x="8" y="1531"/>
                      </a:lnTo>
                      <a:lnTo>
                        <a:pt x="16" y="1525"/>
                      </a:lnTo>
                      <a:lnTo>
                        <a:pt x="16" y="1531"/>
                      </a:lnTo>
                      <a:lnTo>
                        <a:pt x="8" y="1531"/>
                      </a:lnTo>
                      <a:lnTo>
                        <a:pt x="8" y="1519"/>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01" name="Freeform 224"/>
                <p:cNvSpPr>
                  <a:spLocks/>
                </p:cNvSpPr>
                <p:nvPr/>
              </p:nvSpPr>
              <p:spPr bwMode="auto">
                <a:xfrm>
                  <a:off x="1737" y="3531"/>
                  <a:ext cx="114" cy="5"/>
                </a:xfrm>
                <a:custGeom>
                  <a:avLst/>
                  <a:gdLst>
                    <a:gd name="T0" fmla="*/ 0 w 341"/>
                    <a:gd name="T1" fmla="*/ 0 h 14"/>
                    <a:gd name="T2" fmla="*/ 0 w 341"/>
                    <a:gd name="T3" fmla="*/ 0 h 14"/>
                    <a:gd name="T4" fmla="*/ 0 w 341"/>
                    <a:gd name="T5" fmla="*/ 0 h 14"/>
                    <a:gd name="T6" fmla="*/ 0 w 341"/>
                    <a:gd name="T7" fmla="*/ 0 h 14"/>
                    <a:gd name="T8" fmla="*/ 0 w 341"/>
                    <a:gd name="T9" fmla="*/ 0 h 14"/>
                    <a:gd name="T10" fmla="*/ 0 w 341"/>
                    <a:gd name="T11" fmla="*/ 0 h 14"/>
                    <a:gd name="T12" fmla="*/ 0 w 341"/>
                    <a:gd name="T13" fmla="*/ 0 h 14"/>
                    <a:gd name="T14" fmla="*/ 0 w 341"/>
                    <a:gd name="T15" fmla="*/ 0 h 14"/>
                    <a:gd name="T16" fmla="*/ 0 w 341"/>
                    <a:gd name="T17" fmla="*/ 0 h 14"/>
                    <a:gd name="T18" fmla="*/ 0 w 341"/>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1"/>
                    <a:gd name="T31" fmla="*/ 0 h 14"/>
                    <a:gd name="T32" fmla="*/ 341 w 341"/>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1" h="14">
                      <a:moveTo>
                        <a:pt x="16" y="6"/>
                      </a:moveTo>
                      <a:lnTo>
                        <a:pt x="8" y="0"/>
                      </a:lnTo>
                      <a:lnTo>
                        <a:pt x="341" y="2"/>
                      </a:lnTo>
                      <a:lnTo>
                        <a:pt x="341" y="14"/>
                      </a:lnTo>
                      <a:lnTo>
                        <a:pt x="8" y="12"/>
                      </a:lnTo>
                      <a:lnTo>
                        <a:pt x="0" y="6"/>
                      </a:lnTo>
                      <a:lnTo>
                        <a:pt x="8" y="12"/>
                      </a:lnTo>
                      <a:lnTo>
                        <a:pt x="0" y="12"/>
                      </a:lnTo>
                      <a:lnTo>
                        <a:pt x="0" y="6"/>
                      </a:lnTo>
                      <a:lnTo>
                        <a:pt x="16" y="6"/>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02" name="Freeform 225"/>
                <p:cNvSpPr>
                  <a:spLocks/>
                </p:cNvSpPr>
                <p:nvPr/>
              </p:nvSpPr>
              <p:spPr bwMode="auto">
                <a:xfrm>
                  <a:off x="1737" y="3348"/>
                  <a:ext cx="8" cy="185"/>
                </a:xfrm>
                <a:custGeom>
                  <a:avLst/>
                  <a:gdLst>
                    <a:gd name="T0" fmla="*/ 0 w 23"/>
                    <a:gd name="T1" fmla="*/ 0 h 556"/>
                    <a:gd name="T2" fmla="*/ 0 w 23"/>
                    <a:gd name="T3" fmla="*/ 0 h 556"/>
                    <a:gd name="T4" fmla="*/ 0 w 23"/>
                    <a:gd name="T5" fmla="*/ 1 h 556"/>
                    <a:gd name="T6" fmla="*/ 0 w 23"/>
                    <a:gd name="T7" fmla="*/ 1 h 556"/>
                    <a:gd name="T8" fmla="*/ 0 w 23"/>
                    <a:gd name="T9" fmla="*/ 0 h 556"/>
                    <a:gd name="T10" fmla="*/ 0 w 23"/>
                    <a:gd name="T11" fmla="*/ 0 h 556"/>
                    <a:gd name="T12" fmla="*/ 0 w 23"/>
                    <a:gd name="T13" fmla="*/ 0 h 556"/>
                    <a:gd name="T14" fmla="*/ 0 w 23"/>
                    <a:gd name="T15" fmla="*/ 0 h 556"/>
                    <a:gd name="T16" fmla="*/ 0 w 23"/>
                    <a:gd name="T17" fmla="*/ 0 h 556"/>
                    <a:gd name="T18" fmla="*/ 0 w 23"/>
                    <a:gd name="T19" fmla="*/ 0 h 5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556"/>
                    <a:gd name="T32" fmla="*/ 23 w 23"/>
                    <a:gd name="T33" fmla="*/ 556 h 5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556">
                      <a:moveTo>
                        <a:pt x="14" y="0"/>
                      </a:moveTo>
                      <a:lnTo>
                        <a:pt x="23" y="6"/>
                      </a:lnTo>
                      <a:lnTo>
                        <a:pt x="16" y="556"/>
                      </a:lnTo>
                      <a:lnTo>
                        <a:pt x="0" y="556"/>
                      </a:lnTo>
                      <a:lnTo>
                        <a:pt x="7" y="6"/>
                      </a:lnTo>
                      <a:lnTo>
                        <a:pt x="16" y="13"/>
                      </a:lnTo>
                      <a:lnTo>
                        <a:pt x="14" y="0"/>
                      </a:lnTo>
                      <a:lnTo>
                        <a:pt x="23" y="0"/>
                      </a:lnTo>
                      <a:lnTo>
                        <a:pt x="23" y="6"/>
                      </a:lnTo>
                      <a:lnTo>
                        <a:pt x="14" y="0"/>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03" name="Freeform 226"/>
                <p:cNvSpPr>
                  <a:spLocks/>
                </p:cNvSpPr>
                <p:nvPr/>
              </p:nvSpPr>
              <p:spPr bwMode="auto">
                <a:xfrm>
                  <a:off x="1685" y="3348"/>
                  <a:ext cx="58" cy="8"/>
                </a:xfrm>
                <a:custGeom>
                  <a:avLst/>
                  <a:gdLst>
                    <a:gd name="T0" fmla="*/ 0 w 173"/>
                    <a:gd name="T1" fmla="*/ 0 h 24"/>
                    <a:gd name="T2" fmla="*/ 0 w 173"/>
                    <a:gd name="T3" fmla="*/ 0 h 24"/>
                    <a:gd name="T4" fmla="*/ 0 w 173"/>
                    <a:gd name="T5" fmla="*/ 0 h 24"/>
                    <a:gd name="T6" fmla="*/ 0 w 173"/>
                    <a:gd name="T7" fmla="*/ 0 h 24"/>
                    <a:gd name="T8" fmla="*/ 0 w 173"/>
                    <a:gd name="T9" fmla="*/ 0 h 24"/>
                    <a:gd name="T10" fmla="*/ 0 w 173"/>
                    <a:gd name="T11" fmla="*/ 0 h 24"/>
                    <a:gd name="T12" fmla="*/ 0 w 173"/>
                    <a:gd name="T13" fmla="*/ 0 h 24"/>
                    <a:gd name="T14" fmla="*/ 0 w 173"/>
                    <a:gd name="T15" fmla="*/ 0 h 24"/>
                    <a:gd name="T16" fmla="*/ 0 w 173"/>
                    <a:gd name="T17" fmla="*/ 0 h 24"/>
                    <a:gd name="T18" fmla="*/ 0 w 173"/>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
                    <a:gd name="T31" fmla="*/ 0 h 24"/>
                    <a:gd name="T32" fmla="*/ 173 w 173"/>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 h="24">
                      <a:moveTo>
                        <a:pt x="16" y="18"/>
                      </a:moveTo>
                      <a:lnTo>
                        <a:pt x="7" y="12"/>
                      </a:lnTo>
                      <a:lnTo>
                        <a:pt x="171" y="0"/>
                      </a:lnTo>
                      <a:lnTo>
                        <a:pt x="173" y="13"/>
                      </a:lnTo>
                      <a:lnTo>
                        <a:pt x="9" y="24"/>
                      </a:lnTo>
                      <a:lnTo>
                        <a:pt x="0" y="18"/>
                      </a:lnTo>
                      <a:lnTo>
                        <a:pt x="9" y="24"/>
                      </a:lnTo>
                      <a:lnTo>
                        <a:pt x="0" y="24"/>
                      </a:lnTo>
                      <a:lnTo>
                        <a:pt x="0" y="18"/>
                      </a:lnTo>
                      <a:lnTo>
                        <a:pt x="16" y="18"/>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04" name="Freeform 227"/>
                <p:cNvSpPr>
                  <a:spLocks/>
                </p:cNvSpPr>
                <p:nvPr/>
              </p:nvSpPr>
              <p:spPr bwMode="auto">
                <a:xfrm>
                  <a:off x="1685" y="3294"/>
                  <a:ext cx="6" cy="60"/>
                </a:xfrm>
                <a:custGeom>
                  <a:avLst/>
                  <a:gdLst>
                    <a:gd name="T0" fmla="*/ 0 w 18"/>
                    <a:gd name="T1" fmla="*/ 0 h 179"/>
                    <a:gd name="T2" fmla="*/ 0 w 18"/>
                    <a:gd name="T3" fmla="*/ 0 h 179"/>
                    <a:gd name="T4" fmla="*/ 0 w 18"/>
                    <a:gd name="T5" fmla="*/ 0 h 179"/>
                    <a:gd name="T6" fmla="*/ 0 w 18"/>
                    <a:gd name="T7" fmla="*/ 0 h 179"/>
                    <a:gd name="T8" fmla="*/ 0 w 18"/>
                    <a:gd name="T9" fmla="*/ 0 h 179"/>
                    <a:gd name="T10" fmla="*/ 0 w 18"/>
                    <a:gd name="T11" fmla="*/ 0 h 179"/>
                    <a:gd name="T12" fmla="*/ 0 w 18"/>
                    <a:gd name="T13" fmla="*/ 0 h 179"/>
                    <a:gd name="T14" fmla="*/ 0 60000 65536"/>
                    <a:gd name="T15" fmla="*/ 0 60000 65536"/>
                    <a:gd name="T16" fmla="*/ 0 60000 65536"/>
                    <a:gd name="T17" fmla="*/ 0 60000 65536"/>
                    <a:gd name="T18" fmla="*/ 0 60000 65536"/>
                    <a:gd name="T19" fmla="*/ 0 60000 65536"/>
                    <a:gd name="T20" fmla="*/ 0 60000 65536"/>
                    <a:gd name="T21" fmla="*/ 0 w 18"/>
                    <a:gd name="T22" fmla="*/ 0 h 179"/>
                    <a:gd name="T23" fmla="*/ 18 w 18"/>
                    <a:gd name="T24" fmla="*/ 179 h 1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179">
                      <a:moveTo>
                        <a:pt x="18" y="0"/>
                      </a:moveTo>
                      <a:lnTo>
                        <a:pt x="18" y="0"/>
                      </a:lnTo>
                      <a:lnTo>
                        <a:pt x="16" y="179"/>
                      </a:lnTo>
                      <a:lnTo>
                        <a:pt x="0" y="179"/>
                      </a:lnTo>
                      <a:lnTo>
                        <a:pt x="2" y="0"/>
                      </a:lnTo>
                      <a:lnTo>
                        <a:pt x="18" y="0"/>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05" name="Freeform 228"/>
                <p:cNvSpPr>
                  <a:spLocks/>
                </p:cNvSpPr>
                <p:nvPr/>
              </p:nvSpPr>
              <p:spPr bwMode="auto">
                <a:xfrm>
                  <a:off x="1686" y="3038"/>
                  <a:ext cx="8" cy="256"/>
                </a:xfrm>
                <a:custGeom>
                  <a:avLst/>
                  <a:gdLst>
                    <a:gd name="T0" fmla="*/ 0 w 25"/>
                    <a:gd name="T1" fmla="*/ 0 h 768"/>
                    <a:gd name="T2" fmla="*/ 0 w 25"/>
                    <a:gd name="T3" fmla="*/ 0 h 768"/>
                    <a:gd name="T4" fmla="*/ 0 w 25"/>
                    <a:gd name="T5" fmla="*/ 1 h 768"/>
                    <a:gd name="T6" fmla="*/ 0 w 25"/>
                    <a:gd name="T7" fmla="*/ 1 h 768"/>
                    <a:gd name="T8" fmla="*/ 0 w 25"/>
                    <a:gd name="T9" fmla="*/ 0 h 768"/>
                    <a:gd name="T10" fmla="*/ 0 w 25"/>
                    <a:gd name="T11" fmla="*/ 0 h 768"/>
                    <a:gd name="T12" fmla="*/ 0 w 25"/>
                    <a:gd name="T13" fmla="*/ 0 h 768"/>
                    <a:gd name="T14" fmla="*/ 0 w 25"/>
                    <a:gd name="T15" fmla="*/ 0 h 768"/>
                    <a:gd name="T16" fmla="*/ 0 w 25"/>
                    <a:gd name="T17" fmla="*/ 0 h 768"/>
                    <a:gd name="T18" fmla="*/ 0 w 25"/>
                    <a:gd name="T19" fmla="*/ 0 h 7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768"/>
                    <a:gd name="T32" fmla="*/ 25 w 25"/>
                    <a:gd name="T33" fmla="*/ 768 h 7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768">
                      <a:moveTo>
                        <a:pt x="9" y="43"/>
                      </a:moveTo>
                      <a:lnTo>
                        <a:pt x="25" y="42"/>
                      </a:lnTo>
                      <a:lnTo>
                        <a:pt x="16" y="768"/>
                      </a:lnTo>
                      <a:lnTo>
                        <a:pt x="0" y="768"/>
                      </a:lnTo>
                      <a:lnTo>
                        <a:pt x="9" y="42"/>
                      </a:lnTo>
                      <a:lnTo>
                        <a:pt x="25" y="41"/>
                      </a:lnTo>
                      <a:lnTo>
                        <a:pt x="9" y="42"/>
                      </a:lnTo>
                      <a:lnTo>
                        <a:pt x="10" y="0"/>
                      </a:lnTo>
                      <a:lnTo>
                        <a:pt x="25" y="41"/>
                      </a:lnTo>
                      <a:lnTo>
                        <a:pt x="9" y="43"/>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06" name="Freeform 229"/>
                <p:cNvSpPr>
                  <a:spLocks/>
                </p:cNvSpPr>
                <p:nvPr/>
              </p:nvSpPr>
              <p:spPr bwMode="auto">
                <a:xfrm>
                  <a:off x="1418" y="3165"/>
                  <a:ext cx="253" cy="96"/>
                </a:xfrm>
                <a:custGeom>
                  <a:avLst/>
                  <a:gdLst>
                    <a:gd name="T0" fmla="*/ 0 w 759"/>
                    <a:gd name="T1" fmla="*/ 0 h 287"/>
                    <a:gd name="T2" fmla="*/ 1 w 759"/>
                    <a:gd name="T3" fmla="*/ 0 h 287"/>
                    <a:gd name="T4" fmla="*/ 1 w 759"/>
                    <a:gd name="T5" fmla="*/ 0 h 287"/>
                    <a:gd name="T6" fmla="*/ 0 w 759"/>
                    <a:gd name="T7" fmla="*/ 0 h 287"/>
                    <a:gd name="T8" fmla="*/ 0 w 759"/>
                    <a:gd name="T9" fmla="*/ 0 h 287"/>
                    <a:gd name="T10" fmla="*/ 0 60000 65536"/>
                    <a:gd name="T11" fmla="*/ 0 60000 65536"/>
                    <a:gd name="T12" fmla="*/ 0 60000 65536"/>
                    <a:gd name="T13" fmla="*/ 0 60000 65536"/>
                    <a:gd name="T14" fmla="*/ 0 60000 65536"/>
                    <a:gd name="T15" fmla="*/ 0 w 759"/>
                    <a:gd name="T16" fmla="*/ 0 h 287"/>
                    <a:gd name="T17" fmla="*/ 759 w 759"/>
                    <a:gd name="T18" fmla="*/ 287 h 287"/>
                  </a:gdLst>
                  <a:ahLst/>
                  <a:cxnLst>
                    <a:cxn ang="T10">
                      <a:pos x="T0" y="T1"/>
                    </a:cxn>
                    <a:cxn ang="T11">
                      <a:pos x="T2" y="T3"/>
                    </a:cxn>
                    <a:cxn ang="T12">
                      <a:pos x="T4" y="T5"/>
                    </a:cxn>
                    <a:cxn ang="T13">
                      <a:pos x="T6" y="T7"/>
                    </a:cxn>
                    <a:cxn ang="T14">
                      <a:pos x="T8" y="T9"/>
                    </a:cxn>
                  </a:cxnLst>
                  <a:rect l="T15" t="T16" r="T17" b="T18"/>
                  <a:pathLst>
                    <a:path w="759" h="287">
                      <a:moveTo>
                        <a:pt x="2" y="77"/>
                      </a:moveTo>
                      <a:lnTo>
                        <a:pt x="759" y="0"/>
                      </a:lnTo>
                      <a:lnTo>
                        <a:pt x="756" y="237"/>
                      </a:lnTo>
                      <a:lnTo>
                        <a:pt x="0" y="287"/>
                      </a:lnTo>
                      <a:lnTo>
                        <a:pt x="2" y="77"/>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07" name="Freeform 230"/>
                <p:cNvSpPr>
                  <a:spLocks/>
                </p:cNvSpPr>
                <p:nvPr/>
              </p:nvSpPr>
              <p:spPr bwMode="auto">
                <a:xfrm>
                  <a:off x="1418" y="3163"/>
                  <a:ext cx="255" cy="30"/>
                </a:xfrm>
                <a:custGeom>
                  <a:avLst/>
                  <a:gdLst>
                    <a:gd name="T0" fmla="*/ 1 w 766"/>
                    <a:gd name="T1" fmla="*/ 0 h 91"/>
                    <a:gd name="T2" fmla="*/ 1 w 766"/>
                    <a:gd name="T3" fmla="*/ 0 h 91"/>
                    <a:gd name="T4" fmla="*/ 0 w 766"/>
                    <a:gd name="T5" fmla="*/ 0 h 91"/>
                    <a:gd name="T6" fmla="*/ 0 w 766"/>
                    <a:gd name="T7" fmla="*/ 0 h 91"/>
                    <a:gd name="T8" fmla="*/ 1 w 766"/>
                    <a:gd name="T9" fmla="*/ 0 h 91"/>
                    <a:gd name="T10" fmla="*/ 1 w 766"/>
                    <a:gd name="T11" fmla="*/ 0 h 91"/>
                    <a:gd name="T12" fmla="*/ 1 w 766"/>
                    <a:gd name="T13" fmla="*/ 0 h 91"/>
                    <a:gd name="T14" fmla="*/ 1 w 766"/>
                    <a:gd name="T15" fmla="*/ 0 h 91"/>
                    <a:gd name="T16" fmla="*/ 1 w 766"/>
                    <a:gd name="T17" fmla="*/ 0 h 91"/>
                    <a:gd name="T18" fmla="*/ 1 w 766"/>
                    <a:gd name="T19" fmla="*/ 0 h 9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6"/>
                    <a:gd name="T31" fmla="*/ 0 h 91"/>
                    <a:gd name="T32" fmla="*/ 766 w 766"/>
                    <a:gd name="T33" fmla="*/ 91 h 9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6" h="91">
                      <a:moveTo>
                        <a:pt x="750" y="7"/>
                      </a:moveTo>
                      <a:lnTo>
                        <a:pt x="759" y="13"/>
                      </a:lnTo>
                      <a:lnTo>
                        <a:pt x="2" y="91"/>
                      </a:lnTo>
                      <a:lnTo>
                        <a:pt x="0" y="78"/>
                      </a:lnTo>
                      <a:lnTo>
                        <a:pt x="757" y="1"/>
                      </a:lnTo>
                      <a:lnTo>
                        <a:pt x="766" y="7"/>
                      </a:lnTo>
                      <a:lnTo>
                        <a:pt x="757" y="1"/>
                      </a:lnTo>
                      <a:lnTo>
                        <a:pt x="766" y="0"/>
                      </a:lnTo>
                      <a:lnTo>
                        <a:pt x="766" y="7"/>
                      </a:lnTo>
                      <a:lnTo>
                        <a:pt x="750" y="7"/>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08" name="Freeform 231"/>
                <p:cNvSpPr>
                  <a:spLocks/>
                </p:cNvSpPr>
                <p:nvPr/>
              </p:nvSpPr>
              <p:spPr bwMode="auto">
                <a:xfrm>
                  <a:off x="1667" y="3165"/>
                  <a:ext cx="6" cy="81"/>
                </a:xfrm>
                <a:custGeom>
                  <a:avLst/>
                  <a:gdLst>
                    <a:gd name="T0" fmla="*/ 0 w 19"/>
                    <a:gd name="T1" fmla="*/ 0 h 243"/>
                    <a:gd name="T2" fmla="*/ 0 w 19"/>
                    <a:gd name="T3" fmla="*/ 0 h 243"/>
                    <a:gd name="T4" fmla="*/ 0 w 19"/>
                    <a:gd name="T5" fmla="*/ 0 h 243"/>
                    <a:gd name="T6" fmla="*/ 0 w 19"/>
                    <a:gd name="T7" fmla="*/ 0 h 243"/>
                    <a:gd name="T8" fmla="*/ 0 w 19"/>
                    <a:gd name="T9" fmla="*/ 0 h 243"/>
                    <a:gd name="T10" fmla="*/ 0 w 19"/>
                    <a:gd name="T11" fmla="*/ 0 h 243"/>
                    <a:gd name="T12" fmla="*/ 0 w 19"/>
                    <a:gd name="T13" fmla="*/ 0 h 243"/>
                    <a:gd name="T14" fmla="*/ 0 w 19"/>
                    <a:gd name="T15" fmla="*/ 0 h 243"/>
                    <a:gd name="T16" fmla="*/ 0 w 19"/>
                    <a:gd name="T17" fmla="*/ 0 h 243"/>
                    <a:gd name="T18" fmla="*/ 0 w 19"/>
                    <a:gd name="T19" fmla="*/ 0 h 2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243"/>
                    <a:gd name="T32" fmla="*/ 19 w 19"/>
                    <a:gd name="T33" fmla="*/ 243 h 2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243">
                      <a:moveTo>
                        <a:pt x="7" y="231"/>
                      </a:moveTo>
                      <a:lnTo>
                        <a:pt x="0" y="237"/>
                      </a:lnTo>
                      <a:lnTo>
                        <a:pt x="3" y="0"/>
                      </a:lnTo>
                      <a:lnTo>
                        <a:pt x="19" y="0"/>
                      </a:lnTo>
                      <a:lnTo>
                        <a:pt x="16" y="237"/>
                      </a:lnTo>
                      <a:lnTo>
                        <a:pt x="9" y="243"/>
                      </a:lnTo>
                      <a:lnTo>
                        <a:pt x="16" y="237"/>
                      </a:lnTo>
                      <a:lnTo>
                        <a:pt x="16" y="242"/>
                      </a:lnTo>
                      <a:lnTo>
                        <a:pt x="9" y="243"/>
                      </a:lnTo>
                      <a:lnTo>
                        <a:pt x="7" y="231"/>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09" name="Freeform 232"/>
                <p:cNvSpPr>
                  <a:spLocks/>
                </p:cNvSpPr>
                <p:nvPr/>
              </p:nvSpPr>
              <p:spPr bwMode="auto">
                <a:xfrm>
                  <a:off x="1405" y="3242"/>
                  <a:ext cx="265" cy="22"/>
                </a:xfrm>
                <a:custGeom>
                  <a:avLst/>
                  <a:gdLst>
                    <a:gd name="T0" fmla="*/ 0 w 795"/>
                    <a:gd name="T1" fmla="*/ 0 h 64"/>
                    <a:gd name="T2" fmla="*/ 0 w 795"/>
                    <a:gd name="T3" fmla="*/ 0 h 64"/>
                    <a:gd name="T4" fmla="*/ 1 w 795"/>
                    <a:gd name="T5" fmla="*/ 0 h 64"/>
                    <a:gd name="T6" fmla="*/ 1 w 795"/>
                    <a:gd name="T7" fmla="*/ 0 h 64"/>
                    <a:gd name="T8" fmla="*/ 0 w 795"/>
                    <a:gd name="T9" fmla="*/ 0 h 64"/>
                    <a:gd name="T10" fmla="*/ 0 w 795"/>
                    <a:gd name="T11" fmla="*/ 0 h 64"/>
                    <a:gd name="T12" fmla="*/ 0 w 795"/>
                    <a:gd name="T13" fmla="*/ 0 h 64"/>
                    <a:gd name="T14" fmla="*/ 0 w 795"/>
                    <a:gd name="T15" fmla="*/ 0 h 64"/>
                    <a:gd name="T16" fmla="*/ 0 w 795"/>
                    <a:gd name="T17" fmla="*/ 0 h 64"/>
                    <a:gd name="T18" fmla="*/ 0 w 795"/>
                    <a:gd name="T19" fmla="*/ 0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5"/>
                    <a:gd name="T31" fmla="*/ 0 h 64"/>
                    <a:gd name="T32" fmla="*/ 795 w 795"/>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5" h="64">
                      <a:moveTo>
                        <a:pt x="42" y="61"/>
                      </a:moveTo>
                      <a:lnTo>
                        <a:pt x="37" y="50"/>
                      </a:lnTo>
                      <a:lnTo>
                        <a:pt x="793" y="0"/>
                      </a:lnTo>
                      <a:lnTo>
                        <a:pt x="795" y="12"/>
                      </a:lnTo>
                      <a:lnTo>
                        <a:pt x="39" y="62"/>
                      </a:lnTo>
                      <a:lnTo>
                        <a:pt x="34" y="51"/>
                      </a:lnTo>
                      <a:lnTo>
                        <a:pt x="39" y="62"/>
                      </a:lnTo>
                      <a:lnTo>
                        <a:pt x="0" y="64"/>
                      </a:lnTo>
                      <a:lnTo>
                        <a:pt x="35" y="51"/>
                      </a:lnTo>
                      <a:lnTo>
                        <a:pt x="42" y="61"/>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10" name="Freeform 233"/>
                <p:cNvSpPr>
                  <a:spLocks/>
                </p:cNvSpPr>
                <p:nvPr/>
              </p:nvSpPr>
              <p:spPr bwMode="auto">
                <a:xfrm>
                  <a:off x="1414" y="3267"/>
                  <a:ext cx="255" cy="266"/>
                </a:xfrm>
                <a:custGeom>
                  <a:avLst/>
                  <a:gdLst>
                    <a:gd name="T0" fmla="*/ 0 w 765"/>
                    <a:gd name="T1" fmla="*/ 0 h 798"/>
                    <a:gd name="T2" fmla="*/ 1 w 765"/>
                    <a:gd name="T3" fmla="*/ 0 h 798"/>
                    <a:gd name="T4" fmla="*/ 1 w 765"/>
                    <a:gd name="T5" fmla="*/ 0 h 798"/>
                    <a:gd name="T6" fmla="*/ 0 w 765"/>
                    <a:gd name="T7" fmla="*/ 0 h 798"/>
                    <a:gd name="T8" fmla="*/ 0 w 765"/>
                    <a:gd name="T9" fmla="*/ 0 h 798"/>
                    <a:gd name="T10" fmla="*/ 1 w 765"/>
                    <a:gd name="T11" fmla="*/ 0 h 798"/>
                    <a:gd name="T12" fmla="*/ 1 w 765"/>
                    <a:gd name="T13" fmla="*/ 0 h 798"/>
                    <a:gd name="T14" fmla="*/ 0 w 765"/>
                    <a:gd name="T15" fmla="*/ 0 h 798"/>
                    <a:gd name="T16" fmla="*/ 0 w 765"/>
                    <a:gd name="T17" fmla="*/ 1 h 798"/>
                    <a:gd name="T18" fmla="*/ 1 w 765"/>
                    <a:gd name="T19" fmla="*/ 1 h 798"/>
                    <a:gd name="T20" fmla="*/ 1 w 765"/>
                    <a:gd name="T21" fmla="*/ 1 h 798"/>
                    <a:gd name="T22" fmla="*/ 0 w 765"/>
                    <a:gd name="T23" fmla="*/ 1 h 798"/>
                    <a:gd name="T24" fmla="*/ 0 w 765"/>
                    <a:gd name="T25" fmla="*/ 1 h 798"/>
                    <a:gd name="T26" fmla="*/ 1 w 765"/>
                    <a:gd name="T27" fmla="*/ 1 h 798"/>
                    <a:gd name="T28" fmla="*/ 1 w 765"/>
                    <a:gd name="T29" fmla="*/ 1 h 798"/>
                    <a:gd name="T30" fmla="*/ 0 w 765"/>
                    <a:gd name="T31" fmla="*/ 1 h 798"/>
                    <a:gd name="T32" fmla="*/ 0 w 765"/>
                    <a:gd name="T33" fmla="*/ 0 h 79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65"/>
                    <a:gd name="T52" fmla="*/ 0 h 798"/>
                    <a:gd name="T53" fmla="*/ 765 w 765"/>
                    <a:gd name="T54" fmla="*/ 798 h 79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65" h="798">
                      <a:moveTo>
                        <a:pt x="9" y="39"/>
                      </a:moveTo>
                      <a:lnTo>
                        <a:pt x="765" y="0"/>
                      </a:lnTo>
                      <a:lnTo>
                        <a:pt x="765" y="43"/>
                      </a:lnTo>
                      <a:lnTo>
                        <a:pt x="320" y="65"/>
                      </a:lnTo>
                      <a:lnTo>
                        <a:pt x="319" y="147"/>
                      </a:lnTo>
                      <a:lnTo>
                        <a:pt x="764" y="138"/>
                      </a:lnTo>
                      <a:lnTo>
                        <a:pt x="761" y="343"/>
                      </a:lnTo>
                      <a:lnTo>
                        <a:pt x="279" y="357"/>
                      </a:lnTo>
                      <a:lnTo>
                        <a:pt x="279" y="424"/>
                      </a:lnTo>
                      <a:lnTo>
                        <a:pt x="612" y="414"/>
                      </a:lnTo>
                      <a:lnTo>
                        <a:pt x="610" y="564"/>
                      </a:lnTo>
                      <a:lnTo>
                        <a:pt x="299" y="574"/>
                      </a:lnTo>
                      <a:lnTo>
                        <a:pt x="298" y="629"/>
                      </a:lnTo>
                      <a:lnTo>
                        <a:pt x="758" y="620"/>
                      </a:lnTo>
                      <a:lnTo>
                        <a:pt x="755" y="798"/>
                      </a:lnTo>
                      <a:lnTo>
                        <a:pt x="0" y="793"/>
                      </a:lnTo>
                      <a:lnTo>
                        <a:pt x="9" y="39"/>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11" name="Freeform 234"/>
                <p:cNvSpPr>
                  <a:spLocks/>
                </p:cNvSpPr>
                <p:nvPr/>
              </p:nvSpPr>
              <p:spPr bwMode="auto">
                <a:xfrm>
                  <a:off x="1417" y="3265"/>
                  <a:ext cx="255" cy="17"/>
                </a:xfrm>
                <a:custGeom>
                  <a:avLst/>
                  <a:gdLst>
                    <a:gd name="T0" fmla="*/ 1 w 765"/>
                    <a:gd name="T1" fmla="*/ 0 h 51"/>
                    <a:gd name="T2" fmla="*/ 1 w 765"/>
                    <a:gd name="T3" fmla="*/ 0 h 51"/>
                    <a:gd name="T4" fmla="*/ 0 w 765"/>
                    <a:gd name="T5" fmla="*/ 0 h 51"/>
                    <a:gd name="T6" fmla="*/ 0 w 765"/>
                    <a:gd name="T7" fmla="*/ 0 h 51"/>
                    <a:gd name="T8" fmla="*/ 1 w 765"/>
                    <a:gd name="T9" fmla="*/ 0 h 51"/>
                    <a:gd name="T10" fmla="*/ 1 w 765"/>
                    <a:gd name="T11" fmla="*/ 0 h 51"/>
                    <a:gd name="T12" fmla="*/ 1 w 765"/>
                    <a:gd name="T13" fmla="*/ 0 h 51"/>
                    <a:gd name="T14" fmla="*/ 1 w 765"/>
                    <a:gd name="T15" fmla="*/ 0 h 51"/>
                    <a:gd name="T16" fmla="*/ 1 w 765"/>
                    <a:gd name="T17" fmla="*/ 0 h 51"/>
                    <a:gd name="T18" fmla="*/ 1 w 765"/>
                    <a:gd name="T19" fmla="*/ 0 h 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5"/>
                    <a:gd name="T31" fmla="*/ 0 h 51"/>
                    <a:gd name="T32" fmla="*/ 765 w 765"/>
                    <a:gd name="T33" fmla="*/ 51 h 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5" h="51">
                      <a:moveTo>
                        <a:pt x="748" y="6"/>
                      </a:moveTo>
                      <a:lnTo>
                        <a:pt x="758" y="12"/>
                      </a:lnTo>
                      <a:lnTo>
                        <a:pt x="2" y="51"/>
                      </a:lnTo>
                      <a:lnTo>
                        <a:pt x="0" y="39"/>
                      </a:lnTo>
                      <a:lnTo>
                        <a:pt x="756" y="0"/>
                      </a:lnTo>
                      <a:lnTo>
                        <a:pt x="765" y="6"/>
                      </a:lnTo>
                      <a:lnTo>
                        <a:pt x="756" y="0"/>
                      </a:lnTo>
                      <a:lnTo>
                        <a:pt x="765" y="0"/>
                      </a:lnTo>
                      <a:lnTo>
                        <a:pt x="765" y="6"/>
                      </a:lnTo>
                      <a:lnTo>
                        <a:pt x="748" y="6"/>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12" name="Freeform 235"/>
                <p:cNvSpPr>
                  <a:spLocks/>
                </p:cNvSpPr>
                <p:nvPr/>
              </p:nvSpPr>
              <p:spPr bwMode="auto">
                <a:xfrm>
                  <a:off x="1666" y="3267"/>
                  <a:ext cx="6" cy="16"/>
                </a:xfrm>
                <a:custGeom>
                  <a:avLst/>
                  <a:gdLst>
                    <a:gd name="T0" fmla="*/ 0 w 17"/>
                    <a:gd name="T1" fmla="*/ 0 h 49"/>
                    <a:gd name="T2" fmla="*/ 0 w 17"/>
                    <a:gd name="T3" fmla="*/ 0 h 49"/>
                    <a:gd name="T4" fmla="*/ 0 w 17"/>
                    <a:gd name="T5" fmla="*/ 0 h 49"/>
                    <a:gd name="T6" fmla="*/ 0 w 17"/>
                    <a:gd name="T7" fmla="*/ 0 h 49"/>
                    <a:gd name="T8" fmla="*/ 0 w 17"/>
                    <a:gd name="T9" fmla="*/ 0 h 49"/>
                    <a:gd name="T10" fmla="*/ 0 w 17"/>
                    <a:gd name="T11" fmla="*/ 0 h 49"/>
                    <a:gd name="T12" fmla="*/ 0 w 17"/>
                    <a:gd name="T13" fmla="*/ 0 h 49"/>
                    <a:gd name="T14" fmla="*/ 0 w 17"/>
                    <a:gd name="T15" fmla="*/ 0 h 49"/>
                    <a:gd name="T16" fmla="*/ 0 w 17"/>
                    <a:gd name="T17" fmla="*/ 0 h 49"/>
                    <a:gd name="T18" fmla="*/ 0 w 17"/>
                    <a:gd name="T19" fmla="*/ 0 h 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49"/>
                    <a:gd name="T32" fmla="*/ 17 w 17"/>
                    <a:gd name="T33" fmla="*/ 49 h 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49">
                      <a:moveTo>
                        <a:pt x="9" y="37"/>
                      </a:moveTo>
                      <a:lnTo>
                        <a:pt x="0" y="43"/>
                      </a:lnTo>
                      <a:lnTo>
                        <a:pt x="0" y="0"/>
                      </a:lnTo>
                      <a:lnTo>
                        <a:pt x="17" y="0"/>
                      </a:lnTo>
                      <a:lnTo>
                        <a:pt x="17" y="43"/>
                      </a:lnTo>
                      <a:lnTo>
                        <a:pt x="9" y="49"/>
                      </a:lnTo>
                      <a:lnTo>
                        <a:pt x="17" y="43"/>
                      </a:lnTo>
                      <a:lnTo>
                        <a:pt x="17" y="48"/>
                      </a:lnTo>
                      <a:lnTo>
                        <a:pt x="9" y="49"/>
                      </a:lnTo>
                      <a:lnTo>
                        <a:pt x="9" y="37"/>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13" name="Freeform 236"/>
                <p:cNvSpPr>
                  <a:spLocks/>
                </p:cNvSpPr>
                <p:nvPr/>
              </p:nvSpPr>
              <p:spPr bwMode="auto">
                <a:xfrm>
                  <a:off x="1518" y="3279"/>
                  <a:ext cx="151" cy="11"/>
                </a:xfrm>
                <a:custGeom>
                  <a:avLst/>
                  <a:gdLst>
                    <a:gd name="T0" fmla="*/ 0 w 453"/>
                    <a:gd name="T1" fmla="*/ 0 h 34"/>
                    <a:gd name="T2" fmla="*/ 0 w 453"/>
                    <a:gd name="T3" fmla="*/ 0 h 34"/>
                    <a:gd name="T4" fmla="*/ 1 w 453"/>
                    <a:gd name="T5" fmla="*/ 0 h 34"/>
                    <a:gd name="T6" fmla="*/ 1 w 453"/>
                    <a:gd name="T7" fmla="*/ 0 h 34"/>
                    <a:gd name="T8" fmla="*/ 0 w 453"/>
                    <a:gd name="T9" fmla="*/ 0 h 34"/>
                    <a:gd name="T10" fmla="*/ 0 w 453"/>
                    <a:gd name="T11" fmla="*/ 0 h 34"/>
                    <a:gd name="T12" fmla="*/ 0 w 453"/>
                    <a:gd name="T13" fmla="*/ 0 h 34"/>
                    <a:gd name="T14" fmla="*/ 0 w 453"/>
                    <a:gd name="T15" fmla="*/ 0 h 34"/>
                    <a:gd name="T16" fmla="*/ 0 w 453"/>
                    <a:gd name="T17" fmla="*/ 0 h 34"/>
                    <a:gd name="T18" fmla="*/ 0 w 453"/>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3"/>
                    <a:gd name="T31" fmla="*/ 0 h 34"/>
                    <a:gd name="T32" fmla="*/ 453 w 453"/>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3" h="34">
                      <a:moveTo>
                        <a:pt x="0" y="28"/>
                      </a:moveTo>
                      <a:lnTo>
                        <a:pt x="8" y="21"/>
                      </a:lnTo>
                      <a:lnTo>
                        <a:pt x="453" y="0"/>
                      </a:lnTo>
                      <a:lnTo>
                        <a:pt x="453" y="12"/>
                      </a:lnTo>
                      <a:lnTo>
                        <a:pt x="8" y="34"/>
                      </a:lnTo>
                      <a:lnTo>
                        <a:pt x="17" y="28"/>
                      </a:lnTo>
                      <a:lnTo>
                        <a:pt x="0" y="28"/>
                      </a:lnTo>
                      <a:lnTo>
                        <a:pt x="0" y="22"/>
                      </a:lnTo>
                      <a:lnTo>
                        <a:pt x="8" y="21"/>
                      </a:lnTo>
                      <a:lnTo>
                        <a:pt x="0" y="28"/>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14" name="Freeform 237"/>
                <p:cNvSpPr>
                  <a:spLocks/>
                </p:cNvSpPr>
                <p:nvPr/>
              </p:nvSpPr>
              <p:spPr bwMode="auto">
                <a:xfrm>
                  <a:off x="1518" y="3288"/>
                  <a:ext cx="6" cy="30"/>
                </a:xfrm>
                <a:custGeom>
                  <a:avLst/>
                  <a:gdLst>
                    <a:gd name="T0" fmla="*/ 0 w 18"/>
                    <a:gd name="T1" fmla="*/ 0 h 88"/>
                    <a:gd name="T2" fmla="*/ 0 w 18"/>
                    <a:gd name="T3" fmla="*/ 0 h 88"/>
                    <a:gd name="T4" fmla="*/ 0 w 18"/>
                    <a:gd name="T5" fmla="*/ 0 h 88"/>
                    <a:gd name="T6" fmla="*/ 0 w 18"/>
                    <a:gd name="T7" fmla="*/ 0 h 88"/>
                    <a:gd name="T8" fmla="*/ 0 w 18"/>
                    <a:gd name="T9" fmla="*/ 0 h 88"/>
                    <a:gd name="T10" fmla="*/ 0 w 18"/>
                    <a:gd name="T11" fmla="*/ 0 h 88"/>
                    <a:gd name="T12" fmla="*/ 0 w 18"/>
                    <a:gd name="T13" fmla="*/ 0 h 88"/>
                    <a:gd name="T14" fmla="*/ 0 w 18"/>
                    <a:gd name="T15" fmla="*/ 0 h 88"/>
                    <a:gd name="T16" fmla="*/ 0 w 18"/>
                    <a:gd name="T17" fmla="*/ 0 h 88"/>
                    <a:gd name="T18" fmla="*/ 0 w 18"/>
                    <a:gd name="T19" fmla="*/ 0 h 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88"/>
                    <a:gd name="T32" fmla="*/ 18 w 18"/>
                    <a:gd name="T33" fmla="*/ 88 h 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88">
                      <a:moveTo>
                        <a:pt x="8" y="88"/>
                      </a:moveTo>
                      <a:lnTo>
                        <a:pt x="0" y="82"/>
                      </a:lnTo>
                      <a:lnTo>
                        <a:pt x="1" y="0"/>
                      </a:lnTo>
                      <a:lnTo>
                        <a:pt x="18" y="0"/>
                      </a:lnTo>
                      <a:lnTo>
                        <a:pt x="16" y="82"/>
                      </a:lnTo>
                      <a:lnTo>
                        <a:pt x="8" y="76"/>
                      </a:lnTo>
                      <a:lnTo>
                        <a:pt x="8" y="88"/>
                      </a:lnTo>
                      <a:lnTo>
                        <a:pt x="0" y="88"/>
                      </a:lnTo>
                      <a:lnTo>
                        <a:pt x="0" y="82"/>
                      </a:lnTo>
                      <a:lnTo>
                        <a:pt x="8" y="88"/>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15" name="Freeform 238"/>
                <p:cNvSpPr>
                  <a:spLocks/>
                </p:cNvSpPr>
                <p:nvPr/>
              </p:nvSpPr>
              <p:spPr bwMode="auto">
                <a:xfrm>
                  <a:off x="1521" y="3311"/>
                  <a:ext cx="151" cy="7"/>
                </a:xfrm>
                <a:custGeom>
                  <a:avLst/>
                  <a:gdLst>
                    <a:gd name="T0" fmla="*/ 1 w 453"/>
                    <a:gd name="T1" fmla="*/ 0 h 21"/>
                    <a:gd name="T2" fmla="*/ 1 w 453"/>
                    <a:gd name="T3" fmla="*/ 0 h 21"/>
                    <a:gd name="T4" fmla="*/ 0 w 453"/>
                    <a:gd name="T5" fmla="*/ 0 h 21"/>
                    <a:gd name="T6" fmla="*/ 0 w 453"/>
                    <a:gd name="T7" fmla="*/ 0 h 21"/>
                    <a:gd name="T8" fmla="*/ 1 w 453"/>
                    <a:gd name="T9" fmla="*/ 0 h 21"/>
                    <a:gd name="T10" fmla="*/ 1 w 453"/>
                    <a:gd name="T11" fmla="*/ 0 h 21"/>
                    <a:gd name="T12" fmla="*/ 1 w 453"/>
                    <a:gd name="T13" fmla="*/ 0 h 21"/>
                    <a:gd name="T14" fmla="*/ 1 w 453"/>
                    <a:gd name="T15" fmla="*/ 0 h 21"/>
                    <a:gd name="T16" fmla="*/ 1 w 453"/>
                    <a:gd name="T17" fmla="*/ 0 h 21"/>
                    <a:gd name="T18" fmla="*/ 1 w 453"/>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3"/>
                    <a:gd name="T31" fmla="*/ 0 h 21"/>
                    <a:gd name="T32" fmla="*/ 453 w 453"/>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3" h="21">
                      <a:moveTo>
                        <a:pt x="436" y="6"/>
                      </a:moveTo>
                      <a:lnTo>
                        <a:pt x="445" y="12"/>
                      </a:lnTo>
                      <a:lnTo>
                        <a:pt x="0" y="21"/>
                      </a:lnTo>
                      <a:lnTo>
                        <a:pt x="0" y="9"/>
                      </a:lnTo>
                      <a:lnTo>
                        <a:pt x="445" y="0"/>
                      </a:lnTo>
                      <a:lnTo>
                        <a:pt x="453" y="6"/>
                      </a:lnTo>
                      <a:lnTo>
                        <a:pt x="445" y="0"/>
                      </a:lnTo>
                      <a:lnTo>
                        <a:pt x="453" y="0"/>
                      </a:lnTo>
                      <a:lnTo>
                        <a:pt x="453" y="6"/>
                      </a:lnTo>
                      <a:lnTo>
                        <a:pt x="436" y="6"/>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16" name="Freeform 239"/>
                <p:cNvSpPr>
                  <a:spLocks/>
                </p:cNvSpPr>
                <p:nvPr/>
              </p:nvSpPr>
              <p:spPr bwMode="auto">
                <a:xfrm>
                  <a:off x="1665" y="3313"/>
                  <a:ext cx="7" cy="70"/>
                </a:xfrm>
                <a:custGeom>
                  <a:avLst/>
                  <a:gdLst>
                    <a:gd name="T0" fmla="*/ 0 w 20"/>
                    <a:gd name="T1" fmla="*/ 0 h 211"/>
                    <a:gd name="T2" fmla="*/ 0 w 20"/>
                    <a:gd name="T3" fmla="*/ 0 h 211"/>
                    <a:gd name="T4" fmla="*/ 0 w 20"/>
                    <a:gd name="T5" fmla="*/ 0 h 211"/>
                    <a:gd name="T6" fmla="*/ 0 w 20"/>
                    <a:gd name="T7" fmla="*/ 0 h 211"/>
                    <a:gd name="T8" fmla="*/ 0 w 20"/>
                    <a:gd name="T9" fmla="*/ 0 h 211"/>
                    <a:gd name="T10" fmla="*/ 0 w 20"/>
                    <a:gd name="T11" fmla="*/ 0 h 211"/>
                    <a:gd name="T12" fmla="*/ 0 w 20"/>
                    <a:gd name="T13" fmla="*/ 0 h 211"/>
                    <a:gd name="T14" fmla="*/ 0 w 20"/>
                    <a:gd name="T15" fmla="*/ 0 h 211"/>
                    <a:gd name="T16" fmla="*/ 0 w 20"/>
                    <a:gd name="T17" fmla="*/ 0 h 211"/>
                    <a:gd name="T18" fmla="*/ 0 w 20"/>
                    <a:gd name="T19" fmla="*/ 0 h 2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11"/>
                    <a:gd name="T32" fmla="*/ 20 w 20"/>
                    <a:gd name="T33" fmla="*/ 211 h 2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11">
                      <a:moveTo>
                        <a:pt x="9" y="199"/>
                      </a:moveTo>
                      <a:lnTo>
                        <a:pt x="0" y="205"/>
                      </a:lnTo>
                      <a:lnTo>
                        <a:pt x="3" y="0"/>
                      </a:lnTo>
                      <a:lnTo>
                        <a:pt x="20" y="0"/>
                      </a:lnTo>
                      <a:lnTo>
                        <a:pt x="17" y="205"/>
                      </a:lnTo>
                      <a:lnTo>
                        <a:pt x="9" y="211"/>
                      </a:lnTo>
                      <a:lnTo>
                        <a:pt x="17" y="205"/>
                      </a:lnTo>
                      <a:lnTo>
                        <a:pt x="17" y="211"/>
                      </a:lnTo>
                      <a:lnTo>
                        <a:pt x="9" y="211"/>
                      </a:lnTo>
                      <a:lnTo>
                        <a:pt x="9" y="199"/>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17" name="Freeform 240"/>
                <p:cNvSpPr>
                  <a:spLocks/>
                </p:cNvSpPr>
                <p:nvPr/>
              </p:nvSpPr>
              <p:spPr bwMode="auto">
                <a:xfrm>
                  <a:off x="1505" y="3379"/>
                  <a:ext cx="163" cy="9"/>
                </a:xfrm>
                <a:custGeom>
                  <a:avLst/>
                  <a:gdLst>
                    <a:gd name="T0" fmla="*/ 0 w 490"/>
                    <a:gd name="T1" fmla="*/ 0 h 26"/>
                    <a:gd name="T2" fmla="*/ 0 w 490"/>
                    <a:gd name="T3" fmla="*/ 0 h 26"/>
                    <a:gd name="T4" fmla="*/ 1 w 490"/>
                    <a:gd name="T5" fmla="*/ 0 h 26"/>
                    <a:gd name="T6" fmla="*/ 1 w 490"/>
                    <a:gd name="T7" fmla="*/ 0 h 26"/>
                    <a:gd name="T8" fmla="*/ 0 w 490"/>
                    <a:gd name="T9" fmla="*/ 0 h 26"/>
                    <a:gd name="T10" fmla="*/ 0 w 490"/>
                    <a:gd name="T11" fmla="*/ 0 h 26"/>
                    <a:gd name="T12" fmla="*/ 0 w 490"/>
                    <a:gd name="T13" fmla="*/ 0 h 26"/>
                    <a:gd name="T14" fmla="*/ 0 w 490"/>
                    <a:gd name="T15" fmla="*/ 0 h 26"/>
                    <a:gd name="T16" fmla="*/ 0 w 490"/>
                    <a:gd name="T17" fmla="*/ 0 h 26"/>
                    <a:gd name="T18" fmla="*/ 0 w 490"/>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0"/>
                    <a:gd name="T31" fmla="*/ 0 h 26"/>
                    <a:gd name="T32" fmla="*/ 490 w 490"/>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0" h="26">
                      <a:moveTo>
                        <a:pt x="0" y="20"/>
                      </a:moveTo>
                      <a:lnTo>
                        <a:pt x="8" y="14"/>
                      </a:lnTo>
                      <a:lnTo>
                        <a:pt x="490" y="0"/>
                      </a:lnTo>
                      <a:lnTo>
                        <a:pt x="490" y="12"/>
                      </a:lnTo>
                      <a:lnTo>
                        <a:pt x="8" y="26"/>
                      </a:lnTo>
                      <a:lnTo>
                        <a:pt x="17" y="20"/>
                      </a:lnTo>
                      <a:lnTo>
                        <a:pt x="0" y="20"/>
                      </a:lnTo>
                      <a:lnTo>
                        <a:pt x="0" y="14"/>
                      </a:lnTo>
                      <a:lnTo>
                        <a:pt x="8" y="14"/>
                      </a:lnTo>
                      <a:lnTo>
                        <a:pt x="0" y="20"/>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18" name="Freeform 241"/>
                <p:cNvSpPr>
                  <a:spLocks/>
                </p:cNvSpPr>
                <p:nvPr/>
              </p:nvSpPr>
              <p:spPr bwMode="auto">
                <a:xfrm>
                  <a:off x="1505" y="3386"/>
                  <a:ext cx="5" cy="24"/>
                </a:xfrm>
                <a:custGeom>
                  <a:avLst/>
                  <a:gdLst>
                    <a:gd name="T0" fmla="*/ 0 w 17"/>
                    <a:gd name="T1" fmla="*/ 0 h 73"/>
                    <a:gd name="T2" fmla="*/ 0 w 17"/>
                    <a:gd name="T3" fmla="*/ 0 h 73"/>
                    <a:gd name="T4" fmla="*/ 0 w 17"/>
                    <a:gd name="T5" fmla="*/ 0 h 73"/>
                    <a:gd name="T6" fmla="*/ 0 w 17"/>
                    <a:gd name="T7" fmla="*/ 0 h 73"/>
                    <a:gd name="T8" fmla="*/ 0 w 17"/>
                    <a:gd name="T9" fmla="*/ 0 h 73"/>
                    <a:gd name="T10" fmla="*/ 0 w 17"/>
                    <a:gd name="T11" fmla="*/ 0 h 73"/>
                    <a:gd name="T12" fmla="*/ 0 w 17"/>
                    <a:gd name="T13" fmla="*/ 0 h 73"/>
                    <a:gd name="T14" fmla="*/ 0 w 17"/>
                    <a:gd name="T15" fmla="*/ 0 h 73"/>
                    <a:gd name="T16" fmla="*/ 0 w 17"/>
                    <a:gd name="T17" fmla="*/ 0 h 73"/>
                    <a:gd name="T18" fmla="*/ 0 w 17"/>
                    <a:gd name="T19" fmla="*/ 0 h 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73"/>
                    <a:gd name="T32" fmla="*/ 17 w 17"/>
                    <a:gd name="T33" fmla="*/ 73 h 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73">
                      <a:moveTo>
                        <a:pt x="8" y="73"/>
                      </a:moveTo>
                      <a:lnTo>
                        <a:pt x="0" y="67"/>
                      </a:lnTo>
                      <a:lnTo>
                        <a:pt x="0" y="0"/>
                      </a:lnTo>
                      <a:lnTo>
                        <a:pt x="17" y="0"/>
                      </a:lnTo>
                      <a:lnTo>
                        <a:pt x="17" y="67"/>
                      </a:lnTo>
                      <a:lnTo>
                        <a:pt x="8" y="61"/>
                      </a:lnTo>
                      <a:lnTo>
                        <a:pt x="8" y="73"/>
                      </a:lnTo>
                      <a:lnTo>
                        <a:pt x="0" y="73"/>
                      </a:lnTo>
                      <a:lnTo>
                        <a:pt x="0" y="67"/>
                      </a:lnTo>
                      <a:lnTo>
                        <a:pt x="8" y="73"/>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19" name="Freeform 242"/>
                <p:cNvSpPr>
                  <a:spLocks/>
                </p:cNvSpPr>
                <p:nvPr/>
              </p:nvSpPr>
              <p:spPr bwMode="auto">
                <a:xfrm>
                  <a:off x="1507" y="3403"/>
                  <a:ext cx="114" cy="7"/>
                </a:xfrm>
                <a:custGeom>
                  <a:avLst/>
                  <a:gdLst>
                    <a:gd name="T0" fmla="*/ 0 w 342"/>
                    <a:gd name="T1" fmla="*/ 0 h 22"/>
                    <a:gd name="T2" fmla="*/ 0 w 342"/>
                    <a:gd name="T3" fmla="*/ 0 h 22"/>
                    <a:gd name="T4" fmla="*/ 0 w 342"/>
                    <a:gd name="T5" fmla="*/ 0 h 22"/>
                    <a:gd name="T6" fmla="*/ 0 w 342"/>
                    <a:gd name="T7" fmla="*/ 0 h 22"/>
                    <a:gd name="T8" fmla="*/ 0 w 342"/>
                    <a:gd name="T9" fmla="*/ 0 h 22"/>
                    <a:gd name="T10" fmla="*/ 0 w 342"/>
                    <a:gd name="T11" fmla="*/ 0 h 22"/>
                    <a:gd name="T12" fmla="*/ 0 w 342"/>
                    <a:gd name="T13" fmla="*/ 0 h 22"/>
                    <a:gd name="T14" fmla="*/ 0 w 342"/>
                    <a:gd name="T15" fmla="*/ 0 h 22"/>
                    <a:gd name="T16" fmla="*/ 0 w 342"/>
                    <a:gd name="T17" fmla="*/ 0 h 22"/>
                    <a:gd name="T18" fmla="*/ 0 w 342"/>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2"/>
                    <a:gd name="T31" fmla="*/ 0 h 22"/>
                    <a:gd name="T32" fmla="*/ 342 w 34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2" h="22">
                      <a:moveTo>
                        <a:pt x="325" y="6"/>
                      </a:moveTo>
                      <a:lnTo>
                        <a:pt x="333" y="12"/>
                      </a:lnTo>
                      <a:lnTo>
                        <a:pt x="0" y="22"/>
                      </a:lnTo>
                      <a:lnTo>
                        <a:pt x="0" y="10"/>
                      </a:lnTo>
                      <a:lnTo>
                        <a:pt x="333" y="0"/>
                      </a:lnTo>
                      <a:lnTo>
                        <a:pt x="342" y="6"/>
                      </a:lnTo>
                      <a:lnTo>
                        <a:pt x="333" y="0"/>
                      </a:lnTo>
                      <a:lnTo>
                        <a:pt x="342" y="0"/>
                      </a:lnTo>
                      <a:lnTo>
                        <a:pt x="342" y="6"/>
                      </a:lnTo>
                      <a:lnTo>
                        <a:pt x="325" y="6"/>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20" name="Freeform 243"/>
                <p:cNvSpPr>
                  <a:spLocks/>
                </p:cNvSpPr>
                <p:nvPr/>
              </p:nvSpPr>
              <p:spPr bwMode="auto">
                <a:xfrm>
                  <a:off x="1615" y="3405"/>
                  <a:ext cx="6" cy="52"/>
                </a:xfrm>
                <a:custGeom>
                  <a:avLst/>
                  <a:gdLst>
                    <a:gd name="T0" fmla="*/ 0 w 19"/>
                    <a:gd name="T1" fmla="*/ 0 h 156"/>
                    <a:gd name="T2" fmla="*/ 0 w 19"/>
                    <a:gd name="T3" fmla="*/ 0 h 156"/>
                    <a:gd name="T4" fmla="*/ 0 w 19"/>
                    <a:gd name="T5" fmla="*/ 0 h 156"/>
                    <a:gd name="T6" fmla="*/ 0 w 19"/>
                    <a:gd name="T7" fmla="*/ 0 h 156"/>
                    <a:gd name="T8" fmla="*/ 0 w 19"/>
                    <a:gd name="T9" fmla="*/ 0 h 156"/>
                    <a:gd name="T10" fmla="*/ 0 w 19"/>
                    <a:gd name="T11" fmla="*/ 0 h 156"/>
                    <a:gd name="T12" fmla="*/ 0 w 19"/>
                    <a:gd name="T13" fmla="*/ 0 h 156"/>
                    <a:gd name="T14" fmla="*/ 0 w 19"/>
                    <a:gd name="T15" fmla="*/ 0 h 156"/>
                    <a:gd name="T16" fmla="*/ 0 w 19"/>
                    <a:gd name="T17" fmla="*/ 0 h 156"/>
                    <a:gd name="T18" fmla="*/ 0 w 19"/>
                    <a:gd name="T19" fmla="*/ 0 h 1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156"/>
                    <a:gd name="T32" fmla="*/ 19 w 19"/>
                    <a:gd name="T33" fmla="*/ 156 h 1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156">
                      <a:moveTo>
                        <a:pt x="8" y="144"/>
                      </a:moveTo>
                      <a:lnTo>
                        <a:pt x="0" y="150"/>
                      </a:lnTo>
                      <a:lnTo>
                        <a:pt x="2" y="0"/>
                      </a:lnTo>
                      <a:lnTo>
                        <a:pt x="19" y="0"/>
                      </a:lnTo>
                      <a:lnTo>
                        <a:pt x="17" y="150"/>
                      </a:lnTo>
                      <a:lnTo>
                        <a:pt x="8" y="156"/>
                      </a:lnTo>
                      <a:lnTo>
                        <a:pt x="17" y="150"/>
                      </a:lnTo>
                      <a:lnTo>
                        <a:pt x="17" y="156"/>
                      </a:lnTo>
                      <a:lnTo>
                        <a:pt x="8" y="156"/>
                      </a:lnTo>
                      <a:lnTo>
                        <a:pt x="8" y="144"/>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21" name="Freeform 244"/>
                <p:cNvSpPr>
                  <a:spLocks/>
                </p:cNvSpPr>
                <p:nvPr/>
              </p:nvSpPr>
              <p:spPr bwMode="auto">
                <a:xfrm>
                  <a:off x="1511" y="3453"/>
                  <a:ext cx="107" cy="7"/>
                </a:xfrm>
                <a:custGeom>
                  <a:avLst/>
                  <a:gdLst>
                    <a:gd name="T0" fmla="*/ 0 w 319"/>
                    <a:gd name="T1" fmla="*/ 0 h 22"/>
                    <a:gd name="T2" fmla="*/ 0 w 319"/>
                    <a:gd name="T3" fmla="*/ 0 h 22"/>
                    <a:gd name="T4" fmla="*/ 0 w 319"/>
                    <a:gd name="T5" fmla="*/ 0 h 22"/>
                    <a:gd name="T6" fmla="*/ 0 w 319"/>
                    <a:gd name="T7" fmla="*/ 0 h 22"/>
                    <a:gd name="T8" fmla="*/ 0 w 319"/>
                    <a:gd name="T9" fmla="*/ 0 h 22"/>
                    <a:gd name="T10" fmla="*/ 0 w 319"/>
                    <a:gd name="T11" fmla="*/ 0 h 22"/>
                    <a:gd name="T12" fmla="*/ 0 w 319"/>
                    <a:gd name="T13" fmla="*/ 0 h 22"/>
                    <a:gd name="T14" fmla="*/ 0 w 319"/>
                    <a:gd name="T15" fmla="*/ 0 h 22"/>
                    <a:gd name="T16" fmla="*/ 0 w 319"/>
                    <a:gd name="T17" fmla="*/ 0 h 22"/>
                    <a:gd name="T18" fmla="*/ 0 w 319"/>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9"/>
                    <a:gd name="T31" fmla="*/ 0 h 22"/>
                    <a:gd name="T32" fmla="*/ 319 w 319"/>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9" h="22">
                      <a:moveTo>
                        <a:pt x="0" y="16"/>
                      </a:moveTo>
                      <a:lnTo>
                        <a:pt x="8" y="10"/>
                      </a:lnTo>
                      <a:lnTo>
                        <a:pt x="319" y="0"/>
                      </a:lnTo>
                      <a:lnTo>
                        <a:pt x="319" y="12"/>
                      </a:lnTo>
                      <a:lnTo>
                        <a:pt x="8" y="22"/>
                      </a:lnTo>
                      <a:lnTo>
                        <a:pt x="16" y="16"/>
                      </a:lnTo>
                      <a:lnTo>
                        <a:pt x="0" y="16"/>
                      </a:lnTo>
                      <a:lnTo>
                        <a:pt x="0" y="10"/>
                      </a:lnTo>
                      <a:lnTo>
                        <a:pt x="8" y="10"/>
                      </a:lnTo>
                      <a:lnTo>
                        <a:pt x="0" y="16"/>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22" name="Freeform 245"/>
                <p:cNvSpPr>
                  <a:spLocks/>
                </p:cNvSpPr>
                <p:nvPr/>
              </p:nvSpPr>
              <p:spPr bwMode="auto">
                <a:xfrm>
                  <a:off x="1511" y="3458"/>
                  <a:ext cx="6" cy="20"/>
                </a:xfrm>
                <a:custGeom>
                  <a:avLst/>
                  <a:gdLst>
                    <a:gd name="T0" fmla="*/ 0 w 17"/>
                    <a:gd name="T1" fmla="*/ 0 h 61"/>
                    <a:gd name="T2" fmla="*/ 0 w 17"/>
                    <a:gd name="T3" fmla="*/ 0 h 61"/>
                    <a:gd name="T4" fmla="*/ 0 w 17"/>
                    <a:gd name="T5" fmla="*/ 0 h 61"/>
                    <a:gd name="T6" fmla="*/ 0 w 17"/>
                    <a:gd name="T7" fmla="*/ 0 h 61"/>
                    <a:gd name="T8" fmla="*/ 0 w 17"/>
                    <a:gd name="T9" fmla="*/ 0 h 61"/>
                    <a:gd name="T10" fmla="*/ 0 w 17"/>
                    <a:gd name="T11" fmla="*/ 0 h 61"/>
                    <a:gd name="T12" fmla="*/ 0 w 17"/>
                    <a:gd name="T13" fmla="*/ 0 h 61"/>
                    <a:gd name="T14" fmla="*/ 0 w 17"/>
                    <a:gd name="T15" fmla="*/ 0 h 61"/>
                    <a:gd name="T16" fmla="*/ 0 w 17"/>
                    <a:gd name="T17" fmla="*/ 0 h 61"/>
                    <a:gd name="T18" fmla="*/ 0 w 17"/>
                    <a:gd name="T19" fmla="*/ 0 h 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61"/>
                    <a:gd name="T32" fmla="*/ 17 w 17"/>
                    <a:gd name="T33" fmla="*/ 61 h 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61">
                      <a:moveTo>
                        <a:pt x="8" y="61"/>
                      </a:moveTo>
                      <a:lnTo>
                        <a:pt x="0" y="55"/>
                      </a:lnTo>
                      <a:lnTo>
                        <a:pt x="1" y="0"/>
                      </a:lnTo>
                      <a:lnTo>
                        <a:pt x="17" y="0"/>
                      </a:lnTo>
                      <a:lnTo>
                        <a:pt x="16" y="55"/>
                      </a:lnTo>
                      <a:lnTo>
                        <a:pt x="8" y="49"/>
                      </a:lnTo>
                      <a:lnTo>
                        <a:pt x="8" y="61"/>
                      </a:lnTo>
                      <a:lnTo>
                        <a:pt x="0" y="61"/>
                      </a:lnTo>
                      <a:lnTo>
                        <a:pt x="0" y="55"/>
                      </a:lnTo>
                      <a:lnTo>
                        <a:pt x="8" y="61"/>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23" name="Freeform 246"/>
                <p:cNvSpPr>
                  <a:spLocks/>
                </p:cNvSpPr>
                <p:nvPr/>
              </p:nvSpPr>
              <p:spPr bwMode="auto">
                <a:xfrm>
                  <a:off x="1514" y="3471"/>
                  <a:ext cx="156" cy="7"/>
                </a:xfrm>
                <a:custGeom>
                  <a:avLst/>
                  <a:gdLst>
                    <a:gd name="T0" fmla="*/ 1 w 468"/>
                    <a:gd name="T1" fmla="*/ 0 h 21"/>
                    <a:gd name="T2" fmla="*/ 1 w 468"/>
                    <a:gd name="T3" fmla="*/ 0 h 21"/>
                    <a:gd name="T4" fmla="*/ 0 w 468"/>
                    <a:gd name="T5" fmla="*/ 0 h 21"/>
                    <a:gd name="T6" fmla="*/ 0 w 468"/>
                    <a:gd name="T7" fmla="*/ 0 h 21"/>
                    <a:gd name="T8" fmla="*/ 1 w 468"/>
                    <a:gd name="T9" fmla="*/ 0 h 21"/>
                    <a:gd name="T10" fmla="*/ 1 w 468"/>
                    <a:gd name="T11" fmla="*/ 0 h 21"/>
                    <a:gd name="T12" fmla="*/ 1 w 468"/>
                    <a:gd name="T13" fmla="*/ 0 h 21"/>
                    <a:gd name="T14" fmla="*/ 1 w 468"/>
                    <a:gd name="T15" fmla="*/ 0 h 21"/>
                    <a:gd name="T16" fmla="*/ 1 w 468"/>
                    <a:gd name="T17" fmla="*/ 0 h 21"/>
                    <a:gd name="T18" fmla="*/ 1 w 468"/>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8"/>
                    <a:gd name="T31" fmla="*/ 0 h 21"/>
                    <a:gd name="T32" fmla="*/ 468 w 468"/>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8" h="21">
                      <a:moveTo>
                        <a:pt x="451" y="6"/>
                      </a:moveTo>
                      <a:lnTo>
                        <a:pt x="460" y="12"/>
                      </a:lnTo>
                      <a:lnTo>
                        <a:pt x="0" y="21"/>
                      </a:lnTo>
                      <a:lnTo>
                        <a:pt x="0" y="9"/>
                      </a:lnTo>
                      <a:lnTo>
                        <a:pt x="460" y="0"/>
                      </a:lnTo>
                      <a:lnTo>
                        <a:pt x="468" y="6"/>
                      </a:lnTo>
                      <a:lnTo>
                        <a:pt x="460" y="0"/>
                      </a:lnTo>
                      <a:lnTo>
                        <a:pt x="468" y="0"/>
                      </a:lnTo>
                      <a:lnTo>
                        <a:pt x="468" y="6"/>
                      </a:lnTo>
                      <a:lnTo>
                        <a:pt x="451" y="6"/>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24" name="Freeform 247"/>
                <p:cNvSpPr>
                  <a:spLocks/>
                </p:cNvSpPr>
                <p:nvPr/>
              </p:nvSpPr>
              <p:spPr bwMode="auto">
                <a:xfrm>
                  <a:off x="1663" y="3473"/>
                  <a:ext cx="7" cy="62"/>
                </a:xfrm>
                <a:custGeom>
                  <a:avLst/>
                  <a:gdLst>
                    <a:gd name="T0" fmla="*/ 0 w 19"/>
                    <a:gd name="T1" fmla="*/ 0 h 184"/>
                    <a:gd name="T2" fmla="*/ 0 w 19"/>
                    <a:gd name="T3" fmla="*/ 0 h 184"/>
                    <a:gd name="T4" fmla="*/ 0 w 19"/>
                    <a:gd name="T5" fmla="*/ 0 h 184"/>
                    <a:gd name="T6" fmla="*/ 0 w 19"/>
                    <a:gd name="T7" fmla="*/ 0 h 184"/>
                    <a:gd name="T8" fmla="*/ 0 w 19"/>
                    <a:gd name="T9" fmla="*/ 0 h 184"/>
                    <a:gd name="T10" fmla="*/ 0 w 19"/>
                    <a:gd name="T11" fmla="*/ 0 h 184"/>
                    <a:gd name="T12" fmla="*/ 0 w 19"/>
                    <a:gd name="T13" fmla="*/ 0 h 184"/>
                    <a:gd name="T14" fmla="*/ 0 w 19"/>
                    <a:gd name="T15" fmla="*/ 0 h 184"/>
                    <a:gd name="T16" fmla="*/ 0 w 19"/>
                    <a:gd name="T17" fmla="*/ 0 h 184"/>
                    <a:gd name="T18" fmla="*/ 0 w 19"/>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184"/>
                    <a:gd name="T32" fmla="*/ 19 w 19"/>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184">
                      <a:moveTo>
                        <a:pt x="8" y="172"/>
                      </a:moveTo>
                      <a:lnTo>
                        <a:pt x="0" y="178"/>
                      </a:lnTo>
                      <a:lnTo>
                        <a:pt x="2" y="0"/>
                      </a:lnTo>
                      <a:lnTo>
                        <a:pt x="19" y="0"/>
                      </a:lnTo>
                      <a:lnTo>
                        <a:pt x="17" y="178"/>
                      </a:lnTo>
                      <a:lnTo>
                        <a:pt x="8" y="184"/>
                      </a:lnTo>
                      <a:lnTo>
                        <a:pt x="17" y="178"/>
                      </a:lnTo>
                      <a:lnTo>
                        <a:pt x="17" y="184"/>
                      </a:lnTo>
                      <a:lnTo>
                        <a:pt x="8" y="184"/>
                      </a:lnTo>
                      <a:lnTo>
                        <a:pt x="8" y="172"/>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25" name="Freeform 248"/>
                <p:cNvSpPr>
                  <a:spLocks/>
                </p:cNvSpPr>
                <p:nvPr/>
              </p:nvSpPr>
              <p:spPr bwMode="auto">
                <a:xfrm>
                  <a:off x="1409" y="3529"/>
                  <a:ext cx="257" cy="6"/>
                </a:xfrm>
                <a:custGeom>
                  <a:avLst/>
                  <a:gdLst>
                    <a:gd name="T0" fmla="*/ 0 w 771"/>
                    <a:gd name="T1" fmla="*/ 0 h 17"/>
                    <a:gd name="T2" fmla="*/ 0 w 771"/>
                    <a:gd name="T3" fmla="*/ 0 h 17"/>
                    <a:gd name="T4" fmla="*/ 1 w 771"/>
                    <a:gd name="T5" fmla="*/ 0 h 17"/>
                    <a:gd name="T6" fmla="*/ 1 w 771"/>
                    <a:gd name="T7" fmla="*/ 0 h 17"/>
                    <a:gd name="T8" fmla="*/ 0 w 771"/>
                    <a:gd name="T9" fmla="*/ 0 h 17"/>
                    <a:gd name="T10" fmla="*/ 0 w 771"/>
                    <a:gd name="T11" fmla="*/ 0 h 17"/>
                    <a:gd name="T12" fmla="*/ 0 w 771"/>
                    <a:gd name="T13" fmla="*/ 0 h 17"/>
                    <a:gd name="T14" fmla="*/ 0 w 771"/>
                    <a:gd name="T15" fmla="*/ 0 h 17"/>
                    <a:gd name="T16" fmla="*/ 0 w 771"/>
                    <a:gd name="T17" fmla="*/ 0 h 17"/>
                    <a:gd name="T18" fmla="*/ 0 w 771"/>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71"/>
                    <a:gd name="T31" fmla="*/ 0 h 17"/>
                    <a:gd name="T32" fmla="*/ 771 w 771"/>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71" h="17">
                      <a:moveTo>
                        <a:pt x="22" y="9"/>
                      </a:moveTo>
                      <a:lnTo>
                        <a:pt x="16" y="0"/>
                      </a:lnTo>
                      <a:lnTo>
                        <a:pt x="771" y="5"/>
                      </a:lnTo>
                      <a:lnTo>
                        <a:pt x="771" y="17"/>
                      </a:lnTo>
                      <a:lnTo>
                        <a:pt x="16" y="12"/>
                      </a:lnTo>
                      <a:lnTo>
                        <a:pt x="10" y="3"/>
                      </a:lnTo>
                      <a:lnTo>
                        <a:pt x="16" y="12"/>
                      </a:lnTo>
                      <a:lnTo>
                        <a:pt x="0" y="12"/>
                      </a:lnTo>
                      <a:lnTo>
                        <a:pt x="10" y="3"/>
                      </a:lnTo>
                      <a:lnTo>
                        <a:pt x="22" y="9"/>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26" name="Freeform 249"/>
                <p:cNvSpPr>
                  <a:spLocks/>
                </p:cNvSpPr>
                <p:nvPr/>
              </p:nvSpPr>
              <p:spPr bwMode="auto">
                <a:xfrm>
                  <a:off x="1662" y="3400"/>
                  <a:ext cx="67" cy="55"/>
                </a:xfrm>
                <a:custGeom>
                  <a:avLst/>
                  <a:gdLst>
                    <a:gd name="T0" fmla="*/ 0 w 203"/>
                    <a:gd name="T1" fmla="*/ 0 h 164"/>
                    <a:gd name="T2" fmla="*/ 0 w 203"/>
                    <a:gd name="T3" fmla="*/ 0 h 164"/>
                    <a:gd name="T4" fmla="*/ 0 w 203"/>
                    <a:gd name="T5" fmla="*/ 0 h 164"/>
                    <a:gd name="T6" fmla="*/ 0 w 203"/>
                    <a:gd name="T7" fmla="*/ 0 h 164"/>
                    <a:gd name="T8" fmla="*/ 0 w 203"/>
                    <a:gd name="T9" fmla="*/ 0 h 164"/>
                    <a:gd name="T10" fmla="*/ 0 60000 65536"/>
                    <a:gd name="T11" fmla="*/ 0 60000 65536"/>
                    <a:gd name="T12" fmla="*/ 0 60000 65536"/>
                    <a:gd name="T13" fmla="*/ 0 60000 65536"/>
                    <a:gd name="T14" fmla="*/ 0 60000 65536"/>
                    <a:gd name="T15" fmla="*/ 0 w 203"/>
                    <a:gd name="T16" fmla="*/ 0 h 164"/>
                    <a:gd name="T17" fmla="*/ 203 w 203"/>
                    <a:gd name="T18" fmla="*/ 164 h 164"/>
                  </a:gdLst>
                  <a:ahLst/>
                  <a:cxnLst>
                    <a:cxn ang="T10">
                      <a:pos x="T0" y="T1"/>
                    </a:cxn>
                    <a:cxn ang="T11">
                      <a:pos x="T2" y="T3"/>
                    </a:cxn>
                    <a:cxn ang="T12">
                      <a:pos x="T4" y="T5"/>
                    </a:cxn>
                    <a:cxn ang="T13">
                      <a:pos x="T6" y="T7"/>
                    </a:cxn>
                    <a:cxn ang="T14">
                      <a:pos x="T8" y="T9"/>
                    </a:cxn>
                  </a:cxnLst>
                  <a:rect l="T15" t="T16" r="T17" b="T18"/>
                  <a:pathLst>
                    <a:path w="203" h="164">
                      <a:moveTo>
                        <a:pt x="203" y="0"/>
                      </a:moveTo>
                      <a:lnTo>
                        <a:pt x="201" y="150"/>
                      </a:lnTo>
                      <a:lnTo>
                        <a:pt x="0" y="164"/>
                      </a:lnTo>
                      <a:lnTo>
                        <a:pt x="2" y="14"/>
                      </a:lnTo>
                      <a:lnTo>
                        <a:pt x="203" y="0"/>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27" name="Freeform 250"/>
                <p:cNvSpPr>
                  <a:spLocks/>
                </p:cNvSpPr>
                <p:nvPr/>
              </p:nvSpPr>
              <p:spPr bwMode="auto">
                <a:xfrm>
                  <a:off x="1726" y="3400"/>
                  <a:ext cx="6" cy="52"/>
                </a:xfrm>
                <a:custGeom>
                  <a:avLst/>
                  <a:gdLst>
                    <a:gd name="T0" fmla="*/ 0 w 19"/>
                    <a:gd name="T1" fmla="*/ 0 h 156"/>
                    <a:gd name="T2" fmla="*/ 0 w 19"/>
                    <a:gd name="T3" fmla="*/ 0 h 156"/>
                    <a:gd name="T4" fmla="*/ 0 w 19"/>
                    <a:gd name="T5" fmla="*/ 0 h 156"/>
                    <a:gd name="T6" fmla="*/ 0 w 19"/>
                    <a:gd name="T7" fmla="*/ 0 h 156"/>
                    <a:gd name="T8" fmla="*/ 0 w 19"/>
                    <a:gd name="T9" fmla="*/ 0 h 156"/>
                    <a:gd name="T10" fmla="*/ 0 w 19"/>
                    <a:gd name="T11" fmla="*/ 0 h 156"/>
                    <a:gd name="T12" fmla="*/ 0 w 19"/>
                    <a:gd name="T13" fmla="*/ 0 h 156"/>
                    <a:gd name="T14" fmla="*/ 0 w 19"/>
                    <a:gd name="T15" fmla="*/ 0 h 156"/>
                    <a:gd name="T16" fmla="*/ 0 w 19"/>
                    <a:gd name="T17" fmla="*/ 0 h 156"/>
                    <a:gd name="T18" fmla="*/ 0 w 19"/>
                    <a:gd name="T19" fmla="*/ 0 h 1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156"/>
                    <a:gd name="T32" fmla="*/ 19 w 19"/>
                    <a:gd name="T33" fmla="*/ 156 h 1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156">
                      <a:moveTo>
                        <a:pt x="7" y="144"/>
                      </a:moveTo>
                      <a:lnTo>
                        <a:pt x="0" y="150"/>
                      </a:lnTo>
                      <a:lnTo>
                        <a:pt x="2" y="0"/>
                      </a:lnTo>
                      <a:lnTo>
                        <a:pt x="19" y="0"/>
                      </a:lnTo>
                      <a:lnTo>
                        <a:pt x="17" y="150"/>
                      </a:lnTo>
                      <a:lnTo>
                        <a:pt x="9" y="156"/>
                      </a:lnTo>
                      <a:lnTo>
                        <a:pt x="17" y="150"/>
                      </a:lnTo>
                      <a:lnTo>
                        <a:pt x="17" y="155"/>
                      </a:lnTo>
                      <a:lnTo>
                        <a:pt x="9" y="156"/>
                      </a:lnTo>
                      <a:lnTo>
                        <a:pt x="7" y="144"/>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28" name="Freeform 251"/>
                <p:cNvSpPr>
                  <a:spLocks/>
                </p:cNvSpPr>
                <p:nvPr/>
              </p:nvSpPr>
              <p:spPr bwMode="auto">
                <a:xfrm>
                  <a:off x="1659" y="3448"/>
                  <a:ext cx="70" cy="9"/>
                </a:xfrm>
                <a:custGeom>
                  <a:avLst/>
                  <a:gdLst>
                    <a:gd name="T0" fmla="*/ 0 w 210"/>
                    <a:gd name="T1" fmla="*/ 0 h 26"/>
                    <a:gd name="T2" fmla="*/ 0 w 210"/>
                    <a:gd name="T3" fmla="*/ 0 h 26"/>
                    <a:gd name="T4" fmla="*/ 0 w 210"/>
                    <a:gd name="T5" fmla="*/ 0 h 26"/>
                    <a:gd name="T6" fmla="*/ 0 w 210"/>
                    <a:gd name="T7" fmla="*/ 0 h 26"/>
                    <a:gd name="T8" fmla="*/ 0 w 210"/>
                    <a:gd name="T9" fmla="*/ 0 h 26"/>
                    <a:gd name="T10" fmla="*/ 0 w 210"/>
                    <a:gd name="T11" fmla="*/ 0 h 26"/>
                    <a:gd name="T12" fmla="*/ 0 w 210"/>
                    <a:gd name="T13" fmla="*/ 0 h 26"/>
                    <a:gd name="T14" fmla="*/ 0 w 210"/>
                    <a:gd name="T15" fmla="*/ 0 h 26"/>
                    <a:gd name="T16" fmla="*/ 0 w 210"/>
                    <a:gd name="T17" fmla="*/ 0 h 26"/>
                    <a:gd name="T18" fmla="*/ 0 w 210"/>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0"/>
                    <a:gd name="T31" fmla="*/ 0 h 26"/>
                    <a:gd name="T32" fmla="*/ 210 w 210"/>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0" h="26">
                      <a:moveTo>
                        <a:pt x="16" y="20"/>
                      </a:moveTo>
                      <a:lnTo>
                        <a:pt x="7" y="14"/>
                      </a:lnTo>
                      <a:lnTo>
                        <a:pt x="208" y="0"/>
                      </a:lnTo>
                      <a:lnTo>
                        <a:pt x="210" y="12"/>
                      </a:lnTo>
                      <a:lnTo>
                        <a:pt x="9" y="26"/>
                      </a:lnTo>
                      <a:lnTo>
                        <a:pt x="0" y="20"/>
                      </a:lnTo>
                      <a:lnTo>
                        <a:pt x="9" y="26"/>
                      </a:lnTo>
                      <a:lnTo>
                        <a:pt x="0" y="26"/>
                      </a:lnTo>
                      <a:lnTo>
                        <a:pt x="0" y="20"/>
                      </a:lnTo>
                      <a:lnTo>
                        <a:pt x="16" y="20"/>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29" name="Freeform 252"/>
                <p:cNvSpPr>
                  <a:spLocks/>
                </p:cNvSpPr>
                <p:nvPr/>
              </p:nvSpPr>
              <p:spPr bwMode="auto">
                <a:xfrm>
                  <a:off x="1659" y="3401"/>
                  <a:ext cx="6" cy="54"/>
                </a:xfrm>
                <a:custGeom>
                  <a:avLst/>
                  <a:gdLst>
                    <a:gd name="T0" fmla="*/ 0 w 18"/>
                    <a:gd name="T1" fmla="*/ 0 h 163"/>
                    <a:gd name="T2" fmla="*/ 0 w 18"/>
                    <a:gd name="T3" fmla="*/ 0 h 163"/>
                    <a:gd name="T4" fmla="*/ 0 w 18"/>
                    <a:gd name="T5" fmla="*/ 0 h 163"/>
                    <a:gd name="T6" fmla="*/ 0 w 18"/>
                    <a:gd name="T7" fmla="*/ 0 h 163"/>
                    <a:gd name="T8" fmla="*/ 0 w 18"/>
                    <a:gd name="T9" fmla="*/ 0 h 163"/>
                    <a:gd name="T10" fmla="*/ 0 w 18"/>
                    <a:gd name="T11" fmla="*/ 0 h 163"/>
                    <a:gd name="T12" fmla="*/ 0 w 18"/>
                    <a:gd name="T13" fmla="*/ 0 h 163"/>
                    <a:gd name="T14" fmla="*/ 0 w 18"/>
                    <a:gd name="T15" fmla="*/ 0 h 163"/>
                    <a:gd name="T16" fmla="*/ 0 w 18"/>
                    <a:gd name="T17" fmla="*/ 0 h 163"/>
                    <a:gd name="T18" fmla="*/ 0 w 18"/>
                    <a:gd name="T19" fmla="*/ 0 h 1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63"/>
                    <a:gd name="T32" fmla="*/ 18 w 18"/>
                    <a:gd name="T33" fmla="*/ 163 h 1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63">
                      <a:moveTo>
                        <a:pt x="5" y="17"/>
                      </a:moveTo>
                      <a:lnTo>
                        <a:pt x="18" y="13"/>
                      </a:lnTo>
                      <a:lnTo>
                        <a:pt x="16" y="163"/>
                      </a:lnTo>
                      <a:lnTo>
                        <a:pt x="0" y="163"/>
                      </a:lnTo>
                      <a:lnTo>
                        <a:pt x="2" y="13"/>
                      </a:lnTo>
                      <a:lnTo>
                        <a:pt x="15" y="9"/>
                      </a:lnTo>
                      <a:lnTo>
                        <a:pt x="2" y="13"/>
                      </a:lnTo>
                      <a:lnTo>
                        <a:pt x="2" y="0"/>
                      </a:lnTo>
                      <a:lnTo>
                        <a:pt x="15" y="9"/>
                      </a:lnTo>
                      <a:lnTo>
                        <a:pt x="5" y="17"/>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30" name="Freeform 253"/>
                <p:cNvSpPr>
                  <a:spLocks/>
                </p:cNvSpPr>
                <p:nvPr/>
              </p:nvSpPr>
              <p:spPr bwMode="auto">
                <a:xfrm>
                  <a:off x="1686" y="3469"/>
                  <a:ext cx="42" cy="64"/>
                </a:xfrm>
                <a:custGeom>
                  <a:avLst/>
                  <a:gdLst>
                    <a:gd name="T0" fmla="*/ 0 w 128"/>
                    <a:gd name="T1" fmla="*/ 0 h 193"/>
                    <a:gd name="T2" fmla="*/ 0 w 128"/>
                    <a:gd name="T3" fmla="*/ 0 h 193"/>
                    <a:gd name="T4" fmla="*/ 0 w 128"/>
                    <a:gd name="T5" fmla="*/ 0 h 193"/>
                    <a:gd name="T6" fmla="*/ 0 w 128"/>
                    <a:gd name="T7" fmla="*/ 0 h 193"/>
                    <a:gd name="T8" fmla="*/ 0 w 128"/>
                    <a:gd name="T9" fmla="*/ 0 h 193"/>
                    <a:gd name="T10" fmla="*/ 0 60000 65536"/>
                    <a:gd name="T11" fmla="*/ 0 60000 65536"/>
                    <a:gd name="T12" fmla="*/ 0 60000 65536"/>
                    <a:gd name="T13" fmla="*/ 0 60000 65536"/>
                    <a:gd name="T14" fmla="*/ 0 60000 65536"/>
                    <a:gd name="T15" fmla="*/ 0 w 128"/>
                    <a:gd name="T16" fmla="*/ 0 h 193"/>
                    <a:gd name="T17" fmla="*/ 128 w 128"/>
                    <a:gd name="T18" fmla="*/ 193 h 193"/>
                  </a:gdLst>
                  <a:ahLst/>
                  <a:cxnLst>
                    <a:cxn ang="T10">
                      <a:pos x="T0" y="T1"/>
                    </a:cxn>
                    <a:cxn ang="T11">
                      <a:pos x="T2" y="T3"/>
                    </a:cxn>
                    <a:cxn ang="T12">
                      <a:pos x="T4" y="T5"/>
                    </a:cxn>
                    <a:cxn ang="T13">
                      <a:pos x="T6" y="T7"/>
                    </a:cxn>
                    <a:cxn ang="T14">
                      <a:pos x="T8" y="T9"/>
                    </a:cxn>
                  </a:cxnLst>
                  <a:rect l="T15" t="T16" r="T17" b="T18"/>
                  <a:pathLst>
                    <a:path w="128" h="193">
                      <a:moveTo>
                        <a:pt x="2" y="14"/>
                      </a:moveTo>
                      <a:lnTo>
                        <a:pt x="0" y="193"/>
                      </a:lnTo>
                      <a:lnTo>
                        <a:pt x="126" y="193"/>
                      </a:lnTo>
                      <a:lnTo>
                        <a:pt x="128" y="0"/>
                      </a:lnTo>
                      <a:lnTo>
                        <a:pt x="2" y="14"/>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31" name="Freeform 254"/>
                <p:cNvSpPr>
                  <a:spLocks/>
                </p:cNvSpPr>
                <p:nvPr/>
              </p:nvSpPr>
              <p:spPr bwMode="auto">
                <a:xfrm>
                  <a:off x="1683" y="3473"/>
                  <a:ext cx="6" cy="62"/>
                </a:xfrm>
                <a:custGeom>
                  <a:avLst/>
                  <a:gdLst>
                    <a:gd name="T0" fmla="*/ 0 w 18"/>
                    <a:gd name="T1" fmla="*/ 0 h 185"/>
                    <a:gd name="T2" fmla="*/ 0 w 18"/>
                    <a:gd name="T3" fmla="*/ 0 h 185"/>
                    <a:gd name="T4" fmla="*/ 0 w 18"/>
                    <a:gd name="T5" fmla="*/ 0 h 185"/>
                    <a:gd name="T6" fmla="*/ 0 w 18"/>
                    <a:gd name="T7" fmla="*/ 0 h 185"/>
                    <a:gd name="T8" fmla="*/ 0 w 18"/>
                    <a:gd name="T9" fmla="*/ 0 h 185"/>
                    <a:gd name="T10" fmla="*/ 0 w 18"/>
                    <a:gd name="T11" fmla="*/ 0 h 185"/>
                    <a:gd name="T12" fmla="*/ 0 w 18"/>
                    <a:gd name="T13" fmla="*/ 0 h 185"/>
                    <a:gd name="T14" fmla="*/ 0 w 18"/>
                    <a:gd name="T15" fmla="*/ 0 h 185"/>
                    <a:gd name="T16" fmla="*/ 0 w 18"/>
                    <a:gd name="T17" fmla="*/ 0 h 185"/>
                    <a:gd name="T18" fmla="*/ 0 w 18"/>
                    <a:gd name="T19" fmla="*/ 0 h 1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85"/>
                    <a:gd name="T32" fmla="*/ 18 w 18"/>
                    <a:gd name="T33" fmla="*/ 185 h 1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85">
                      <a:moveTo>
                        <a:pt x="8" y="185"/>
                      </a:moveTo>
                      <a:lnTo>
                        <a:pt x="0" y="179"/>
                      </a:lnTo>
                      <a:lnTo>
                        <a:pt x="2" y="0"/>
                      </a:lnTo>
                      <a:lnTo>
                        <a:pt x="18" y="0"/>
                      </a:lnTo>
                      <a:lnTo>
                        <a:pt x="16" y="179"/>
                      </a:lnTo>
                      <a:lnTo>
                        <a:pt x="8" y="173"/>
                      </a:lnTo>
                      <a:lnTo>
                        <a:pt x="8" y="185"/>
                      </a:lnTo>
                      <a:lnTo>
                        <a:pt x="0" y="185"/>
                      </a:lnTo>
                      <a:lnTo>
                        <a:pt x="0" y="179"/>
                      </a:lnTo>
                      <a:lnTo>
                        <a:pt x="8" y="185"/>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32" name="Freeform 255"/>
                <p:cNvSpPr>
                  <a:spLocks/>
                </p:cNvSpPr>
                <p:nvPr/>
              </p:nvSpPr>
              <p:spPr bwMode="auto">
                <a:xfrm>
                  <a:off x="1686" y="3531"/>
                  <a:ext cx="45" cy="4"/>
                </a:xfrm>
                <a:custGeom>
                  <a:avLst/>
                  <a:gdLst>
                    <a:gd name="T0" fmla="*/ 0 w 135"/>
                    <a:gd name="T1" fmla="*/ 0 h 12"/>
                    <a:gd name="T2" fmla="*/ 0 w 135"/>
                    <a:gd name="T3" fmla="*/ 0 h 12"/>
                    <a:gd name="T4" fmla="*/ 0 w 135"/>
                    <a:gd name="T5" fmla="*/ 0 h 12"/>
                    <a:gd name="T6" fmla="*/ 0 w 135"/>
                    <a:gd name="T7" fmla="*/ 0 h 12"/>
                    <a:gd name="T8" fmla="*/ 0 w 135"/>
                    <a:gd name="T9" fmla="*/ 0 h 12"/>
                    <a:gd name="T10" fmla="*/ 0 w 135"/>
                    <a:gd name="T11" fmla="*/ 0 h 12"/>
                    <a:gd name="T12" fmla="*/ 0 w 135"/>
                    <a:gd name="T13" fmla="*/ 0 h 12"/>
                    <a:gd name="T14" fmla="*/ 0 w 135"/>
                    <a:gd name="T15" fmla="*/ 0 h 12"/>
                    <a:gd name="T16" fmla="*/ 0 w 135"/>
                    <a:gd name="T17" fmla="*/ 0 h 12"/>
                    <a:gd name="T18" fmla="*/ 0 w 135"/>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5"/>
                    <a:gd name="T31" fmla="*/ 0 h 12"/>
                    <a:gd name="T32" fmla="*/ 135 w 135"/>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5" h="12">
                      <a:moveTo>
                        <a:pt x="135" y="6"/>
                      </a:moveTo>
                      <a:lnTo>
                        <a:pt x="126" y="12"/>
                      </a:lnTo>
                      <a:lnTo>
                        <a:pt x="0" y="12"/>
                      </a:lnTo>
                      <a:lnTo>
                        <a:pt x="0" y="0"/>
                      </a:lnTo>
                      <a:lnTo>
                        <a:pt x="126" y="0"/>
                      </a:lnTo>
                      <a:lnTo>
                        <a:pt x="118" y="6"/>
                      </a:lnTo>
                      <a:lnTo>
                        <a:pt x="135" y="6"/>
                      </a:lnTo>
                      <a:lnTo>
                        <a:pt x="135" y="12"/>
                      </a:lnTo>
                      <a:lnTo>
                        <a:pt x="126" y="12"/>
                      </a:lnTo>
                      <a:lnTo>
                        <a:pt x="135" y="6"/>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33" name="Freeform 256"/>
                <p:cNvSpPr>
                  <a:spLocks/>
                </p:cNvSpPr>
                <p:nvPr/>
              </p:nvSpPr>
              <p:spPr bwMode="auto">
                <a:xfrm>
                  <a:off x="1725" y="3460"/>
                  <a:ext cx="6" cy="73"/>
                </a:xfrm>
                <a:custGeom>
                  <a:avLst/>
                  <a:gdLst>
                    <a:gd name="T0" fmla="*/ 0 w 19"/>
                    <a:gd name="T1" fmla="*/ 0 h 218"/>
                    <a:gd name="T2" fmla="*/ 0 w 19"/>
                    <a:gd name="T3" fmla="*/ 0 h 218"/>
                    <a:gd name="T4" fmla="*/ 0 w 19"/>
                    <a:gd name="T5" fmla="*/ 0 h 218"/>
                    <a:gd name="T6" fmla="*/ 0 w 19"/>
                    <a:gd name="T7" fmla="*/ 0 h 218"/>
                    <a:gd name="T8" fmla="*/ 0 w 19"/>
                    <a:gd name="T9" fmla="*/ 0 h 218"/>
                    <a:gd name="T10" fmla="*/ 0 w 19"/>
                    <a:gd name="T11" fmla="*/ 0 h 218"/>
                    <a:gd name="T12" fmla="*/ 0 w 19"/>
                    <a:gd name="T13" fmla="*/ 0 h 218"/>
                    <a:gd name="T14" fmla="*/ 0 w 19"/>
                    <a:gd name="T15" fmla="*/ 0 h 218"/>
                    <a:gd name="T16" fmla="*/ 0 w 19"/>
                    <a:gd name="T17" fmla="*/ 0 h 218"/>
                    <a:gd name="T18" fmla="*/ 0 w 19"/>
                    <a:gd name="T19" fmla="*/ 0 h 2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218"/>
                    <a:gd name="T32" fmla="*/ 19 w 19"/>
                    <a:gd name="T33" fmla="*/ 218 h 2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218">
                      <a:moveTo>
                        <a:pt x="3" y="22"/>
                      </a:moveTo>
                      <a:lnTo>
                        <a:pt x="19" y="25"/>
                      </a:lnTo>
                      <a:lnTo>
                        <a:pt x="17" y="218"/>
                      </a:lnTo>
                      <a:lnTo>
                        <a:pt x="0" y="218"/>
                      </a:lnTo>
                      <a:lnTo>
                        <a:pt x="2" y="25"/>
                      </a:lnTo>
                      <a:lnTo>
                        <a:pt x="18" y="28"/>
                      </a:lnTo>
                      <a:lnTo>
                        <a:pt x="3" y="22"/>
                      </a:lnTo>
                      <a:lnTo>
                        <a:pt x="19" y="0"/>
                      </a:lnTo>
                      <a:lnTo>
                        <a:pt x="19" y="25"/>
                      </a:lnTo>
                      <a:lnTo>
                        <a:pt x="3" y="22"/>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34" name="Freeform 257"/>
                <p:cNvSpPr>
                  <a:spLocks/>
                </p:cNvSpPr>
                <p:nvPr/>
              </p:nvSpPr>
              <p:spPr bwMode="auto">
                <a:xfrm>
                  <a:off x="1844" y="3003"/>
                  <a:ext cx="309" cy="533"/>
                </a:xfrm>
                <a:custGeom>
                  <a:avLst/>
                  <a:gdLst>
                    <a:gd name="T0" fmla="*/ 1 w 926"/>
                    <a:gd name="T1" fmla="*/ 0 h 1598"/>
                    <a:gd name="T2" fmla="*/ 1 w 926"/>
                    <a:gd name="T3" fmla="*/ 0 h 1598"/>
                    <a:gd name="T4" fmla="*/ 0 w 926"/>
                    <a:gd name="T5" fmla="*/ 0 h 1598"/>
                    <a:gd name="T6" fmla="*/ 0 w 926"/>
                    <a:gd name="T7" fmla="*/ 2 h 1598"/>
                    <a:gd name="T8" fmla="*/ 1 w 926"/>
                    <a:gd name="T9" fmla="*/ 2 h 1598"/>
                    <a:gd name="T10" fmla="*/ 1 w 926"/>
                    <a:gd name="T11" fmla="*/ 0 h 1598"/>
                    <a:gd name="T12" fmla="*/ 0 60000 65536"/>
                    <a:gd name="T13" fmla="*/ 0 60000 65536"/>
                    <a:gd name="T14" fmla="*/ 0 60000 65536"/>
                    <a:gd name="T15" fmla="*/ 0 60000 65536"/>
                    <a:gd name="T16" fmla="*/ 0 60000 65536"/>
                    <a:gd name="T17" fmla="*/ 0 60000 65536"/>
                    <a:gd name="T18" fmla="*/ 0 w 926"/>
                    <a:gd name="T19" fmla="*/ 0 h 1598"/>
                    <a:gd name="T20" fmla="*/ 926 w 926"/>
                    <a:gd name="T21" fmla="*/ 1598 h 1598"/>
                  </a:gdLst>
                  <a:ahLst/>
                  <a:cxnLst>
                    <a:cxn ang="T12">
                      <a:pos x="T0" y="T1"/>
                    </a:cxn>
                    <a:cxn ang="T13">
                      <a:pos x="T2" y="T3"/>
                    </a:cxn>
                    <a:cxn ang="T14">
                      <a:pos x="T4" y="T5"/>
                    </a:cxn>
                    <a:cxn ang="T15">
                      <a:pos x="T6" y="T7"/>
                    </a:cxn>
                    <a:cxn ang="T16">
                      <a:pos x="T8" y="T9"/>
                    </a:cxn>
                    <a:cxn ang="T17">
                      <a:pos x="T10" y="T11"/>
                    </a:cxn>
                  </a:cxnLst>
                  <a:rect l="T18" t="T19" r="T20" b="T21"/>
                  <a:pathLst>
                    <a:path w="926" h="1598">
                      <a:moveTo>
                        <a:pt x="926" y="98"/>
                      </a:moveTo>
                      <a:lnTo>
                        <a:pt x="557" y="0"/>
                      </a:lnTo>
                      <a:lnTo>
                        <a:pt x="17" y="64"/>
                      </a:lnTo>
                      <a:lnTo>
                        <a:pt x="0" y="1593"/>
                      </a:lnTo>
                      <a:lnTo>
                        <a:pt x="909" y="1598"/>
                      </a:lnTo>
                      <a:lnTo>
                        <a:pt x="926" y="98"/>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35" name="Freeform 258"/>
                <p:cNvSpPr>
                  <a:spLocks/>
                </p:cNvSpPr>
                <p:nvPr/>
              </p:nvSpPr>
              <p:spPr bwMode="auto">
                <a:xfrm>
                  <a:off x="2029" y="3001"/>
                  <a:ext cx="125" cy="36"/>
                </a:xfrm>
                <a:custGeom>
                  <a:avLst/>
                  <a:gdLst>
                    <a:gd name="T0" fmla="*/ 0 w 375"/>
                    <a:gd name="T1" fmla="*/ 0 h 109"/>
                    <a:gd name="T2" fmla="*/ 0 w 375"/>
                    <a:gd name="T3" fmla="*/ 0 h 109"/>
                    <a:gd name="T4" fmla="*/ 1 w 375"/>
                    <a:gd name="T5" fmla="*/ 0 h 109"/>
                    <a:gd name="T6" fmla="*/ 1 w 375"/>
                    <a:gd name="T7" fmla="*/ 0 h 109"/>
                    <a:gd name="T8" fmla="*/ 0 w 375"/>
                    <a:gd name="T9" fmla="*/ 0 h 109"/>
                    <a:gd name="T10" fmla="*/ 0 w 375"/>
                    <a:gd name="T11" fmla="*/ 0 h 109"/>
                    <a:gd name="T12" fmla="*/ 0 w 375"/>
                    <a:gd name="T13" fmla="*/ 0 h 109"/>
                    <a:gd name="T14" fmla="*/ 0 w 375"/>
                    <a:gd name="T15" fmla="*/ 0 h 109"/>
                    <a:gd name="T16" fmla="*/ 0 w 375"/>
                    <a:gd name="T17" fmla="*/ 0 h 109"/>
                    <a:gd name="T18" fmla="*/ 0 w 375"/>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5"/>
                    <a:gd name="T31" fmla="*/ 0 h 109"/>
                    <a:gd name="T32" fmla="*/ 375 w 375"/>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5" h="109">
                      <a:moveTo>
                        <a:pt x="2" y="0"/>
                      </a:moveTo>
                      <a:lnTo>
                        <a:pt x="6" y="1"/>
                      </a:lnTo>
                      <a:lnTo>
                        <a:pt x="375" y="99"/>
                      </a:lnTo>
                      <a:lnTo>
                        <a:pt x="369" y="109"/>
                      </a:lnTo>
                      <a:lnTo>
                        <a:pt x="0" y="11"/>
                      </a:lnTo>
                      <a:lnTo>
                        <a:pt x="4" y="12"/>
                      </a:lnTo>
                      <a:lnTo>
                        <a:pt x="2" y="0"/>
                      </a:lnTo>
                      <a:lnTo>
                        <a:pt x="4" y="0"/>
                      </a:lnTo>
                      <a:lnTo>
                        <a:pt x="6" y="1"/>
                      </a:lnTo>
                      <a:lnTo>
                        <a:pt x="2" y="0"/>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36" name="Freeform 259"/>
                <p:cNvSpPr>
                  <a:spLocks/>
                </p:cNvSpPr>
                <p:nvPr/>
              </p:nvSpPr>
              <p:spPr bwMode="auto">
                <a:xfrm>
                  <a:off x="1847" y="3001"/>
                  <a:ext cx="183" cy="25"/>
                </a:xfrm>
                <a:custGeom>
                  <a:avLst/>
                  <a:gdLst>
                    <a:gd name="T0" fmla="*/ 0 w 549"/>
                    <a:gd name="T1" fmla="*/ 0 h 76"/>
                    <a:gd name="T2" fmla="*/ 0 w 549"/>
                    <a:gd name="T3" fmla="*/ 0 h 76"/>
                    <a:gd name="T4" fmla="*/ 1 w 549"/>
                    <a:gd name="T5" fmla="*/ 0 h 76"/>
                    <a:gd name="T6" fmla="*/ 1 w 549"/>
                    <a:gd name="T7" fmla="*/ 0 h 76"/>
                    <a:gd name="T8" fmla="*/ 0 w 549"/>
                    <a:gd name="T9" fmla="*/ 0 h 76"/>
                    <a:gd name="T10" fmla="*/ 0 w 549"/>
                    <a:gd name="T11" fmla="*/ 0 h 76"/>
                    <a:gd name="T12" fmla="*/ 0 w 549"/>
                    <a:gd name="T13" fmla="*/ 0 h 76"/>
                    <a:gd name="T14" fmla="*/ 0 w 549"/>
                    <a:gd name="T15" fmla="*/ 0 h 76"/>
                    <a:gd name="T16" fmla="*/ 0 w 549"/>
                    <a:gd name="T17" fmla="*/ 0 h 76"/>
                    <a:gd name="T18" fmla="*/ 0 w 549"/>
                    <a:gd name="T19" fmla="*/ 0 h 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9"/>
                    <a:gd name="T31" fmla="*/ 0 h 76"/>
                    <a:gd name="T32" fmla="*/ 549 w 549"/>
                    <a:gd name="T33" fmla="*/ 76 h 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9" h="76">
                      <a:moveTo>
                        <a:pt x="0" y="70"/>
                      </a:moveTo>
                      <a:lnTo>
                        <a:pt x="7" y="64"/>
                      </a:lnTo>
                      <a:lnTo>
                        <a:pt x="547" y="0"/>
                      </a:lnTo>
                      <a:lnTo>
                        <a:pt x="549" y="12"/>
                      </a:lnTo>
                      <a:lnTo>
                        <a:pt x="9" y="76"/>
                      </a:lnTo>
                      <a:lnTo>
                        <a:pt x="16" y="70"/>
                      </a:lnTo>
                      <a:lnTo>
                        <a:pt x="0" y="70"/>
                      </a:lnTo>
                      <a:lnTo>
                        <a:pt x="0" y="65"/>
                      </a:lnTo>
                      <a:lnTo>
                        <a:pt x="7" y="64"/>
                      </a:lnTo>
                      <a:lnTo>
                        <a:pt x="0" y="70"/>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37" name="Freeform 260"/>
                <p:cNvSpPr>
                  <a:spLocks/>
                </p:cNvSpPr>
                <p:nvPr/>
              </p:nvSpPr>
              <p:spPr bwMode="auto">
                <a:xfrm>
                  <a:off x="1841" y="3024"/>
                  <a:ext cx="12" cy="512"/>
                </a:xfrm>
                <a:custGeom>
                  <a:avLst/>
                  <a:gdLst>
                    <a:gd name="T0" fmla="*/ 0 w 34"/>
                    <a:gd name="T1" fmla="*/ 2 h 1535"/>
                    <a:gd name="T2" fmla="*/ 0 w 34"/>
                    <a:gd name="T3" fmla="*/ 2 h 1535"/>
                    <a:gd name="T4" fmla="*/ 0 w 34"/>
                    <a:gd name="T5" fmla="*/ 0 h 1535"/>
                    <a:gd name="T6" fmla="*/ 0 w 34"/>
                    <a:gd name="T7" fmla="*/ 0 h 1535"/>
                    <a:gd name="T8" fmla="*/ 0 w 34"/>
                    <a:gd name="T9" fmla="*/ 2 h 1535"/>
                    <a:gd name="T10" fmla="*/ 0 w 34"/>
                    <a:gd name="T11" fmla="*/ 2 h 1535"/>
                    <a:gd name="T12" fmla="*/ 0 w 34"/>
                    <a:gd name="T13" fmla="*/ 2 h 1535"/>
                    <a:gd name="T14" fmla="*/ 0 w 34"/>
                    <a:gd name="T15" fmla="*/ 2 h 1535"/>
                    <a:gd name="T16" fmla="*/ 0 w 34"/>
                    <a:gd name="T17" fmla="*/ 2 h 1535"/>
                    <a:gd name="T18" fmla="*/ 0 w 34"/>
                    <a:gd name="T19" fmla="*/ 2 h 15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535"/>
                    <a:gd name="T32" fmla="*/ 34 w 34"/>
                    <a:gd name="T33" fmla="*/ 1535 h 15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535">
                      <a:moveTo>
                        <a:pt x="9" y="1535"/>
                      </a:moveTo>
                      <a:lnTo>
                        <a:pt x="0" y="1529"/>
                      </a:lnTo>
                      <a:lnTo>
                        <a:pt x="18" y="0"/>
                      </a:lnTo>
                      <a:lnTo>
                        <a:pt x="34" y="0"/>
                      </a:lnTo>
                      <a:lnTo>
                        <a:pt x="17" y="1529"/>
                      </a:lnTo>
                      <a:lnTo>
                        <a:pt x="9" y="1523"/>
                      </a:lnTo>
                      <a:lnTo>
                        <a:pt x="9" y="1535"/>
                      </a:lnTo>
                      <a:lnTo>
                        <a:pt x="0" y="1535"/>
                      </a:lnTo>
                      <a:lnTo>
                        <a:pt x="0" y="1529"/>
                      </a:lnTo>
                      <a:lnTo>
                        <a:pt x="9" y="1535"/>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38" name="Freeform 261"/>
                <p:cNvSpPr>
                  <a:spLocks/>
                </p:cNvSpPr>
                <p:nvPr/>
              </p:nvSpPr>
              <p:spPr bwMode="auto">
                <a:xfrm>
                  <a:off x="1844" y="3532"/>
                  <a:ext cx="306" cy="6"/>
                </a:xfrm>
                <a:custGeom>
                  <a:avLst/>
                  <a:gdLst>
                    <a:gd name="T0" fmla="*/ 1 w 918"/>
                    <a:gd name="T1" fmla="*/ 0 h 17"/>
                    <a:gd name="T2" fmla="*/ 1 w 918"/>
                    <a:gd name="T3" fmla="*/ 0 h 17"/>
                    <a:gd name="T4" fmla="*/ 0 w 918"/>
                    <a:gd name="T5" fmla="*/ 0 h 17"/>
                    <a:gd name="T6" fmla="*/ 0 w 918"/>
                    <a:gd name="T7" fmla="*/ 0 h 17"/>
                    <a:gd name="T8" fmla="*/ 1 w 918"/>
                    <a:gd name="T9" fmla="*/ 0 h 17"/>
                    <a:gd name="T10" fmla="*/ 1 w 918"/>
                    <a:gd name="T11" fmla="*/ 0 h 17"/>
                    <a:gd name="T12" fmla="*/ 1 w 918"/>
                    <a:gd name="T13" fmla="*/ 0 h 17"/>
                    <a:gd name="T14" fmla="*/ 1 w 918"/>
                    <a:gd name="T15" fmla="*/ 0 h 17"/>
                    <a:gd name="T16" fmla="*/ 1 w 918"/>
                    <a:gd name="T17" fmla="*/ 0 h 17"/>
                    <a:gd name="T18" fmla="*/ 1 w 918"/>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8"/>
                    <a:gd name="T31" fmla="*/ 0 h 17"/>
                    <a:gd name="T32" fmla="*/ 918 w 918"/>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8" h="17">
                      <a:moveTo>
                        <a:pt x="917" y="10"/>
                      </a:moveTo>
                      <a:lnTo>
                        <a:pt x="909" y="17"/>
                      </a:lnTo>
                      <a:lnTo>
                        <a:pt x="0" y="12"/>
                      </a:lnTo>
                      <a:lnTo>
                        <a:pt x="0" y="0"/>
                      </a:lnTo>
                      <a:lnTo>
                        <a:pt x="909" y="5"/>
                      </a:lnTo>
                      <a:lnTo>
                        <a:pt x="901" y="12"/>
                      </a:lnTo>
                      <a:lnTo>
                        <a:pt x="917" y="10"/>
                      </a:lnTo>
                      <a:lnTo>
                        <a:pt x="918" y="17"/>
                      </a:lnTo>
                      <a:lnTo>
                        <a:pt x="909" y="17"/>
                      </a:lnTo>
                      <a:lnTo>
                        <a:pt x="917" y="10"/>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39" name="Freeform 262"/>
                <p:cNvSpPr>
                  <a:spLocks/>
                </p:cNvSpPr>
                <p:nvPr/>
              </p:nvSpPr>
              <p:spPr bwMode="auto">
                <a:xfrm>
                  <a:off x="2250" y="3059"/>
                  <a:ext cx="648" cy="78"/>
                </a:xfrm>
                <a:custGeom>
                  <a:avLst/>
                  <a:gdLst>
                    <a:gd name="T0" fmla="*/ 3 w 1943"/>
                    <a:gd name="T1" fmla="*/ 0 h 236"/>
                    <a:gd name="T2" fmla="*/ 3 w 1943"/>
                    <a:gd name="T3" fmla="*/ 0 h 236"/>
                    <a:gd name="T4" fmla="*/ 0 w 1943"/>
                    <a:gd name="T5" fmla="*/ 0 h 236"/>
                    <a:gd name="T6" fmla="*/ 0 w 1943"/>
                    <a:gd name="T7" fmla="*/ 0 h 236"/>
                    <a:gd name="T8" fmla="*/ 3 w 1943"/>
                    <a:gd name="T9" fmla="*/ 0 h 236"/>
                    <a:gd name="T10" fmla="*/ 3 w 1943"/>
                    <a:gd name="T11" fmla="*/ 0 h 236"/>
                    <a:gd name="T12" fmla="*/ 0 60000 65536"/>
                    <a:gd name="T13" fmla="*/ 0 60000 65536"/>
                    <a:gd name="T14" fmla="*/ 0 60000 65536"/>
                    <a:gd name="T15" fmla="*/ 0 60000 65536"/>
                    <a:gd name="T16" fmla="*/ 0 60000 65536"/>
                    <a:gd name="T17" fmla="*/ 0 60000 65536"/>
                    <a:gd name="T18" fmla="*/ 0 w 1943"/>
                    <a:gd name="T19" fmla="*/ 0 h 236"/>
                    <a:gd name="T20" fmla="*/ 1943 w 1943"/>
                    <a:gd name="T21" fmla="*/ 236 h 236"/>
                  </a:gdLst>
                  <a:ahLst/>
                  <a:cxnLst>
                    <a:cxn ang="T12">
                      <a:pos x="T0" y="T1"/>
                    </a:cxn>
                    <a:cxn ang="T13">
                      <a:pos x="T2" y="T3"/>
                    </a:cxn>
                    <a:cxn ang="T14">
                      <a:pos x="T4" y="T5"/>
                    </a:cxn>
                    <a:cxn ang="T15">
                      <a:pos x="T6" y="T7"/>
                    </a:cxn>
                    <a:cxn ang="T16">
                      <a:pos x="T8" y="T9"/>
                    </a:cxn>
                    <a:cxn ang="T17">
                      <a:pos x="T10" y="T11"/>
                    </a:cxn>
                  </a:cxnLst>
                  <a:rect l="T18" t="T19" r="T20" b="T21"/>
                  <a:pathLst>
                    <a:path w="1943" h="236">
                      <a:moveTo>
                        <a:pt x="1943" y="0"/>
                      </a:moveTo>
                      <a:lnTo>
                        <a:pt x="1906" y="0"/>
                      </a:lnTo>
                      <a:lnTo>
                        <a:pt x="0" y="225"/>
                      </a:lnTo>
                      <a:lnTo>
                        <a:pt x="17" y="236"/>
                      </a:lnTo>
                      <a:lnTo>
                        <a:pt x="1921" y="28"/>
                      </a:lnTo>
                      <a:lnTo>
                        <a:pt x="1943" y="0"/>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40" name="Freeform 263"/>
                <p:cNvSpPr>
                  <a:spLocks/>
                </p:cNvSpPr>
                <p:nvPr/>
              </p:nvSpPr>
              <p:spPr bwMode="auto">
                <a:xfrm>
                  <a:off x="2885" y="3057"/>
                  <a:ext cx="13" cy="4"/>
                </a:xfrm>
                <a:custGeom>
                  <a:avLst/>
                  <a:gdLst>
                    <a:gd name="T0" fmla="*/ 0 w 38"/>
                    <a:gd name="T1" fmla="*/ 0 h 12"/>
                    <a:gd name="T2" fmla="*/ 0 w 38"/>
                    <a:gd name="T3" fmla="*/ 0 h 12"/>
                    <a:gd name="T4" fmla="*/ 0 w 38"/>
                    <a:gd name="T5" fmla="*/ 0 h 12"/>
                    <a:gd name="T6" fmla="*/ 0 w 38"/>
                    <a:gd name="T7" fmla="*/ 0 h 12"/>
                    <a:gd name="T8" fmla="*/ 0 w 38"/>
                    <a:gd name="T9" fmla="*/ 0 h 12"/>
                    <a:gd name="T10" fmla="*/ 0 w 38"/>
                    <a:gd name="T11" fmla="*/ 0 h 12"/>
                    <a:gd name="T12" fmla="*/ 0 w 38"/>
                    <a:gd name="T13" fmla="*/ 0 h 12"/>
                    <a:gd name="T14" fmla="*/ 0 w 38"/>
                    <a:gd name="T15" fmla="*/ 0 h 12"/>
                    <a:gd name="T16" fmla="*/ 0 w 38"/>
                    <a:gd name="T17" fmla="*/ 0 h 12"/>
                    <a:gd name="T18" fmla="*/ 0 w 38"/>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2"/>
                    <a:gd name="T32" fmla="*/ 38 w 38"/>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2">
                      <a:moveTo>
                        <a:pt x="0" y="0"/>
                      </a:moveTo>
                      <a:lnTo>
                        <a:pt x="1" y="0"/>
                      </a:lnTo>
                      <a:lnTo>
                        <a:pt x="38" y="0"/>
                      </a:lnTo>
                      <a:lnTo>
                        <a:pt x="38" y="12"/>
                      </a:lnTo>
                      <a:lnTo>
                        <a:pt x="1" y="12"/>
                      </a:lnTo>
                      <a:lnTo>
                        <a:pt x="2" y="12"/>
                      </a:lnTo>
                      <a:lnTo>
                        <a:pt x="0" y="0"/>
                      </a:lnTo>
                      <a:lnTo>
                        <a:pt x="1" y="0"/>
                      </a:lnTo>
                      <a:lnTo>
                        <a:pt x="0" y="0"/>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41" name="Freeform 264"/>
                <p:cNvSpPr>
                  <a:spLocks/>
                </p:cNvSpPr>
                <p:nvPr/>
              </p:nvSpPr>
              <p:spPr bwMode="auto">
                <a:xfrm>
                  <a:off x="2245" y="3057"/>
                  <a:ext cx="641" cy="79"/>
                </a:xfrm>
                <a:custGeom>
                  <a:avLst/>
                  <a:gdLst>
                    <a:gd name="T0" fmla="*/ 0 w 1923"/>
                    <a:gd name="T1" fmla="*/ 0 h 237"/>
                    <a:gd name="T2" fmla="*/ 0 w 1923"/>
                    <a:gd name="T3" fmla="*/ 0 h 237"/>
                    <a:gd name="T4" fmla="*/ 3 w 1923"/>
                    <a:gd name="T5" fmla="*/ 0 h 237"/>
                    <a:gd name="T6" fmla="*/ 3 w 1923"/>
                    <a:gd name="T7" fmla="*/ 0 h 237"/>
                    <a:gd name="T8" fmla="*/ 0 w 1923"/>
                    <a:gd name="T9" fmla="*/ 0 h 237"/>
                    <a:gd name="T10" fmla="*/ 0 w 1923"/>
                    <a:gd name="T11" fmla="*/ 0 h 237"/>
                    <a:gd name="T12" fmla="*/ 0 w 1923"/>
                    <a:gd name="T13" fmla="*/ 0 h 237"/>
                    <a:gd name="T14" fmla="*/ 0 w 1923"/>
                    <a:gd name="T15" fmla="*/ 0 h 237"/>
                    <a:gd name="T16" fmla="*/ 0 w 1923"/>
                    <a:gd name="T17" fmla="*/ 0 h 237"/>
                    <a:gd name="T18" fmla="*/ 0 w 1923"/>
                    <a:gd name="T19" fmla="*/ 0 h 2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23"/>
                    <a:gd name="T31" fmla="*/ 0 h 237"/>
                    <a:gd name="T32" fmla="*/ 1923 w 1923"/>
                    <a:gd name="T33" fmla="*/ 237 h 2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23" h="237">
                      <a:moveTo>
                        <a:pt x="11" y="235"/>
                      </a:moveTo>
                      <a:lnTo>
                        <a:pt x="15" y="225"/>
                      </a:lnTo>
                      <a:lnTo>
                        <a:pt x="1921" y="0"/>
                      </a:lnTo>
                      <a:lnTo>
                        <a:pt x="1923" y="12"/>
                      </a:lnTo>
                      <a:lnTo>
                        <a:pt x="17" y="237"/>
                      </a:lnTo>
                      <a:lnTo>
                        <a:pt x="21" y="227"/>
                      </a:lnTo>
                      <a:lnTo>
                        <a:pt x="10" y="235"/>
                      </a:lnTo>
                      <a:lnTo>
                        <a:pt x="0" y="227"/>
                      </a:lnTo>
                      <a:lnTo>
                        <a:pt x="15" y="225"/>
                      </a:lnTo>
                      <a:lnTo>
                        <a:pt x="11" y="235"/>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42" name="Freeform 265"/>
                <p:cNvSpPr>
                  <a:spLocks/>
                </p:cNvSpPr>
                <p:nvPr/>
              </p:nvSpPr>
              <p:spPr bwMode="auto">
                <a:xfrm>
                  <a:off x="2249" y="3132"/>
                  <a:ext cx="9" cy="7"/>
                </a:xfrm>
                <a:custGeom>
                  <a:avLst/>
                  <a:gdLst>
                    <a:gd name="T0" fmla="*/ 0 w 27"/>
                    <a:gd name="T1" fmla="*/ 0 h 21"/>
                    <a:gd name="T2" fmla="*/ 0 w 27"/>
                    <a:gd name="T3" fmla="*/ 0 h 21"/>
                    <a:gd name="T4" fmla="*/ 0 w 27"/>
                    <a:gd name="T5" fmla="*/ 0 h 21"/>
                    <a:gd name="T6" fmla="*/ 0 w 27"/>
                    <a:gd name="T7" fmla="*/ 0 h 21"/>
                    <a:gd name="T8" fmla="*/ 0 w 27"/>
                    <a:gd name="T9" fmla="*/ 0 h 21"/>
                    <a:gd name="T10" fmla="*/ 0 w 27"/>
                    <a:gd name="T11" fmla="*/ 0 h 21"/>
                    <a:gd name="T12" fmla="*/ 0 w 27"/>
                    <a:gd name="T13" fmla="*/ 0 h 21"/>
                    <a:gd name="T14" fmla="*/ 0 w 27"/>
                    <a:gd name="T15" fmla="*/ 0 h 21"/>
                    <a:gd name="T16" fmla="*/ 0 w 27"/>
                    <a:gd name="T17" fmla="*/ 0 h 21"/>
                    <a:gd name="T18" fmla="*/ 0 w 27"/>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21"/>
                    <a:gd name="T32" fmla="*/ 27 w 27"/>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21">
                      <a:moveTo>
                        <a:pt x="23" y="21"/>
                      </a:moveTo>
                      <a:lnTo>
                        <a:pt x="16" y="19"/>
                      </a:lnTo>
                      <a:lnTo>
                        <a:pt x="0" y="8"/>
                      </a:lnTo>
                      <a:lnTo>
                        <a:pt x="10" y="0"/>
                      </a:lnTo>
                      <a:lnTo>
                        <a:pt x="27" y="11"/>
                      </a:lnTo>
                      <a:lnTo>
                        <a:pt x="21" y="9"/>
                      </a:lnTo>
                      <a:lnTo>
                        <a:pt x="23" y="21"/>
                      </a:lnTo>
                      <a:lnTo>
                        <a:pt x="18" y="21"/>
                      </a:lnTo>
                      <a:lnTo>
                        <a:pt x="15" y="19"/>
                      </a:lnTo>
                      <a:lnTo>
                        <a:pt x="23" y="21"/>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43" name="Freeform 266"/>
                <p:cNvSpPr>
                  <a:spLocks/>
                </p:cNvSpPr>
                <p:nvPr/>
              </p:nvSpPr>
              <p:spPr bwMode="auto">
                <a:xfrm>
                  <a:off x="2256" y="3066"/>
                  <a:ext cx="639" cy="73"/>
                </a:xfrm>
                <a:custGeom>
                  <a:avLst/>
                  <a:gdLst>
                    <a:gd name="T0" fmla="*/ 3 w 1917"/>
                    <a:gd name="T1" fmla="*/ 0 h 220"/>
                    <a:gd name="T2" fmla="*/ 3 w 1917"/>
                    <a:gd name="T3" fmla="*/ 0 h 220"/>
                    <a:gd name="T4" fmla="*/ 0 w 1917"/>
                    <a:gd name="T5" fmla="*/ 0 h 220"/>
                    <a:gd name="T6" fmla="*/ 0 w 1917"/>
                    <a:gd name="T7" fmla="*/ 0 h 220"/>
                    <a:gd name="T8" fmla="*/ 3 w 1917"/>
                    <a:gd name="T9" fmla="*/ 0 h 220"/>
                    <a:gd name="T10" fmla="*/ 3 w 1917"/>
                    <a:gd name="T11" fmla="*/ 0 h 220"/>
                    <a:gd name="T12" fmla="*/ 3 w 1917"/>
                    <a:gd name="T13" fmla="*/ 0 h 220"/>
                    <a:gd name="T14" fmla="*/ 3 w 1917"/>
                    <a:gd name="T15" fmla="*/ 0 h 220"/>
                    <a:gd name="T16" fmla="*/ 3 w 1917"/>
                    <a:gd name="T17" fmla="*/ 0 h 220"/>
                    <a:gd name="T18" fmla="*/ 3 w 1917"/>
                    <a:gd name="T19" fmla="*/ 0 h 2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17"/>
                    <a:gd name="T31" fmla="*/ 0 h 220"/>
                    <a:gd name="T32" fmla="*/ 1917 w 1917"/>
                    <a:gd name="T33" fmla="*/ 220 h 2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17" h="220">
                      <a:moveTo>
                        <a:pt x="1913" y="4"/>
                      </a:moveTo>
                      <a:lnTo>
                        <a:pt x="1906" y="12"/>
                      </a:lnTo>
                      <a:lnTo>
                        <a:pt x="2" y="220"/>
                      </a:lnTo>
                      <a:lnTo>
                        <a:pt x="0" y="208"/>
                      </a:lnTo>
                      <a:lnTo>
                        <a:pt x="1904" y="0"/>
                      </a:lnTo>
                      <a:lnTo>
                        <a:pt x="1898" y="8"/>
                      </a:lnTo>
                      <a:lnTo>
                        <a:pt x="1913" y="4"/>
                      </a:lnTo>
                      <a:lnTo>
                        <a:pt x="1917" y="11"/>
                      </a:lnTo>
                      <a:lnTo>
                        <a:pt x="1906" y="12"/>
                      </a:lnTo>
                      <a:lnTo>
                        <a:pt x="1913" y="4"/>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44" name="Freeform 267"/>
                <p:cNvSpPr>
                  <a:spLocks/>
                </p:cNvSpPr>
                <p:nvPr/>
              </p:nvSpPr>
              <p:spPr bwMode="auto">
                <a:xfrm>
                  <a:off x="1925" y="3100"/>
                  <a:ext cx="982" cy="368"/>
                </a:xfrm>
                <a:custGeom>
                  <a:avLst/>
                  <a:gdLst>
                    <a:gd name="T0" fmla="*/ 1 w 2947"/>
                    <a:gd name="T1" fmla="*/ 0 h 1105"/>
                    <a:gd name="T2" fmla="*/ 3 w 2947"/>
                    <a:gd name="T3" fmla="*/ 1 h 1105"/>
                    <a:gd name="T4" fmla="*/ 4 w 2947"/>
                    <a:gd name="T5" fmla="*/ 1 h 1105"/>
                    <a:gd name="T6" fmla="*/ 4 w 2947"/>
                    <a:gd name="T7" fmla="*/ 2 h 1105"/>
                    <a:gd name="T8" fmla="*/ 3 w 2947"/>
                    <a:gd name="T9" fmla="*/ 1 h 1105"/>
                    <a:gd name="T10" fmla="*/ 0 w 2947"/>
                    <a:gd name="T11" fmla="*/ 0 h 1105"/>
                    <a:gd name="T12" fmla="*/ 1 w 2947"/>
                    <a:gd name="T13" fmla="*/ 0 h 1105"/>
                    <a:gd name="T14" fmla="*/ 0 60000 65536"/>
                    <a:gd name="T15" fmla="*/ 0 60000 65536"/>
                    <a:gd name="T16" fmla="*/ 0 60000 65536"/>
                    <a:gd name="T17" fmla="*/ 0 60000 65536"/>
                    <a:gd name="T18" fmla="*/ 0 60000 65536"/>
                    <a:gd name="T19" fmla="*/ 0 60000 65536"/>
                    <a:gd name="T20" fmla="*/ 0 60000 65536"/>
                    <a:gd name="T21" fmla="*/ 0 w 2947"/>
                    <a:gd name="T22" fmla="*/ 0 h 1105"/>
                    <a:gd name="T23" fmla="*/ 2947 w 2947"/>
                    <a:gd name="T24" fmla="*/ 1105 h 11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47" h="1105">
                      <a:moveTo>
                        <a:pt x="390" y="65"/>
                      </a:moveTo>
                      <a:lnTo>
                        <a:pt x="2394" y="892"/>
                      </a:lnTo>
                      <a:lnTo>
                        <a:pt x="2947" y="999"/>
                      </a:lnTo>
                      <a:lnTo>
                        <a:pt x="2946" y="1105"/>
                      </a:lnTo>
                      <a:lnTo>
                        <a:pt x="2246" y="966"/>
                      </a:lnTo>
                      <a:lnTo>
                        <a:pt x="0" y="0"/>
                      </a:lnTo>
                      <a:lnTo>
                        <a:pt x="390" y="65"/>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45" name="Freeform 268"/>
                <p:cNvSpPr>
                  <a:spLocks/>
                </p:cNvSpPr>
                <p:nvPr/>
              </p:nvSpPr>
              <p:spPr bwMode="auto">
                <a:xfrm>
                  <a:off x="2054" y="3120"/>
                  <a:ext cx="670" cy="280"/>
                </a:xfrm>
                <a:custGeom>
                  <a:avLst/>
                  <a:gdLst>
                    <a:gd name="T0" fmla="*/ 3 w 2012"/>
                    <a:gd name="T1" fmla="*/ 1 h 839"/>
                    <a:gd name="T2" fmla="*/ 3 w 2012"/>
                    <a:gd name="T3" fmla="*/ 1 h 839"/>
                    <a:gd name="T4" fmla="*/ 0 w 2012"/>
                    <a:gd name="T5" fmla="*/ 0 h 839"/>
                    <a:gd name="T6" fmla="*/ 0 w 2012"/>
                    <a:gd name="T7" fmla="*/ 0 h 839"/>
                    <a:gd name="T8" fmla="*/ 3 w 2012"/>
                    <a:gd name="T9" fmla="*/ 1 h 839"/>
                    <a:gd name="T10" fmla="*/ 3 w 2012"/>
                    <a:gd name="T11" fmla="*/ 1 h 839"/>
                    <a:gd name="T12" fmla="*/ 3 w 2012"/>
                    <a:gd name="T13" fmla="*/ 1 h 839"/>
                    <a:gd name="T14" fmla="*/ 3 w 2012"/>
                    <a:gd name="T15" fmla="*/ 1 h 839"/>
                    <a:gd name="T16" fmla="*/ 3 w 2012"/>
                    <a:gd name="T17" fmla="*/ 1 h 839"/>
                    <a:gd name="T18" fmla="*/ 3 w 2012"/>
                    <a:gd name="T19" fmla="*/ 1 h 8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12"/>
                    <a:gd name="T31" fmla="*/ 0 h 839"/>
                    <a:gd name="T32" fmla="*/ 2012 w 2012"/>
                    <a:gd name="T33" fmla="*/ 839 h 8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12" h="839">
                      <a:moveTo>
                        <a:pt x="2006" y="839"/>
                      </a:moveTo>
                      <a:lnTo>
                        <a:pt x="2004" y="837"/>
                      </a:lnTo>
                      <a:lnTo>
                        <a:pt x="0" y="10"/>
                      </a:lnTo>
                      <a:lnTo>
                        <a:pt x="8" y="0"/>
                      </a:lnTo>
                      <a:lnTo>
                        <a:pt x="2012" y="827"/>
                      </a:lnTo>
                      <a:lnTo>
                        <a:pt x="2010" y="826"/>
                      </a:lnTo>
                      <a:lnTo>
                        <a:pt x="2006" y="839"/>
                      </a:lnTo>
                      <a:lnTo>
                        <a:pt x="2005" y="837"/>
                      </a:lnTo>
                      <a:lnTo>
                        <a:pt x="2004" y="837"/>
                      </a:lnTo>
                      <a:lnTo>
                        <a:pt x="2006" y="839"/>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46" name="Freeform 269"/>
                <p:cNvSpPr>
                  <a:spLocks/>
                </p:cNvSpPr>
                <p:nvPr/>
              </p:nvSpPr>
              <p:spPr bwMode="auto">
                <a:xfrm>
                  <a:off x="2722" y="3395"/>
                  <a:ext cx="188" cy="40"/>
                </a:xfrm>
                <a:custGeom>
                  <a:avLst/>
                  <a:gdLst>
                    <a:gd name="T0" fmla="*/ 1 w 564"/>
                    <a:gd name="T1" fmla="*/ 0 h 119"/>
                    <a:gd name="T2" fmla="*/ 1 w 564"/>
                    <a:gd name="T3" fmla="*/ 0 h 119"/>
                    <a:gd name="T4" fmla="*/ 0 w 564"/>
                    <a:gd name="T5" fmla="*/ 0 h 119"/>
                    <a:gd name="T6" fmla="*/ 0 w 564"/>
                    <a:gd name="T7" fmla="*/ 0 h 119"/>
                    <a:gd name="T8" fmla="*/ 1 w 564"/>
                    <a:gd name="T9" fmla="*/ 0 h 119"/>
                    <a:gd name="T10" fmla="*/ 1 w 564"/>
                    <a:gd name="T11" fmla="*/ 0 h 119"/>
                    <a:gd name="T12" fmla="*/ 1 w 564"/>
                    <a:gd name="T13" fmla="*/ 0 h 119"/>
                    <a:gd name="T14" fmla="*/ 1 w 564"/>
                    <a:gd name="T15" fmla="*/ 0 h 119"/>
                    <a:gd name="T16" fmla="*/ 1 w 564"/>
                    <a:gd name="T17" fmla="*/ 0 h 119"/>
                    <a:gd name="T18" fmla="*/ 1 w 564"/>
                    <a:gd name="T19" fmla="*/ 0 h 1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4"/>
                    <a:gd name="T31" fmla="*/ 0 h 119"/>
                    <a:gd name="T32" fmla="*/ 564 w 564"/>
                    <a:gd name="T33" fmla="*/ 119 h 1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4" h="119">
                      <a:moveTo>
                        <a:pt x="547" y="113"/>
                      </a:moveTo>
                      <a:lnTo>
                        <a:pt x="553" y="119"/>
                      </a:lnTo>
                      <a:lnTo>
                        <a:pt x="0" y="13"/>
                      </a:lnTo>
                      <a:lnTo>
                        <a:pt x="4" y="0"/>
                      </a:lnTo>
                      <a:lnTo>
                        <a:pt x="558" y="106"/>
                      </a:lnTo>
                      <a:lnTo>
                        <a:pt x="564" y="113"/>
                      </a:lnTo>
                      <a:lnTo>
                        <a:pt x="558" y="106"/>
                      </a:lnTo>
                      <a:lnTo>
                        <a:pt x="564" y="109"/>
                      </a:lnTo>
                      <a:lnTo>
                        <a:pt x="564" y="113"/>
                      </a:lnTo>
                      <a:lnTo>
                        <a:pt x="547" y="113"/>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47" name="Freeform 270"/>
                <p:cNvSpPr>
                  <a:spLocks/>
                </p:cNvSpPr>
                <p:nvPr/>
              </p:nvSpPr>
              <p:spPr bwMode="auto">
                <a:xfrm>
                  <a:off x="2904" y="3433"/>
                  <a:ext cx="6" cy="38"/>
                </a:xfrm>
                <a:custGeom>
                  <a:avLst/>
                  <a:gdLst>
                    <a:gd name="T0" fmla="*/ 0 w 18"/>
                    <a:gd name="T1" fmla="*/ 0 h 113"/>
                    <a:gd name="T2" fmla="*/ 0 w 18"/>
                    <a:gd name="T3" fmla="*/ 0 h 113"/>
                    <a:gd name="T4" fmla="*/ 0 w 18"/>
                    <a:gd name="T5" fmla="*/ 0 h 113"/>
                    <a:gd name="T6" fmla="*/ 0 w 18"/>
                    <a:gd name="T7" fmla="*/ 0 h 113"/>
                    <a:gd name="T8" fmla="*/ 0 w 18"/>
                    <a:gd name="T9" fmla="*/ 0 h 113"/>
                    <a:gd name="T10" fmla="*/ 0 w 18"/>
                    <a:gd name="T11" fmla="*/ 0 h 113"/>
                    <a:gd name="T12" fmla="*/ 0 w 18"/>
                    <a:gd name="T13" fmla="*/ 0 h 113"/>
                    <a:gd name="T14" fmla="*/ 0 w 18"/>
                    <a:gd name="T15" fmla="*/ 0 h 113"/>
                    <a:gd name="T16" fmla="*/ 0 w 18"/>
                    <a:gd name="T17" fmla="*/ 0 h 113"/>
                    <a:gd name="T18" fmla="*/ 0 w 18"/>
                    <a:gd name="T19" fmla="*/ 0 h 1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13"/>
                    <a:gd name="T32" fmla="*/ 18 w 18"/>
                    <a:gd name="T33" fmla="*/ 113 h 1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13">
                      <a:moveTo>
                        <a:pt x="10" y="100"/>
                      </a:moveTo>
                      <a:lnTo>
                        <a:pt x="0" y="106"/>
                      </a:lnTo>
                      <a:lnTo>
                        <a:pt x="1" y="0"/>
                      </a:lnTo>
                      <a:lnTo>
                        <a:pt x="18" y="0"/>
                      </a:lnTo>
                      <a:lnTo>
                        <a:pt x="17" y="106"/>
                      </a:lnTo>
                      <a:lnTo>
                        <a:pt x="6" y="112"/>
                      </a:lnTo>
                      <a:lnTo>
                        <a:pt x="17" y="106"/>
                      </a:lnTo>
                      <a:lnTo>
                        <a:pt x="17" y="113"/>
                      </a:lnTo>
                      <a:lnTo>
                        <a:pt x="6" y="112"/>
                      </a:lnTo>
                      <a:lnTo>
                        <a:pt x="10" y="100"/>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48" name="Freeform 271"/>
                <p:cNvSpPr>
                  <a:spLocks/>
                </p:cNvSpPr>
                <p:nvPr/>
              </p:nvSpPr>
              <p:spPr bwMode="auto">
                <a:xfrm>
                  <a:off x="2672" y="3420"/>
                  <a:ext cx="236" cy="50"/>
                </a:xfrm>
                <a:custGeom>
                  <a:avLst/>
                  <a:gdLst>
                    <a:gd name="T0" fmla="*/ 0 w 706"/>
                    <a:gd name="T1" fmla="*/ 0 h 151"/>
                    <a:gd name="T2" fmla="*/ 0 w 706"/>
                    <a:gd name="T3" fmla="*/ 0 h 151"/>
                    <a:gd name="T4" fmla="*/ 1 w 706"/>
                    <a:gd name="T5" fmla="*/ 0 h 151"/>
                    <a:gd name="T6" fmla="*/ 1 w 706"/>
                    <a:gd name="T7" fmla="*/ 0 h 151"/>
                    <a:gd name="T8" fmla="*/ 0 w 706"/>
                    <a:gd name="T9" fmla="*/ 0 h 151"/>
                    <a:gd name="T10" fmla="*/ 0 w 706"/>
                    <a:gd name="T11" fmla="*/ 0 h 151"/>
                    <a:gd name="T12" fmla="*/ 0 w 706"/>
                    <a:gd name="T13" fmla="*/ 0 h 151"/>
                    <a:gd name="T14" fmla="*/ 0 w 706"/>
                    <a:gd name="T15" fmla="*/ 0 h 151"/>
                    <a:gd name="T16" fmla="*/ 0 w 706"/>
                    <a:gd name="T17" fmla="*/ 0 h 151"/>
                    <a:gd name="T18" fmla="*/ 0 w 706"/>
                    <a:gd name="T19" fmla="*/ 0 h 1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6"/>
                    <a:gd name="T31" fmla="*/ 0 h 151"/>
                    <a:gd name="T32" fmla="*/ 706 w 706"/>
                    <a:gd name="T33" fmla="*/ 151 h 1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6" h="151">
                      <a:moveTo>
                        <a:pt x="8" y="1"/>
                      </a:moveTo>
                      <a:lnTo>
                        <a:pt x="6" y="0"/>
                      </a:lnTo>
                      <a:lnTo>
                        <a:pt x="706" y="139"/>
                      </a:lnTo>
                      <a:lnTo>
                        <a:pt x="702" y="151"/>
                      </a:lnTo>
                      <a:lnTo>
                        <a:pt x="2" y="12"/>
                      </a:lnTo>
                      <a:lnTo>
                        <a:pt x="0" y="11"/>
                      </a:lnTo>
                      <a:lnTo>
                        <a:pt x="2" y="12"/>
                      </a:lnTo>
                      <a:lnTo>
                        <a:pt x="1" y="11"/>
                      </a:lnTo>
                      <a:lnTo>
                        <a:pt x="0" y="11"/>
                      </a:lnTo>
                      <a:lnTo>
                        <a:pt x="8" y="1"/>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49" name="Freeform 272"/>
                <p:cNvSpPr>
                  <a:spLocks/>
                </p:cNvSpPr>
                <p:nvPr/>
              </p:nvSpPr>
              <p:spPr bwMode="auto">
                <a:xfrm>
                  <a:off x="1907" y="3091"/>
                  <a:ext cx="768" cy="333"/>
                </a:xfrm>
                <a:custGeom>
                  <a:avLst/>
                  <a:gdLst>
                    <a:gd name="T0" fmla="*/ 0 w 2305"/>
                    <a:gd name="T1" fmla="*/ 0 h 997"/>
                    <a:gd name="T2" fmla="*/ 0 w 2305"/>
                    <a:gd name="T3" fmla="*/ 0 h 997"/>
                    <a:gd name="T4" fmla="*/ 3 w 2305"/>
                    <a:gd name="T5" fmla="*/ 1 h 997"/>
                    <a:gd name="T6" fmla="*/ 3 w 2305"/>
                    <a:gd name="T7" fmla="*/ 1 h 997"/>
                    <a:gd name="T8" fmla="*/ 0 w 2305"/>
                    <a:gd name="T9" fmla="*/ 0 h 997"/>
                    <a:gd name="T10" fmla="*/ 0 w 2305"/>
                    <a:gd name="T11" fmla="*/ 0 h 997"/>
                    <a:gd name="T12" fmla="*/ 0 w 2305"/>
                    <a:gd name="T13" fmla="*/ 0 h 997"/>
                    <a:gd name="T14" fmla="*/ 0 w 2305"/>
                    <a:gd name="T15" fmla="*/ 0 h 997"/>
                    <a:gd name="T16" fmla="*/ 0 w 2305"/>
                    <a:gd name="T17" fmla="*/ 0 h 997"/>
                    <a:gd name="T18" fmla="*/ 0 w 2305"/>
                    <a:gd name="T19" fmla="*/ 0 h 9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05"/>
                    <a:gd name="T31" fmla="*/ 0 h 997"/>
                    <a:gd name="T32" fmla="*/ 2305 w 2305"/>
                    <a:gd name="T33" fmla="*/ 997 h 9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05" h="997">
                      <a:moveTo>
                        <a:pt x="52" y="31"/>
                      </a:moveTo>
                      <a:lnTo>
                        <a:pt x="59" y="21"/>
                      </a:lnTo>
                      <a:lnTo>
                        <a:pt x="2305" y="987"/>
                      </a:lnTo>
                      <a:lnTo>
                        <a:pt x="2297" y="997"/>
                      </a:lnTo>
                      <a:lnTo>
                        <a:pt x="51" y="31"/>
                      </a:lnTo>
                      <a:lnTo>
                        <a:pt x="58" y="21"/>
                      </a:lnTo>
                      <a:lnTo>
                        <a:pt x="51" y="31"/>
                      </a:lnTo>
                      <a:lnTo>
                        <a:pt x="0" y="0"/>
                      </a:lnTo>
                      <a:lnTo>
                        <a:pt x="58" y="21"/>
                      </a:lnTo>
                      <a:lnTo>
                        <a:pt x="52" y="31"/>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0" name="Freeform 273"/>
                <p:cNvSpPr>
                  <a:spLocks/>
                </p:cNvSpPr>
                <p:nvPr/>
              </p:nvSpPr>
              <p:spPr bwMode="auto">
                <a:xfrm>
                  <a:off x="1923" y="3099"/>
                  <a:ext cx="1137" cy="443"/>
                </a:xfrm>
                <a:custGeom>
                  <a:avLst/>
                  <a:gdLst>
                    <a:gd name="T0" fmla="*/ 5 w 3411"/>
                    <a:gd name="T1" fmla="*/ 2 h 1329"/>
                    <a:gd name="T2" fmla="*/ 5 w 3411"/>
                    <a:gd name="T3" fmla="*/ 1 h 1329"/>
                    <a:gd name="T4" fmla="*/ 4 w 3411"/>
                    <a:gd name="T5" fmla="*/ 1 h 1329"/>
                    <a:gd name="T6" fmla="*/ 4 w 3411"/>
                    <a:gd name="T7" fmla="*/ 2 h 1329"/>
                    <a:gd name="T8" fmla="*/ 3 w 3411"/>
                    <a:gd name="T9" fmla="*/ 1 h 1329"/>
                    <a:gd name="T10" fmla="*/ 0 w 3411"/>
                    <a:gd name="T11" fmla="*/ 0 h 1329"/>
                    <a:gd name="T12" fmla="*/ 0 w 3411"/>
                    <a:gd name="T13" fmla="*/ 0 h 1329"/>
                    <a:gd name="T14" fmla="*/ 3 w 3411"/>
                    <a:gd name="T15" fmla="*/ 2 h 1329"/>
                    <a:gd name="T16" fmla="*/ 4 w 3411"/>
                    <a:gd name="T17" fmla="*/ 2 h 1329"/>
                    <a:gd name="T18" fmla="*/ 4 w 3411"/>
                    <a:gd name="T19" fmla="*/ 2 h 1329"/>
                    <a:gd name="T20" fmla="*/ 4 w 3411"/>
                    <a:gd name="T21" fmla="*/ 2 h 1329"/>
                    <a:gd name="T22" fmla="*/ 5 w 3411"/>
                    <a:gd name="T23" fmla="*/ 2 h 132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11"/>
                    <a:gd name="T37" fmla="*/ 0 h 1329"/>
                    <a:gd name="T38" fmla="*/ 3411 w 3411"/>
                    <a:gd name="T39" fmla="*/ 1329 h 132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11" h="1329">
                      <a:moveTo>
                        <a:pt x="3405" y="1329"/>
                      </a:moveTo>
                      <a:lnTo>
                        <a:pt x="3411" y="765"/>
                      </a:lnTo>
                      <a:lnTo>
                        <a:pt x="2967" y="762"/>
                      </a:lnTo>
                      <a:lnTo>
                        <a:pt x="2964" y="1105"/>
                      </a:lnTo>
                      <a:lnTo>
                        <a:pt x="2246" y="966"/>
                      </a:lnTo>
                      <a:lnTo>
                        <a:pt x="1" y="0"/>
                      </a:lnTo>
                      <a:lnTo>
                        <a:pt x="0" y="98"/>
                      </a:lnTo>
                      <a:lnTo>
                        <a:pt x="2245" y="1101"/>
                      </a:lnTo>
                      <a:lnTo>
                        <a:pt x="2962" y="1259"/>
                      </a:lnTo>
                      <a:lnTo>
                        <a:pt x="3257" y="1273"/>
                      </a:lnTo>
                      <a:lnTo>
                        <a:pt x="3257" y="1328"/>
                      </a:lnTo>
                      <a:lnTo>
                        <a:pt x="3405" y="1329"/>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 name="Freeform 274"/>
                <p:cNvSpPr>
                  <a:spLocks/>
                </p:cNvSpPr>
                <p:nvPr/>
              </p:nvSpPr>
              <p:spPr bwMode="auto">
                <a:xfrm>
                  <a:off x="3055" y="3352"/>
                  <a:ext cx="8" cy="190"/>
                </a:xfrm>
                <a:custGeom>
                  <a:avLst/>
                  <a:gdLst>
                    <a:gd name="T0" fmla="*/ 0 w 22"/>
                    <a:gd name="T1" fmla="*/ 0 h 570"/>
                    <a:gd name="T2" fmla="*/ 0 w 22"/>
                    <a:gd name="T3" fmla="*/ 0 h 570"/>
                    <a:gd name="T4" fmla="*/ 0 w 22"/>
                    <a:gd name="T5" fmla="*/ 1 h 570"/>
                    <a:gd name="T6" fmla="*/ 0 w 22"/>
                    <a:gd name="T7" fmla="*/ 1 h 570"/>
                    <a:gd name="T8" fmla="*/ 0 w 22"/>
                    <a:gd name="T9" fmla="*/ 0 h 570"/>
                    <a:gd name="T10" fmla="*/ 0 w 22"/>
                    <a:gd name="T11" fmla="*/ 0 h 570"/>
                    <a:gd name="T12" fmla="*/ 0 w 22"/>
                    <a:gd name="T13" fmla="*/ 0 h 570"/>
                    <a:gd name="T14" fmla="*/ 0 w 22"/>
                    <a:gd name="T15" fmla="*/ 0 h 570"/>
                    <a:gd name="T16" fmla="*/ 0 w 22"/>
                    <a:gd name="T17" fmla="*/ 0 h 570"/>
                    <a:gd name="T18" fmla="*/ 0 w 22"/>
                    <a:gd name="T19" fmla="*/ 0 h 57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570"/>
                    <a:gd name="T32" fmla="*/ 22 w 22"/>
                    <a:gd name="T33" fmla="*/ 570 h 57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570">
                      <a:moveTo>
                        <a:pt x="14" y="0"/>
                      </a:moveTo>
                      <a:lnTo>
                        <a:pt x="22" y="6"/>
                      </a:lnTo>
                      <a:lnTo>
                        <a:pt x="16" y="570"/>
                      </a:lnTo>
                      <a:lnTo>
                        <a:pt x="0" y="570"/>
                      </a:lnTo>
                      <a:lnTo>
                        <a:pt x="6" y="6"/>
                      </a:lnTo>
                      <a:lnTo>
                        <a:pt x="14" y="12"/>
                      </a:lnTo>
                      <a:lnTo>
                        <a:pt x="14" y="0"/>
                      </a:lnTo>
                      <a:lnTo>
                        <a:pt x="22" y="0"/>
                      </a:lnTo>
                      <a:lnTo>
                        <a:pt x="22" y="6"/>
                      </a:lnTo>
                      <a:lnTo>
                        <a:pt x="14" y="0"/>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 name="Freeform 275"/>
                <p:cNvSpPr>
                  <a:spLocks/>
                </p:cNvSpPr>
                <p:nvPr/>
              </p:nvSpPr>
              <p:spPr bwMode="auto">
                <a:xfrm>
                  <a:off x="2909" y="3350"/>
                  <a:ext cx="151" cy="6"/>
                </a:xfrm>
                <a:custGeom>
                  <a:avLst/>
                  <a:gdLst>
                    <a:gd name="T0" fmla="*/ 0 w 452"/>
                    <a:gd name="T1" fmla="*/ 0 h 16"/>
                    <a:gd name="T2" fmla="*/ 0 w 452"/>
                    <a:gd name="T3" fmla="*/ 0 h 16"/>
                    <a:gd name="T4" fmla="*/ 1 w 452"/>
                    <a:gd name="T5" fmla="*/ 0 h 16"/>
                    <a:gd name="T6" fmla="*/ 1 w 452"/>
                    <a:gd name="T7" fmla="*/ 0 h 16"/>
                    <a:gd name="T8" fmla="*/ 0 w 452"/>
                    <a:gd name="T9" fmla="*/ 0 h 16"/>
                    <a:gd name="T10" fmla="*/ 0 w 452"/>
                    <a:gd name="T11" fmla="*/ 0 h 16"/>
                    <a:gd name="T12" fmla="*/ 0 w 452"/>
                    <a:gd name="T13" fmla="*/ 0 h 16"/>
                    <a:gd name="T14" fmla="*/ 0 w 452"/>
                    <a:gd name="T15" fmla="*/ 0 h 16"/>
                    <a:gd name="T16" fmla="*/ 0 w 452"/>
                    <a:gd name="T17" fmla="*/ 0 h 16"/>
                    <a:gd name="T18" fmla="*/ 0 w 452"/>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2"/>
                    <a:gd name="T31" fmla="*/ 0 h 16"/>
                    <a:gd name="T32" fmla="*/ 452 w 452"/>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2" h="16">
                      <a:moveTo>
                        <a:pt x="0" y="7"/>
                      </a:moveTo>
                      <a:lnTo>
                        <a:pt x="8" y="0"/>
                      </a:lnTo>
                      <a:lnTo>
                        <a:pt x="452" y="4"/>
                      </a:lnTo>
                      <a:lnTo>
                        <a:pt x="452" y="16"/>
                      </a:lnTo>
                      <a:lnTo>
                        <a:pt x="8" y="13"/>
                      </a:lnTo>
                      <a:lnTo>
                        <a:pt x="16" y="7"/>
                      </a:lnTo>
                      <a:lnTo>
                        <a:pt x="0" y="7"/>
                      </a:lnTo>
                      <a:lnTo>
                        <a:pt x="0" y="0"/>
                      </a:lnTo>
                      <a:lnTo>
                        <a:pt x="8" y="0"/>
                      </a:lnTo>
                      <a:lnTo>
                        <a:pt x="0" y="7"/>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3" name="Freeform 276"/>
                <p:cNvSpPr>
                  <a:spLocks/>
                </p:cNvSpPr>
                <p:nvPr/>
              </p:nvSpPr>
              <p:spPr bwMode="auto">
                <a:xfrm>
                  <a:off x="2908" y="3353"/>
                  <a:ext cx="7" cy="116"/>
                </a:xfrm>
                <a:custGeom>
                  <a:avLst/>
                  <a:gdLst>
                    <a:gd name="T0" fmla="*/ 0 w 19"/>
                    <a:gd name="T1" fmla="*/ 0 h 350"/>
                    <a:gd name="T2" fmla="*/ 0 w 19"/>
                    <a:gd name="T3" fmla="*/ 0 h 350"/>
                    <a:gd name="T4" fmla="*/ 0 w 19"/>
                    <a:gd name="T5" fmla="*/ 0 h 350"/>
                    <a:gd name="T6" fmla="*/ 0 w 19"/>
                    <a:gd name="T7" fmla="*/ 0 h 350"/>
                    <a:gd name="T8" fmla="*/ 0 w 19"/>
                    <a:gd name="T9" fmla="*/ 0 h 350"/>
                    <a:gd name="T10" fmla="*/ 0 w 19"/>
                    <a:gd name="T11" fmla="*/ 0 h 350"/>
                    <a:gd name="T12" fmla="*/ 0 w 19"/>
                    <a:gd name="T13" fmla="*/ 0 h 350"/>
                    <a:gd name="T14" fmla="*/ 0 w 19"/>
                    <a:gd name="T15" fmla="*/ 0 h 350"/>
                    <a:gd name="T16" fmla="*/ 0 w 19"/>
                    <a:gd name="T17" fmla="*/ 0 h 350"/>
                    <a:gd name="T18" fmla="*/ 0 w 19"/>
                    <a:gd name="T19" fmla="*/ 0 h 3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350"/>
                    <a:gd name="T32" fmla="*/ 19 w 19"/>
                    <a:gd name="T33" fmla="*/ 350 h 3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350">
                      <a:moveTo>
                        <a:pt x="10" y="337"/>
                      </a:moveTo>
                      <a:lnTo>
                        <a:pt x="0" y="343"/>
                      </a:lnTo>
                      <a:lnTo>
                        <a:pt x="3" y="0"/>
                      </a:lnTo>
                      <a:lnTo>
                        <a:pt x="19" y="0"/>
                      </a:lnTo>
                      <a:lnTo>
                        <a:pt x="16" y="343"/>
                      </a:lnTo>
                      <a:lnTo>
                        <a:pt x="6" y="349"/>
                      </a:lnTo>
                      <a:lnTo>
                        <a:pt x="16" y="343"/>
                      </a:lnTo>
                      <a:lnTo>
                        <a:pt x="16" y="350"/>
                      </a:lnTo>
                      <a:lnTo>
                        <a:pt x="6" y="349"/>
                      </a:lnTo>
                      <a:lnTo>
                        <a:pt x="10" y="337"/>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4" name="Freeform 277"/>
                <p:cNvSpPr>
                  <a:spLocks/>
                </p:cNvSpPr>
                <p:nvPr/>
              </p:nvSpPr>
              <p:spPr bwMode="auto">
                <a:xfrm>
                  <a:off x="2670" y="3419"/>
                  <a:ext cx="242" cy="50"/>
                </a:xfrm>
                <a:custGeom>
                  <a:avLst/>
                  <a:gdLst>
                    <a:gd name="T0" fmla="*/ 0 w 724"/>
                    <a:gd name="T1" fmla="*/ 0 h 151"/>
                    <a:gd name="T2" fmla="*/ 0 w 724"/>
                    <a:gd name="T3" fmla="*/ 0 h 151"/>
                    <a:gd name="T4" fmla="*/ 1 w 724"/>
                    <a:gd name="T5" fmla="*/ 0 h 151"/>
                    <a:gd name="T6" fmla="*/ 1 w 724"/>
                    <a:gd name="T7" fmla="*/ 0 h 151"/>
                    <a:gd name="T8" fmla="*/ 0 w 724"/>
                    <a:gd name="T9" fmla="*/ 0 h 151"/>
                    <a:gd name="T10" fmla="*/ 0 w 724"/>
                    <a:gd name="T11" fmla="*/ 0 h 151"/>
                    <a:gd name="T12" fmla="*/ 0 w 724"/>
                    <a:gd name="T13" fmla="*/ 0 h 151"/>
                    <a:gd name="T14" fmla="*/ 0 w 724"/>
                    <a:gd name="T15" fmla="*/ 0 h 151"/>
                    <a:gd name="T16" fmla="*/ 0 w 724"/>
                    <a:gd name="T17" fmla="*/ 0 h 151"/>
                    <a:gd name="T18" fmla="*/ 0 w 724"/>
                    <a:gd name="T19" fmla="*/ 0 h 1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4"/>
                    <a:gd name="T31" fmla="*/ 0 h 151"/>
                    <a:gd name="T32" fmla="*/ 724 w 724"/>
                    <a:gd name="T33" fmla="*/ 151 h 1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4" h="151">
                      <a:moveTo>
                        <a:pt x="8" y="1"/>
                      </a:moveTo>
                      <a:lnTo>
                        <a:pt x="6" y="0"/>
                      </a:lnTo>
                      <a:lnTo>
                        <a:pt x="724" y="139"/>
                      </a:lnTo>
                      <a:lnTo>
                        <a:pt x="720" y="151"/>
                      </a:lnTo>
                      <a:lnTo>
                        <a:pt x="2" y="12"/>
                      </a:lnTo>
                      <a:lnTo>
                        <a:pt x="0" y="11"/>
                      </a:lnTo>
                      <a:lnTo>
                        <a:pt x="2" y="12"/>
                      </a:lnTo>
                      <a:lnTo>
                        <a:pt x="1" y="11"/>
                      </a:lnTo>
                      <a:lnTo>
                        <a:pt x="0" y="11"/>
                      </a:lnTo>
                      <a:lnTo>
                        <a:pt x="8" y="1"/>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5" name="Freeform 278"/>
                <p:cNvSpPr>
                  <a:spLocks/>
                </p:cNvSpPr>
                <p:nvPr/>
              </p:nvSpPr>
              <p:spPr bwMode="auto">
                <a:xfrm>
                  <a:off x="1920" y="3095"/>
                  <a:ext cx="753" cy="327"/>
                </a:xfrm>
                <a:custGeom>
                  <a:avLst/>
                  <a:gdLst>
                    <a:gd name="T0" fmla="*/ 0 w 2258"/>
                    <a:gd name="T1" fmla="*/ 0 h 982"/>
                    <a:gd name="T2" fmla="*/ 0 w 2258"/>
                    <a:gd name="T3" fmla="*/ 0 h 982"/>
                    <a:gd name="T4" fmla="*/ 3 w 2258"/>
                    <a:gd name="T5" fmla="*/ 1 h 982"/>
                    <a:gd name="T6" fmla="*/ 3 w 2258"/>
                    <a:gd name="T7" fmla="*/ 1 h 982"/>
                    <a:gd name="T8" fmla="*/ 0 w 2258"/>
                    <a:gd name="T9" fmla="*/ 0 h 982"/>
                    <a:gd name="T10" fmla="*/ 0 w 2258"/>
                    <a:gd name="T11" fmla="*/ 0 h 982"/>
                    <a:gd name="T12" fmla="*/ 0 w 2258"/>
                    <a:gd name="T13" fmla="*/ 0 h 982"/>
                    <a:gd name="T14" fmla="*/ 0 w 2258"/>
                    <a:gd name="T15" fmla="*/ 0 h 982"/>
                    <a:gd name="T16" fmla="*/ 0 w 2258"/>
                    <a:gd name="T17" fmla="*/ 0 h 982"/>
                    <a:gd name="T18" fmla="*/ 0 w 2258"/>
                    <a:gd name="T19" fmla="*/ 0 h 9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58"/>
                    <a:gd name="T31" fmla="*/ 0 h 982"/>
                    <a:gd name="T32" fmla="*/ 2258 w 2258"/>
                    <a:gd name="T33" fmla="*/ 982 h 9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58" h="982">
                      <a:moveTo>
                        <a:pt x="0" y="11"/>
                      </a:moveTo>
                      <a:lnTo>
                        <a:pt x="13" y="6"/>
                      </a:lnTo>
                      <a:lnTo>
                        <a:pt x="2258" y="972"/>
                      </a:lnTo>
                      <a:lnTo>
                        <a:pt x="2250" y="982"/>
                      </a:lnTo>
                      <a:lnTo>
                        <a:pt x="5" y="16"/>
                      </a:lnTo>
                      <a:lnTo>
                        <a:pt x="17" y="11"/>
                      </a:lnTo>
                      <a:lnTo>
                        <a:pt x="0" y="11"/>
                      </a:lnTo>
                      <a:lnTo>
                        <a:pt x="0" y="0"/>
                      </a:lnTo>
                      <a:lnTo>
                        <a:pt x="13" y="6"/>
                      </a:lnTo>
                      <a:lnTo>
                        <a:pt x="0" y="11"/>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6" name="Freeform 279"/>
                <p:cNvSpPr>
                  <a:spLocks/>
                </p:cNvSpPr>
                <p:nvPr/>
              </p:nvSpPr>
              <p:spPr bwMode="auto">
                <a:xfrm>
                  <a:off x="1920" y="3099"/>
                  <a:ext cx="6" cy="34"/>
                </a:xfrm>
                <a:custGeom>
                  <a:avLst/>
                  <a:gdLst>
                    <a:gd name="T0" fmla="*/ 0 w 18"/>
                    <a:gd name="T1" fmla="*/ 0 h 103"/>
                    <a:gd name="T2" fmla="*/ 0 w 18"/>
                    <a:gd name="T3" fmla="*/ 0 h 103"/>
                    <a:gd name="T4" fmla="*/ 0 w 18"/>
                    <a:gd name="T5" fmla="*/ 0 h 103"/>
                    <a:gd name="T6" fmla="*/ 0 w 18"/>
                    <a:gd name="T7" fmla="*/ 0 h 103"/>
                    <a:gd name="T8" fmla="*/ 0 w 18"/>
                    <a:gd name="T9" fmla="*/ 0 h 103"/>
                    <a:gd name="T10" fmla="*/ 0 w 18"/>
                    <a:gd name="T11" fmla="*/ 0 h 103"/>
                    <a:gd name="T12" fmla="*/ 0 w 18"/>
                    <a:gd name="T13" fmla="*/ 0 h 103"/>
                    <a:gd name="T14" fmla="*/ 0 w 18"/>
                    <a:gd name="T15" fmla="*/ 0 h 103"/>
                    <a:gd name="T16" fmla="*/ 0 w 18"/>
                    <a:gd name="T17" fmla="*/ 0 h 103"/>
                    <a:gd name="T18" fmla="*/ 0 w 18"/>
                    <a:gd name="T19" fmla="*/ 0 h 1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03"/>
                    <a:gd name="T32" fmla="*/ 18 w 18"/>
                    <a:gd name="T33" fmla="*/ 103 h 1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03">
                      <a:moveTo>
                        <a:pt x="5" y="103"/>
                      </a:moveTo>
                      <a:lnTo>
                        <a:pt x="0" y="98"/>
                      </a:lnTo>
                      <a:lnTo>
                        <a:pt x="1" y="0"/>
                      </a:lnTo>
                      <a:lnTo>
                        <a:pt x="18" y="0"/>
                      </a:lnTo>
                      <a:lnTo>
                        <a:pt x="17" y="98"/>
                      </a:lnTo>
                      <a:lnTo>
                        <a:pt x="13" y="93"/>
                      </a:lnTo>
                      <a:lnTo>
                        <a:pt x="5" y="103"/>
                      </a:lnTo>
                      <a:lnTo>
                        <a:pt x="0" y="101"/>
                      </a:lnTo>
                      <a:lnTo>
                        <a:pt x="0" y="98"/>
                      </a:lnTo>
                      <a:lnTo>
                        <a:pt x="5" y="103"/>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7" name="Freeform 280"/>
                <p:cNvSpPr>
                  <a:spLocks/>
                </p:cNvSpPr>
                <p:nvPr/>
              </p:nvSpPr>
              <p:spPr bwMode="auto">
                <a:xfrm>
                  <a:off x="1922" y="3130"/>
                  <a:ext cx="751" cy="338"/>
                </a:xfrm>
                <a:custGeom>
                  <a:avLst/>
                  <a:gdLst>
                    <a:gd name="T0" fmla="*/ 3 w 2253"/>
                    <a:gd name="T1" fmla="*/ 1 h 1014"/>
                    <a:gd name="T2" fmla="*/ 3 w 2253"/>
                    <a:gd name="T3" fmla="*/ 1 h 1014"/>
                    <a:gd name="T4" fmla="*/ 0 w 2253"/>
                    <a:gd name="T5" fmla="*/ 0 h 1014"/>
                    <a:gd name="T6" fmla="*/ 0 w 2253"/>
                    <a:gd name="T7" fmla="*/ 0 h 1014"/>
                    <a:gd name="T8" fmla="*/ 3 w 2253"/>
                    <a:gd name="T9" fmla="*/ 1 h 1014"/>
                    <a:gd name="T10" fmla="*/ 3 w 2253"/>
                    <a:gd name="T11" fmla="*/ 1 h 1014"/>
                    <a:gd name="T12" fmla="*/ 3 w 2253"/>
                    <a:gd name="T13" fmla="*/ 1 h 1014"/>
                    <a:gd name="T14" fmla="*/ 3 w 2253"/>
                    <a:gd name="T15" fmla="*/ 1 h 1014"/>
                    <a:gd name="T16" fmla="*/ 3 w 2253"/>
                    <a:gd name="T17" fmla="*/ 1 h 1014"/>
                    <a:gd name="T18" fmla="*/ 3 w 2253"/>
                    <a:gd name="T19" fmla="*/ 1 h 10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53"/>
                    <a:gd name="T31" fmla="*/ 0 h 1014"/>
                    <a:gd name="T32" fmla="*/ 2253 w 2253"/>
                    <a:gd name="T33" fmla="*/ 1014 h 10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53" h="1014">
                      <a:moveTo>
                        <a:pt x="2247" y="1014"/>
                      </a:moveTo>
                      <a:lnTo>
                        <a:pt x="2245" y="1013"/>
                      </a:lnTo>
                      <a:lnTo>
                        <a:pt x="0" y="10"/>
                      </a:lnTo>
                      <a:lnTo>
                        <a:pt x="8" y="0"/>
                      </a:lnTo>
                      <a:lnTo>
                        <a:pt x="2253" y="1003"/>
                      </a:lnTo>
                      <a:lnTo>
                        <a:pt x="2251" y="1002"/>
                      </a:lnTo>
                      <a:lnTo>
                        <a:pt x="2247" y="1014"/>
                      </a:lnTo>
                      <a:lnTo>
                        <a:pt x="2246" y="1013"/>
                      </a:lnTo>
                      <a:lnTo>
                        <a:pt x="2245" y="1013"/>
                      </a:lnTo>
                      <a:lnTo>
                        <a:pt x="2247" y="1014"/>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8" name="Freeform 281"/>
                <p:cNvSpPr>
                  <a:spLocks/>
                </p:cNvSpPr>
                <p:nvPr/>
              </p:nvSpPr>
              <p:spPr bwMode="auto">
                <a:xfrm>
                  <a:off x="2671" y="3464"/>
                  <a:ext cx="240" cy="56"/>
                </a:xfrm>
                <a:custGeom>
                  <a:avLst/>
                  <a:gdLst>
                    <a:gd name="T0" fmla="*/ 1 w 721"/>
                    <a:gd name="T1" fmla="*/ 0 h 170"/>
                    <a:gd name="T2" fmla="*/ 1 w 721"/>
                    <a:gd name="T3" fmla="*/ 0 h 170"/>
                    <a:gd name="T4" fmla="*/ 0 w 721"/>
                    <a:gd name="T5" fmla="*/ 0 h 170"/>
                    <a:gd name="T6" fmla="*/ 0 w 721"/>
                    <a:gd name="T7" fmla="*/ 0 h 170"/>
                    <a:gd name="T8" fmla="*/ 1 w 721"/>
                    <a:gd name="T9" fmla="*/ 0 h 170"/>
                    <a:gd name="T10" fmla="*/ 1 w 721"/>
                    <a:gd name="T11" fmla="*/ 0 h 170"/>
                    <a:gd name="T12" fmla="*/ 1 w 721"/>
                    <a:gd name="T13" fmla="*/ 0 h 170"/>
                    <a:gd name="T14" fmla="*/ 1 w 721"/>
                    <a:gd name="T15" fmla="*/ 0 h 170"/>
                    <a:gd name="T16" fmla="*/ 1 w 721"/>
                    <a:gd name="T17" fmla="*/ 0 h 170"/>
                    <a:gd name="T18" fmla="*/ 1 w 721"/>
                    <a:gd name="T19" fmla="*/ 0 h 17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1"/>
                    <a:gd name="T31" fmla="*/ 0 h 170"/>
                    <a:gd name="T32" fmla="*/ 721 w 721"/>
                    <a:gd name="T33" fmla="*/ 170 h 17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1" h="170">
                      <a:moveTo>
                        <a:pt x="719" y="170"/>
                      </a:moveTo>
                      <a:lnTo>
                        <a:pt x="717" y="170"/>
                      </a:lnTo>
                      <a:lnTo>
                        <a:pt x="0" y="12"/>
                      </a:lnTo>
                      <a:lnTo>
                        <a:pt x="4" y="0"/>
                      </a:lnTo>
                      <a:lnTo>
                        <a:pt x="721" y="158"/>
                      </a:lnTo>
                      <a:lnTo>
                        <a:pt x="719" y="158"/>
                      </a:lnTo>
                      <a:lnTo>
                        <a:pt x="719" y="170"/>
                      </a:lnTo>
                      <a:lnTo>
                        <a:pt x="718" y="170"/>
                      </a:lnTo>
                      <a:lnTo>
                        <a:pt x="717" y="170"/>
                      </a:lnTo>
                      <a:lnTo>
                        <a:pt x="719" y="170"/>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9" name="Freeform 282"/>
                <p:cNvSpPr>
                  <a:spLocks/>
                </p:cNvSpPr>
                <p:nvPr/>
              </p:nvSpPr>
              <p:spPr bwMode="auto">
                <a:xfrm>
                  <a:off x="2910" y="3516"/>
                  <a:ext cx="101" cy="9"/>
                </a:xfrm>
                <a:custGeom>
                  <a:avLst/>
                  <a:gdLst>
                    <a:gd name="T0" fmla="*/ 0 w 303"/>
                    <a:gd name="T1" fmla="*/ 0 h 26"/>
                    <a:gd name="T2" fmla="*/ 0 w 303"/>
                    <a:gd name="T3" fmla="*/ 0 h 26"/>
                    <a:gd name="T4" fmla="*/ 0 w 303"/>
                    <a:gd name="T5" fmla="*/ 0 h 26"/>
                    <a:gd name="T6" fmla="*/ 0 w 303"/>
                    <a:gd name="T7" fmla="*/ 0 h 26"/>
                    <a:gd name="T8" fmla="*/ 0 w 303"/>
                    <a:gd name="T9" fmla="*/ 0 h 26"/>
                    <a:gd name="T10" fmla="*/ 0 w 303"/>
                    <a:gd name="T11" fmla="*/ 0 h 26"/>
                    <a:gd name="T12" fmla="*/ 0 w 303"/>
                    <a:gd name="T13" fmla="*/ 0 h 26"/>
                    <a:gd name="T14" fmla="*/ 0 w 303"/>
                    <a:gd name="T15" fmla="*/ 0 h 26"/>
                    <a:gd name="T16" fmla="*/ 0 w 303"/>
                    <a:gd name="T17" fmla="*/ 0 h 26"/>
                    <a:gd name="T18" fmla="*/ 0 w 303"/>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3"/>
                    <a:gd name="T31" fmla="*/ 0 h 26"/>
                    <a:gd name="T32" fmla="*/ 303 w 303"/>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3" h="26">
                      <a:moveTo>
                        <a:pt x="287" y="20"/>
                      </a:moveTo>
                      <a:lnTo>
                        <a:pt x="295" y="26"/>
                      </a:lnTo>
                      <a:lnTo>
                        <a:pt x="0" y="12"/>
                      </a:lnTo>
                      <a:lnTo>
                        <a:pt x="0" y="0"/>
                      </a:lnTo>
                      <a:lnTo>
                        <a:pt x="295" y="14"/>
                      </a:lnTo>
                      <a:lnTo>
                        <a:pt x="303" y="20"/>
                      </a:lnTo>
                      <a:lnTo>
                        <a:pt x="295" y="14"/>
                      </a:lnTo>
                      <a:lnTo>
                        <a:pt x="303" y="15"/>
                      </a:lnTo>
                      <a:lnTo>
                        <a:pt x="303" y="20"/>
                      </a:lnTo>
                      <a:lnTo>
                        <a:pt x="287" y="20"/>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60" name="Freeform 283"/>
                <p:cNvSpPr>
                  <a:spLocks/>
                </p:cNvSpPr>
                <p:nvPr/>
              </p:nvSpPr>
              <p:spPr bwMode="auto">
                <a:xfrm>
                  <a:off x="3006" y="3523"/>
                  <a:ext cx="5" cy="38"/>
                </a:xfrm>
                <a:custGeom>
                  <a:avLst/>
                  <a:gdLst>
                    <a:gd name="T0" fmla="*/ 0 w 16"/>
                    <a:gd name="T1" fmla="*/ 0 h 114"/>
                    <a:gd name="T2" fmla="*/ 0 w 16"/>
                    <a:gd name="T3" fmla="*/ 0 h 114"/>
                    <a:gd name="T4" fmla="*/ 0 w 16"/>
                    <a:gd name="T5" fmla="*/ 0 h 114"/>
                    <a:gd name="T6" fmla="*/ 0 w 16"/>
                    <a:gd name="T7" fmla="*/ 0 h 114"/>
                    <a:gd name="T8" fmla="*/ 0 w 16"/>
                    <a:gd name="T9" fmla="*/ 0 h 114"/>
                    <a:gd name="T10" fmla="*/ 0 w 16"/>
                    <a:gd name="T11" fmla="*/ 0 h 114"/>
                    <a:gd name="T12" fmla="*/ 0 w 16"/>
                    <a:gd name="T13" fmla="*/ 0 h 114"/>
                    <a:gd name="T14" fmla="*/ 0 w 16"/>
                    <a:gd name="T15" fmla="*/ 0 h 114"/>
                    <a:gd name="T16" fmla="*/ 0 w 16"/>
                    <a:gd name="T17" fmla="*/ 0 h 114"/>
                    <a:gd name="T18" fmla="*/ 0 w 16"/>
                    <a:gd name="T19" fmla="*/ 0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114"/>
                    <a:gd name="T32" fmla="*/ 16 w 16"/>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114">
                      <a:moveTo>
                        <a:pt x="16" y="56"/>
                      </a:moveTo>
                      <a:lnTo>
                        <a:pt x="0" y="55"/>
                      </a:lnTo>
                      <a:lnTo>
                        <a:pt x="0" y="0"/>
                      </a:lnTo>
                      <a:lnTo>
                        <a:pt x="16" y="0"/>
                      </a:lnTo>
                      <a:lnTo>
                        <a:pt x="16" y="55"/>
                      </a:lnTo>
                      <a:lnTo>
                        <a:pt x="0" y="54"/>
                      </a:lnTo>
                      <a:lnTo>
                        <a:pt x="16" y="56"/>
                      </a:lnTo>
                      <a:lnTo>
                        <a:pt x="0" y="114"/>
                      </a:lnTo>
                      <a:lnTo>
                        <a:pt x="0" y="55"/>
                      </a:lnTo>
                      <a:lnTo>
                        <a:pt x="16" y="56"/>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61" name="Freeform 284"/>
                <p:cNvSpPr>
                  <a:spLocks/>
                </p:cNvSpPr>
                <p:nvPr/>
              </p:nvSpPr>
              <p:spPr bwMode="auto">
                <a:xfrm>
                  <a:off x="2335" y="3104"/>
                  <a:ext cx="358" cy="201"/>
                </a:xfrm>
                <a:custGeom>
                  <a:avLst/>
                  <a:gdLst>
                    <a:gd name="T0" fmla="*/ 0 w 1075"/>
                    <a:gd name="T1" fmla="*/ 0 h 604"/>
                    <a:gd name="T2" fmla="*/ 1 w 1075"/>
                    <a:gd name="T3" fmla="*/ 0 h 604"/>
                    <a:gd name="T4" fmla="*/ 1 w 1075"/>
                    <a:gd name="T5" fmla="*/ 0 h 604"/>
                    <a:gd name="T6" fmla="*/ 0 w 1075"/>
                    <a:gd name="T7" fmla="*/ 0 h 604"/>
                    <a:gd name="T8" fmla="*/ 0 w 1075"/>
                    <a:gd name="T9" fmla="*/ 0 h 604"/>
                    <a:gd name="T10" fmla="*/ 1 w 1075"/>
                    <a:gd name="T11" fmla="*/ 0 h 604"/>
                    <a:gd name="T12" fmla="*/ 1 w 1075"/>
                    <a:gd name="T13" fmla="*/ 1 h 604"/>
                    <a:gd name="T14" fmla="*/ 1 w 1075"/>
                    <a:gd name="T15" fmla="*/ 1 h 604"/>
                    <a:gd name="T16" fmla="*/ 1 w 1075"/>
                    <a:gd name="T17" fmla="*/ 1 h 604"/>
                    <a:gd name="T18" fmla="*/ 1 w 1075"/>
                    <a:gd name="T19" fmla="*/ 1 h 604"/>
                    <a:gd name="T20" fmla="*/ 0 w 1075"/>
                    <a:gd name="T21" fmla="*/ 0 h 6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75"/>
                    <a:gd name="T34" fmla="*/ 0 h 604"/>
                    <a:gd name="T35" fmla="*/ 1075 w 1075"/>
                    <a:gd name="T36" fmla="*/ 604 h 6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75" h="604">
                      <a:moveTo>
                        <a:pt x="296" y="243"/>
                      </a:moveTo>
                      <a:lnTo>
                        <a:pt x="850" y="203"/>
                      </a:lnTo>
                      <a:lnTo>
                        <a:pt x="851" y="136"/>
                      </a:lnTo>
                      <a:lnTo>
                        <a:pt x="169" y="199"/>
                      </a:lnTo>
                      <a:lnTo>
                        <a:pt x="0" y="103"/>
                      </a:lnTo>
                      <a:lnTo>
                        <a:pt x="1075" y="0"/>
                      </a:lnTo>
                      <a:lnTo>
                        <a:pt x="1068" y="604"/>
                      </a:lnTo>
                      <a:lnTo>
                        <a:pt x="847" y="508"/>
                      </a:lnTo>
                      <a:lnTo>
                        <a:pt x="848" y="425"/>
                      </a:lnTo>
                      <a:lnTo>
                        <a:pt x="684" y="424"/>
                      </a:lnTo>
                      <a:lnTo>
                        <a:pt x="296" y="243"/>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62" name="Freeform 285"/>
                <p:cNvSpPr>
                  <a:spLocks/>
                </p:cNvSpPr>
                <p:nvPr/>
              </p:nvSpPr>
              <p:spPr bwMode="auto">
                <a:xfrm>
                  <a:off x="2433" y="3169"/>
                  <a:ext cx="188" cy="18"/>
                </a:xfrm>
                <a:custGeom>
                  <a:avLst/>
                  <a:gdLst>
                    <a:gd name="T0" fmla="*/ 1 w 563"/>
                    <a:gd name="T1" fmla="*/ 0 h 52"/>
                    <a:gd name="T2" fmla="*/ 1 w 563"/>
                    <a:gd name="T3" fmla="*/ 0 h 52"/>
                    <a:gd name="T4" fmla="*/ 0 w 563"/>
                    <a:gd name="T5" fmla="*/ 0 h 52"/>
                    <a:gd name="T6" fmla="*/ 0 w 563"/>
                    <a:gd name="T7" fmla="*/ 0 h 52"/>
                    <a:gd name="T8" fmla="*/ 1 w 563"/>
                    <a:gd name="T9" fmla="*/ 0 h 52"/>
                    <a:gd name="T10" fmla="*/ 1 w 563"/>
                    <a:gd name="T11" fmla="*/ 0 h 52"/>
                    <a:gd name="T12" fmla="*/ 1 w 563"/>
                    <a:gd name="T13" fmla="*/ 0 h 52"/>
                    <a:gd name="T14" fmla="*/ 1 w 563"/>
                    <a:gd name="T15" fmla="*/ 0 h 52"/>
                    <a:gd name="T16" fmla="*/ 1 w 563"/>
                    <a:gd name="T17" fmla="*/ 0 h 52"/>
                    <a:gd name="T18" fmla="*/ 1 w 563"/>
                    <a:gd name="T19" fmla="*/ 0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3"/>
                    <a:gd name="T31" fmla="*/ 0 h 52"/>
                    <a:gd name="T32" fmla="*/ 563 w 563"/>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3" h="52">
                      <a:moveTo>
                        <a:pt x="563" y="6"/>
                      </a:moveTo>
                      <a:lnTo>
                        <a:pt x="556" y="12"/>
                      </a:lnTo>
                      <a:lnTo>
                        <a:pt x="2" y="52"/>
                      </a:lnTo>
                      <a:lnTo>
                        <a:pt x="0" y="40"/>
                      </a:lnTo>
                      <a:lnTo>
                        <a:pt x="554" y="0"/>
                      </a:lnTo>
                      <a:lnTo>
                        <a:pt x="547" y="6"/>
                      </a:lnTo>
                      <a:lnTo>
                        <a:pt x="563" y="6"/>
                      </a:lnTo>
                      <a:lnTo>
                        <a:pt x="563" y="11"/>
                      </a:lnTo>
                      <a:lnTo>
                        <a:pt x="556" y="12"/>
                      </a:lnTo>
                      <a:lnTo>
                        <a:pt x="563" y="6"/>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63" name="Freeform 286"/>
                <p:cNvSpPr>
                  <a:spLocks/>
                </p:cNvSpPr>
                <p:nvPr/>
              </p:nvSpPr>
              <p:spPr bwMode="auto">
                <a:xfrm>
                  <a:off x="2615" y="3147"/>
                  <a:ext cx="6" cy="24"/>
                </a:xfrm>
                <a:custGeom>
                  <a:avLst/>
                  <a:gdLst>
                    <a:gd name="T0" fmla="*/ 0 w 17"/>
                    <a:gd name="T1" fmla="*/ 0 h 74"/>
                    <a:gd name="T2" fmla="*/ 0 w 17"/>
                    <a:gd name="T3" fmla="*/ 0 h 74"/>
                    <a:gd name="T4" fmla="*/ 0 w 17"/>
                    <a:gd name="T5" fmla="*/ 0 h 74"/>
                    <a:gd name="T6" fmla="*/ 0 w 17"/>
                    <a:gd name="T7" fmla="*/ 0 h 74"/>
                    <a:gd name="T8" fmla="*/ 0 w 17"/>
                    <a:gd name="T9" fmla="*/ 0 h 74"/>
                    <a:gd name="T10" fmla="*/ 0 w 17"/>
                    <a:gd name="T11" fmla="*/ 0 h 74"/>
                    <a:gd name="T12" fmla="*/ 0 w 17"/>
                    <a:gd name="T13" fmla="*/ 0 h 74"/>
                    <a:gd name="T14" fmla="*/ 0 w 17"/>
                    <a:gd name="T15" fmla="*/ 0 h 74"/>
                    <a:gd name="T16" fmla="*/ 0 w 17"/>
                    <a:gd name="T17" fmla="*/ 0 h 74"/>
                    <a:gd name="T18" fmla="*/ 0 w 17"/>
                    <a:gd name="T19" fmla="*/ 0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74"/>
                    <a:gd name="T32" fmla="*/ 17 w 17"/>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74">
                      <a:moveTo>
                        <a:pt x="8" y="1"/>
                      </a:moveTo>
                      <a:lnTo>
                        <a:pt x="17" y="7"/>
                      </a:lnTo>
                      <a:lnTo>
                        <a:pt x="16" y="74"/>
                      </a:lnTo>
                      <a:lnTo>
                        <a:pt x="0" y="74"/>
                      </a:lnTo>
                      <a:lnTo>
                        <a:pt x="1" y="7"/>
                      </a:lnTo>
                      <a:lnTo>
                        <a:pt x="10" y="13"/>
                      </a:lnTo>
                      <a:lnTo>
                        <a:pt x="8" y="1"/>
                      </a:lnTo>
                      <a:lnTo>
                        <a:pt x="17" y="0"/>
                      </a:lnTo>
                      <a:lnTo>
                        <a:pt x="17" y="7"/>
                      </a:lnTo>
                      <a:lnTo>
                        <a:pt x="8" y="1"/>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64" name="Freeform 287"/>
                <p:cNvSpPr>
                  <a:spLocks/>
                </p:cNvSpPr>
                <p:nvPr/>
              </p:nvSpPr>
              <p:spPr bwMode="auto">
                <a:xfrm>
                  <a:off x="2389" y="3147"/>
                  <a:ext cx="230" cy="25"/>
                </a:xfrm>
                <a:custGeom>
                  <a:avLst/>
                  <a:gdLst>
                    <a:gd name="T0" fmla="*/ 0 w 688"/>
                    <a:gd name="T1" fmla="*/ 0 h 75"/>
                    <a:gd name="T2" fmla="*/ 0 w 688"/>
                    <a:gd name="T3" fmla="*/ 0 h 75"/>
                    <a:gd name="T4" fmla="*/ 1 w 688"/>
                    <a:gd name="T5" fmla="*/ 0 h 75"/>
                    <a:gd name="T6" fmla="*/ 1 w 688"/>
                    <a:gd name="T7" fmla="*/ 0 h 75"/>
                    <a:gd name="T8" fmla="*/ 0 w 688"/>
                    <a:gd name="T9" fmla="*/ 0 h 75"/>
                    <a:gd name="T10" fmla="*/ 0 w 688"/>
                    <a:gd name="T11" fmla="*/ 0 h 75"/>
                    <a:gd name="T12" fmla="*/ 0 w 688"/>
                    <a:gd name="T13" fmla="*/ 0 h 75"/>
                    <a:gd name="T14" fmla="*/ 0 w 688"/>
                    <a:gd name="T15" fmla="*/ 0 h 75"/>
                    <a:gd name="T16" fmla="*/ 0 w 688"/>
                    <a:gd name="T17" fmla="*/ 0 h 75"/>
                    <a:gd name="T18" fmla="*/ 0 w 688"/>
                    <a:gd name="T19" fmla="*/ 0 h 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88"/>
                    <a:gd name="T31" fmla="*/ 0 h 75"/>
                    <a:gd name="T32" fmla="*/ 688 w 688"/>
                    <a:gd name="T33" fmla="*/ 75 h 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88" h="75">
                      <a:moveTo>
                        <a:pt x="10" y="64"/>
                      </a:moveTo>
                      <a:lnTo>
                        <a:pt x="4" y="63"/>
                      </a:lnTo>
                      <a:lnTo>
                        <a:pt x="686" y="0"/>
                      </a:lnTo>
                      <a:lnTo>
                        <a:pt x="688" y="12"/>
                      </a:lnTo>
                      <a:lnTo>
                        <a:pt x="6" y="75"/>
                      </a:lnTo>
                      <a:lnTo>
                        <a:pt x="0" y="74"/>
                      </a:lnTo>
                      <a:lnTo>
                        <a:pt x="6" y="75"/>
                      </a:lnTo>
                      <a:lnTo>
                        <a:pt x="3" y="75"/>
                      </a:lnTo>
                      <a:lnTo>
                        <a:pt x="0" y="74"/>
                      </a:lnTo>
                      <a:lnTo>
                        <a:pt x="10" y="64"/>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65" name="Freeform 288"/>
                <p:cNvSpPr>
                  <a:spLocks/>
                </p:cNvSpPr>
                <p:nvPr/>
              </p:nvSpPr>
              <p:spPr bwMode="auto">
                <a:xfrm>
                  <a:off x="2328" y="3136"/>
                  <a:ext cx="65" cy="36"/>
                </a:xfrm>
                <a:custGeom>
                  <a:avLst/>
                  <a:gdLst>
                    <a:gd name="T0" fmla="*/ 0 w 193"/>
                    <a:gd name="T1" fmla="*/ 0 h 107"/>
                    <a:gd name="T2" fmla="*/ 0 w 193"/>
                    <a:gd name="T3" fmla="*/ 0 h 107"/>
                    <a:gd name="T4" fmla="*/ 0 w 193"/>
                    <a:gd name="T5" fmla="*/ 0 h 107"/>
                    <a:gd name="T6" fmla="*/ 0 w 193"/>
                    <a:gd name="T7" fmla="*/ 0 h 107"/>
                    <a:gd name="T8" fmla="*/ 0 w 193"/>
                    <a:gd name="T9" fmla="*/ 0 h 107"/>
                    <a:gd name="T10" fmla="*/ 0 w 193"/>
                    <a:gd name="T11" fmla="*/ 0 h 107"/>
                    <a:gd name="T12" fmla="*/ 0 w 193"/>
                    <a:gd name="T13" fmla="*/ 0 h 107"/>
                    <a:gd name="T14" fmla="*/ 0 w 193"/>
                    <a:gd name="T15" fmla="*/ 0 h 107"/>
                    <a:gd name="T16" fmla="*/ 0 w 193"/>
                    <a:gd name="T17" fmla="*/ 0 h 107"/>
                    <a:gd name="T18" fmla="*/ 0 w 193"/>
                    <a:gd name="T19" fmla="*/ 0 h 1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3"/>
                    <a:gd name="T31" fmla="*/ 0 h 107"/>
                    <a:gd name="T32" fmla="*/ 193 w 193"/>
                    <a:gd name="T33" fmla="*/ 107 h 1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3" h="107">
                      <a:moveTo>
                        <a:pt x="21" y="12"/>
                      </a:moveTo>
                      <a:lnTo>
                        <a:pt x="25" y="1"/>
                      </a:lnTo>
                      <a:lnTo>
                        <a:pt x="193" y="97"/>
                      </a:lnTo>
                      <a:lnTo>
                        <a:pt x="183" y="107"/>
                      </a:lnTo>
                      <a:lnTo>
                        <a:pt x="14" y="11"/>
                      </a:lnTo>
                      <a:lnTo>
                        <a:pt x="18" y="0"/>
                      </a:lnTo>
                      <a:lnTo>
                        <a:pt x="14" y="11"/>
                      </a:lnTo>
                      <a:lnTo>
                        <a:pt x="0" y="2"/>
                      </a:lnTo>
                      <a:lnTo>
                        <a:pt x="18" y="0"/>
                      </a:lnTo>
                      <a:lnTo>
                        <a:pt x="21" y="12"/>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66" name="Freeform 289"/>
                <p:cNvSpPr>
                  <a:spLocks/>
                </p:cNvSpPr>
                <p:nvPr/>
              </p:nvSpPr>
              <p:spPr bwMode="auto">
                <a:xfrm>
                  <a:off x="2334" y="3101"/>
                  <a:ext cx="362" cy="39"/>
                </a:xfrm>
                <a:custGeom>
                  <a:avLst/>
                  <a:gdLst>
                    <a:gd name="T0" fmla="*/ 1 w 1084"/>
                    <a:gd name="T1" fmla="*/ 0 h 116"/>
                    <a:gd name="T2" fmla="*/ 1 w 1084"/>
                    <a:gd name="T3" fmla="*/ 0 h 116"/>
                    <a:gd name="T4" fmla="*/ 0 w 1084"/>
                    <a:gd name="T5" fmla="*/ 0 h 116"/>
                    <a:gd name="T6" fmla="*/ 0 w 1084"/>
                    <a:gd name="T7" fmla="*/ 0 h 116"/>
                    <a:gd name="T8" fmla="*/ 1 w 1084"/>
                    <a:gd name="T9" fmla="*/ 0 h 116"/>
                    <a:gd name="T10" fmla="*/ 1 w 1084"/>
                    <a:gd name="T11" fmla="*/ 0 h 116"/>
                    <a:gd name="T12" fmla="*/ 1 w 1084"/>
                    <a:gd name="T13" fmla="*/ 0 h 116"/>
                    <a:gd name="T14" fmla="*/ 1 w 1084"/>
                    <a:gd name="T15" fmla="*/ 0 h 116"/>
                    <a:gd name="T16" fmla="*/ 1 w 1084"/>
                    <a:gd name="T17" fmla="*/ 0 h 116"/>
                    <a:gd name="T18" fmla="*/ 1 w 1084"/>
                    <a:gd name="T19" fmla="*/ 0 h 1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84"/>
                    <a:gd name="T31" fmla="*/ 0 h 116"/>
                    <a:gd name="T32" fmla="*/ 1084 w 1084"/>
                    <a:gd name="T33" fmla="*/ 116 h 1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84" h="116">
                      <a:moveTo>
                        <a:pt x="1068" y="7"/>
                      </a:moveTo>
                      <a:lnTo>
                        <a:pt x="1077" y="13"/>
                      </a:lnTo>
                      <a:lnTo>
                        <a:pt x="3" y="116"/>
                      </a:lnTo>
                      <a:lnTo>
                        <a:pt x="0" y="104"/>
                      </a:lnTo>
                      <a:lnTo>
                        <a:pt x="1075" y="1"/>
                      </a:lnTo>
                      <a:lnTo>
                        <a:pt x="1084" y="7"/>
                      </a:lnTo>
                      <a:lnTo>
                        <a:pt x="1075" y="1"/>
                      </a:lnTo>
                      <a:lnTo>
                        <a:pt x="1084" y="0"/>
                      </a:lnTo>
                      <a:lnTo>
                        <a:pt x="1084" y="7"/>
                      </a:lnTo>
                      <a:lnTo>
                        <a:pt x="1068" y="7"/>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67" name="Freeform 290"/>
                <p:cNvSpPr>
                  <a:spLocks/>
                </p:cNvSpPr>
                <p:nvPr/>
              </p:nvSpPr>
              <p:spPr bwMode="auto">
                <a:xfrm>
                  <a:off x="2688" y="3104"/>
                  <a:ext cx="8" cy="204"/>
                </a:xfrm>
                <a:custGeom>
                  <a:avLst/>
                  <a:gdLst>
                    <a:gd name="T0" fmla="*/ 0 w 23"/>
                    <a:gd name="T1" fmla="*/ 1 h 614"/>
                    <a:gd name="T2" fmla="*/ 0 w 23"/>
                    <a:gd name="T3" fmla="*/ 1 h 614"/>
                    <a:gd name="T4" fmla="*/ 0 w 23"/>
                    <a:gd name="T5" fmla="*/ 0 h 614"/>
                    <a:gd name="T6" fmla="*/ 0 w 23"/>
                    <a:gd name="T7" fmla="*/ 0 h 614"/>
                    <a:gd name="T8" fmla="*/ 0 w 23"/>
                    <a:gd name="T9" fmla="*/ 1 h 614"/>
                    <a:gd name="T10" fmla="*/ 0 w 23"/>
                    <a:gd name="T11" fmla="*/ 1 h 614"/>
                    <a:gd name="T12" fmla="*/ 0 w 23"/>
                    <a:gd name="T13" fmla="*/ 1 h 614"/>
                    <a:gd name="T14" fmla="*/ 0 w 23"/>
                    <a:gd name="T15" fmla="*/ 1 h 614"/>
                    <a:gd name="T16" fmla="*/ 0 w 23"/>
                    <a:gd name="T17" fmla="*/ 1 h 614"/>
                    <a:gd name="T18" fmla="*/ 0 w 23"/>
                    <a:gd name="T19" fmla="*/ 1 h 6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614"/>
                    <a:gd name="T32" fmla="*/ 23 w 23"/>
                    <a:gd name="T33" fmla="*/ 614 h 6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614">
                      <a:moveTo>
                        <a:pt x="12" y="598"/>
                      </a:moveTo>
                      <a:lnTo>
                        <a:pt x="0" y="604"/>
                      </a:lnTo>
                      <a:lnTo>
                        <a:pt x="7" y="0"/>
                      </a:lnTo>
                      <a:lnTo>
                        <a:pt x="23" y="0"/>
                      </a:lnTo>
                      <a:lnTo>
                        <a:pt x="16" y="604"/>
                      </a:lnTo>
                      <a:lnTo>
                        <a:pt x="4" y="609"/>
                      </a:lnTo>
                      <a:lnTo>
                        <a:pt x="16" y="604"/>
                      </a:lnTo>
                      <a:lnTo>
                        <a:pt x="16" y="614"/>
                      </a:lnTo>
                      <a:lnTo>
                        <a:pt x="4" y="609"/>
                      </a:lnTo>
                      <a:lnTo>
                        <a:pt x="12" y="598"/>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68" name="Freeform 291"/>
                <p:cNvSpPr>
                  <a:spLocks/>
                </p:cNvSpPr>
                <p:nvPr/>
              </p:nvSpPr>
              <p:spPr bwMode="auto">
                <a:xfrm>
                  <a:off x="2614" y="3271"/>
                  <a:ext cx="78" cy="36"/>
                </a:xfrm>
                <a:custGeom>
                  <a:avLst/>
                  <a:gdLst>
                    <a:gd name="T0" fmla="*/ 0 w 233"/>
                    <a:gd name="T1" fmla="*/ 0 h 107"/>
                    <a:gd name="T2" fmla="*/ 0 w 233"/>
                    <a:gd name="T3" fmla="*/ 0 h 107"/>
                    <a:gd name="T4" fmla="*/ 0 w 233"/>
                    <a:gd name="T5" fmla="*/ 0 h 107"/>
                    <a:gd name="T6" fmla="*/ 0 w 233"/>
                    <a:gd name="T7" fmla="*/ 0 h 107"/>
                    <a:gd name="T8" fmla="*/ 0 w 233"/>
                    <a:gd name="T9" fmla="*/ 0 h 107"/>
                    <a:gd name="T10" fmla="*/ 0 w 233"/>
                    <a:gd name="T11" fmla="*/ 0 h 107"/>
                    <a:gd name="T12" fmla="*/ 0 w 233"/>
                    <a:gd name="T13" fmla="*/ 0 h 107"/>
                    <a:gd name="T14" fmla="*/ 0 w 233"/>
                    <a:gd name="T15" fmla="*/ 0 h 107"/>
                    <a:gd name="T16" fmla="*/ 0 w 233"/>
                    <a:gd name="T17" fmla="*/ 0 h 107"/>
                    <a:gd name="T18" fmla="*/ 0 w 233"/>
                    <a:gd name="T19" fmla="*/ 0 h 1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3"/>
                    <a:gd name="T31" fmla="*/ 0 h 107"/>
                    <a:gd name="T32" fmla="*/ 233 w 233"/>
                    <a:gd name="T33" fmla="*/ 107 h 1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3" h="107">
                      <a:moveTo>
                        <a:pt x="16" y="6"/>
                      </a:moveTo>
                      <a:lnTo>
                        <a:pt x="12" y="0"/>
                      </a:lnTo>
                      <a:lnTo>
                        <a:pt x="233" y="96"/>
                      </a:lnTo>
                      <a:lnTo>
                        <a:pt x="225" y="107"/>
                      </a:lnTo>
                      <a:lnTo>
                        <a:pt x="4" y="11"/>
                      </a:lnTo>
                      <a:lnTo>
                        <a:pt x="0" y="6"/>
                      </a:lnTo>
                      <a:lnTo>
                        <a:pt x="4" y="11"/>
                      </a:lnTo>
                      <a:lnTo>
                        <a:pt x="0" y="9"/>
                      </a:lnTo>
                      <a:lnTo>
                        <a:pt x="0" y="6"/>
                      </a:lnTo>
                      <a:lnTo>
                        <a:pt x="16" y="6"/>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69" name="Freeform 292"/>
                <p:cNvSpPr>
                  <a:spLocks/>
                </p:cNvSpPr>
                <p:nvPr/>
              </p:nvSpPr>
              <p:spPr bwMode="auto">
                <a:xfrm>
                  <a:off x="2614" y="3243"/>
                  <a:ext cx="6" cy="30"/>
                </a:xfrm>
                <a:custGeom>
                  <a:avLst/>
                  <a:gdLst>
                    <a:gd name="T0" fmla="*/ 0 w 17"/>
                    <a:gd name="T1" fmla="*/ 0 h 89"/>
                    <a:gd name="T2" fmla="*/ 0 w 17"/>
                    <a:gd name="T3" fmla="*/ 0 h 89"/>
                    <a:gd name="T4" fmla="*/ 0 w 17"/>
                    <a:gd name="T5" fmla="*/ 0 h 89"/>
                    <a:gd name="T6" fmla="*/ 0 w 17"/>
                    <a:gd name="T7" fmla="*/ 0 h 89"/>
                    <a:gd name="T8" fmla="*/ 0 w 17"/>
                    <a:gd name="T9" fmla="*/ 0 h 89"/>
                    <a:gd name="T10" fmla="*/ 0 w 17"/>
                    <a:gd name="T11" fmla="*/ 0 h 89"/>
                    <a:gd name="T12" fmla="*/ 0 w 17"/>
                    <a:gd name="T13" fmla="*/ 0 h 89"/>
                    <a:gd name="T14" fmla="*/ 0 w 17"/>
                    <a:gd name="T15" fmla="*/ 0 h 89"/>
                    <a:gd name="T16" fmla="*/ 0 w 17"/>
                    <a:gd name="T17" fmla="*/ 0 h 89"/>
                    <a:gd name="T18" fmla="*/ 0 w 17"/>
                    <a:gd name="T19" fmla="*/ 0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89"/>
                    <a:gd name="T32" fmla="*/ 17 w 17"/>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89">
                      <a:moveTo>
                        <a:pt x="9" y="0"/>
                      </a:moveTo>
                      <a:lnTo>
                        <a:pt x="17" y="6"/>
                      </a:lnTo>
                      <a:lnTo>
                        <a:pt x="16" y="89"/>
                      </a:lnTo>
                      <a:lnTo>
                        <a:pt x="0" y="89"/>
                      </a:lnTo>
                      <a:lnTo>
                        <a:pt x="1" y="6"/>
                      </a:lnTo>
                      <a:lnTo>
                        <a:pt x="9" y="12"/>
                      </a:lnTo>
                      <a:lnTo>
                        <a:pt x="9" y="0"/>
                      </a:lnTo>
                      <a:lnTo>
                        <a:pt x="17" y="0"/>
                      </a:lnTo>
                      <a:lnTo>
                        <a:pt x="17" y="6"/>
                      </a:lnTo>
                      <a:lnTo>
                        <a:pt x="9" y="0"/>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70" name="Freeform 293"/>
                <p:cNvSpPr>
                  <a:spLocks/>
                </p:cNvSpPr>
                <p:nvPr/>
              </p:nvSpPr>
              <p:spPr bwMode="auto">
                <a:xfrm>
                  <a:off x="2558" y="3243"/>
                  <a:ext cx="59" cy="4"/>
                </a:xfrm>
                <a:custGeom>
                  <a:avLst/>
                  <a:gdLst>
                    <a:gd name="T0" fmla="*/ 0 w 177"/>
                    <a:gd name="T1" fmla="*/ 0 h 13"/>
                    <a:gd name="T2" fmla="*/ 0 w 177"/>
                    <a:gd name="T3" fmla="*/ 0 h 13"/>
                    <a:gd name="T4" fmla="*/ 0 w 177"/>
                    <a:gd name="T5" fmla="*/ 0 h 13"/>
                    <a:gd name="T6" fmla="*/ 0 w 177"/>
                    <a:gd name="T7" fmla="*/ 0 h 13"/>
                    <a:gd name="T8" fmla="*/ 0 w 177"/>
                    <a:gd name="T9" fmla="*/ 0 h 13"/>
                    <a:gd name="T10" fmla="*/ 0 w 177"/>
                    <a:gd name="T11" fmla="*/ 0 h 13"/>
                    <a:gd name="T12" fmla="*/ 0 w 177"/>
                    <a:gd name="T13" fmla="*/ 0 h 13"/>
                    <a:gd name="T14" fmla="*/ 0 w 177"/>
                    <a:gd name="T15" fmla="*/ 0 h 13"/>
                    <a:gd name="T16" fmla="*/ 0 w 177"/>
                    <a:gd name="T17" fmla="*/ 0 h 13"/>
                    <a:gd name="T18" fmla="*/ 0 w 177"/>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7"/>
                    <a:gd name="T31" fmla="*/ 0 h 13"/>
                    <a:gd name="T32" fmla="*/ 177 w 177"/>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7" h="13">
                      <a:moveTo>
                        <a:pt x="20" y="9"/>
                      </a:moveTo>
                      <a:lnTo>
                        <a:pt x="13" y="0"/>
                      </a:lnTo>
                      <a:lnTo>
                        <a:pt x="177" y="1"/>
                      </a:lnTo>
                      <a:lnTo>
                        <a:pt x="177" y="13"/>
                      </a:lnTo>
                      <a:lnTo>
                        <a:pt x="13" y="12"/>
                      </a:lnTo>
                      <a:lnTo>
                        <a:pt x="6" y="3"/>
                      </a:lnTo>
                      <a:lnTo>
                        <a:pt x="13" y="12"/>
                      </a:lnTo>
                      <a:lnTo>
                        <a:pt x="0" y="12"/>
                      </a:lnTo>
                      <a:lnTo>
                        <a:pt x="6" y="3"/>
                      </a:lnTo>
                      <a:lnTo>
                        <a:pt x="20" y="9"/>
                      </a:lnTo>
                      <a:close/>
                    </a:path>
                  </a:pathLst>
                </a:custGeom>
                <a:solidFill>
                  <a:srgbClr val="FFB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71" name="Freeform 294"/>
                <p:cNvSpPr>
                  <a:spLocks/>
                </p:cNvSpPr>
                <p:nvPr/>
              </p:nvSpPr>
              <p:spPr bwMode="auto">
                <a:xfrm>
                  <a:off x="3058" y="3336"/>
                  <a:ext cx="180" cy="225"/>
                </a:xfrm>
                <a:custGeom>
                  <a:avLst/>
                  <a:gdLst>
                    <a:gd name="T0" fmla="*/ 0 w 541"/>
                    <a:gd name="T1" fmla="*/ 0 h 677"/>
                    <a:gd name="T2" fmla="*/ 0 w 541"/>
                    <a:gd name="T3" fmla="*/ 0 h 677"/>
                    <a:gd name="T4" fmla="*/ 1 w 541"/>
                    <a:gd name="T5" fmla="*/ 0 h 677"/>
                    <a:gd name="T6" fmla="*/ 1 w 541"/>
                    <a:gd name="T7" fmla="*/ 1 h 677"/>
                    <a:gd name="T8" fmla="*/ 0 w 541"/>
                    <a:gd name="T9" fmla="*/ 1 h 677"/>
                    <a:gd name="T10" fmla="*/ 0 w 541"/>
                    <a:gd name="T11" fmla="*/ 0 h 677"/>
                    <a:gd name="T12" fmla="*/ 0 60000 65536"/>
                    <a:gd name="T13" fmla="*/ 0 60000 65536"/>
                    <a:gd name="T14" fmla="*/ 0 60000 65536"/>
                    <a:gd name="T15" fmla="*/ 0 60000 65536"/>
                    <a:gd name="T16" fmla="*/ 0 60000 65536"/>
                    <a:gd name="T17" fmla="*/ 0 60000 65536"/>
                    <a:gd name="T18" fmla="*/ 0 w 541"/>
                    <a:gd name="T19" fmla="*/ 0 h 677"/>
                    <a:gd name="T20" fmla="*/ 541 w 541"/>
                    <a:gd name="T21" fmla="*/ 677 h 677"/>
                  </a:gdLst>
                  <a:ahLst/>
                  <a:cxnLst>
                    <a:cxn ang="T12">
                      <a:pos x="T0" y="T1"/>
                    </a:cxn>
                    <a:cxn ang="T13">
                      <a:pos x="T2" y="T3"/>
                    </a:cxn>
                    <a:cxn ang="T14">
                      <a:pos x="T4" y="T5"/>
                    </a:cxn>
                    <a:cxn ang="T15">
                      <a:pos x="T6" y="T7"/>
                    </a:cxn>
                    <a:cxn ang="T16">
                      <a:pos x="T8" y="T9"/>
                    </a:cxn>
                    <a:cxn ang="T17">
                      <a:pos x="T10" y="T11"/>
                    </a:cxn>
                  </a:cxnLst>
                  <a:rect l="T18" t="T19" r="T20" b="T21"/>
                  <a:pathLst>
                    <a:path w="541" h="677">
                      <a:moveTo>
                        <a:pt x="7" y="54"/>
                      </a:moveTo>
                      <a:lnTo>
                        <a:pt x="261" y="0"/>
                      </a:lnTo>
                      <a:lnTo>
                        <a:pt x="541" y="57"/>
                      </a:lnTo>
                      <a:lnTo>
                        <a:pt x="534" y="677"/>
                      </a:lnTo>
                      <a:lnTo>
                        <a:pt x="0" y="674"/>
                      </a:lnTo>
                      <a:lnTo>
                        <a:pt x="7" y="54"/>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72" name="Freeform 295"/>
                <p:cNvSpPr>
                  <a:spLocks/>
                </p:cNvSpPr>
                <p:nvPr/>
              </p:nvSpPr>
              <p:spPr bwMode="auto">
                <a:xfrm>
                  <a:off x="3059" y="3333"/>
                  <a:ext cx="86" cy="23"/>
                </a:xfrm>
                <a:custGeom>
                  <a:avLst/>
                  <a:gdLst>
                    <a:gd name="T0" fmla="*/ 0 w 258"/>
                    <a:gd name="T1" fmla="*/ 0 h 67"/>
                    <a:gd name="T2" fmla="*/ 0 w 258"/>
                    <a:gd name="T3" fmla="*/ 0 h 67"/>
                    <a:gd name="T4" fmla="*/ 0 w 258"/>
                    <a:gd name="T5" fmla="*/ 0 h 67"/>
                    <a:gd name="T6" fmla="*/ 0 w 258"/>
                    <a:gd name="T7" fmla="*/ 0 h 67"/>
                    <a:gd name="T8" fmla="*/ 0 w 258"/>
                    <a:gd name="T9" fmla="*/ 0 h 67"/>
                    <a:gd name="T10" fmla="*/ 0 w 258"/>
                    <a:gd name="T11" fmla="*/ 0 h 67"/>
                    <a:gd name="T12" fmla="*/ 0 w 258"/>
                    <a:gd name="T13" fmla="*/ 0 h 67"/>
                    <a:gd name="T14" fmla="*/ 0 w 258"/>
                    <a:gd name="T15" fmla="*/ 0 h 67"/>
                    <a:gd name="T16" fmla="*/ 0 w 258"/>
                    <a:gd name="T17" fmla="*/ 0 h 67"/>
                    <a:gd name="T18" fmla="*/ 0 w 258"/>
                    <a:gd name="T19" fmla="*/ 0 h 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8"/>
                    <a:gd name="T31" fmla="*/ 0 h 67"/>
                    <a:gd name="T32" fmla="*/ 258 w 258"/>
                    <a:gd name="T33" fmla="*/ 67 h 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8" h="67">
                      <a:moveTo>
                        <a:pt x="254" y="13"/>
                      </a:moveTo>
                      <a:lnTo>
                        <a:pt x="258" y="13"/>
                      </a:lnTo>
                      <a:lnTo>
                        <a:pt x="4" y="67"/>
                      </a:lnTo>
                      <a:lnTo>
                        <a:pt x="0" y="55"/>
                      </a:lnTo>
                      <a:lnTo>
                        <a:pt x="254" y="0"/>
                      </a:lnTo>
                      <a:lnTo>
                        <a:pt x="258" y="0"/>
                      </a:lnTo>
                      <a:lnTo>
                        <a:pt x="254" y="0"/>
                      </a:lnTo>
                      <a:lnTo>
                        <a:pt x="256" y="0"/>
                      </a:lnTo>
                      <a:lnTo>
                        <a:pt x="258" y="0"/>
                      </a:lnTo>
                      <a:lnTo>
                        <a:pt x="254" y="13"/>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73" name="Freeform 296"/>
                <p:cNvSpPr>
                  <a:spLocks/>
                </p:cNvSpPr>
                <p:nvPr/>
              </p:nvSpPr>
              <p:spPr bwMode="auto">
                <a:xfrm>
                  <a:off x="3144" y="3333"/>
                  <a:ext cx="97" cy="24"/>
                </a:xfrm>
                <a:custGeom>
                  <a:avLst/>
                  <a:gdLst>
                    <a:gd name="T0" fmla="*/ 0 w 290"/>
                    <a:gd name="T1" fmla="*/ 0 h 70"/>
                    <a:gd name="T2" fmla="*/ 0 w 290"/>
                    <a:gd name="T3" fmla="*/ 0 h 70"/>
                    <a:gd name="T4" fmla="*/ 0 w 290"/>
                    <a:gd name="T5" fmla="*/ 0 h 70"/>
                    <a:gd name="T6" fmla="*/ 0 w 290"/>
                    <a:gd name="T7" fmla="*/ 0 h 70"/>
                    <a:gd name="T8" fmla="*/ 0 w 290"/>
                    <a:gd name="T9" fmla="*/ 0 h 70"/>
                    <a:gd name="T10" fmla="*/ 0 w 290"/>
                    <a:gd name="T11" fmla="*/ 0 h 70"/>
                    <a:gd name="T12" fmla="*/ 0 w 290"/>
                    <a:gd name="T13" fmla="*/ 0 h 70"/>
                    <a:gd name="T14" fmla="*/ 0 w 290"/>
                    <a:gd name="T15" fmla="*/ 0 h 70"/>
                    <a:gd name="T16" fmla="*/ 0 w 290"/>
                    <a:gd name="T17" fmla="*/ 0 h 70"/>
                    <a:gd name="T18" fmla="*/ 0 w 290"/>
                    <a:gd name="T19" fmla="*/ 0 h 7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
                    <a:gd name="T31" fmla="*/ 0 h 70"/>
                    <a:gd name="T32" fmla="*/ 290 w 290"/>
                    <a:gd name="T33" fmla="*/ 70 h 7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 h="70">
                      <a:moveTo>
                        <a:pt x="274" y="64"/>
                      </a:moveTo>
                      <a:lnTo>
                        <a:pt x="280" y="70"/>
                      </a:lnTo>
                      <a:lnTo>
                        <a:pt x="0" y="13"/>
                      </a:lnTo>
                      <a:lnTo>
                        <a:pt x="4" y="0"/>
                      </a:lnTo>
                      <a:lnTo>
                        <a:pt x="284" y="58"/>
                      </a:lnTo>
                      <a:lnTo>
                        <a:pt x="290" y="64"/>
                      </a:lnTo>
                      <a:lnTo>
                        <a:pt x="284" y="58"/>
                      </a:lnTo>
                      <a:lnTo>
                        <a:pt x="290" y="60"/>
                      </a:lnTo>
                      <a:lnTo>
                        <a:pt x="290" y="64"/>
                      </a:lnTo>
                      <a:lnTo>
                        <a:pt x="274" y="64"/>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74" name="Freeform 297"/>
                <p:cNvSpPr>
                  <a:spLocks/>
                </p:cNvSpPr>
                <p:nvPr/>
              </p:nvSpPr>
              <p:spPr bwMode="auto">
                <a:xfrm>
                  <a:off x="3233" y="3355"/>
                  <a:ext cx="8" cy="208"/>
                </a:xfrm>
                <a:custGeom>
                  <a:avLst/>
                  <a:gdLst>
                    <a:gd name="T0" fmla="*/ 0 w 23"/>
                    <a:gd name="T1" fmla="*/ 1 h 626"/>
                    <a:gd name="T2" fmla="*/ 0 w 23"/>
                    <a:gd name="T3" fmla="*/ 1 h 626"/>
                    <a:gd name="T4" fmla="*/ 0 w 23"/>
                    <a:gd name="T5" fmla="*/ 0 h 626"/>
                    <a:gd name="T6" fmla="*/ 0 w 23"/>
                    <a:gd name="T7" fmla="*/ 0 h 626"/>
                    <a:gd name="T8" fmla="*/ 0 w 23"/>
                    <a:gd name="T9" fmla="*/ 1 h 626"/>
                    <a:gd name="T10" fmla="*/ 0 w 23"/>
                    <a:gd name="T11" fmla="*/ 1 h 626"/>
                    <a:gd name="T12" fmla="*/ 0 w 23"/>
                    <a:gd name="T13" fmla="*/ 1 h 626"/>
                    <a:gd name="T14" fmla="*/ 0 w 23"/>
                    <a:gd name="T15" fmla="*/ 1 h 626"/>
                    <a:gd name="T16" fmla="*/ 0 w 23"/>
                    <a:gd name="T17" fmla="*/ 1 h 626"/>
                    <a:gd name="T18" fmla="*/ 0 w 23"/>
                    <a:gd name="T19" fmla="*/ 1 h 6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626"/>
                    <a:gd name="T32" fmla="*/ 23 w 23"/>
                    <a:gd name="T33" fmla="*/ 626 h 6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626">
                      <a:moveTo>
                        <a:pt x="8" y="614"/>
                      </a:moveTo>
                      <a:lnTo>
                        <a:pt x="0" y="620"/>
                      </a:lnTo>
                      <a:lnTo>
                        <a:pt x="7" y="0"/>
                      </a:lnTo>
                      <a:lnTo>
                        <a:pt x="23" y="0"/>
                      </a:lnTo>
                      <a:lnTo>
                        <a:pt x="16" y="620"/>
                      </a:lnTo>
                      <a:lnTo>
                        <a:pt x="8" y="626"/>
                      </a:lnTo>
                      <a:lnTo>
                        <a:pt x="16" y="620"/>
                      </a:lnTo>
                      <a:lnTo>
                        <a:pt x="16" y="626"/>
                      </a:lnTo>
                      <a:lnTo>
                        <a:pt x="8" y="626"/>
                      </a:lnTo>
                      <a:lnTo>
                        <a:pt x="8" y="614"/>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75" name="Freeform 298"/>
                <p:cNvSpPr>
                  <a:spLocks/>
                </p:cNvSpPr>
                <p:nvPr/>
              </p:nvSpPr>
              <p:spPr bwMode="auto">
                <a:xfrm>
                  <a:off x="3054" y="3558"/>
                  <a:ext cx="182" cy="5"/>
                </a:xfrm>
                <a:custGeom>
                  <a:avLst/>
                  <a:gdLst>
                    <a:gd name="T0" fmla="*/ 0 w 544"/>
                    <a:gd name="T1" fmla="*/ 0 h 16"/>
                    <a:gd name="T2" fmla="*/ 0 w 544"/>
                    <a:gd name="T3" fmla="*/ 0 h 16"/>
                    <a:gd name="T4" fmla="*/ 1 w 544"/>
                    <a:gd name="T5" fmla="*/ 0 h 16"/>
                    <a:gd name="T6" fmla="*/ 1 w 544"/>
                    <a:gd name="T7" fmla="*/ 0 h 16"/>
                    <a:gd name="T8" fmla="*/ 0 w 544"/>
                    <a:gd name="T9" fmla="*/ 0 h 16"/>
                    <a:gd name="T10" fmla="*/ 0 w 544"/>
                    <a:gd name="T11" fmla="*/ 0 h 16"/>
                    <a:gd name="T12" fmla="*/ 0 w 544"/>
                    <a:gd name="T13" fmla="*/ 0 h 16"/>
                    <a:gd name="T14" fmla="*/ 0 w 544"/>
                    <a:gd name="T15" fmla="*/ 0 h 16"/>
                    <a:gd name="T16" fmla="*/ 0 w 544"/>
                    <a:gd name="T17" fmla="*/ 0 h 16"/>
                    <a:gd name="T18" fmla="*/ 0 w 544"/>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4"/>
                    <a:gd name="T31" fmla="*/ 0 h 16"/>
                    <a:gd name="T32" fmla="*/ 544 w 544"/>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4" h="16">
                      <a:moveTo>
                        <a:pt x="17" y="9"/>
                      </a:moveTo>
                      <a:lnTo>
                        <a:pt x="10" y="0"/>
                      </a:lnTo>
                      <a:lnTo>
                        <a:pt x="544" y="4"/>
                      </a:lnTo>
                      <a:lnTo>
                        <a:pt x="544" y="16"/>
                      </a:lnTo>
                      <a:lnTo>
                        <a:pt x="10" y="13"/>
                      </a:lnTo>
                      <a:lnTo>
                        <a:pt x="3" y="5"/>
                      </a:lnTo>
                      <a:lnTo>
                        <a:pt x="10" y="13"/>
                      </a:lnTo>
                      <a:lnTo>
                        <a:pt x="0" y="13"/>
                      </a:lnTo>
                      <a:lnTo>
                        <a:pt x="3" y="5"/>
                      </a:lnTo>
                      <a:lnTo>
                        <a:pt x="17" y="9"/>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76" name="Freeform 299"/>
                <p:cNvSpPr>
                  <a:spLocks/>
                </p:cNvSpPr>
                <p:nvPr/>
              </p:nvSpPr>
              <p:spPr bwMode="auto">
                <a:xfrm>
                  <a:off x="738" y="3421"/>
                  <a:ext cx="2831" cy="152"/>
                </a:xfrm>
                <a:custGeom>
                  <a:avLst/>
                  <a:gdLst>
                    <a:gd name="T0" fmla="*/ 11 w 8495"/>
                    <a:gd name="T1" fmla="*/ 0 h 454"/>
                    <a:gd name="T2" fmla="*/ 11 w 8495"/>
                    <a:gd name="T3" fmla="*/ 0 h 454"/>
                    <a:gd name="T4" fmla="*/ 11 w 8495"/>
                    <a:gd name="T5" fmla="*/ 0 h 454"/>
                    <a:gd name="T6" fmla="*/ 11 w 8495"/>
                    <a:gd name="T7" fmla="*/ 0 h 454"/>
                    <a:gd name="T8" fmla="*/ 10 w 8495"/>
                    <a:gd name="T9" fmla="*/ 0 h 454"/>
                    <a:gd name="T10" fmla="*/ 10 w 8495"/>
                    <a:gd name="T11" fmla="*/ 0 h 454"/>
                    <a:gd name="T12" fmla="*/ 10 w 8495"/>
                    <a:gd name="T13" fmla="*/ 0 h 454"/>
                    <a:gd name="T14" fmla="*/ 9 w 8495"/>
                    <a:gd name="T15" fmla="*/ 0 h 454"/>
                    <a:gd name="T16" fmla="*/ 9 w 8495"/>
                    <a:gd name="T17" fmla="*/ 0 h 454"/>
                    <a:gd name="T18" fmla="*/ 9 w 8495"/>
                    <a:gd name="T19" fmla="*/ 0 h 454"/>
                    <a:gd name="T20" fmla="*/ 9 w 8495"/>
                    <a:gd name="T21" fmla="*/ 0 h 454"/>
                    <a:gd name="T22" fmla="*/ 9 w 8495"/>
                    <a:gd name="T23" fmla="*/ 0 h 454"/>
                    <a:gd name="T24" fmla="*/ 8 w 8495"/>
                    <a:gd name="T25" fmla="*/ 0 h 454"/>
                    <a:gd name="T26" fmla="*/ 8 w 8495"/>
                    <a:gd name="T27" fmla="*/ 0 h 454"/>
                    <a:gd name="T28" fmla="*/ 8 w 8495"/>
                    <a:gd name="T29" fmla="*/ 0 h 454"/>
                    <a:gd name="T30" fmla="*/ 7 w 8495"/>
                    <a:gd name="T31" fmla="*/ 0 h 454"/>
                    <a:gd name="T32" fmla="*/ 7 w 8495"/>
                    <a:gd name="T33" fmla="*/ 0 h 454"/>
                    <a:gd name="T34" fmla="*/ 7 w 8495"/>
                    <a:gd name="T35" fmla="*/ 0 h 454"/>
                    <a:gd name="T36" fmla="*/ 7 w 8495"/>
                    <a:gd name="T37" fmla="*/ 0 h 454"/>
                    <a:gd name="T38" fmla="*/ 7 w 8495"/>
                    <a:gd name="T39" fmla="*/ 0 h 454"/>
                    <a:gd name="T40" fmla="*/ 6 w 8495"/>
                    <a:gd name="T41" fmla="*/ 0 h 454"/>
                    <a:gd name="T42" fmla="*/ 6 w 8495"/>
                    <a:gd name="T43" fmla="*/ 0 h 454"/>
                    <a:gd name="T44" fmla="*/ 6 w 8495"/>
                    <a:gd name="T45" fmla="*/ 0 h 454"/>
                    <a:gd name="T46" fmla="*/ 6 w 8495"/>
                    <a:gd name="T47" fmla="*/ 0 h 454"/>
                    <a:gd name="T48" fmla="*/ 6 w 8495"/>
                    <a:gd name="T49" fmla="*/ 0 h 454"/>
                    <a:gd name="T50" fmla="*/ 6 w 8495"/>
                    <a:gd name="T51" fmla="*/ 0 h 454"/>
                    <a:gd name="T52" fmla="*/ 6 w 8495"/>
                    <a:gd name="T53" fmla="*/ 0 h 454"/>
                    <a:gd name="T54" fmla="*/ 5 w 8495"/>
                    <a:gd name="T55" fmla="*/ 0 h 454"/>
                    <a:gd name="T56" fmla="*/ 5 w 8495"/>
                    <a:gd name="T57" fmla="*/ 0 h 454"/>
                    <a:gd name="T58" fmla="*/ 5 w 8495"/>
                    <a:gd name="T59" fmla="*/ 0 h 454"/>
                    <a:gd name="T60" fmla="*/ 5 w 8495"/>
                    <a:gd name="T61" fmla="*/ 0 h 454"/>
                    <a:gd name="T62" fmla="*/ 5 w 8495"/>
                    <a:gd name="T63" fmla="*/ 0 h 454"/>
                    <a:gd name="T64" fmla="*/ 4 w 8495"/>
                    <a:gd name="T65" fmla="*/ 0 h 454"/>
                    <a:gd name="T66" fmla="*/ 4 w 8495"/>
                    <a:gd name="T67" fmla="*/ 0 h 454"/>
                    <a:gd name="T68" fmla="*/ 4 w 8495"/>
                    <a:gd name="T69" fmla="*/ 0 h 454"/>
                    <a:gd name="T70" fmla="*/ 4 w 8495"/>
                    <a:gd name="T71" fmla="*/ 0 h 454"/>
                    <a:gd name="T72" fmla="*/ 4 w 8495"/>
                    <a:gd name="T73" fmla="*/ 0 h 454"/>
                    <a:gd name="T74" fmla="*/ 4 w 8495"/>
                    <a:gd name="T75" fmla="*/ 0 h 454"/>
                    <a:gd name="T76" fmla="*/ 4 w 8495"/>
                    <a:gd name="T77" fmla="*/ 0 h 454"/>
                    <a:gd name="T78" fmla="*/ 3 w 8495"/>
                    <a:gd name="T79" fmla="*/ 0 h 454"/>
                    <a:gd name="T80" fmla="*/ 3 w 8495"/>
                    <a:gd name="T81" fmla="*/ 0 h 454"/>
                    <a:gd name="T82" fmla="*/ 3 w 8495"/>
                    <a:gd name="T83" fmla="*/ 0 h 454"/>
                    <a:gd name="T84" fmla="*/ 3 w 8495"/>
                    <a:gd name="T85" fmla="*/ 0 h 454"/>
                    <a:gd name="T86" fmla="*/ 3 w 8495"/>
                    <a:gd name="T87" fmla="*/ 0 h 454"/>
                    <a:gd name="T88" fmla="*/ 2 w 8495"/>
                    <a:gd name="T89" fmla="*/ 0 h 454"/>
                    <a:gd name="T90" fmla="*/ 2 w 8495"/>
                    <a:gd name="T91" fmla="*/ 0 h 454"/>
                    <a:gd name="T92" fmla="*/ 2 w 8495"/>
                    <a:gd name="T93" fmla="*/ 0 h 454"/>
                    <a:gd name="T94" fmla="*/ 2 w 8495"/>
                    <a:gd name="T95" fmla="*/ 0 h 454"/>
                    <a:gd name="T96" fmla="*/ 2 w 8495"/>
                    <a:gd name="T97" fmla="*/ 0 h 454"/>
                    <a:gd name="T98" fmla="*/ 1 w 8495"/>
                    <a:gd name="T99" fmla="*/ 0 h 454"/>
                    <a:gd name="T100" fmla="*/ 1 w 8495"/>
                    <a:gd name="T101" fmla="*/ 0 h 454"/>
                    <a:gd name="T102" fmla="*/ 1 w 8495"/>
                    <a:gd name="T103" fmla="*/ 0 h 454"/>
                    <a:gd name="T104" fmla="*/ 0 w 8495"/>
                    <a:gd name="T105" fmla="*/ 0 h 454"/>
                    <a:gd name="T106" fmla="*/ 0 w 8495"/>
                    <a:gd name="T107" fmla="*/ 0 h 454"/>
                    <a:gd name="T108" fmla="*/ 0 w 8495"/>
                    <a:gd name="T109" fmla="*/ 1 h 4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495"/>
                    <a:gd name="T166" fmla="*/ 0 h 454"/>
                    <a:gd name="T167" fmla="*/ 8495 w 8495"/>
                    <a:gd name="T168" fmla="*/ 454 h 45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495" h="454">
                      <a:moveTo>
                        <a:pt x="8492" y="454"/>
                      </a:moveTo>
                      <a:lnTo>
                        <a:pt x="8495" y="229"/>
                      </a:lnTo>
                      <a:lnTo>
                        <a:pt x="8326" y="255"/>
                      </a:lnTo>
                      <a:lnTo>
                        <a:pt x="8252" y="239"/>
                      </a:lnTo>
                      <a:lnTo>
                        <a:pt x="8162" y="227"/>
                      </a:lnTo>
                      <a:lnTo>
                        <a:pt x="8066" y="238"/>
                      </a:lnTo>
                      <a:lnTo>
                        <a:pt x="8014" y="226"/>
                      </a:lnTo>
                      <a:lnTo>
                        <a:pt x="7956" y="209"/>
                      </a:lnTo>
                      <a:lnTo>
                        <a:pt x="7898" y="209"/>
                      </a:lnTo>
                      <a:lnTo>
                        <a:pt x="7786" y="225"/>
                      </a:lnTo>
                      <a:lnTo>
                        <a:pt x="7808" y="209"/>
                      </a:lnTo>
                      <a:lnTo>
                        <a:pt x="7786" y="225"/>
                      </a:lnTo>
                      <a:lnTo>
                        <a:pt x="7771" y="225"/>
                      </a:lnTo>
                      <a:lnTo>
                        <a:pt x="7718" y="208"/>
                      </a:lnTo>
                      <a:lnTo>
                        <a:pt x="7697" y="192"/>
                      </a:lnTo>
                      <a:lnTo>
                        <a:pt x="7661" y="192"/>
                      </a:lnTo>
                      <a:lnTo>
                        <a:pt x="7607" y="192"/>
                      </a:lnTo>
                      <a:lnTo>
                        <a:pt x="7586" y="180"/>
                      </a:lnTo>
                      <a:lnTo>
                        <a:pt x="7533" y="191"/>
                      </a:lnTo>
                      <a:lnTo>
                        <a:pt x="7475" y="223"/>
                      </a:lnTo>
                      <a:lnTo>
                        <a:pt x="7438" y="179"/>
                      </a:lnTo>
                      <a:lnTo>
                        <a:pt x="7380" y="179"/>
                      </a:lnTo>
                      <a:lnTo>
                        <a:pt x="7343" y="190"/>
                      </a:lnTo>
                      <a:lnTo>
                        <a:pt x="7268" y="222"/>
                      </a:lnTo>
                      <a:lnTo>
                        <a:pt x="7216" y="220"/>
                      </a:lnTo>
                      <a:lnTo>
                        <a:pt x="7142" y="220"/>
                      </a:lnTo>
                      <a:lnTo>
                        <a:pt x="7105" y="219"/>
                      </a:lnTo>
                      <a:lnTo>
                        <a:pt x="7068" y="204"/>
                      </a:lnTo>
                      <a:lnTo>
                        <a:pt x="7031" y="204"/>
                      </a:lnTo>
                      <a:lnTo>
                        <a:pt x="6994" y="203"/>
                      </a:lnTo>
                      <a:lnTo>
                        <a:pt x="6957" y="219"/>
                      </a:lnTo>
                      <a:lnTo>
                        <a:pt x="6904" y="231"/>
                      </a:lnTo>
                      <a:lnTo>
                        <a:pt x="6883" y="231"/>
                      </a:lnTo>
                      <a:lnTo>
                        <a:pt x="6846" y="230"/>
                      </a:lnTo>
                      <a:lnTo>
                        <a:pt x="6772" y="245"/>
                      </a:lnTo>
                      <a:lnTo>
                        <a:pt x="6751" y="217"/>
                      </a:lnTo>
                      <a:lnTo>
                        <a:pt x="6751" y="202"/>
                      </a:lnTo>
                      <a:lnTo>
                        <a:pt x="6714" y="217"/>
                      </a:lnTo>
                      <a:lnTo>
                        <a:pt x="6662" y="201"/>
                      </a:lnTo>
                      <a:lnTo>
                        <a:pt x="6624" y="216"/>
                      </a:lnTo>
                      <a:lnTo>
                        <a:pt x="6587" y="216"/>
                      </a:lnTo>
                      <a:lnTo>
                        <a:pt x="6550" y="200"/>
                      </a:lnTo>
                      <a:lnTo>
                        <a:pt x="6513" y="216"/>
                      </a:lnTo>
                      <a:lnTo>
                        <a:pt x="6476" y="200"/>
                      </a:lnTo>
                      <a:lnTo>
                        <a:pt x="6439" y="184"/>
                      </a:lnTo>
                      <a:lnTo>
                        <a:pt x="6402" y="156"/>
                      </a:lnTo>
                      <a:lnTo>
                        <a:pt x="6365" y="171"/>
                      </a:lnTo>
                      <a:lnTo>
                        <a:pt x="6292" y="183"/>
                      </a:lnTo>
                      <a:lnTo>
                        <a:pt x="6217" y="170"/>
                      </a:lnTo>
                      <a:lnTo>
                        <a:pt x="6181" y="183"/>
                      </a:lnTo>
                      <a:lnTo>
                        <a:pt x="6159" y="198"/>
                      </a:lnTo>
                      <a:lnTo>
                        <a:pt x="6106" y="182"/>
                      </a:lnTo>
                      <a:lnTo>
                        <a:pt x="6086" y="197"/>
                      </a:lnTo>
                      <a:lnTo>
                        <a:pt x="6011" y="212"/>
                      </a:lnTo>
                      <a:lnTo>
                        <a:pt x="5980" y="153"/>
                      </a:lnTo>
                      <a:lnTo>
                        <a:pt x="5922" y="153"/>
                      </a:lnTo>
                      <a:lnTo>
                        <a:pt x="5848" y="196"/>
                      </a:lnTo>
                      <a:lnTo>
                        <a:pt x="5810" y="196"/>
                      </a:lnTo>
                      <a:lnTo>
                        <a:pt x="5826" y="224"/>
                      </a:lnTo>
                      <a:lnTo>
                        <a:pt x="5662" y="223"/>
                      </a:lnTo>
                      <a:lnTo>
                        <a:pt x="5567" y="249"/>
                      </a:lnTo>
                      <a:lnTo>
                        <a:pt x="5440" y="264"/>
                      </a:lnTo>
                      <a:lnTo>
                        <a:pt x="5366" y="264"/>
                      </a:lnTo>
                      <a:lnTo>
                        <a:pt x="5313" y="236"/>
                      </a:lnTo>
                      <a:lnTo>
                        <a:pt x="5255" y="219"/>
                      </a:lnTo>
                      <a:lnTo>
                        <a:pt x="5218" y="207"/>
                      </a:lnTo>
                      <a:lnTo>
                        <a:pt x="5219" y="148"/>
                      </a:lnTo>
                      <a:lnTo>
                        <a:pt x="5183" y="120"/>
                      </a:lnTo>
                      <a:lnTo>
                        <a:pt x="5124" y="120"/>
                      </a:lnTo>
                      <a:lnTo>
                        <a:pt x="5108" y="148"/>
                      </a:lnTo>
                      <a:lnTo>
                        <a:pt x="5034" y="163"/>
                      </a:lnTo>
                      <a:lnTo>
                        <a:pt x="4976" y="131"/>
                      </a:lnTo>
                      <a:lnTo>
                        <a:pt x="4940" y="103"/>
                      </a:lnTo>
                      <a:lnTo>
                        <a:pt x="4923" y="118"/>
                      </a:lnTo>
                      <a:lnTo>
                        <a:pt x="4923" y="147"/>
                      </a:lnTo>
                      <a:lnTo>
                        <a:pt x="4886" y="146"/>
                      </a:lnTo>
                      <a:lnTo>
                        <a:pt x="4828" y="91"/>
                      </a:lnTo>
                      <a:lnTo>
                        <a:pt x="4849" y="146"/>
                      </a:lnTo>
                      <a:lnTo>
                        <a:pt x="4812" y="130"/>
                      </a:lnTo>
                      <a:lnTo>
                        <a:pt x="4791" y="118"/>
                      </a:lnTo>
                      <a:lnTo>
                        <a:pt x="4775" y="130"/>
                      </a:lnTo>
                      <a:lnTo>
                        <a:pt x="4754" y="189"/>
                      </a:lnTo>
                      <a:lnTo>
                        <a:pt x="4737" y="204"/>
                      </a:lnTo>
                      <a:lnTo>
                        <a:pt x="4737" y="161"/>
                      </a:lnTo>
                      <a:lnTo>
                        <a:pt x="4702" y="130"/>
                      </a:lnTo>
                      <a:lnTo>
                        <a:pt x="4643" y="129"/>
                      </a:lnTo>
                      <a:lnTo>
                        <a:pt x="4606" y="145"/>
                      </a:lnTo>
                      <a:lnTo>
                        <a:pt x="4532" y="160"/>
                      </a:lnTo>
                      <a:lnTo>
                        <a:pt x="4554" y="129"/>
                      </a:lnTo>
                      <a:lnTo>
                        <a:pt x="4495" y="116"/>
                      </a:lnTo>
                      <a:lnTo>
                        <a:pt x="4495" y="89"/>
                      </a:lnTo>
                      <a:lnTo>
                        <a:pt x="4480" y="89"/>
                      </a:lnTo>
                      <a:lnTo>
                        <a:pt x="4480" y="57"/>
                      </a:lnTo>
                      <a:lnTo>
                        <a:pt x="4442" y="100"/>
                      </a:lnTo>
                      <a:lnTo>
                        <a:pt x="4442" y="115"/>
                      </a:lnTo>
                      <a:lnTo>
                        <a:pt x="4442" y="128"/>
                      </a:lnTo>
                      <a:lnTo>
                        <a:pt x="4422" y="115"/>
                      </a:lnTo>
                      <a:lnTo>
                        <a:pt x="4405" y="88"/>
                      </a:lnTo>
                      <a:lnTo>
                        <a:pt x="4406" y="45"/>
                      </a:lnTo>
                      <a:lnTo>
                        <a:pt x="4370" y="28"/>
                      </a:lnTo>
                      <a:lnTo>
                        <a:pt x="4333" y="12"/>
                      </a:lnTo>
                      <a:lnTo>
                        <a:pt x="4296" y="0"/>
                      </a:lnTo>
                      <a:lnTo>
                        <a:pt x="4258" y="27"/>
                      </a:lnTo>
                      <a:lnTo>
                        <a:pt x="4237" y="27"/>
                      </a:lnTo>
                      <a:lnTo>
                        <a:pt x="4200" y="43"/>
                      </a:lnTo>
                      <a:lnTo>
                        <a:pt x="4163" y="55"/>
                      </a:lnTo>
                      <a:lnTo>
                        <a:pt x="4126" y="70"/>
                      </a:lnTo>
                      <a:lnTo>
                        <a:pt x="4072" y="86"/>
                      </a:lnTo>
                      <a:lnTo>
                        <a:pt x="4072" y="113"/>
                      </a:lnTo>
                      <a:lnTo>
                        <a:pt x="4036" y="141"/>
                      </a:lnTo>
                      <a:lnTo>
                        <a:pt x="3998" y="141"/>
                      </a:lnTo>
                      <a:lnTo>
                        <a:pt x="3941" y="112"/>
                      </a:lnTo>
                      <a:lnTo>
                        <a:pt x="3903" y="112"/>
                      </a:lnTo>
                      <a:lnTo>
                        <a:pt x="3866" y="123"/>
                      </a:lnTo>
                      <a:lnTo>
                        <a:pt x="3829" y="84"/>
                      </a:lnTo>
                      <a:lnTo>
                        <a:pt x="3814" y="111"/>
                      </a:lnTo>
                      <a:lnTo>
                        <a:pt x="3755" y="155"/>
                      </a:lnTo>
                      <a:lnTo>
                        <a:pt x="3718" y="139"/>
                      </a:lnTo>
                      <a:lnTo>
                        <a:pt x="3643" y="154"/>
                      </a:lnTo>
                      <a:lnTo>
                        <a:pt x="3570" y="181"/>
                      </a:lnTo>
                      <a:lnTo>
                        <a:pt x="3554" y="165"/>
                      </a:lnTo>
                      <a:lnTo>
                        <a:pt x="3533" y="138"/>
                      </a:lnTo>
                      <a:lnTo>
                        <a:pt x="3496" y="94"/>
                      </a:lnTo>
                      <a:lnTo>
                        <a:pt x="3481" y="109"/>
                      </a:lnTo>
                      <a:lnTo>
                        <a:pt x="3460" y="66"/>
                      </a:lnTo>
                      <a:lnTo>
                        <a:pt x="3423" y="93"/>
                      </a:lnTo>
                      <a:lnTo>
                        <a:pt x="3370" y="93"/>
                      </a:lnTo>
                      <a:lnTo>
                        <a:pt x="3333" y="120"/>
                      </a:lnTo>
                      <a:lnTo>
                        <a:pt x="3275" y="108"/>
                      </a:lnTo>
                      <a:lnTo>
                        <a:pt x="3185" y="107"/>
                      </a:lnTo>
                      <a:lnTo>
                        <a:pt x="3148" y="107"/>
                      </a:lnTo>
                      <a:lnTo>
                        <a:pt x="3126" y="151"/>
                      </a:lnTo>
                      <a:lnTo>
                        <a:pt x="3110" y="135"/>
                      </a:lnTo>
                      <a:lnTo>
                        <a:pt x="3073" y="118"/>
                      </a:lnTo>
                      <a:lnTo>
                        <a:pt x="3090" y="80"/>
                      </a:lnTo>
                      <a:lnTo>
                        <a:pt x="3053" y="47"/>
                      </a:lnTo>
                      <a:lnTo>
                        <a:pt x="3038" y="36"/>
                      </a:lnTo>
                      <a:lnTo>
                        <a:pt x="3000" y="63"/>
                      </a:lnTo>
                      <a:lnTo>
                        <a:pt x="2980" y="47"/>
                      </a:lnTo>
                      <a:lnTo>
                        <a:pt x="2943" y="3"/>
                      </a:lnTo>
                      <a:lnTo>
                        <a:pt x="2906" y="18"/>
                      </a:lnTo>
                      <a:lnTo>
                        <a:pt x="2852" y="77"/>
                      </a:lnTo>
                      <a:lnTo>
                        <a:pt x="2852" y="117"/>
                      </a:lnTo>
                      <a:lnTo>
                        <a:pt x="2830" y="149"/>
                      </a:lnTo>
                      <a:lnTo>
                        <a:pt x="2867" y="160"/>
                      </a:lnTo>
                      <a:lnTo>
                        <a:pt x="2830" y="160"/>
                      </a:lnTo>
                      <a:lnTo>
                        <a:pt x="2814" y="192"/>
                      </a:lnTo>
                      <a:lnTo>
                        <a:pt x="2829" y="204"/>
                      </a:lnTo>
                      <a:lnTo>
                        <a:pt x="2850" y="232"/>
                      </a:lnTo>
                      <a:lnTo>
                        <a:pt x="2793" y="219"/>
                      </a:lnTo>
                      <a:lnTo>
                        <a:pt x="2755" y="219"/>
                      </a:lnTo>
                      <a:lnTo>
                        <a:pt x="2703" y="176"/>
                      </a:lnTo>
                      <a:lnTo>
                        <a:pt x="2704" y="132"/>
                      </a:lnTo>
                      <a:lnTo>
                        <a:pt x="2629" y="115"/>
                      </a:lnTo>
                      <a:lnTo>
                        <a:pt x="2592" y="104"/>
                      </a:lnTo>
                      <a:lnTo>
                        <a:pt x="2608" y="159"/>
                      </a:lnTo>
                      <a:lnTo>
                        <a:pt x="2571" y="175"/>
                      </a:lnTo>
                      <a:lnTo>
                        <a:pt x="2534" y="175"/>
                      </a:lnTo>
                      <a:lnTo>
                        <a:pt x="2533" y="230"/>
                      </a:lnTo>
                      <a:lnTo>
                        <a:pt x="2480" y="245"/>
                      </a:lnTo>
                      <a:lnTo>
                        <a:pt x="2480" y="273"/>
                      </a:lnTo>
                      <a:lnTo>
                        <a:pt x="2459" y="257"/>
                      </a:lnTo>
                      <a:lnTo>
                        <a:pt x="2406" y="256"/>
                      </a:lnTo>
                      <a:lnTo>
                        <a:pt x="2384" y="284"/>
                      </a:lnTo>
                      <a:lnTo>
                        <a:pt x="2295" y="272"/>
                      </a:lnTo>
                      <a:lnTo>
                        <a:pt x="2237" y="255"/>
                      </a:lnTo>
                      <a:lnTo>
                        <a:pt x="2222" y="243"/>
                      </a:lnTo>
                      <a:lnTo>
                        <a:pt x="2237" y="283"/>
                      </a:lnTo>
                      <a:lnTo>
                        <a:pt x="2221" y="299"/>
                      </a:lnTo>
                      <a:lnTo>
                        <a:pt x="2147" y="283"/>
                      </a:lnTo>
                      <a:lnTo>
                        <a:pt x="2088" y="313"/>
                      </a:lnTo>
                      <a:lnTo>
                        <a:pt x="2036" y="297"/>
                      </a:lnTo>
                      <a:lnTo>
                        <a:pt x="1961" y="312"/>
                      </a:lnTo>
                      <a:lnTo>
                        <a:pt x="1924" y="325"/>
                      </a:lnTo>
                      <a:lnTo>
                        <a:pt x="1845" y="324"/>
                      </a:lnTo>
                      <a:lnTo>
                        <a:pt x="1903" y="297"/>
                      </a:lnTo>
                      <a:lnTo>
                        <a:pt x="1867" y="268"/>
                      </a:lnTo>
                      <a:lnTo>
                        <a:pt x="1846" y="268"/>
                      </a:lnTo>
                      <a:lnTo>
                        <a:pt x="1814" y="281"/>
                      </a:lnTo>
                      <a:lnTo>
                        <a:pt x="1756" y="240"/>
                      </a:lnTo>
                      <a:lnTo>
                        <a:pt x="1741" y="252"/>
                      </a:lnTo>
                      <a:lnTo>
                        <a:pt x="1718" y="295"/>
                      </a:lnTo>
                      <a:lnTo>
                        <a:pt x="1645" y="267"/>
                      </a:lnTo>
                      <a:lnTo>
                        <a:pt x="1628" y="295"/>
                      </a:lnTo>
                      <a:lnTo>
                        <a:pt x="1591" y="279"/>
                      </a:lnTo>
                      <a:lnTo>
                        <a:pt x="1534" y="266"/>
                      </a:lnTo>
                      <a:lnTo>
                        <a:pt x="1518" y="279"/>
                      </a:lnTo>
                      <a:lnTo>
                        <a:pt x="1460" y="309"/>
                      </a:lnTo>
                      <a:lnTo>
                        <a:pt x="1386" y="210"/>
                      </a:lnTo>
                      <a:lnTo>
                        <a:pt x="1371" y="166"/>
                      </a:lnTo>
                      <a:lnTo>
                        <a:pt x="1349" y="238"/>
                      </a:lnTo>
                      <a:lnTo>
                        <a:pt x="1348" y="278"/>
                      </a:lnTo>
                      <a:lnTo>
                        <a:pt x="1275" y="264"/>
                      </a:lnTo>
                      <a:lnTo>
                        <a:pt x="1275" y="237"/>
                      </a:lnTo>
                      <a:lnTo>
                        <a:pt x="1223" y="222"/>
                      </a:lnTo>
                      <a:lnTo>
                        <a:pt x="1185" y="237"/>
                      </a:lnTo>
                      <a:lnTo>
                        <a:pt x="1148" y="248"/>
                      </a:lnTo>
                      <a:lnTo>
                        <a:pt x="1090" y="236"/>
                      </a:lnTo>
                      <a:lnTo>
                        <a:pt x="1016" y="263"/>
                      </a:lnTo>
                      <a:lnTo>
                        <a:pt x="942" y="290"/>
                      </a:lnTo>
                      <a:lnTo>
                        <a:pt x="831" y="290"/>
                      </a:lnTo>
                      <a:lnTo>
                        <a:pt x="795" y="234"/>
                      </a:lnTo>
                      <a:lnTo>
                        <a:pt x="778" y="274"/>
                      </a:lnTo>
                      <a:lnTo>
                        <a:pt x="682" y="273"/>
                      </a:lnTo>
                      <a:lnTo>
                        <a:pt x="630" y="233"/>
                      </a:lnTo>
                      <a:lnTo>
                        <a:pt x="588" y="245"/>
                      </a:lnTo>
                      <a:lnTo>
                        <a:pt x="519" y="244"/>
                      </a:lnTo>
                      <a:lnTo>
                        <a:pt x="461" y="259"/>
                      </a:lnTo>
                      <a:lnTo>
                        <a:pt x="408" y="272"/>
                      </a:lnTo>
                      <a:lnTo>
                        <a:pt x="350" y="243"/>
                      </a:lnTo>
                      <a:lnTo>
                        <a:pt x="335" y="203"/>
                      </a:lnTo>
                      <a:lnTo>
                        <a:pt x="261" y="243"/>
                      </a:lnTo>
                      <a:lnTo>
                        <a:pt x="218" y="270"/>
                      </a:lnTo>
                      <a:lnTo>
                        <a:pt x="129" y="230"/>
                      </a:lnTo>
                      <a:lnTo>
                        <a:pt x="92" y="186"/>
                      </a:lnTo>
                      <a:lnTo>
                        <a:pt x="75" y="268"/>
                      </a:lnTo>
                      <a:lnTo>
                        <a:pt x="37" y="344"/>
                      </a:lnTo>
                      <a:lnTo>
                        <a:pt x="0" y="371"/>
                      </a:lnTo>
                      <a:lnTo>
                        <a:pt x="0" y="383"/>
                      </a:lnTo>
                      <a:lnTo>
                        <a:pt x="0" y="399"/>
                      </a:lnTo>
                      <a:lnTo>
                        <a:pt x="8492" y="45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77" name="Freeform 300"/>
                <p:cNvSpPr>
                  <a:spLocks/>
                </p:cNvSpPr>
                <p:nvPr/>
              </p:nvSpPr>
              <p:spPr bwMode="auto">
                <a:xfrm>
                  <a:off x="3566" y="3495"/>
                  <a:ext cx="6" cy="78"/>
                </a:xfrm>
                <a:custGeom>
                  <a:avLst/>
                  <a:gdLst>
                    <a:gd name="T0" fmla="*/ 0 w 19"/>
                    <a:gd name="T1" fmla="*/ 0 h 232"/>
                    <a:gd name="T2" fmla="*/ 0 w 19"/>
                    <a:gd name="T3" fmla="*/ 0 h 232"/>
                    <a:gd name="T4" fmla="*/ 0 w 19"/>
                    <a:gd name="T5" fmla="*/ 0 h 232"/>
                    <a:gd name="T6" fmla="*/ 0 w 19"/>
                    <a:gd name="T7" fmla="*/ 0 h 232"/>
                    <a:gd name="T8" fmla="*/ 0 w 19"/>
                    <a:gd name="T9" fmla="*/ 0 h 232"/>
                    <a:gd name="T10" fmla="*/ 0 w 19"/>
                    <a:gd name="T11" fmla="*/ 0 h 232"/>
                    <a:gd name="T12" fmla="*/ 0 w 19"/>
                    <a:gd name="T13" fmla="*/ 0 h 232"/>
                    <a:gd name="T14" fmla="*/ 0 w 19"/>
                    <a:gd name="T15" fmla="*/ 0 h 232"/>
                    <a:gd name="T16" fmla="*/ 0 w 19"/>
                    <a:gd name="T17" fmla="*/ 0 h 232"/>
                    <a:gd name="T18" fmla="*/ 0 w 19"/>
                    <a:gd name="T19" fmla="*/ 0 h 2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232"/>
                    <a:gd name="T32" fmla="*/ 19 w 19"/>
                    <a:gd name="T33" fmla="*/ 232 h 2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232">
                      <a:moveTo>
                        <a:pt x="9" y="1"/>
                      </a:moveTo>
                      <a:lnTo>
                        <a:pt x="19" y="7"/>
                      </a:lnTo>
                      <a:lnTo>
                        <a:pt x="16" y="232"/>
                      </a:lnTo>
                      <a:lnTo>
                        <a:pt x="0" y="232"/>
                      </a:lnTo>
                      <a:lnTo>
                        <a:pt x="3" y="7"/>
                      </a:lnTo>
                      <a:lnTo>
                        <a:pt x="13" y="13"/>
                      </a:lnTo>
                      <a:lnTo>
                        <a:pt x="9" y="1"/>
                      </a:lnTo>
                      <a:lnTo>
                        <a:pt x="19" y="0"/>
                      </a:lnTo>
                      <a:lnTo>
                        <a:pt x="19" y="7"/>
                      </a:lnTo>
                      <a:lnTo>
                        <a:pt x="9"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78" name="Freeform 301"/>
                <p:cNvSpPr>
                  <a:spLocks/>
                </p:cNvSpPr>
                <p:nvPr/>
              </p:nvSpPr>
              <p:spPr bwMode="auto">
                <a:xfrm>
                  <a:off x="3512" y="3496"/>
                  <a:ext cx="58" cy="12"/>
                </a:xfrm>
                <a:custGeom>
                  <a:avLst/>
                  <a:gdLst>
                    <a:gd name="T0" fmla="*/ 0 w 174"/>
                    <a:gd name="T1" fmla="*/ 0 h 38"/>
                    <a:gd name="T2" fmla="*/ 0 w 174"/>
                    <a:gd name="T3" fmla="*/ 0 h 38"/>
                    <a:gd name="T4" fmla="*/ 0 w 174"/>
                    <a:gd name="T5" fmla="*/ 0 h 38"/>
                    <a:gd name="T6" fmla="*/ 0 w 174"/>
                    <a:gd name="T7" fmla="*/ 0 h 38"/>
                    <a:gd name="T8" fmla="*/ 0 w 174"/>
                    <a:gd name="T9" fmla="*/ 0 h 38"/>
                    <a:gd name="T10" fmla="*/ 0 w 174"/>
                    <a:gd name="T11" fmla="*/ 0 h 38"/>
                    <a:gd name="T12" fmla="*/ 0 w 174"/>
                    <a:gd name="T13" fmla="*/ 0 h 38"/>
                    <a:gd name="T14" fmla="*/ 0 w 174"/>
                    <a:gd name="T15" fmla="*/ 0 h 38"/>
                    <a:gd name="T16" fmla="*/ 0 w 174"/>
                    <a:gd name="T17" fmla="*/ 0 h 38"/>
                    <a:gd name="T18" fmla="*/ 0 w 174"/>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4"/>
                    <a:gd name="T31" fmla="*/ 0 h 38"/>
                    <a:gd name="T32" fmla="*/ 174 w 174"/>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4" h="38">
                      <a:moveTo>
                        <a:pt x="5" y="26"/>
                      </a:moveTo>
                      <a:lnTo>
                        <a:pt x="0" y="26"/>
                      </a:lnTo>
                      <a:lnTo>
                        <a:pt x="170" y="0"/>
                      </a:lnTo>
                      <a:lnTo>
                        <a:pt x="174" y="12"/>
                      </a:lnTo>
                      <a:lnTo>
                        <a:pt x="5" y="38"/>
                      </a:lnTo>
                      <a:lnTo>
                        <a:pt x="0" y="38"/>
                      </a:lnTo>
                      <a:lnTo>
                        <a:pt x="5" y="38"/>
                      </a:lnTo>
                      <a:lnTo>
                        <a:pt x="3" y="38"/>
                      </a:lnTo>
                      <a:lnTo>
                        <a:pt x="0" y="38"/>
                      </a:lnTo>
                      <a:lnTo>
                        <a:pt x="5" y="2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79" name="Freeform 302"/>
                <p:cNvSpPr>
                  <a:spLocks/>
                </p:cNvSpPr>
                <p:nvPr/>
              </p:nvSpPr>
              <p:spPr bwMode="auto">
                <a:xfrm>
                  <a:off x="3488" y="3499"/>
                  <a:ext cx="26" cy="9"/>
                </a:xfrm>
                <a:custGeom>
                  <a:avLst/>
                  <a:gdLst>
                    <a:gd name="T0" fmla="*/ 0 w 78"/>
                    <a:gd name="T1" fmla="*/ 0 h 28"/>
                    <a:gd name="T2" fmla="*/ 0 w 78"/>
                    <a:gd name="T3" fmla="*/ 0 h 28"/>
                    <a:gd name="T4" fmla="*/ 0 w 78"/>
                    <a:gd name="T5" fmla="*/ 0 h 28"/>
                    <a:gd name="T6" fmla="*/ 0 w 78"/>
                    <a:gd name="T7" fmla="*/ 0 h 28"/>
                    <a:gd name="T8" fmla="*/ 0 w 78"/>
                    <a:gd name="T9" fmla="*/ 0 h 28"/>
                    <a:gd name="T10" fmla="*/ 0 w 78"/>
                    <a:gd name="T11" fmla="*/ 0 h 28"/>
                    <a:gd name="T12" fmla="*/ 0 w 78"/>
                    <a:gd name="T13" fmla="*/ 0 h 28"/>
                    <a:gd name="T14" fmla="*/ 0 w 78"/>
                    <a:gd name="T15" fmla="*/ 0 h 28"/>
                    <a:gd name="T16" fmla="*/ 0 w 78"/>
                    <a:gd name="T17" fmla="*/ 0 h 28"/>
                    <a:gd name="T18" fmla="*/ 0 w 78"/>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
                    <a:gd name="T31" fmla="*/ 0 h 28"/>
                    <a:gd name="T32" fmla="*/ 78 w 78"/>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 h="28">
                      <a:moveTo>
                        <a:pt x="3" y="0"/>
                      </a:moveTo>
                      <a:lnTo>
                        <a:pt x="4" y="0"/>
                      </a:lnTo>
                      <a:lnTo>
                        <a:pt x="78" y="16"/>
                      </a:lnTo>
                      <a:lnTo>
                        <a:pt x="73" y="28"/>
                      </a:lnTo>
                      <a:lnTo>
                        <a:pt x="0" y="12"/>
                      </a:lnTo>
                      <a:lnTo>
                        <a:pt x="1" y="12"/>
                      </a:lnTo>
                      <a:lnTo>
                        <a:pt x="3" y="0"/>
                      </a:lnTo>
                      <a:lnTo>
                        <a:pt x="4" y="0"/>
                      </a:lnTo>
                      <a:lnTo>
                        <a:pt x="3"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80" name="Freeform 303"/>
                <p:cNvSpPr>
                  <a:spLocks/>
                </p:cNvSpPr>
                <p:nvPr/>
              </p:nvSpPr>
              <p:spPr bwMode="auto">
                <a:xfrm>
                  <a:off x="3458" y="3495"/>
                  <a:ext cx="31" cy="8"/>
                </a:xfrm>
                <a:custGeom>
                  <a:avLst/>
                  <a:gdLst>
                    <a:gd name="T0" fmla="*/ 0 w 92"/>
                    <a:gd name="T1" fmla="*/ 0 h 25"/>
                    <a:gd name="T2" fmla="*/ 0 w 92"/>
                    <a:gd name="T3" fmla="*/ 0 h 25"/>
                    <a:gd name="T4" fmla="*/ 0 w 92"/>
                    <a:gd name="T5" fmla="*/ 0 h 25"/>
                    <a:gd name="T6" fmla="*/ 0 w 92"/>
                    <a:gd name="T7" fmla="*/ 0 h 25"/>
                    <a:gd name="T8" fmla="*/ 0 w 92"/>
                    <a:gd name="T9" fmla="*/ 0 h 25"/>
                    <a:gd name="T10" fmla="*/ 0 w 92"/>
                    <a:gd name="T11" fmla="*/ 0 h 25"/>
                    <a:gd name="T12" fmla="*/ 0 w 92"/>
                    <a:gd name="T13" fmla="*/ 0 h 25"/>
                    <a:gd name="T14" fmla="*/ 0 w 92"/>
                    <a:gd name="T15" fmla="*/ 0 h 25"/>
                    <a:gd name="T16" fmla="*/ 0 w 92"/>
                    <a:gd name="T17" fmla="*/ 0 h 25"/>
                    <a:gd name="T18" fmla="*/ 0 w 92"/>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25"/>
                    <a:gd name="T32" fmla="*/ 92 w 92"/>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25">
                      <a:moveTo>
                        <a:pt x="0" y="0"/>
                      </a:moveTo>
                      <a:lnTo>
                        <a:pt x="2" y="0"/>
                      </a:lnTo>
                      <a:lnTo>
                        <a:pt x="92" y="13"/>
                      </a:lnTo>
                      <a:lnTo>
                        <a:pt x="90" y="25"/>
                      </a:lnTo>
                      <a:lnTo>
                        <a:pt x="0" y="13"/>
                      </a:lnTo>
                      <a:lnTo>
                        <a:pt x="2" y="13"/>
                      </a:lnTo>
                      <a:lnTo>
                        <a:pt x="0" y="0"/>
                      </a:lnTo>
                      <a:lnTo>
                        <a:pt x="1" y="0"/>
                      </a:lnTo>
                      <a:lnTo>
                        <a:pt x="2" y="0"/>
                      </a:lnTo>
                      <a:lnTo>
                        <a:pt x="0"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81" name="Freeform 304"/>
                <p:cNvSpPr>
                  <a:spLocks/>
                </p:cNvSpPr>
                <p:nvPr/>
              </p:nvSpPr>
              <p:spPr bwMode="auto">
                <a:xfrm>
                  <a:off x="3426" y="3495"/>
                  <a:ext cx="33" cy="8"/>
                </a:xfrm>
                <a:custGeom>
                  <a:avLst/>
                  <a:gdLst>
                    <a:gd name="T0" fmla="*/ 0 w 99"/>
                    <a:gd name="T1" fmla="*/ 0 h 24"/>
                    <a:gd name="T2" fmla="*/ 0 w 99"/>
                    <a:gd name="T3" fmla="*/ 0 h 24"/>
                    <a:gd name="T4" fmla="*/ 0 w 99"/>
                    <a:gd name="T5" fmla="*/ 0 h 24"/>
                    <a:gd name="T6" fmla="*/ 0 w 99"/>
                    <a:gd name="T7" fmla="*/ 0 h 24"/>
                    <a:gd name="T8" fmla="*/ 0 w 99"/>
                    <a:gd name="T9" fmla="*/ 0 h 24"/>
                    <a:gd name="T10" fmla="*/ 0 w 99"/>
                    <a:gd name="T11" fmla="*/ 0 h 24"/>
                    <a:gd name="T12" fmla="*/ 0 w 99"/>
                    <a:gd name="T13" fmla="*/ 0 h 24"/>
                    <a:gd name="T14" fmla="*/ 0 w 99"/>
                    <a:gd name="T15" fmla="*/ 0 h 24"/>
                    <a:gd name="T16" fmla="*/ 0 w 99"/>
                    <a:gd name="T17" fmla="*/ 0 h 24"/>
                    <a:gd name="T18" fmla="*/ 0 w 99"/>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9"/>
                    <a:gd name="T31" fmla="*/ 0 h 24"/>
                    <a:gd name="T32" fmla="*/ 99 w 99"/>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9" h="24">
                      <a:moveTo>
                        <a:pt x="4" y="12"/>
                      </a:moveTo>
                      <a:lnTo>
                        <a:pt x="1" y="12"/>
                      </a:lnTo>
                      <a:lnTo>
                        <a:pt x="97" y="0"/>
                      </a:lnTo>
                      <a:lnTo>
                        <a:pt x="99" y="13"/>
                      </a:lnTo>
                      <a:lnTo>
                        <a:pt x="3" y="24"/>
                      </a:lnTo>
                      <a:lnTo>
                        <a:pt x="0" y="24"/>
                      </a:lnTo>
                      <a:lnTo>
                        <a:pt x="3" y="24"/>
                      </a:lnTo>
                      <a:lnTo>
                        <a:pt x="1" y="24"/>
                      </a:lnTo>
                      <a:lnTo>
                        <a:pt x="0" y="24"/>
                      </a:lnTo>
                      <a:lnTo>
                        <a:pt x="4" y="1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82" name="Freeform 305"/>
                <p:cNvSpPr>
                  <a:spLocks/>
                </p:cNvSpPr>
                <p:nvPr/>
              </p:nvSpPr>
              <p:spPr bwMode="auto">
                <a:xfrm>
                  <a:off x="3408" y="3494"/>
                  <a:ext cx="19" cy="9"/>
                </a:xfrm>
                <a:custGeom>
                  <a:avLst/>
                  <a:gdLst>
                    <a:gd name="T0" fmla="*/ 0 w 57"/>
                    <a:gd name="T1" fmla="*/ 0 h 25"/>
                    <a:gd name="T2" fmla="*/ 0 w 57"/>
                    <a:gd name="T3" fmla="*/ 0 h 25"/>
                    <a:gd name="T4" fmla="*/ 0 w 57"/>
                    <a:gd name="T5" fmla="*/ 0 h 25"/>
                    <a:gd name="T6" fmla="*/ 0 w 57"/>
                    <a:gd name="T7" fmla="*/ 0 h 25"/>
                    <a:gd name="T8" fmla="*/ 0 w 57"/>
                    <a:gd name="T9" fmla="*/ 0 h 25"/>
                    <a:gd name="T10" fmla="*/ 0 w 57"/>
                    <a:gd name="T11" fmla="*/ 0 h 25"/>
                    <a:gd name="T12" fmla="*/ 0 w 57"/>
                    <a:gd name="T13" fmla="*/ 0 h 25"/>
                    <a:gd name="T14" fmla="*/ 0 w 57"/>
                    <a:gd name="T15" fmla="*/ 0 h 25"/>
                    <a:gd name="T16" fmla="*/ 0 w 57"/>
                    <a:gd name="T17" fmla="*/ 0 h 25"/>
                    <a:gd name="T18" fmla="*/ 0 w 57"/>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7"/>
                    <a:gd name="T31" fmla="*/ 0 h 25"/>
                    <a:gd name="T32" fmla="*/ 57 w 57"/>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7" h="25">
                      <a:moveTo>
                        <a:pt x="6" y="1"/>
                      </a:moveTo>
                      <a:lnTo>
                        <a:pt x="5" y="0"/>
                      </a:lnTo>
                      <a:lnTo>
                        <a:pt x="57" y="13"/>
                      </a:lnTo>
                      <a:lnTo>
                        <a:pt x="53" y="25"/>
                      </a:lnTo>
                      <a:lnTo>
                        <a:pt x="1" y="13"/>
                      </a:lnTo>
                      <a:lnTo>
                        <a:pt x="0" y="12"/>
                      </a:lnTo>
                      <a:lnTo>
                        <a:pt x="1" y="13"/>
                      </a:lnTo>
                      <a:lnTo>
                        <a:pt x="1" y="12"/>
                      </a:lnTo>
                      <a:lnTo>
                        <a:pt x="0" y="12"/>
                      </a:lnTo>
                      <a:lnTo>
                        <a:pt x="6"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83" name="Freeform 306"/>
                <p:cNvSpPr>
                  <a:spLocks/>
                </p:cNvSpPr>
                <p:nvPr/>
              </p:nvSpPr>
              <p:spPr bwMode="auto">
                <a:xfrm>
                  <a:off x="3389" y="3489"/>
                  <a:ext cx="21" cy="9"/>
                </a:xfrm>
                <a:custGeom>
                  <a:avLst/>
                  <a:gdLst>
                    <a:gd name="T0" fmla="*/ 0 w 64"/>
                    <a:gd name="T1" fmla="*/ 0 h 28"/>
                    <a:gd name="T2" fmla="*/ 0 w 64"/>
                    <a:gd name="T3" fmla="*/ 0 h 28"/>
                    <a:gd name="T4" fmla="*/ 0 w 64"/>
                    <a:gd name="T5" fmla="*/ 0 h 28"/>
                    <a:gd name="T6" fmla="*/ 0 w 64"/>
                    <a:gd name="T7" fmla="*/ 0 h 28"/>
                    <a:gd name="T8" fmla="*/ 0 w 64"/>
                    <a:gd name="T9" fmla="*/ 0 h 28"/>
                    <a:gd name="T10" fmla="*/ 0 w 64"/>
                    <a:gd name="T11" fmla="*/ 0 h 28"/>
                    <a:gd name="T12" fmla="*/ 0 w 64"/>
                    <a:gd name="T13" fmla="*/ 0 h 28"/>
                    <a:gd name="T14" fmla="*/ 0 w 64"/>
                    <a:gd name="T15" fmla="*/ 0 h 28"/>
                    <a:gd name="T16" fmla="*/ 0 w 64"/>
                    <a:gd name="T17" fmla="*/ 0 h 28"/>
                    <a:gd name="T18" fmla="*/ 0 w 6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28"/>
                    <a:gd name="T32" fmla="*/ 64 w 6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28">
                      <a:moveTo>
                        <a:pt x="3" y="0"/>
                      </a:moveTo>
                      <a:lnTo>
                        <a:pt x="6" y="1"/>
                      </a:lnTo>
                      <a:lnTo>
                        <a:pt x="64" y="17"/>
                      </a:lnTo>
                      <a:lnTo>
                        <a:pt x="58" y="28"/>
                      </a:lnTo>
                      <a:lnTo>
                        <a:pt x="0" y="11"/>
                      </a:lnTo>
                      <a:lnTo>
                        <a:pt x="3" y="12"/>
                      </a:lnTo>
                      <a:lnTo>
                        <a:pt x="3" y="0"/>
                      </a:lnTo>
                      <a:lnTo>
                        <a:pt x="4" y="0"/>
                      </a:lnTo>
                      <a:lnTo>
                        <a:pt x="6" y="1"/>
                      </a:lnTo>
                      <a:lnTo>
                        <a:pt x="3"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84" name="Freeform 307"/>
                <p:cNvSpPr>
                  <a:spLocks/>
                </p:cNvSpPr>
                <p:nvPr/>
              </p:nvSpPr>
              <p:spPr bwMode="auto">
                <a:xfrm>
                  <a:off x="3370" y="3489"/>
                  <a:ext cx="20" cy="4"/>
                </a:xfrm>
                <a:custGeom>
                  <a:avLst/>
                  <a:gdLst>
                    <a:gd name="T0" fmla="*/ 0 w 59"/>
                    <a:gd name="T1" fmla="*/ 0 h 12"/>
                    <a:gd name="T2" fmla="*/ 0 w 59"/>
                    <a:gd name="T3" fmla="*/ 0 h 12"/>
                    <a:gd name="T4" fmla="*/ 0 w 59"/>
                    <a:gd name="T5" fmla="*/ 0 h 12"/>
                    <a:gd name="T6" fmla="*/ 0 w 59"/>
                    <a:gd name="T7" fmla="*/ 0 h 12"/>
                    <a:gd name="T8" fmla="*/ 0 w 59"/>
                    <a:gd name="T9" fmla="*/ 0 h 12"/>
                    <a:gd name="T10" fmla="*/ 0 w 59"/>
                    <a:gd name="T11" fmla="*/ 0 h 12"/>
                    <a:gd name="T12" fmla="*/ 0 w 59"/>
                    <a:gd name="T13" fmla="*/ 0 h 12"/>
                    <a:gd name="T14" fmla="*/ 0 w 59"/>
                    <a:gd name="T15" fmla="*/ 0 h 12"/>
                    <a:gd name="T16" fmla="*/ 0 w 59"/>
                    <a:gd name="T17" fmla="*/ 0 h 12"/>
                    <a:gd name="T18" fmla="*/ 0 w 59"/>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12"/>
                    <a:gd name="T32" fmla="*/ 59 w 59"/>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12">
                      <a:moveTo>
                        <a:pt x="0" y="0"/>
                      </a:moveTo>
                      <a:lnTo>
                        <a:pt x="1" y="0"/>
                      </a:lnTo>
                      <a:lnTo>
                        <a:pt x="59" y="0"/>
                      </a:lnTo>
                      <a:lnTo>
                        <a:pt x="59" y="12"/>
                      </a:lnTo>
                      <a:lnTo>
                        <a:pt x="1" y="12"/>
                      </a:lnTo>
                      <a:lnTo>
                        <a:pt x="2" y="12"/>
                      </a:lnTo>
                      <a:lnTo>
                        <a:pt x="0" y="0"/>
                      </a:lnTo>
                      <a:lnTo>
                        <a:pt x="1" y="0"/>
                      </a:lnTo>
                      <a:lnTo>
                        <a:pt x="0"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85" name="Freeform 308"/>
                <p:cNvSpPr>
                  <a:spLocks/>
                </p:cNvSpPr>
                <p:nvPr/>
              </p:nvSpPr>
              <p:spPr bwMode="auto">
                <a:xfrm>
                  <a:off x="3326" y="3489"/>
                  <a:ext cx="45" cy="10"/>
                </a:xfrm>
                <a:custGeom>
                  <a:avLst/>
                  <a:gdLst>
                    <a:gd name="T0" fmla="*/ 0 w 135"/>
                    <a:gd name="T1" fmla="*/ 0 h 31"/>
                    <a:gd name="T2" fmla="*/ 0 w 135"/>
                    <a:gd name="T3" fmla="*/ 0 h 31"/>
                    <a:gd name="T4" fmla="*/ 0 w 135"/>
                    <a:gd name="T5" fmla="*/ 0 h 31"/>
                    <a:gd name="T6" fmla="*/ 0 w 135"/>
                    <a:gd name="T7" fmla="*/ 0 h 31"/>
                    <a:gd name="T8" fmla="*/ 0 w 135"/>
                    <a:gd name="T9" fmla="*/ 0 h 31"/>
                    <a:gd name="T10" fmla="*/ 0 w 135"/>
                    <a:gd name="T11" fmla="*/ 0 h 31"/>
                    <a:gd name="T12" fmla="*/ 0 w 135"/>
                    <a:gd name="T13" fmla="*/ 0 h 31"/>
                    <a:gd name="T14" fmla="*/ 0 w 135"/>
                    <a:gd name="T15" fmla="*/ 0 h 31"/>
                    <a:gd name="T16" fmla="*/ 0 w 135"/>
                    <a:gd name="T17" fmla="*/ 0 h 31"/>
                    <a:gd name="T18" fmla="*/ 0 w 135"/>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5"/>
                    <a:gd name="T31" fmla="*/ 0 h 31"/>
                    <a:gd name="T32" fmla="*/ 135 w 135"/>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5" h="31">
                      <a:moveTo>
                        <a:pt x="27" y="26"/>
                      </a:moveTo>
                      <a:lnTo>
                        <a:pt x="21" y="15"/>
                      </a:lnTo>
                      <a:lnTo>
                        <a:pt x="133" y="0"/>
                      </a:lnTo>
                      <a:lnTo>
                        <a:pt x="135" y="12"/>
                      </a:lnTo>
                      <a:lnTo>
                        <a:pt x="23" y="28"/>
                      </a:lnTo>
                      <a:lnTo>
                        <a:pt x="17" y="17"/>
                      </a:lnTo>
                      <a:lnTo>
                        <a:pt x="23" y="28"/>
                      </a:lnTo>
                      <a:lnTo>
                        <a:pt x="0" y="31"/>
                      </a:lnTo>
                      <a:lnTo>
                        <a:pt x="17" y="17"/>
                      </a:lnTo>
                      <a:lnTo>
                        <a:pt x="27" y="2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86" name="Freeform 309"/>
                <p:cNvSpPr>
                  <a:spLocks/>
                </p:cNvSpPr>
                <p:nvPr/>
              </p:nvSpPr>
              <p:spPr bwMode="auto">
                <a:xfrm>
                  <a:off x="3331" y="3490"/>
                  <a:ext cx="11" cy="8"/>
                </a:xfrm>
                <a:custGeom>
                  <a:avLst/>
                  <a:gdLst>
                    <a:gd name="T0" fmla="*/ 0 w 32"/>
                    <a:gd name="T1" fmla="*/ 0 h 24"/>
                    <a:gd name="T2" fmla="*/ 0 w 32"/>
                    <a:gd name="T3" fmla="*/ 0 h 24"/>
                    <a:gd name="T4" fmla="*/ 0 w 32"/>
                    <a:gd name="T5" fmla="*/ 0 h 24"/>
                    <a:gd name="T6" fmla="*/ 0 w 32"/>
                    <a:gd name="T7" fmla="*/ 0 h 24"/>
                    <a:gd name="T8" fmla="*/ 0 w 32"/>
                    <a:gd name="T9" fmla="*/ 0 h 24"/>
                    <a:gd name="T10" fmla="*/ 0 w 32"/>
                    <a:gd name="T11" fmla="*/ 0 h 24"/>
                    <a:gd name="T12" fmla="*/ 0 w 32"/>
                    <a:gd name="T13" fmla="*/ 0 h 24"/>
                    <a:gd name="T14" fmla="*/ 0 60000 65536"/>
                    <a:gd name="T15" fmla="*/ 0 60000 65536"/>
                    <a:gd name="T16" fmla="*/ 0 60000 65536"/>
                    <a:gd name="T17" fmla="*/ 0 60000 65536"/>
                    <a:gd name="T18" fmla="*/ 0 60000 65536"/>
                    <a:gd name="T19" fmla="*/ 0 60000 65536"/>
                    <a:gd name="T20" fmla="*/ 0 60000 65536"/>
                    <a:gd name="T21" fmla="*/ 0 w 32"/>
                    <a:gd name="T22" fmla="*/ 0 h 24"/>
                    <a:gd name="T23" fmla="*/ 32 w 32"/>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24">
                      <a:moveTo>
                        <a:pt x="22" y="0"/>
                      </a:moveTo>
                      <a:lnTo>
                        <a:pt x="32" y="8"/>
                      </a:lnTo>
                      <a:lnTo>
                        <a:pt x="10" y="24"/>
                      </a:lnTo>
                      <a:lnTo>
                        <a:pt x="0" y="15"/>
                      </a:lnTo>
                      <a:lnTo>
                        <a:pt x="22" y="0"/>
                      </a:lnTo>
                      <a:lnTo>
                        <a:pt x="32" y="8"/>
                      </a:lnTo>
                      <a:lnTo>
                        <a:pt x="22"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87" name="Freeform 310"/>
                <p:cNvSpPr>
                  <a:spLocks/>
                </p:cNvSpPr>
                <p:nvPr/>
              </p:nvSpPr>
              <p:spPr bwMode="auto">
                <a:xfrm>
                  <a:off x="3331" y="3490"/>
                  <a:ext cx="11" cy="8"/>
                </a:xfrm>
                <a:custGeom>
                  <a:avLst/>
                  <a:gdLst>
                    <a:gd name="T0" fmla="*/ 0 w 32"/>
                    <a:gd name="T1" fmla="*/ 0 h 26"/>
                    <a:gd name="T2" fmla="*/ 0 w 32"/>
                    <a:gd name="T3" fmla="*/ 0 h 26"/>
                    <a:gd name="T4" fmla="*/ 0 w 32"/>
                    <a:gd name="T5" fmla="*/ 0 h 26"/>
                    <a:gd name="T6" fmla="*/ 0 w 32"/>
                    <a:gd name="T7" fmla="*/ 0 h 26"/>
                    <a:gd name="T8" fmla="*/ 0 w 32"/>
                    <a:gd name="T9" fmla="*/ 0 h 26"/>
                    <a:gd name="T10" fmla="*/ 0 w 32"/>
                    <a:gd name="T11" fmla="*/ 0 h 26"/>
                    <a:gd name="T12" fmla="*/ 0 w 32"/>
                    <a:gd name="T13" fmla="*/ 0 h 26"/>
                    <a:gd name="T14" fmla="*/ 0 w 32"/>
                    <a:gd name="T15" fmla="*/ 0 h 26"/>
                    <a:gd name="T16" fmla="*/ 0 w 32"/>
                    <a:gd name="T17" fmla="*/ 0 h 26"/>
                    <a:gd name="T18" fmla="*/ 0 w 32"/>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26"/>
                    <a:gd name="T32" fmla="*/ 32 w 32"/>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26">
                      <a:moveTo>
                        <a:pt x="5" y="13"/>
                      </a:moveTo>
                      <a:lnTo>
                        <a:pt x="0" y="15"/>
                      </a:lnTo>
                      <a:lnTo>
                        <a:pt x="22" y="0"/>
                      </a:lnTo>
                      <a:lnTo>
                        <a:pt x="32" y="8"/>
                      </a:lnTo>
                      <a:lnTo>
                        <a:pt x="10" y="24"/>
                      </a:lnTo>
                      <a:lnTo>
                        <a:pt x="5" y="26"/>
                      </a:lnTo>
                      <a:lnTo>
                        <a:pt x="10" y="24"/>
                      </a:lnTo>
                      <a:lnTo>
                        <a:pt x="8" y="26"/>
                      </a:lnTo>
                      <a:lnTo>
                        <a:pt x="5" y="26"/>
                      </a:lnTo>
                      <a:lnTo>
                        <a:pt x="5" y="1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88" name="Freeform 311"/>
                <p:cNvSpPr>
                  <a:spLocks/>
                </p:cNvSpPr>
                <p:nvPr/>
              </p:nvSpPr>
              <p:spPr bwMode="auto">
                <a:xfrm>
                  <a:off x="3327" y="3494"/>
                  <a:ext cx="6" cy="4"/>
                </a:xfrm>
                <a:custGeom>
                  <a:avLst/>
                  <a:gdLst>
                    <a:gd name="T0" fmla="*/ 0 w 18"/>
                    <a:gd name="T1" fmla="*/ 0 h 13"/>
                    <a:gd name="T2" fmla="*/ 0 w 18"/>
                    <a:gd name="T3" fmla="*/ 0 h 13"/>
                    <a:gd name="T4" fmla="*/ 0 w 18"/>
                    <a:gd name="T5" fmla="*/ 0 h 13"/>
                    <a:gd name="T6" fmla="*/ 0 w 18"/>
                    <a:gd name="T7" fmla="*/ 0 h 13"/>
                    <a:gd name="T8" fmla="*/ 0 w 18"/>
                    <a:gd name="T9" fmla="*/ 0 h 13"/>
                    <a:gd name="T10" fmla="*/ 0 w 18"/>
                    <a:gd name="T11" fmla="*/ 0 h 13"/>
                    <a:gd name="T12" fmla="*/ 0 w 18"/>
                    <a:gd name="T13" fmla="*/ 0 h 13"/>
                    <a:gd name="T14" fmla="*/ 0 w 18"/>
                    <a:gd name="T15" fmla="*/ 0 h 13"/>
                    <a:gd name="T16" fmla="*/ 0 w 18"/>
                    <a:gd name="T17" fmla="*/ 0 h 13"/>
                    <a:gd name="T18" fmla="*/ 0 w 18"/>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3"/>
                    <a:gd name="T32" fmla="*/ 18 w 18"/>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3">
                      <a:moveTo>
                        <a:pt x="6" y="1"/>
                      </a:moveTo>
                      <a:lnTo>
                        <a:pt x="3" y="0"/>
                      </a:lnTo>
                      <a:lnTo>
                        <a:pt x="18" y="0"/>
                      </a:lnTo>
                      <a:lnTo>
                        <a:pt x="18" y="13"/>
                      </a:lnTo>
                      <a:lnTo>
                        <a:pt x="3" y="13"/>
                      </a:lnTo>
                      <a:lnTo>
                        <a:pt x="0" y="12"/>
                      </a:lnTo>
                      <a:lnTo>
                        <a:pt x="3" y="13"/>
                      </a:lnTo>
                      <a:lnTo>
                        <a:pt x="1" y="13"/>
                      </a:lnTo>
                      <a:lnTo>
                        <a:pt x="0" y="12"/>
                      </a:lnTo>
                      <a:lnTo>
                        <a:pt x="6"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89" name="Freeform 312"/>
                <p:cNvSpPr>
                  <a:spLocks/>
                </p:cNvSpPr>
                <p:nvPr/>
              </p:nvSpPr>
              <p:spPr bwMode="auto">
                <a:xfrm>
                  <a:off x="3308" y="3489"/>
                  <a:ext cx="21" cy="9"/>
                </a:xfrm>
                <a:custGeom>
                  <a:avLst/>
                  <a:gdLst>
                    <a:gd name="T0" fmla="*/ 0 w 62"/>
                    <a:gd name="T1" fmla="*/ 0 h 27"/>
                    <a:gd name="T2" fmla="*/ 0 w 62"/>
                    <a:gd name="T3" fmla="*/ 0 h 27"/>
                    <a:gd name="T4" fmla="*/ 0 w 62"/>
                    <a:gd name="T5" fmla="*/ 0 h 27"/>
                    <a:gd name="T6" fmla="*/ 0 w 62"/>
                    <a:gd name="T7" fmla="*/ 0 h 27"/>
                    <a:gd name="T8" fmla="*/ 0 w 62"/>
                    <a:gd name="T9" fmla="*/ 0 h 27"/>
                    <a:gd name="T10" fmla="*/ 0 w 62"/>
                    <a:gd name="T11" fmla="*/ 0 h 27"/>
                    <a:gd name="T12" fmla="*/ 0 w 62"/>
                    <a:gd name="T13" fmla="*/ 0 h 27"/>
                    <a:gd name="T14" fmla="*/ 0 w 62"/>
                    <a:gd name="T15" fmla="*/ 0 h 27"/>
                    <a:gd name="T16" fmla="*/ 0 w 62"/>
                    <a:gd name="T17" fmla="*/ 0 h 27"/>
                    <a:gd name="T18" fmla="*/ 0 w 62"/>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2"/>
                    <a:gd name="T31" fmla="*/ 0 h 27"/>
                    <a:gd name="T32" fmla="*/ 62 w 62"/>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2" h="27">
                      <a:moveTo>
                        <a:pt x="12" y="1"/>
                      </a:moveTo>
                      <a:lnTo>
                        <a:pt x="9" y="0"/>
                      </a:lnTo>
                      <a:lnTo>
                        <a:pt x="62" y="16"/>
                      </a:lnTo>
                      <a:lnTo>
                        <a:pt x="56" y="27"/>
                      </a:lnTo>
                      <a:lnTo>
                        <a:pt x="3" y="10"/>
                      </a:lnTo>
                      <a:lnTo>
                        <a:pt x="0" y="9"/>
                      </a:lnTo>
                      <a:lnTo>
                        <a:pt x="3" y="10"/>
                      </a:lnTo>
                      <a:lnTo>
                        <a:pt x="2" y="10"/>
                      </a:lnTo>
                      <a:lnTo>
                        <a:pt x="0" y="9"/>
                      </a:lnTo>
                      <a:lnTo>
                        <a:pt x="12"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90" name="Freeform 313"/>
                <p:cNvSpPr>
                  <a:spLocks/>
                </p:cNvSpPr>
                <p:nvPr/>
              </p:nvSpPr>
              <p:spPr bwMode="auto">
                <a:xfrm>
                  <a:off x="3301" y="3483"/>
                  <a:ext cx="11" cy="9"/>
                </a:xfrm>
                <a:custGeom>
                  <a:avLst/>
                  <a:gdLst>
                    <a:gd name="T0" fmla="*/ 0 w 33"/>
                    <a:gd name="T1" fmla="*/ 0 h 26"/>
                    <a:gd name="T2" fmla="*/ 0 w 33"/>
                    <a:gd name="T3" fmla="*/ 0 h 26"/>
                    <a:gd name="T4" fmla="*/ 0 w 33"/>
                    <a:gd name="T5" fmla="*/ 0 h 26"/>
                    <a:gd name="T6" fmla="*/ 0 w 33"/>
                    <a:gd name="T7" fmla="*/ 0 h 26"/>
                    <a:gd name="T8" fmla="*/ 0 w 33"/>
                    <a:gd name="T9" fmla="*/ 0 h 26"/>
                    <a:gd name="T10" fmla="*/ 0 w 33"/>
                    <a:gd name="T11" fmla="*/ 0 h 26"/>
                    <a:gd name="T12" fmla="*/ 0 w 33"/>
                    <a:gd name="T13" fmla="*/ 0 h 26"/>
                    <a:gd name="T14" fmla="*/ 0 w 33"/>
                    <a:gd name="T15" fmla="*/ 0 h 26"/>
                    <a:gd name="T16" fmla="*/ 0 w 33"/>
                    <a:gd name="T17" fmla="*/ 0 h 26"/>
                    <a:gd name="T18" fmla="*/ 0 w 33"/>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
                    <a:gd name="T31" fmla="*/ 0 h 26"/>
                    <a:gd name="T32" fmla="*/ 33 w 33"/>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 h="26">
                      <a:moveTo>
                        <a:pt x="6" y="0"/>
                      </a:moveTo>
                      <a:lnTo>
                        <a:pt x="12" y="2"/>
                      </a:lnTo>
                      <a:lnTo>
                        <a:pt x="33" y="18"/>
                      </a:lnTo>
                      <a:lnTo>
                        <a:pt x="21" y="26"/>
                      </a:lnTo>
                      <a:lnTo>
                        <a:pt x="0" y="10"/>
                      </a:lnTo>
                      <a:lnTo>
                        <a:pt x="6" y="12"/>
                      </a:lnTo>
                      <a:lnTo>
                        <a:pt x="6" y="0"/>
                      </a:lnTo>
                      <a:lnTo>
                        <a:pt x="9" y="0"/>
                      </a:lnTo>
                      <a:lnTo>
                        <a:pt x="12" y="2"/>
                      </a:lnTo>
                      <a:lnTo>
                        <a:pt x="6"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91" name="Freeform 314"/>
                <p:cNvSpPr>
                  <a:spLocks/>
                </p:cNvSpPr>
                <p:nvPr/>
              </p:nvSpPr>
              <p:spPr bwMode="auto">
                <a:xfrm>
                  <a:off x="3291" y="3483"/>
                  <a:ext cx="12" cy="4"/>
                </a:xfrm>
                <a:custGeom>
                  <a:avLst/>
                  <a:gdLst>
                    <a:gd name="T0" fmla="*/ 0 w 36"/>
                    <a:gd name="T1" fmla="*/ 0 h 12"/>
                    <a:gd name="T2" fmla="*/ 0 w 36"/>
                    <a:gd name="T3" fmla="*/ 0 h 12"/>
                    <a:gd name="T4" fmla="*/ 0 w 36"/>
                    <a:gd name="T5" fmla="*/ 0 h 12"/>
                    <a:gd name="T6" fmla="*/ 0 w 36"/>
                    <a:gd name="T7" fmla="*/ 0 h 12"/>
                    <a:gd name="T8" fmla="*/ 0 w 36"/>
                    <a:gd name="T9" fmla="*/ 0 h 12"/>
                    <a:gd name="T10" fmla="*/ 0 w 36"/>
                    <a:gd name="T11" fmla="*/ 0 h 12"/>
                    <a:gd name="T12" fmla="*/ 0 w 36"/>
                    <a:gd name="T13" fmla="*/ 0 h 12"/>
                    <a:gd name="T14" fmla="*/ 0 60000 65536"/>
                    <a:gd name="T15" fmla="*/ 0 60000 65536"/>
                    <a:gd name="T16" fmla="*/ 0 60000 65536"/>
                    <a:gd name="T17" fmla="*/ 0 60000 65536"/>
                    <a:gd name="T18" fmla="*/ 0 60000 65536"/>
                    <a:gd name="T19" fmla="*/ 0 60000 65536"/>
                    <a:gd name="T20" fmla="*/ 0 60000 65536"/>
                    <a:gd name="T21" fmla="*/ 0 w 36"/>
                    <a:gd name="T22" fmla="*/ 0 h 12"/>
                    <a:gd name="T23" fmla="*/ 36 w 36"/>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12">
                      <a:moveTo>
                        <a:pt x="0" y="0"/>
                      </a:moveTo>
                      <a:lnTo>
                        <a:pt x="0" y="0"/>
                      </a:lnTo>
                      <a:lnTo>
                        <a:pt x="36" y="0"/>
                      </a:lnTo>
                      <a:lnTo>
                        <a:pt x="36" y="12"/>
                      </a:lnTo>
                      <a:lnTo>
                        <a:pt x="0" y="12"/>
                      </a:lnTo>
                      <a:lnTo>
                        <a:pt x="0"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92" name="Freeform 315"/>
                <p:cNvSpPr>
                  <a:spLocks/>
                </p:cNvSpPr>
                <p:nvPr/>
              </p:nvSpPr>
              <p:spPr bwMode="auto">
                <a:xfrm>
                  <a:off x="3272" y="3483"/>
                  <a:ext cx="19" cy="4"/>
                </a:xfrm>
                <a:custGeom>
                  <a:avLst/>
                  <a:gdLst>
                    <a:gd name="T0" fmla="*/ 0 w 59"/>
                    <a:gd name="T1" fmla="*/ 0 h 12"/>
                    <a:gd name="T2" fmla="*/ 0 w 59"/>
                    <a:gd name="T3" fmla="*/ 0 h 12"/>
                    <a:gd name="T4" fmla="*/ 0 w 59"/>
                    <a:gd name="T5" fmla="*/ 0 h 12"/>
                    <a:gd name="T6" fmla="*/ 0 w 59"/>
                    <a:gd name="T7" fmla="*/ 0 h 12"/>
                    <a:gd name="T8" fmla="*/ 0 w 59"/>
                    <a:gd name="T9" fmla="*/ 0 h 12"/>
                    <a:gd name="T10" fmla="*/ 0 w 59"/>
                    <a:gd name="T11" fmla="*/ 0 h 12"/>
                    <a:gd name="T12" fmla="*/ 0 w 59"/>
                    <a:gd name="T13" fmla="*/ 0 h 12"/>
                    <a:gd name="T14" fmla="*/ 0 w 59"/>
                    <a:gd name="T15" fmla="*/ 0 h 12"/>
                    <a:gd name="T16" fmla="*/ 0 w 59"/>
                    <a:gd name="T17" fmla="*/ 0 h 12"/>
                    <a:gd name="T18" fmla="*/ 0 w 59"/>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12"/>
                    <a:gd name="T32" fmla="*/ 59 w 59"/>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12">
                      <a:moveTo>
                        <a:pt x="11" y="1"/>
                      </a:moveTo>
                      <a:lnTo>
                        <a:pt x="5" y="0"/>
                      </a:lnTo>
                      <a:lnTo>
                        <a:pt x="59" y="0"/>
                      </a:lnTo>
                      <a:lnTo>
                        <a:pt x="59" y="12"/>
                      </a:lnTo>
                      <a:lnTo>
                        <a:pt x="5" y="12"/>
                      </a:lnTo>
                      <a:lnTo>
                        <a:pt x="0" y="11"/>
                      </a:lnTo>
                      <a:lnTo>
                        <a:pt x="5" y="12"/>
                      </a:lnTo>
                      <a:lnTo>
                        <a:pt x="2" y="12"/>
                      </a:lnTo>
                      <a:lnTo>
                        <a:pt x="0" y="11"/>
                      </a:lnTo>
                      <a:lnTo>
                        <a:pt x="11"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93" name="Freeform 316"/>
                <p:cNvSpPr>
                  <a:spLocks/>
                </p:cNvSpPr>
                <p:nvPr/>
              </p:nvSpPr>
              <p:spPr bwMode="auto">
                <a:xfrm>
                  <a:off x="3265" y="3479"/>
                  <a:ext cx="10" cy="8"/>
                </a:xfrm>
                <a:custGeom>
                  <a:avLst/>
                  <a:gdLst>
                    <a:gd name="T0" fmla="*/ 0 w 32"/>
                    <a:gd name="T1" fmla="*/ 0 h 23"/>
                    <a:gd name="T2" fmla="*/ 0 w 32"/>
                    <a:gd name="T3" fmla="*/ 0 h 23"/>
                    <a:gd name="T4" fmla="*/ 0 w 32"/>
                    <a:gd name="T5" fmla="*/ 0 h 23"/>
                    <a:gd name="T6" fmla="*/ 0 w 32"/>
                    <a:gd name="T7" fmla="*/ 0 h 23"/>
                    <a:gd name="T8" fmla="*/ 0 w 32"/>
                    <a:gd name="T9" fmla="*/ 0 h 23"/>
                    <a:gd name="T10" fmla="*/ 0 w 32"/>
                    <a:gd name="T11" fmla="*/ 0 h 23"/>
                    <a:gd name="T12" fmla="*/ 0 w 32"/>
                    <a:gd name="T13" fmla="*/ 0 h 23"/>
                    <a:gd name="T14" fmla="*/ 0 w 32"/>
                    <a:gd name="T15" fmla="*/ 0 h 23"/>
                    <a:gd name="T16" fmla="*/ 0 w 32"/>
                    <a:gd name="T17" fmla="*/ 0 h 23"/>
                    <a:gd name="T18" fmla="*/ 0 w 32"/>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23"/>
                    <a:gd name="T32" fmla="*/ 32 w 32"/>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23">
                      <a:moveTo>
                        <a:pt x="3" y="0"/>
                      </a:moveTo>
                      <a:lnTo>
                        <a:pt x="10" y="1"/>
                      </a:lnTo>
                      <a:lnTo>
                        <a:pt x="32" y="13"/>
                      </a:lnTo>
                      <a:lnTo>
                        <a:pt x="21" y="23"/>
                      </a:lnTo>
                      <a:lnTo>
                        <a:pt x="0" y="11"/>
                      </a:lnTo>
                      <a:lnTo>
                        <a:pt x="7" y="12"/>
                      </a:lnTo>
                      <a:lnTo>
                        <a:pt x="3" y="0"/>
                      </a:lnTo>
                      <a:lnTo>
                        <a:pt x="7" y="0"/>
                      </a:lnTo>
                      <a:lnTo>
                        <a:pt x="10" y="1"/>
                      </a:lnTo>
                      <a:lnTo>
                        <a:pt x="3"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94" name="Freeform 317"/>
                <p:cNvSpPr>
                  <a:spLocks/>
                </p:cNvSpPr>
                <p:nvPr/>
              </p:nvSpPr>
              <p:spPr bwMode="auto">
                <a:xfrm>
                  <a:off x="3247" y="3479"/>
                  <a:ext cx="20" cy="8"/>
                </a:xfrm>
                <a:custGeom>
                  <a:avLst/>
                  <a:gdLst>
                    <a:gd name="T0" fmla="*/ 0 w 60"/>
                    <a:gd name="T1" fmla="*/ 0 h 23"/>
                    <a:gd name="T2" fmla="*/ 0 w 60"/>
                    <a:gd name="T3" fmla="*/ 0 h 23"/>
                    <a:gd name="T4" fmla="*/ 0 w 60"/>
                    <a:gd name="T5" fmla="*/ 0 h 23"/>
                    <a:gd name="T6" fmla="*/ 0 w 60"/>
                    <a:gd name="T7" fmla="*/ 0 h 23"/>
                    <a:gd name="T8" fmla="*/ 0 w 60"/>
                    <a:gd name="T9" fmla="*/ 0 h 23"/>
                    <a:gd name="T10" fmla="*/ 0 w 60"/>
                    <a:gd name="T11" fmla="*/ 0 h 23"/>
                    <a:gd name="T12" fmla="*/ 0 w 60"/>
                    <a:gd name="T13" fmla="*/ 0 h 23"/>
                    <a:gd name="T14" fmla="*/ 0 w 60"/>
                    <a:gd name="T15" fmla="*/ 0 h 23"/>
                    <a:gd name="T16" fmla="*/ 0 w 60"/>
                    <a:gd name="T17" fmla="*/ 0 h 23"/>
                    <a:gd name="T18" fmla="*/ 0 w 60"/>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0"/>
                    <a:gd name="T31" fmla="*/ 0 h 23"/>
                    <a:gd name="T32" fmla="*/ 60 w 60"/>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0" h="23">
                      <a:moveTo>
                        <a:pt x="0" y="12"/>
                      </a:moveTo>
                      <a:lnTo>
                        <a:pt x="3" y="11"/>
                      </a:lnTo>
                      <a:lnTo>
                        <a:pt x="56" y="0"/>
                      </a:lnTo>
                      <a:lnTo>
                        <a:pt x="60" y="12"/>
                      </a:lnTo>
                      <a:lnTo>
                        <a:pt x="7" y="23"/>
                      </a:lnTo>
                      <a:lnTo>
                        <a:pt x="10" y="22"/>
                      </a:lnTo>
                      <a:lnTo>
                        <a:pt x="1" y="12"/>
                      </a:lnTo>
                      <a:lnTo>
                        <a:pt x="2" y="12"/>
                      </a:lnTo>
                      <a:lnTo>
                        <a:pt x="3" y="11"/>
                      </a:lnTo>
                      <a:lnTo>
                        <a:pt x="0" y="1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95" name="Freeform 318"/>
                <p:cNvSpPr>
                  <a:spLocks/>
                </p:cNvSpPr>
                <p:nvPr/>
              </p:nvSpPr>
              <p:spPr bwMode="auto">
                <a:xfrm>
                  <a:off x="3227" y="3483"/>
                  <a:ext cx="23" cy="15"/>
                </a:xfrm>
                <a:custGeom>
                  <a:avLst/>
                  <a:gdLst>
                    <a:gd name="T0" fmla="*/ 0 w 70"/>
                    <a:gd name="T1" fmla="*/ 0 h 45"/>
                    <a:gd name="T2" fmla="*/ 0 w 70"/>
                    <a:gd name="T3" fmla="*/ 0 h 45"/>
                    <a:gd name="T4" fmla="*/ 0 w 70"/>
                    <a:gd name="T5" fmla="*/ 0 h 45"/>
                    <a:gd name="T6" fmla="*/ 0 w 70"/>
                    <a:gd name="T7" fmla="*/ 0 h 45"/>
                    <a:gd name="T8" fmla="*/ 0 w 70"/>
                    <a:gd name="T9" fmla="*/ 0 h 45"/>
                    <a:gd name="T10" fmla="*/ 0 w 70"/>
                    <a:gd name="T11" fmla="*/ 0 h 45"/>
                    <a:gd name="T12" fmla="*/ 0 w 70"/>
                    <a:gd name="T13" fmla="*/ 0 h 45"/>
                    <a:gd name="T14" fmla="*/ 0 w 70"/>
                    <a:gd name="T15" fmla="*/ 0 h 45"/>
                    <a:gd name="T16" fmla="*/ 0 w 70"/>
                    <a:gd name="T17" fmla="*/ 0 h 45"/>
                    <a:gd name="T18" fmla="*/ 0 w 70"/>
                    <a:gd name="T19" fmla="*/ 0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
                    <a:gd name="T31" fmla="*/ 0 h 45"/>
                    <a:gd name="T32" fmla="*/ 70 w 70"/>
                    <a:gd name="T33" fmla="*/ 45 h 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 h="45">
                      <a:moveTo>
                        <a:pt x="14" y="33"/>
                      </a:moveTo>
                      <a:lnTo>
                        <a:pt x="2" y="31"/>
                      </a:lnTo>
                      <a:lnTo>
                        <a:pt x="60" y="0"/>
                      </a:lnTo>
                      <a:lnTo>
                        <a:pt x="70" y="10"/>
                      </a:lnTo>
                      <a:lnTo>
                        <a:pt x="12" y="42"/>
                      </a:lnTo>
                      <a:lnTo>
                        <a:pt x="0" y="40"/>
                      </a:lnTo>
                      <a:lnTo>
                        <a:pt x="11" y="42"/>
                      </a:lnTo>
                      <a:lnTo>
                        <a:pt x="5" y="45"/>
                      </a:lnTo>
                      <a:lnTo>
                        <a:pt x="0" y="40"/>
                      </a:lnTo>
                      <a:lnTo>
                        <a:pt x="14" y="3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96" name="Freeform 319"/>
                <p:cNvSpPr>
                  <a:spLocks/>
                </p:cNvSpPr>
                <p:nvPr/>
              </p:nvSpPr>
              <p:spPr bwMode="auto">
                <a:xfrm>
                  <a:off x="3215" y="3479"/>
                  <a:ext cx="17" cy="18"/>
                </a:xfrm>
                <a:custGeom>
                  <a:avLst/>
                  <a:gdLst>
                    <a:gd name="T0" fmla="*/ 0 w 51"/>
                    <a:gd name="T1" fmla="*/ 0 h 54"/>
                    <a:gd name="T2" fmla="*/ 0 w 51"/>
                    <a:gd name="T3" fmla="*/ 0 h 54"/>
                    <a:gd name="T4" fmla="*/ 0 w 51"/>
                    <a:gd name="T5" fmla="*/ 0 h 54"/>
                    <a:gd name="T6" fmla="*/ 0 w 51"/>
                    <a:gd name="T7" fmla="*/ 0 h 54"/>
                    <a:gd name="T8" fmla="*/ 0 w 51"/>
                    <a:gd name="T9" fmla="*/ 0 h 54"/>
                    <a:gd name="T10" fmla="*/ 0 w 51"/>
                    <a:gd name="T11" fmla="*/ 0 h 54"/>
                    <a:gd name="T12" fmla="*/ 0 w 51"/>
                    <a:gd name="T13" fmla="*/ 0 h 54"/>
                    <a:gd name="T14" fmla="*/ 0 w 51"/>
                    <a:gd name="T15" fmla="*/ 0 h 54"/>
                    <a:gd name="T16" fmla="*/ 0 w 51"/>
                    <a:gd name="T17" fmla="*/ 0 h 54"/>
                    <a:gd name="T18" fmla="*/ 0 w 51"/>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54"/>
                    <a:gd name="T32" fmla="*/ 51 w 51"/>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54">
                      <a:moveTo>
                        <a:pt x="7" y="0"/>
                      </a:moveTo>
                      <a:lnTo>
                        <a:pt x="14" y="4"/>
                      </a:lnTo>
                      <a:lnTo>
                        <a:pt x="51" y="47"/>
                      </a:lnTo>
                      <a:lnTo>
                        <a:pt x="37" y="54"/>
                      </a:lnTo>
                      <a:lnTo>
                        <a:pt x="0" y="10"/>
                      </a:lnTo>
                      <a:lnTo>
                        <a:pt x="7" y="13"/>
                      </a:lnTo>
                      <a:lnTo>
                        <a:pt x="7" y="0"/>
                      </a:lnTo>
                      <a:lnTo>
                        <a:pt x="11" y="0"/>
                      </a:lnTo>
                      <a:lnTo>
                        <a:pt x="14" y="4"/>
                      </a:lnTo>
                      <a:lnTo>
                        <a:pt x="7"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97" name="Freeform 320"/>
                <p:cNvSpPr>
                  <a:spLocks/>
                </p:cNvSpPr>
                <p:nvPr/>
              </p:nvSpPr>
              <p:spPr bwMode="auto">
                <a:xfrm>
                  <a:off x="3197" y="3479"/>
                  <a:ext cx="20" cy="4"/>
                </a:xfrm>
                <a:custGeom>
                  <a:avLst/>
                  <a:gdLst>
                    <a:gd name="T0" fmla="*/ 0 w 61"/>
                    <a:gd name="T1" fmla="*/ 0 h 13"/>
                    <a:gd name="T2" fmla="*/ 0 w 61"/>
                    <a:gd name="T3" fmla="*/ 0 h 13"/>
                    <a:gd name="T4" fmla="*/ 0 w 61"/>
                    <a:gd name="T5" fmla="*/ 0 h 13"/>
                    <a:gd name="T6" fmla="*/ 0 w 61"/>
                    <a:gd name="T7" fmla="*/ 0 h 13"/>
                    <a:gd name="T8" fmla="*/ 0 w 61"/>
                    <a:gd name="T9" fmla="*/ 0 h 13"/>
                    <a:gd name="T10" fmla="*/ 0 w 61"/>
                    <a:gd name="T11" fmla="*/ 0 h 13"/>
                    <a:gd name="T12" fmla="*/ 0 w 61"/>
                    <a:gd name="T13" fmla="*/ 0 h 13"/>
                    <a:gd name="T14" fmla="*/ 0 w 61"/>
                    <a:gd name="T15" fmla="*/ 0 h 13"/>
                    <a:gd name="T16" fmla="*/ 0 w 61"/>
                    <a:gd name="T17" fmla="*/ 0 h 13"/>
                    <a:gd name="T18" fmla="*/ 0 w 61"/>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3"/>
                    <a:gd name="T32" fmla="*/ 61 w 6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3">
                      <a:moveTo>
                        <a:pt x="0" y="2"/>
                      </a:moveTo>
                      <a:lnTo>
                        <a:pt x="3" y="0"/>
                      </a:lnTo>
                      <a:lnTo>
                        <a:pt x="61" y="0"/>
                      </a:lnTo>
                      <a:lnTo>
                        <a:pt x="61" y="13"/>
                      </a:lnTo>
                      <a:lnTo>
                        <a:pt x="3" y="13"/>
                      </a:lnTo>
                      <a:lnTo>
                        <a:pt x="6" y="12"/>
                      </a:lnTo>
                      <a:lnTo>
                        <a:pt x="0" y="2"/>
                      </a:lnTo>
                      <a:lnTo>
                        <a:pt x="1" y="0"/>
                      </a:lnTo>
                      <a:lnTo>
                        <a:pt x="3" y="0"/>
                      </a:lnTo>
                      <a:lnTo>
                        <a:pt x="0" y="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98" name="Freeform 321"/>
                <p:cNvSpPr>
                  <a:spLocks/>
                </p:cNvSpPr>
                <p:nvPr/>
              </p:nvSpPr>
              <p:spPr bwMode="auto">
                <a:xfrm>
                  <a:off x="3184" y="3479"/>
                  <a:ext cx="15" cy="7"/>
                </a:xfrm>
                <a:custGeom>
                  <a:avLst/>
                  <a:gdLst>
                    <a:gd name="T0" fmla="*/ 0 w 44"/>
                    <a:gd name="T1" fmla="*/ 0 h 21"/>
                    <a:gd name="T2" fmla="*/ 0 w 44"/>
                    <a:gd name="T3" fmla="*/ 0 h 21"/>
                    <a:gd name="T4" fmla="*/ 0 w 44"/>
                    <a:gd name="T5" fmla="*/ 0 h 21"/>
                    <a:gd name="T6" fmla="*/ 0 w 44"/>
                    <a:gd name="T7" fmla="*/ 0 h 21"/>
                    <a:gd name="T8" fmla="*/ 0 w 44"/>
                    <a:gd name="T9" fmla="*/ 0 h 21"/>
                    <a:gd name="T10" fmla="*/ 0 w 44"/>
                    <a:gd name="T11" fmla="*/ 0 h 21"/>
                    <a:gd name="T12" fmla="*/ 0 w 44"/>
                    <a:gd name="T13" fmla="*/ 0 h 21"/>
                    <a:gd name="T14" fmla="*/ 0 w 44"/>
                    <a:gd name="T15" fmla="*/ 0 h 21"/>
                    <a:gd name="T16" fmla="*/ 0 w 44"/>
                    <a:gd name="T17" fmla="*/ 0 h 21"/>
                    <a:gd name="T18" fmla="*/ 0 w 44"/>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21"/>
                    <a:gd name="T32" fmla="*/ 44 w 44"/>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21">
                      <a:moveTo>
                        <a:pt x="0" y="11"/>
                      </a:moveTo>
                      <a:lnTo>
                        <a:pt x="1" y="11"/>
                      </a:lnTo>
                      <a:lnTo>
                        <a:pt x="38" y="0"/>
                      </a:lnTo>
                      <a:lnTo>
                        <a:pt x="44" y="10"/>
                      </a:lnTo>
                      <a:lnTo>
                        <a:pt x="7" y="21"/>
                      </a:lnTo>
                      <a:lnTo>
                        <a:pt x="8" y="21"/>
                      </a:lnTo>
                      <a:lnTo>
                        <a:pt x="0" y="11"/>
                      </a:lnTo>
                      <a:lnTo>
                        <a:pt x="1" y="11"/>
                      </a:lnTo>
                      <a:lnTo>
                        <a:pt x="0" y="1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99" name="Freeform 322"/>
                <p:cNvSpPr>
                  <a:spLocks/>
                </p:cNvSpPr>
                <p:nvPr/>
              </p:nvSpPr>
              <p:spPr bwMode="auto">
                <a:xfrm>
                  <a:off x="3159" y="3483"/>
                  <a:ext cx="28" cy="14"/>
                </a:xfrm>
                <a:custGeom>
                  <a:avLst/>
                  <a:gdLst>
                    <a:gd name="T0" fmla="*/ 0 w 83"/>
                    <a:gd name="T1" fmla="*/ 0 h 43"/>
                    <a:gd name="T2" fmla="*/ 0 w 83"/>
                    <a:gd name="T3" fmla="*/ 0 h 43"/>
                    <a:gd name="T4" fmla="*/ 0 w 83"/>
                    <a:gd name="T5" fmla="*/ 0 h 43"/>
                    <a:gd name="T6" fmla="*/ 0 w 83"/>
                    <a:gd name="T7" fmla="*/ 0 h 43"/>
                    <a:gd name="T8" fmla="*/ 0 w 83"/>
                    <a:gd name="T9" fmla="*/ 0 h 43"/>
                    <a:gd name="T10" fmla="*/ 0 w 83"/>
                    <a:gd name="T11" fmla="*/ 0 h 43"/>
                    <a:gd name="T12" fmla="*/ 0 w 83"/>
                    <a:gd name="T13" fmla="*/ 0 h 43"/>
                    <a:gd name="T14" fmla="*/ 0 w 83"/>
                    <a:gd name="T15" fmla="*/ 0 h 43"/>
                    <a:gd name="T16" fmla="*/ 0 w 83"/>
                    <a:gd name="T17" fmla="*/ 0 h 43"/>
                    <a:gd name="T18" fmla="*/ 0 w 83"/>
                    <a:gd name="T19" fmla="*/ 0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3"/>
                    <a:gd name="T31" fmla="*/ 0 h 43"/>
                    <a:gd name="T32" fmla="*/ 83 w 83"/>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3" h="43">
                      <a:moveTo>
                        <a:pt x="4" y="30"/>
                      </a:moveTo>
                      <a:lnTo>
                        <a:pt x="0" y="31"/>
                      </a:lnTo>
                      <a:lnTo>
                        <a:pt x="75" y="0"/>
                      </a:lnTo>
                      <a:lnTo>
                        <a:pt x="83" y="10"/>
                      </a:lnTo>
                      <a:lnTo>
                        <a:pt x="8" y="42"/>
                      </a:lnTo>
                      <a:lnTo>
                        <a:pt x="4" y="43"/>
                      </a:lnTo>
                      <a:lnTo>
                        <a:pt x="8" y="42"/>
                      </a:lnTo>
                      <a:lnTo>
                        <a:pt x="6" y="43"/>
                      </a:lnTo>
                      <a:lnTo>
                        <a:pt x="4" y="43"/>
                      </a:lnTo>
                      <a:lnTo>
                        <a:pt x="4" y="3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00" name="Freeform 323"/>
                <p:cNvSpPr>
                  <a:spLocks/>
                </p:cNvSpPr>
                <p:nvPr/>
              </p:nvSpPr>
              <p:spPr bwMode="auto">
                <a:xfrm>
                  <a:off x="3143" y="3493"/>
                  <a:ext cx="17" cy="4"/>
                </a:xfrm>
                <a:custGeom>
                  <a:avLst/>
                  <a:gdLst>
                    <a:gd name="T0" fmla="*/ 0 w 52"/>
                    <a:gd name="T1" fmla="*/ 0 h 14"/>
                    <a:gd name="T2" fmla="*/ 0 w 52"/>
                    <a:gd name="T3" fmla="*/ 0 h 14"/>
                    <a:gd name="T4" fmla="*/ 0 w 52"/>
                    <a:gd name="T5" fmla="*/ 0 h 14"/>
                    <a:gd name="T6" fmla="*/ 0 w 52"/>
                    <a:gd name="T7" fmla="*/ 0 h 14"/>
                    <a:gd name="T8" fmla="*/ 0 w 52"/>
                    <a:gd name="T9" fmla="*/ 0 h 14"/>
                    <a:gd name="T10" fmla="*/ 0 w 52"/>
                    <a:gd name="T11" fmla="*/ 0 h 14"/>
                    <a:gd name="T12" fmla="*/ 0 w 52"/>
                    <a:gd name="T13" fmla="*/ 0 h 14"/>
                    <a:gd name="T14" fmla="*/ 0 60000 65536"/>
                    <a:gd name="T15" fmla="*/ 0 60000 65536"/>
                    <a:gd name="T16" fmla="*/ 0 60000 65536"/>
                    <a:gd name="T17" fmla="*/ 0 60000 65536"/>
                    <a:gd name="T18" fmla="*/ 0 60000 65536"/>
                    <a:gd name="T19" fmla="*/ 0 60000 65536"/>
                    <a:gd name="T20" fmla="*/ 0 60000 65536"/>
                    <a:gd name="T21" fmla="*/ 0 w 52"/>
                    <a:gd name="T22" fmla="*/ 0 h 14"/>
                    <a:gd name="T23" fmla="*/ 52 w 52"/>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14">
                      <a:moveTo>
                        <a:pt x="0" y="0"/>
                      </a:moveTo>
                      <a:lnTo>
                        <a:pt x="0" y="0"/>
                      </a:lnTo>
                      <a:lnTo>
                        <a:pt x="52" y="1"/>
                      </a:lnTo>
                      <a:lnTo>
                        <a:pt x="52" y="14"/>
                      </a:lnTo>
                      <a:lnTo>
                        <a:pt x="0" y="13"/>
                      </a:lnTo>
                      <a:lnTo>
                        <a:pt x="0"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01" name="Freeform 324"/>
                <p:cNvSpPr>
                  <a:spLocks/>
                </p:cNvSpPr>
                <p:nvPr/>
              </p:nvSpPr>
              <p:spPr bwMode="auto">
                <a:xfrm>
                  <a:off x="3118" y="3493"/>
                  <a:ext cx="25" cy="4"/>
                </a:xfrm>
                <a:custGeom>
                  <a:avLst/>
                  <a:gdLst>
                    <a:gd name="T0" fmla="*/ 0 w 74"/>
                    <a:gd name="T1" fmla="*/ 0 h 13"/>
                    <a:gd name="T2" fmla="*/ 0 w 74"/>
                    <a:gd name="T3" fmla="*/ 0 h 13"/>
                    <a:gd name="T4" fmla="*/ 0 w 74"/>
                    <a:gd name="T5" fmla="*/ 0 h 13"/>
                    <a:gd name="T6" fmla="*/ 0 w 74"/>
                    <a:gd name="T7" fmla="*/ 0 h 13"/>
                    <a:gd name="T8" fmla="*/ 0 w 74"/>
                    <a:gd name="T9" fmla="*/ 0 h 13"/>
                    <a:gd name="T10" fmla="*/ 0 w 74"/>
                    <a:gd name="T11" fmla="*/ 0 h 13"/>
                    <a:gd name="T12" fmla="*/ 0 w 74"/>
                    <a:gd name="T13" fmla="*/ 0 h 13"/>
                    <a:gd name="T14" fmla="*/ 0 60000 65536"/>
                    <a:gd name="T15" fmla="*/ 0 60000 65536"/>
                    <a:gd name="T16" fmla="*/ 0 60000 65536"/>
                    <a:gd name="T17" fmla="*/ 0 60000 65536"/>
                    <a:gd name="T18" fmla="*/ 0 60000 65536"/>
                    <a:gd name="T19" fmla="*/ 0 60000 65536"/>
                    <a:gd name="T20" fmla="*/ 0 60000 65536"/>
                    <a:gd name="T21" fmla="*/ 0 w 74"/>
                    <a:gd name="T22" fmla="*/ 0 h 13"/>
                    <a:gd name="T23" fmla="*/ 74 w 74"/>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 h="13">
                      <a:moveTo>
                        <a:pt x="0" y="0"/>
                      </a:moveTo>
                      <a:lnTo>
                        <a:pt x="0" y="0"/>
                      </a:lnTo>
                      <a:lnTo>
                        <a:pt x="74" y="0"/>
                      </a:lnTo>
                      <a:lnTo>
                        <a:pt x="74" y="13"/>
                      </a:lnTo>
                      <a:lnTo>
                        <a:pt x="0" y="13"/>
                      </a:lnTo>
                      <a:lnTo>
                        <a:pt x="0"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02" name="Freeform 325"/>
                <p:cNvSpPr>
                  <a:spLocks/>
                </p:cNvSpPr>
                <p:nvPr/>
              </p:nvSpPr>
              <p:spPr bwMode="auto">
                <a:xfrm>
                  <a:off x="3105" y="3492"/>
                  <a:ext cx="13" cy="5"/>
                </a:xfrm>
                <a:custGeom>
                  <a:avLst/>
                  <a:gdLst>
                    <a:gd name="T0" fmla="*/ 0 w 41"/>
                    <a:gd name="T1" fmla="*/ 0 h 14"/>
                    <a:gd name="T2" fmla="*/ 0 w 41"/>
                    <a:gd name="T3" fmla="*/ 0 h 14"/>
                    <a:gd name="T4" fmla="*/ 0 w 41"/>
                    <a:gd name="T5" fmla="*/ 0 h 14"/>
                    <a:gd name="T6" fmla="*/ 0 w 41"/>
                    <a:gd name="T7" fmla="*/ 0 h 14"/>
                    <a:gd name="T8" fmla="*/ 0 w 41"/>
                    <a:gd name="T9" fmla="*/ 0 h 14"/>
                    <a:gd name="T10" fmla="*/ 0 w 41"/>
                    <a:gd name="T11" fmla="*/ 0 h 14"/>
                    <a:gd name="T12" fmla="*/ 0 w 41"/>
                    <a:gd name="T13" fmla="*/ 0 h 14"/>
                    <a:gd name="T14" fmla="*/ 0 w 41"/>
                    <a:gd name="T15" fmla="*/ 0 h 14"/>
                    <a:gd name="T16" fmla="*/ 0 w 41"/>
                    <a:gd name="T17" fmla="*/ 0 h 14"/>
                    <a:gd name="T18" fmla="*/ 0 w 41"/>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
                    <a:gd name="T31" fmla="*/ 0 h 14"/>
                    <a:gd name="T32" fmla="*/ 41 w 41"/>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 h="14">
                      <a:moveTo>
                        <a:pt x="8" y="1"/>
                      </a:moveTo>
                      <a:lnTo>
                        <a:pt x="4" y="0"/>
                      </a:lnTo>
                      <a:lnTo>
                        <a:pt x="41" y="1"/>
                      </a:lnTo>
                      <a:lnTo>
                        <a:pt x="41" y="14"/>
                      </a:lnTo>
                      <a:lnTo>
                        <a:pt x="4" y="13"/>
                      </a:lnTo>
                      <a:lnTo>
                        <a:pt x="0" y="12"/>
                      </a:lnTo>
                      <a:lnTo>
                        <a:pt x="4" y="13"/>
                      </a:lnTo>
                      <a:lnTo>
                        <a:pt x="2" y="13"/>
                      </a:lnTo>
                      <a:lnTo>
                        <a:pt x="0" y="12"/>
                      </a:lnTo>
                      <a:lnTo>
                        <a:pt x="8"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03" name="Freeform 326"/>
                <p:cNvSpPr>
                  <a:spLocks/>
                </p:cNvSpPr>
                <p:nvPr/>
              </p:nvSpPr>
              <p:spPr bwMode="auto">
                <a:xfrm>
                  <a:off x="3092" y="3487"/>
                  <a:ext cx="15" cy="9"/>
                </a:xfrm>
                <a:custGeom>
                  <a:avLst/>
                  <a:gdLst>
                    <a:gd name="T0" fmla="*/ 0 w 45"/>
                    <a:gd name="T1" fmla="*/ 0 h 27"/>
                    <a:gd name="T2" fmla="*/ 0 w 45"/>
                    <a:gd name="T3" fmla="*/ 0 h 27"/>
                    <a:gd name="T4" fmla="*/ 0 w 45"/>
                    <a:gd name="T5" fmla="*/ 0 h 27"/>
                    <a:gd name="T6" fmla="*/ 0 w 45"/>
                    <a:gd name="T7" fmla="*/ 0 h 27"/>
                    <a:gd name="T8" fmla="*/ 0 w 45"/>
                    <a:gd name="T9" fmla="*/ 0 h 27"/>
                    <a:gd name="T10" fmla="*/ 0 w 45"/>
                    <a:gd name="T11" fmla="*/ 0 h 27"/>
                    <a:gd name="T12" fmla="*/ 0 w 45"/>
                    <a:gd name="T13" fmla="*/ 0 h 27"/>
                    <a:gd name="T14" fmla="*/ 0 w 45"/>
                    <a:gd name="T15" fmla="*/ 0 h 27"/>
                    <a:gd name="T16" fmla="*/ 0 w 45"/>
                    <a:gd name="T17" fmla="*/ 0 h 27"/>
                    <a:gd name="T18" fmla="*/ 0 w 45"/>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27"/>
                    <a:gd name="T32" fmla="*/ 45 w 45"/>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27">
                      <a:moveTo>
                        <a:pt x="4" y="0"/>
                      </a:moveTo>
                      <a:lnTo>
                        <a:pt x="8" y="1"/>
                      </a:lnTo>
                      <a:lnTo>
                        <a:pt x="45" y="16"/>
                      </a:lnTo>
                      <a:lnTo>
                        <a:pt x="37" y="27"/>
                      </a:lnTo>
                      <a:lnTo>
                        <a:pt x="0" y="11"/>
                      </a:lnTo>
                      <a:lnTo>
                        <a:pt x="4" y="12"/>
                      </a:lnTo>
                      <a:lnTo>
                        <a:pt x="4" y="0"/>
                      </a:lnTo>
                      <a:lnTo>
                        <a:pt x="6" y="0"/>
                      </a:lnTo>
                      <a:lnTo>
                        <a:pt x="8" y="1"/>
                      </a:lnTo>
                      <a:lnTo>
                        <a:pt x="4"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04" name="Freeform 327"/>
                <p:cNvSpPr>
                  <a:spLocks/>
                </p:cNvSpPr>
                <p:nvPr/>
              </p:nvSpPr>
              <p:spPr bwMode="auto">
                <a:xfrm>
                  <a:off x="3081" y="3487"/>
                  <a:ext cx="13" cy="4"/>
                </a:xfrm>
                <a:custGeom>
                  <a:avLst/>
                  <a:gdLst>
                    <a:gd name="T0" fmla="*/ 0 w 37"/>
                    <a:gd name="T1" fmla="*/ 0 h 12"/>
                    <a:gd name="T2" fmla="*/ 0 w 37"/>
                    <a:gd name="T3" fmla="*/ 0 h 12"/>
                    <a:gd name="T4" fmla="*/ 0 w 37"/>
                    <a:gd name="T5" fmla="*/ 0 h 12"/>
                    <a:gd name="T6" fmla="*/ 0 w 37"/>
                    <a:gd name="T7" fmla="*/ 0 h 12"/>
                    <a:gd name="T8" fmla="*/ 0 w 37"/>
                    <a:gd name="T9" fmla="*/ 0 h 12"/>
                    <a:gd name="T10" fmla="*/ 0 w 37"/>
                    <a:gd name="T11" fmla="*/ 0 h 12"/>
                    <a:gd name="T12" fmla="*/ 0 w 37"/>
                    <a:gd name="T13" fmla="*/ 0 h 12"/>
                    <a:gd name="T14" fmla="*/ 0 60000 65536"/>
                    <a:gd name="T15" fmla="*/ 0 60000 65536"/>
                    <a:gd name="T16" fmla="*/ 0 60000 65536"/>
                    <a:gd name="T17" fmla="*/ 0 60000 65536"/>
                    <a:gd name="T18" fmla="*/ 0 60000 65536"/>
                    <a:gd name="T19" fmla="*/ 0 60000 65536"/>
                    <a:gd name="T20" fmla="*/ 0 60000 65536"/>
                    <a:gd name="T21" fmla="*/ 0 w 37"/>
                    <a:gd name="T22" fmla="*/ 0 h 12"/>
                    <a:gd name="T23" fmla="*/ 37 w 37"/>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 h="12">
                      <a:moveTo>
                        <a:pt x="0" y="0"/>
                      </a:moveTo>
                      <a:lnTo>
                        <a:pt x="0" y="0"/>
                      </a:lnTo>
                      <a:lnTo>
                        <a:pt x="37" y="0"/>
                      </a:lnTo>
                      <a:lnTo>
                        <a:pt x="37" y="12"/>
                      </a:lnTo>
                      <a:lnTo>
                        <a:pt x="0" y="12"/>
                      </a:lnTo>
                      <a:lnTo>
                        <a:pt x="0"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05" name="Freeform 328"/>
                <p:cNvSpPr>
                  <a:spLocks/>
                </p:cNvSpPr>
                <p:nvPr/>
              </p:nvSpPr>
              <p:spPr bwMode="auto">
                <a:xfrm>
                  <a:off x="3068" y="3487"/>
                  <a:ext cx="13" cy="4"/>
                </a:xfrm>
                <a:custGeom>
                  <a:avLst/>
                  <a:gdLst>
                    <a:gd name="T0" fmla="*/ 0 w 41"/>
                    <a:gd name="T1" fmla="*/ 0 h 13"/>
                    <a:gd name="T2" fmla="*/ 0 w 41"/>
                    <a:gd name="T3" fmla="*/ 0 h 13"/>
                    <a:gd name="T4" fmla="*/ 0 w 41"/>
                    <a:gd name="T5" fmla="*/ 0 h 13"/>
                    <a:gd name="T6" fmla="*/ 0 w 41"/>
                    <a:gd name="T7" fmla="*/ 0 h 13"/>
                    <a:gd name="T8" fmla="*/ 0 w 41"/>
                    <a:gd name="T9" fmla="*/ 0 h 13"/>
                    <a:gd name="T10" fmla="*/ 0 w 41"/>
                    <a:gd name="T11" fmla="*/ 0 h 13"/>
                    <a:gd name="T12" fmla="*/ 0 w 41"/>
                    <a:gd name="T13" fmla="*/ 0 h 13"/>
                    <a:gd name="T14" fmla="*/ 0 w 41"/>
                    <a:gd name="T15" fmla="*/ 0 h 13"/>
                    <a:gd name="T16" fmla="*/ 0 w 41"/>
                    <a:gd name="T17" fmla="*/ 0 h 13"/>
                    <a:gd name="T18" fmla="*/ 0 w 41"/>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
                    <a:gd name="T31" fmla="*/ 0 h 13"/>
                    <a:gd name="T32" fmla="*/ 41 w 4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 h="13">
                      <a:moveTo>
                        <a:pt x="0" y="1"/>
                      </a:moveTo>
                      <a:lnTo>
                        <a:pt x="4" y="0"/>
                      </a:lnTo>
                      <a:lnTo>
                        <a:pt x="41" y="1"/>
                      </a:lnTo>
                      <a:lnTo>
                        <a:pt x="41" y="13"/>
                      </a:lnTo>
                      <a:lnTo>
                        <a:pt x="4" y="12"/>
                      </a:lnTo>
                      <a:lnTo>
                        <a:pt x="8" y="11"/>
                      </a:lnTo>
                      <a:lnTo>
                        <a:pt x="0" y="1"/>
                      </a:lnTo>
                      <a:lnTo>
                        <a:pt x="2" y="0"/>
                      </a:lnTo>
                      <a:lnTo>
                        <a:pt x="4" y="0"/>
                      </a:lnTo>
                      <a:lnTo>
                        <a:pt x="0"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06" name="Freeform 329"/>
                <p:cNvSpPr>
                  <a:spLocks/>
                </p:cNvSpPr>
                <p:nvPr/>
              </p:nvSpPr>
              <p:spPr bwMode="auto">
                <a:xfrm>
                  <a:off x="3055" y="3487"/>
                  <a:ext cx="15" cy="10"/>
                </a:xfrm>
                <a:custGeom>
                  <a:avLst/>
                  <a:gdLst>
                    <a:gd name="T0" fmla="*/ 0 w 45"/>
                    <a:gd name="T1" fmla="*/ 0 h 28"/>
                    <a:gd name="T2" fmla="*/ 0 w 45"/>
                    <a:gd name="T3" fmla="*/ 0 h 28"/>
                    <a:gd name="T4" fmla="*/ 0 w 45"/>
                    <a:gd name="T5" fmla="*/ 0 h 28"/>
                    <a:gd name="T6" fmla="*/ 0 w 45"/>
                    <a:gd name="T7" fmla="*/ 0 h 28"/>
                    <a:gd name="T8" fmla="*/ 0 w 45"/>
                    <a:gd name="T9" fmla="*/ 0 h 28"/>
                    <a:gd name="T10" fmla="*/ 0 w 45"/>
                    <a:gd name="T11" fmla="*/ 0 h 28"/>
                    <a:gd name="T12" fmla="*/ 0 w 45"/>
                    <a:gd name="T13" fmla="*/ 0 h 28"/>
                    <a:gd name="T14" fmla="*/ 0 w 45"/>
                    <a:gd name="T15" fmla="*/ 0 h 28"/>
                    <a:gd name="T16" fmla="*/ 0 w 45"/>
                    <a:gd name="T17" fmla="*/ 0 h 28"/>
                    <a:gd name="T18" fmla="*/ 0 w 45"/>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28"/>
                    <a:gd name="T32" fmla="*/ 45 w 45"/>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28">
                      <a:moveTo>
                        <a:pt x="2" y="15"/>
                      </a:moveTo>
                      <a:lnTo>
                        <a:pt x="0" y="16"/>
                      </a:lnTo>
                      <a:lnTo>
                        <a:pt x="37" y="0"/>
                      </a:lnTo>
                      <a:lnTo>
                        <a:pt x="45" y="10"/>
                      </a:lnTo>
                      <a:lnTo>
                        <a:pt x="8" y="27"/>
                      </a:lnTo>
                      <a:lnTo>
                        <a:pt x="6" y="28"/>
                      </a:lnTo>
                      <a:lnTo>
                        <a:pt x="8" y="27"/>
                      </a:lnTo>
                      <a:lnTo>
                        <a:pt x="7" y="27"/>
                      </a:lnTo>
                      <a:lnTo>
                        <a:pt x="6" y="28"/>
                      </a:lnTo>
                      <a:lnTo>
                        <a:pt x="2" y="1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07" name="Freeform 330"/>
                <p:cNvSpPr>
                  <a:spLocks/>
                </p:cNvSpPr>
                <p:nvPr/>
              </p:nvSpPr>
              <p:spPr bwMode="auto">
                <a:xfrm>
                  <a:off x="3038" y="3492"/>
                  <a:ext cx="19" cy="8"/>
                </a:xfrm>
                <a:custGeom>
                  <a:avLst/>
                  <a:gdLst>
                    <a:gd name="T0" fmla="*/ 0 w 57"/>
                    <a:gd name="T1" fmla="*/ 0 h 24"/>
                    <a:gd name="T2" fmla="*/ 0 w 57"/>
                    <a:gd name="T3" fmla="*/ 0 h 24"/>
                    <a:gd name="T4" fmla="*/ 0 w 57"/>
                    <a:gd name="T5" fmla="*/ 0 h 24"/>
                    <a:gd name="T6" fmla="*/ 0 w 57"/>
                    <a:gd name="T7" fmla="*/ 0 h 24"/>
                    <a:gd name="T8" fmla="*/ 0 w 57"/>
                    <a:gd name="T9" fmla="*/ 0 h 24"/>
                    <a:gd name="T10" fmla="*/ 0 w 57"/>
                    <a:gd name="T11" fmla="*/ 0 h 24"/>
                    <a:gd name="T12" fmla="*/ 0 w 57"/>
                    <a:gd name="T13" fmla="*/ 0 h 24"/>
                    <a:gd name="T14" fmla="*/ 0 w 57"/>
                    <a:gd name="T15" fmla="*/ 0 h 24"/>
                    <a:gd name="T16" fmla="*/ 0 w 57"/>
                    <a:gd name="T17" fmla="*/ 0 h 24"/>
                    <a:gd name="T18" fmla="*/ 0 w 57"/>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7"/>
                    <a:gd name="T31" fmla="*/ 0 h 24"/>
                    <a:gd name="T32" fmla="*/ 57 w 57"/>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7" h="24">
                      <a:moveTo>
                        <a:pt x="2" y="12"/>
                      </a:moveTo>
                      <a:lnTo>
                        <a:pt x="0" y="12"/>
                      </a:lnTo>
                      <a:lnTo>
                        <a:pt x="53" y="0"/>
                      </a:lnTo>
                      <a:lnTo>
                        <a:pt x="57" y="13"/>
                      </a:lnTo>
                      <a:lnTo>
                        <a:pt x="4" y="24"/>
                      </a:lnTo>
                      <a:lnTo>
                        <a:pt x="2" y="24"/>
                      </a:lnTo>
                      <a:lnTo>
                        <a:pt x="4" y="24"/>
                      </a:lnTo>
                      <a:lnTo>
                        <a:pt x="3" y="24"/>
                      </a:lnTo>
                      <a:lnTo>
                        <a:pt x="2" y="24"/>
                      </a:lnTo>
                      <a:lnTo>
                        <a:pt x="2" y="1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08" name="Freeform 331"/>
                <p:cNvSpPr>
                  <a:spLocks/>
                </p:cNvSpPr>
                <p:nvPr/>
              </p:nvSpPr>
              <p:spPr bwMode="auto">
                <a:xfrm>
                  <a:off x="3032" y="3496"/>
                  <a:ext cx="7" cy="4"/>
                </a:xfrm>
                <a:custGeom>
                  <a:avLst/>
                  <a:gdLst>
                    <a:gd name="T0" fmla="*/ 0 w 21"/>
                    <a:gd name="T1" fmla="*/ 0 h 12"/>
                    <a:gd name="T2" fmla="*/ 0 w 21"/>
                    <a:gd name="T3" fmla="*/ 0 h 12"/>
                    <a:gd name="T4" fmla="*/ 0 w 21"/>
                    <a:gd name="T5" fmla="*/ 0 h 12"/>
                    <a:gd name="T6" fmla="*/ 0 w 21"/>
                    <a:gd name="T7" fmla="*/ 0 h 12"/>
                    <a:gd name="T8" fmla="*/ 0 w 21"/>
                    <a:gd name="T9" fmla="*/ 0 h 12"/>
                    <a:gd name="T10" fmla="*/ 0 w 21"/>
                    <a:gd name="T11" fmla="*/ 0 h 12"/>
                    <a:gd name="T12" fmla="*/ 0 w 21"/>
                    <a:gd name="T13" fmla="*/ 0 h 12"/>
                    <a:gd name="T14" fmla="*/ 0 60000 65536"/>
                    <a:gd name="T15" fmla="*/ 0 60000 65536"/>
                    <a:gd name="T16" fmla="*/ 0 60000 65536"/>
                    <a:gd name="T17" fmla="*/ 0 60000 65536"/>
                    <a:gd name="T18" fmla="*/ 0 60000 65536"/>
                    <a:gd name="T19" fmla="*/ 0 60000 65536"/>
                    <a:gd name="T20" fmla="*/ 0 60000 65536"/>
                    <a:gd name="T21" fmla="*/ 0 w 21"/>
                    <a:gd name="T22" fmla="*/ 0 h 12"/>
                    <a:gd name="T23" fmla="*/ 21 w 21"/>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 h="12">
                      <a:moveTo>
                        <a:pt x="0" y="0"/>
                      </a:moveTo>
                      <a:lnTo>
                        <a:pt x="0" y="0"/>
                      </a:lnTo>
                      <a:lnTo>
                        <a:pt x="21" y="0"/>
                      </a:lnTo>
                      <a:lnTo>
                        <a:pt x="21" y="12"/>
                      </a:lnTo>
                      <a:lnTo>
                        <a:pt x="0" y="12"/>
                      </a:lnTo>
                      <a:lnTo>
                        <a:pt x="0"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09" name="Freeform 332"/>
                <p:cNvSpPr>
                  <a:spLocks/>
                </p:cNvSpPr>
                <p:nvPr/>
              </p:nvSpPr>
              <p:spPr bwMode="auto">
                <a:xfrm>
                  <a:off x="3019" y="3496"/>
                  <a:ext cx="13" cy="4"/>
                </a:xfrm>
                <a:custGeom>
                  <a:avLst/>
                  <a:gdLst>
                    <a:gd name="T0" fmla="*/ 0 w 40"/>
                    <a:gd name="T1" fmla="*/ 0 h 13"/>
                    <a:gd name="T2" fmla="*/ 0 w 40"/>
                    <a:gd name="T3" fmla="*/ 0 h 13"/>
                    <a:gd name="T4" fmla="*/ 0 w 40"/>
                    <a:gd name="T5" fmla="*/ 0 h 13"/>
                    <a:gd name="T6" fmla="*/ 0 w 40"/>
                    <a:gd name="T7" fmla="*/ 0 h 13"/>
                    <a:gd name="T8" fmla="*/ 0 w 40"/>
                    <a:gd name="T9" fmla="*/ 0 h 13"/>
                    <a:gd name="T10" fmla="*/ 0 w 40"/>
                    <a:gd name="T11" fmla="*/ 0 h 13"/>
                    <a:gd name="T12" fmla="*/ 0 w 40"/>
                    <a:gd name="T13" fmla="*/ 0 h 13"/>
                    <a:gd name="T14" fmla="*/ 0 w 40"/>
                    <a:gd name="T15" fmla="*/ 0 h 13"/>
                    <a:gd name="T16" fmla="*/ 0 w 40"/>
                    <a:gd name="T17" fmla="*/ 0 h 13"/>
                    <a:gd name="T18" fmla="*/ 0 w 40"/>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3"/>
                    <a:gd name="T32" fmla="*/ 40 w 40"/>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3">
                      <a:moveTo>
                        <a:pt x="0" y="0"/>
                      </a:moveTo>
                      <a:lnTo>
                        <a:pt x="3" y="0"/>
                      </a:lnTo>
                      <a:lnTo>
                        <a:pt x="40" y="1"/>
                      </a:lnTo>
                      <a:lnTo>
                        <a:pt x="40" y="13"/>
                      </a:lnTo>
                      <a:lnTo>
                        <a:pt x="3" y="12"/>
                      </a:lnTo>
                      <a:lnTo>
                        <a:pt x="5" y="12"/>
                      </a:lnTo>
                      <a:lnTo>
                        <a:pt x="0" y="0"/>
                      </a:lnTo>
                      <a:lnTo>
                        <a:pt x="1" y="0"/>
                      </a:lnTo>
                      <a:lnTo>
                        <a:pt x="3" y="0"/>
                      </a:lnTo>
                      <a:lnTo>
                        <a:pt x="0"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10" name="Freeform 333"/>
                <p:cNvSpPr>
                  <a:spLocks/>
                </p:cNvSpPr>
                <p:nvPr/>
              </p:nvSpPr>
              <p:spPr bwMode="auto">
                <a:xfrm>
                  <a:off x="2993" y="3496"/>
                  <a:ext cx="27" cy="9"/>
                </a:xfrm>
                <a:custGeom>
                  <a:avLst/>
                  <a:gdLst>
                    <a:gd name="T0" fmla="*/ 0 w 83"/>
                    <a:gd name="T1" fmla="*/ 0 h 28"/>
                    <a:gd name="T2" fmla="*/ 0 w 83"/>
                    <a:gd name="T3" fmla="*/ 0 h 28"/>
                    <a:gd name="T4" fmla="*/ 0 w 83"/>
                    <a:gd name="T5" fmla="*/ 0 h 28"/>
                    <a:gd name="T6" fmla="*/ 0 w 83"/>
                    <a:gd name="T7" fmla="*/ 0 h 28"/>
                    <a:gd name="T8" fmla="*/ 0 w 83"/>
                    <a:gd name="T9" fmla="*/ 0 h 28"/>
                    <a:gd name="T10" fmla="*/ 0 w 83"/>
                    <a:gd name="T11" fmla="*/ 0 h 28"/>
                    <a:gd name="T12" fmla="*/ 0 w 83"/>
                    <a:gd name="T13" fmla="*/ 0 h 28"/>
                    <a:gd name="T14" fmla="*/ 0 w 83"/>
                    <a:gd name="T15" fmla="*/ 0 h 28"/>
                    <a:gd name="T16" fmla="*/ 0 w 83"/>
                    <a:gd name="T17" fmla="*/ 0 h 28"/>
                    <a:gd name="T18" fmla="*/ 0 w 83"/>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3"/>
                    <a:gd name="T31" fmla="*/ 0 h 28"/>
                    <a:gd name="T32" fmla="*/ 83 w 83"/>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3" h="28">
                      <a:moveTo>
                        <a:pt x="14" y="18"/>
                      </a:moveTo>
                      <a:lnTo>
                        <a:pt x="5" y="15"/>
                      </a:lnTo>
                      <a:lnTo>
                        <a:pt x="78" y="0"/>
                      </a:lnTo>
                      <a:lnTo>
                        <a:pt x="83" y="12"/>
                      </a:lnTo>
                      <a:lnTo>
                        <a:pt x="9" y="27"/>
                      </a:lnTo>
                      <a:lnTo>
                        <a:pt x="0" y="24"/>
                      </a:lnTo>
                      <a:lnTo>
                        <a:pt x="9" y="27"/>
                      </a:lnTo>
                      <a:lnTo>
                        <a:pt x="3" y="28"/>
                      </a:lnTo>
                      <a:lnTo>
                        <a:pt x="0" y="24"/>
                      </a:lnTo>
                      <a:lnTo>
                        <a:pt x="14" y="18"/>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11" name="Freeform 334"/>
                <p:cNvSpPr>
                  <a:spLocks/>
                </p:cNvSpPr>
                <p:nvPr/>
              </p:nvSpPr>
              <p:spPr bwMode="auto">
                <a:xfrm>
                  <a:off x="2985" y="3493"/>
                  <a:ext cx="12" cy="11"/>
                </a:xfrm>
                <a:custGeom>
                  <a:avLst/>
                  <a:gdLst>
                    <a:gd name="T0" fmla="*/ 0 w 37"/>
                    <a:gd name="T1" fmla="*/ 0 h 34"/>
                    <a:gd name="T2" fmla="*/ 0 w 37"/>
                    <a:gd name="T3" fmla="*/ 0 h 34"/>
                    <a:gd name="T4" fmla="*/ 0 w 37"/>
                    <a:gd name="T5" fmla="*/ 0 h 34"/>
                    <a:gd name="T6" fmla="*/ 0 w 37"/>
                    <a:gd name="T7" fmla="*/ 0 h 34"/>
                    <a:gd name="T8" fmla="*/ 0 w 37"/>
                    <a:gd name="T9" fmla="*/ 0 h 34"/>
                    <a:gd name="T10" fmla="*/ 0 w 37"/>
                    <a:gd name="T11" fmla="*/ 0 h 34"/>
                    <a:gd name="T12" fmla="*/ 0 w 37"/>
                    <a:gd name="T13" fmla="*/ 0 h 34"/>
                    <a:gd name="T14" fmla="*/ 0 w 37"/>
                    <a:gd name="T15" fmla="*/ 0 h 34"/>
                    <a:gd name="T16" fmla="*/ 0 w 37"/>
                    <a:gd name="T17" fmla="*/ 0 h 34"/>
                    <a:gd name="T18" fmla="*/ 0 w 37"/>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
                    <a:gd name="T31" fmla="*/ 0 h 34"/>
                    <a:gd name="T32" fmla="*/ 37 w 37"/>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 h="34">
                      <a:moveTo>
                        <a:pt x="17" y="3"/>
                      </a:moveTo>
                      <a:lnTo>
                        <a:pt x="16" y="0"/>
                      </a:lnTo>
                      <a:lnTo>
                        <a:pt x="37" y="28"/>
                      </a:lnTo>
                      <a:lnTo>
                        <a:pt x="23" y="34"/>
                      </a:lnTo>
                      <a:lnTo>
                        <a:pt x="1" y="6"/>
                      </a:lnTo>
                      <a:lnTo>
                        <a:pt x="0" y="3"/>
                      </a:lnTo>
                      <a:lnTo>
                        <a:pt x="1" y="6"/>
                      </a:lnTo>
                      <a:lnTo>
                        <a:pt x="0" y="4"/>
                      </a:lnTo>
                      <a:lnTo>
                        <a:pt x="0" y="3"/>
                      </a:lnTo>
                      <a:lnTo>
                        <a:pt x="17" y="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12" name="Freeform 335"/>
                <p:cNvSpPr>
                  <a:spLocks/>
                </p:cNvSpPr>
                <p:nvPr/>
              </p:nvSpPr>
              <p:spPr bwMode="auto">
                <a:xfrm>
                  <a:off x="2985" y="3485"/>
                  <a:ext cx="6" cy="9"/>
                </a:xfrm>
                <a:custGeom>
                  <a:avLst/>
                  <a:gdLst>
                    <a:gd name="T0" fmla="*/ 0 w 17"/>
                    <a:gd name="T1" fmla="*/ 0 h 25"/>
                    <a:gd name="T2" fmla="*/ 0 w 17"/>
                    <a:gd name="T3" fmla="*/ 0 h 25"/>
                    <a:gd name="T4" fmla="*/ 0 w 17"/>
                    <a:gd name="T5" fmla="*/ 0 h 25"/>
                    <a:gd name="T6" fmla="*/ 0 w 17"/>
                    <a:gd name="T7" fmla="*/ 0 h 25"/>
                    <a:gd name="T8" fmla="*/ 0 w 17"/>
                    <a:gd name="T9" fmla="*/ 0 h 25"/>
                    <a:gd name="T10" fmla="*/ 0 w 17"/>
                    <a:gd name="T11" fmla="*/ 0 h 25"/>
                    <a:gd name="T12" fmla="*/ 0 w 17"/>
                    <a:gd name="T13" fmla="*/ 0 h 25"/>
                    <a:gd name="T14" fmla="*/ 0 w 17"/>
                    <a:gd name="T15" fmla="*/ 0 h 25"/>
                    <a:gd name="T16" fmla="*/ 0 w 17"/>
                    <a:gd name="T17" fmla="*/ 0 h 25"/>
                    <a:gd name="T18" fmla="*/ 0 w 17"/>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25"/>
                    <a:gd name="T32" fmla="*/ 17 w 17"/>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25">
                      <a:moveTo>
                        <a:pt x="4" y="5"/>
                      </a:moveTo>
                      <a:lnTo>
                        <a:pt x="17" y="10"/>
                      </a:lnTo>
                      <a:lnTo>
                        <a:pt x="17" y="25"/>
                      </a:lnTo>
                      <a:lnTo>
                        <a:pt x="0" y="25"/>
                      </a:lnTo>
                      <a:lnTo>
                        <a:pt x="0" y="10"/>
                      </a:lnTo>
                      <a:lnTo>
                        <a:pt x="13" y="15"/>
                      </a:lnTo>
                      <a:lnTo>
                        <a:pt x="4" y="5"/>
                      </a:lnTo>
                      <a:lnTo>
                        <a:pt x="17" y="0"/>
                      </a:lnTo>
                      <a:lnTo>
                        <a:pt x="17" y="10"/>
                      </a:lnTo>
                      <a:lnTo>
                        <a:pt x="4" y="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13" name="Freeform 336"/>
                <p:cNvSpPr>
                  <a:spLocks/>
                </p:cNvSpPr>
                <p:nvPr/>
              </p:nvSpPr>
              <p:spPr bwMode="auto">
                <a:xfrm>
                  <a:off x="2974" y="3487"/>
                  <a:ext cx="15" cy="9"/>
                </a:xfrm>
                <a:custGeom>
                  <a:avLst/>
                  <a:gdLst>
                    <a:gd name="T0" fmla="*/ 0 w 45"/>
                    <a:gd name="T1" fmla="*/ 0 h 27"/>
                    <a:gd name="T2" fmla="*/ 0 w 45"/>
                    <a:gd name="T3" fmla="*/ 0 h 27"/>
                    <a:gd name="T4" fmla="*/ 0 w 45"/>
                    <a:gd name="T5" fmla="*/ 0 h 27"/>
                    <a:gd name="T6" fmla="*/ 0 w 45"/>
                    <a:gd name="T7" fmla="*/ 0 h 27"/>
                    <a:gd name="T8" fmla="*/ 0 w 45"/>
                    <a:gd name="T9" fmla="*/ 0 h 27"/>
                    <a:gd name="T10" fmla="*/ 0 w 45"/>
                    <a:gd name="T11" fmla="*/ 0 h 27"/>
                    <a:gd name="T12" fmla="*/ 0 w 45"/>
                    <a:gd name="T13" fmla="*/ 0 h 27"/>
                    <a:gd name="T14" fmla="*/ 0 w 45"/>
                    <a:gd name="T15" fmla="*/ 0 h 27"/>
                    <a:gd name="T16" fmla="*/ 0 w 45"/>
                    <a:gd name="T17" fmla="*/ 0 h 27"/>
                    <a:gd name="T18" fmla="*/ 0 w 45"/>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27"/>
                    <a:gd name="T32" fmla="*/ 45 w 45"/>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27">
                      <a:moveTo>
                        <a:pt x="7" y="15"/>
                      </a:moveTo>
                      <a:lnTo>
                        <a:pt x="0" y="15"/>
                      </a:lnTo>
                      <a:lnTo>
                        <a:pt x="36" y="0"/>
                      </a:lnTo>
                      <a:lnTo>
                        <a:pt x="45" y="10"/>
                      </a:lnTo>
                      <a:lnTo>
                        <a:pt x="8" y="26"/>
                      </a:lnTo>
                      <a:lnTo>
                        <a:pt x="1" y="26"/>
                      </a:lnTo>
                      <a:lnTo>
                        <a:pt x="8" y="26"/>
                      </a:lnTo>
                      <a:lnTo>
                        <a:pt x="5" y="27"/>
                      </a:lnTo>
                      <a:lnTo>
                        <a:pt x="1" y="26"/>
                      </a:lnTo>
                      <a:lnTo>
                        <a:pt x="7" y="1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14" name="Freeform 337"/>
                <p:cNvSpPr>
                  <a:spLocks/>
                </p:cNvSpPr>
                <p:nvPr/>
              </p:nvSpPr>
              <p:spPr bwMode="auto">
                <a:xfrm>
                  <a:off x="2957" y="3486"/>
                  <a:ext cx="20" cy="10"/>
                </a:xfrm>
                <a:custGeom>
                  <a:avLst/>
                  <a:gdLst>
                    <a:gd name="T0" fmla="*/ 0 w 59"/>
                    <a:gd name="T1" fmla="*/ 0 h 28"/>
                    <a:gd name="T2" fmla="*/ 0 w 59"/>
                    <a:gd name="T3" fmla="*/ 0 h 28"/>
                    <a:gd name="T4" fmla="*/ 0 w 59"/>
                    <a:gd name="T5" fmla="*/ 0 h 28"/>
                    <a:gd name="T6" fmla="*/ 0 w 59"/>
                    <a:gd name="T7" fmla="*/ 0 h 28"/>
                    <a:gd name="T8" fmla="*/ 0 w 59"/>
                    <a:gd name="T9" fmla="*/ 0 h 28"/>
                    <a:gd name="T10" fmla="*/ 0 w 59"/>
                    <a:gd name="T11" fmla="*/ 0 h 28"/>
                    <a:gd name="T12" fmla="*/ 0 w 59"/>
                    <a:gd name="T13" fmla="*/ 0 h 28"/>
                    <a:gd name="T14" fmla="*/ 0 w 59"/>
                    <a:gd name="T15" fmla="*/ 0 h 28"/>
                    <a:gd name="T16" fmla="*/ 0 w 59"/>
                    <a:gd name="T17" fmla="*/ 0 h 28"/>
                    <a:gd name="T18" fmla="*/ 0 w 59"/>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28"/>
                    <a:gd name="T32" fmla="*/ 59 w 59"/>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28">
                      <a:moveTo>
                        <a:pt x="0" y="1"/>
                      </a:moveTo>
                      <a:lnTo>
                        <a:pt x="7" y="1"/>
                      </a:lnTo>
                      <a:lnTo>
                        <a:pt x="59" y="17"/>
                      </a:lnTo>
                      <a:lnTo>
                        <a:pt x="53" y="28"/>
                      </a:lnTo>
                      <a:lnTo>
                        <a:pt x="1" y="11"/>
                      </a:lnTo>
                      <a:lnTo>
                        <a:pt x="8" y="11"/>
                      </a:lnTo>
                      <a:lnTo>
                        <a:pt x="0" y="1"/>
                      </a:lnTo>
                      <a:lnTo>
                        <a:pt x="3" y="0"/>
                      </a:lnTo>
                      <a:lnTo>
                        <a:pt x="7" y="1"/>
                      </a:lnTo>
                      <a:lnTo>
                        <a:pt x="0"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15" name="Freeform 338"/>
                <p:cNvSpPr>
                  <a:spLocks/>
                </p:cNvSpPr>
                <p:nvPr/>
              </p:nvSpPr>
              <p:spPr bwMode="auto">
                <a:xfrm>
                  <a:off x="2944" y="3487"/>
                  <a:ext cx="16" cy="9"/>
                </a:xfrm>
                <a:custGeom>
                  <a:avLst/>
                  <a:gdLst>
                    <a:gd name="T0" fmla="*/ 0 w 46"/>
                    <a:gd name="T1" fmla="*/ 0 h 27"/>
                    <a:gd name="T2" fmla="*/ 0 w 46"/>
                    <a:gd name="T3" fmla="*/ 0 h 27"/>
                    <a:gd name="T4" fmla="*/ 0 w 46"/>
                    <a:gd name="T5" fmla="*/ 0 h 27"/>
                    <a:gd name="T6" fmla="*/ 0 w 46"/>
                    <a:gd name="T7" fmla="*/ 0 h 27"/>
                    <a:gd name="T8" fmla="*/ 0 w 46"/>
                    <a:gd name="T9" fmla="*/ 0 h 27"/>
                    <a:gd name="T10" fmla="*/ 0 w 46"/>
                    <a:gd name="T11" fmla="*/ 0 h 27"/>
                    <a:gd name="T12" fmla="*/ 0 w 46"/>
                    <a:gd name="T13" fmla="*/ 0 h 27"/>
                    <a:gd name="T14" fmla="*/ 0 w 46"/>
                    <a:gd name="T15" fmla="*/ 0 h 27"/>
                    <a:gd name="T16" fmla="*/ 0 w 46"/>
                    <a:gd name="T17" fmla="*/ 0 h 27"/>
                    <a:gd name="T18" fmla="*/ 0 w 46"/>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
                    <a:gd name="T31" fmla="*/ 0 h 27"/>
                    <a:gd name="T32" fmla="*/ 46 w 46"/>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 h="27">
                      <a:moveTo>
                        <a:pt x="4" y="14"/>
                      </a:moveTo>
                      <a:lnTo>
                        <a:pt x="0" y="15"/>
                      </a:lnTo>
                      <a:lnTo>
                        <a:pt x="38" y="0"/>
                      </a:lnTo>
                      <a:lnTo>
                        <a:pt x="46" y="10"/>
                      </a:lnTo>
                      <a:lnTo>
                        <a:pt x="8" y="26"/>
                      </a:lnTo>
                      <a:lnTo>
                        <a:pt x="4" y="27"/>
                      </a:lnTo>
                      <a:lnTo>
                        <a:pt x="8" y="26"/>
                      </a:lnTo>
                      <a:lnTo>
                        <a:pt x="6" y="27"/>
                      </a:lnTo>
                      <a:lnTo>
                        <a:pt x="4" y="27"/>
                      </a:lnTo>
                      <a:lnTo>
                        <a:pt x="4" y="1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16" name="Freeform 339"/>
                <p:cNvSpPr>
                  <a:spLocks/>
                </p:cNvSpPr>
                <p:nvPr/>
              </p:nvSpPr>
              <p:spPr bwMode="auto">
                <a:xfrm>
                  <a:off x="2932" y="3491"/>
                  <a:ext cx="14" cy="5"/>
                </a:xfrm>
                <a:custGeom>
                  <a:avLst/>
                  <a:gdLst>
                    <a:gd name="T0" fmla="*/ 0 w 41"/>
                    <a:gd name="T1" fmla="*/ 0 h 13"/>
                    <a:gd name="T2" fmla="*/ 0 w 41"/>
                    <a:gd name="T3" fmla="*/ 0 h 13"/>
                    <a:gd name="T4" fmla="*/ 0 w 41"/>
                    <a:gd name="T5" fmla="*/ 0 h 13"/>
                    <a:gd name="T6" fmla="*/ 0 w 41"/>
                    <a:gd name="T7" fmla="*/ 0 h 13"/>
                    <a:gd name="T8" fmla="*/ 0 w 41"/>
                    <a:gd name="T9" fmla="*/ 0 h 13"/>
                    <a:gd name="T10" fmla="*/ 0 w 41"/>
                    <a:gd name="T11" fmla="*/ 0 h 13"/>
                    <a:gd name="T12" fmla="*/ 0 w 41"/>
                    <a:gd name="T13" fmla="*/ 0 h 13"/>
                    <a:gd name="T14" fmla="*/ 0 w 41"/>
                    <a:gd name="T15" fmla="*/ 0 h 13"/>
                    <a:gd name="T16" fmla="*/ 0 w 41"/>
                    <a:gd name="T17" fmla="*/ 0 h 13"/>
                    <a:gd name="T18" fmla="*/ 0 w 41"/>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
                    <a:gd name="T31" fmla="*/ 0 h 13"/>
                    <a:gd name="T32" fmla="*/ 41 w 4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 h="13">
                      <a:moveTo>
                        <a:pt x="8" y="1"/>
                      </a:moveTo>
                      <a:lnTo>
                        <a:pt x="4" y="0"/>
                      </a:lnTo>
                      <a:lnTo>
                        <a:pt x="41" y="0"/>
                      </a:lnTo>
                      <a:lnTo>
                        <a:pt x="41" y="13"/>
                      </a:lnTo>
                      <a:lnTo>
                        <a:pt x="4" y="13"/>
                      </a:lnTo>
                      <a:lnTo>
                        <a:pt x="0" y="12"/>
                      </a:lnTo>
                      <a:lnTo>
                        <a:pt x="4" y="13"/>
                      </a:lnTo>
                      <a:lnTo>
                        <a:pt x="2" y="13"/>
                      </a:lnTo>
                      <a:lnTo>
                        <a:pt x="0" y="12"/>
                      </a:lnTo>
                      <a:lnTo>
                        <a:pt x="8"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17" name="Freeform 340"/>
                <p:cNvSpPr>
                  <a:spLocks/>
                </p:cNvSpPr>
                <p:nvPr/>
              </p:nvSpPr>
              <p:spPr bwMode="auto">
                <a:xfrm>
                  <a:off x="2920" y="3486"/>
                  <a:ext cx="15" cy="9"/>
                </a:xfrm>
                <a:custGeom>
                  <a:avLst/>
                  <a:gdLst>
                    <a:gd name="T0" fmla="*/ 0 w 45"/>
                    <a:gd name="T1" fmla="*/ 0 h 29"/>
                    <a:gd name="T2" fmla="*/ 0 w 45"/>
                    <a:gd name="T3" fmla="*/ 0 h 29"/>
                    <a:gd name="T4" fmla="*/ 0 w 45"/>
                    <a:gd name="T5" fmla="*/ 0 h 29"/>
                    <a:gd name="T6" fmla="*/ 0 w 45"/>
                    <a:gd name="T7" fmla="*/ 0 h 29"/>
                    <a:gd name="T8" fmla="*/ 0 w 45"/>
                    <a:gd name="T9" fmla="*/ 0 h 29"/>
                    <a:gd name="T10" fmla="*/ 0 w 45"/>
                    <a:gd name="T11" fmla="*/ 0 h 29"/>
                    <a:gd name="T12" fmla="*/ 0 w 45"/>
                    <a:gd name="T13" fmla="*/ 0 h 29"/>
                    <a:gd name="T14" fmla="*/ 0 w 45"/>
                    <a:gd name="T15" fmla="*/ 0 h 29"/>
                    <a:gd name="T16" fmla="*/ 0 w 45"/>
                    <a:gd name="T17" fmla="*/ 0 h 29"/>
                    <a:gd name="T18" fmla="*/ 0 w 45"/>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29"/>
                    <a:gd name="T32" fmla="*/ 45 w 45"/>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29">
                      <a:moveTo>
                        <a:pt x="0" y="2"/>
                      </a:moveTo>
                      <a:lnTo>
                        <a:pt x="8" y="2"/>
                      </a:lnTo>
                      <a:lnTo>
                        <a:pt x="45" y="18"/>
                      </a:lnTo>
                      <a:lnTo>
                        <a:pt x="37" y="29"/>
                      </a:lnTo>
                      <a:lnTo>
                        <a:pt x="0" y="12"/>
                      </a:lnTo>
                      <a:lnTo>
                        <a:pt x="8" y="12"/>
                      </a:lnTo>
                      <a:lnTo>
                        <a:pt x="0" y="2"/>
                      </a:lnTo>
                      <a:lnTo>
                        <a:pt x="4" y="0"/>
                      </a:lnTo>
                      <a:lnTo>
                        <a:pt x="8" y="2"/>
                      </a:lnTo>
                      <a:lnTo>
                        <a:pt x="0" y="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18" name="Freeform 341"/>
                <p:cNvSpPr>
                  <a:spLocks/>
                </p:cNvSpPr>
                <p:nvPr/>
              </p:nvSpPr>
              <p:spPr bwMode="auto">
                <a:xfrm>
                  <a:off x="2907" y="3486"/>
                  <a:ext cx="15" cy="10"/>
                </a:xfrm>
                <a:custGeom>
                  <a:avLst/>
                  <a:gdLst>
                    <a:gd name="T0" fmla="*/ 0 w 46"/>
                    <a:gd name="T1" fmla="*/ 0 h 29"/>
                    <a:gd name="T2" fmla="*/ 0 w 46"/>
                    <a:gd name="T3" fmla="*/ 0 h 29"/>
                    <a:gd name="T4" fmla="*/ 0 w 46"/>
                    <a:gd name="T5" fmla="*/ 0 h 29"/>
                    <a:gd name="T6" fmla="*/ 0 w 46"/>
                    <a:gd name="T7" fmla="*/ 0 h 29"/>
                    <a:gd name="T8" fmla="*/ 0 w 46"/>
                    <a:gd name="T9" fmla="*/ 0 h 29"/>
                    <a:gd name="T10" fmla="*/ 0 w 46"/>
                    <a:gd name="T11" fmla="*/ 0 h 29"/>
                    <a:gd name="T12" fmla="*/ 0 w 46"/>
                    <a:gd name="T13" fmla="*/ 0 h 29"/>
                    <a:gd name="T14" fmla="*/ 0 w 46"/>
                    <a:gd name="T15" fmla="*/ 0 h 29"/>
                    <a:gd name="T16" fmla="*/ 0 w 46"/>
                    <a:gd name="T17" fmla="*/ 0 h 29"/>
                    <a:gd name="T18" fmla="*/ 0 w 46"/>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
                    <a:gd name="T31" fmla="*/ 0 h 29"/>
                    <a:gd name="T32" fmla="*/ 46 w 46"/>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 h="29">
                      <a:moveTo>
                        <a:pt x="9" y="16"/>
                      </a:moveTo>
                      <a:lnTo>
                        <a:pt x="0" y="16"/>
                      </a:lnTo>
                      <a:lnTo>
                        <a:pt x="38" y="0"/>
                      </a:lnTo>
                      <a:lnTo>
                        <a:pt x="46" y="10"/>
                      </a:lnTo>
                      <a:lnTo>
                        <a:pt x="9" y="27"/>
                      </a:lnTo>
                      <a:lnTo>
                        <a:pt x="0" y="27"/>
                      </a:lnTo>
                      <a:lnTo>
                        <a:pt x="9" y="27"/>
                      </a:lnTo>
                      <a:lnTo>
                        <a:pt x="5" y="29"/>
                      </a:lnTo>
                      <a:lnTo>
                        <a:pt x="0" y="27"/>
                      </a:lnTo>
                      <a:lnTo>
                        <a:pt x="9" y="1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19" name="Freeform 342"/>
                <p:cNvSpPr>
                  <a:spLocks/>
                </p:cNvSpPr>
                <p:nvPr/>
              </p:nvSpPr>
              <p:spPr bwMode="auto">
                <a:xfrm>
                  <a:off x="2895" y="3486"/>
                  <a:ext cx="15" cy="9"/>
                </a:xfrm>
                <a:custGeom>
                  <a:avLst/>
                  <a:gdLst>
                    <a:gd name="T0" fmla="*/ 0 w 45"/>
                    <a:gd name="T1" fmla="*/ 0 h 27"/>
                    <a:gd name="T2" fmla="*/ 0 w 45"/>
                    <a:gd name="T3" fmla="*/ 0 h 27"/>
                    <a:gd name="T4" fmla="*/ 0 w 45"/>
                    <a:gd name="T5" fmla="*/ 0 h 27"/>
                    <a:gd name="T6" fmla="*/ 0 w 45"/>
                    <a:gd name="T7" fmla="*/ 0 h 27"/>
                    <a:gd name="T8" fmla="*/ 0 w 45"/>
                    <a:gd name="T9" fmla="*/ 0 h 27"/>
                    <a:gd name="T10" fmla="*/ 0 w 45"/>
                    <a:gd name="T11" fmla="*/ 0 h 27"/>
                    <a:gd name="T12" fmla="*/ 0 w 45"/>
                    <a:gd name="T13" fmla="*/ 0 h 27"/>
                    <a:gd name="T14" fmla="*/ 0 60000 65536"/>
                    <a:gd name="T15" fmla="*/ 0 60000 65536"/>
                    <a:gd name="T16" fmla="*/ 0 60000 65536"/>
                    <a:gd name="T17" fmla="*/ 0 60000 65536"/>
                    <a:gd name="T18" fmla="*/ 0 60000 65536"/>
                    <a:gd name="T19" fmla="*/ 0 60000 65536"/>
                    <a:gd name="T20" fmla="*/ 0 60000 65536"/>
                    <a:gd name="T21" fmla="*/ 0 w 45"/>
                    <a:gd name="T22" fmla="*/ 0 h 27"/>
                    <a:gd name="T23" fmla="*/ 45 w 45"/>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27">
                      <a:moveTo>
                        <a:pt x="8" y="0"/>
                      </a:moveTo>
                      <a:lnTo>
                        <a:pt x="8" y="0"/>
                      </a:lnTo>
                      <a:lnTo>
                        <a:pt x="45" y="16"/>
                      </a:lnTo>
                      <a:lnTo>
                        <a:pt x="36" y="27"/>
                      </a:lnTo>
                      <a:lnTo>
                        <a:pt x="0" y="10"/>
                      </a:lnTo>
                      <a:lnTo>
                        <a:pt x="8"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20" name="Freeform 343"/>
                <p:cNvSpPr>
                  <a:spLocks/>
                </p:cNvSpPr>
                <p:nvPr/>
              </p:nvSpPr>
              <p:spPr bwMode="auto">
                <a:xfrm>
                  <a:off x="2882" y="3481"/>
                  <a:ext cx="16" cy="9"/>
                </a:xfrm>
                <a:custGeom>
                  <a:avLst/>
                  <a:gdLst>
                    <a:gd name="T0" fmla="*/ 0 w 47"/>
                    <a:gd name="T1" fmla="*/ 0 h 26"/>
                    <a:gd name="T2" fmla="*/ 0 w 47"/>
                    <a:gd name="T3" fmla="*/ 0 h 26"/>
                    <a:gd name="T4" fmla="*/ 0 w 47"/>
                    <a:gd name="T5" fmla="*/ 0 h 26"/>
                    <a:gd name="T6" fmla="*/ 0 w 47"/>
                    <a:gd name="T7" fmla="*/ 0 h 26"/>
                    <a:gd name="T8" fmla="*/ 0 w 47"/>
                    <a:gd name="T9" fmla="*/ 0 h 26"/>
                    <a:gd name="T10" fmla="*/ 0 w 47"/>
                    <a:gd name="T11" fmla="*/ 0 h 26"/>
                    <a:gd name="T12" fmla="*/ 0 w 47"/>
                    <a:gd name="T13" fmla="*/ 0 h 26"/>
                    <a:gd name="T14" fmla="*/ 0 w 47"/>
                    <a:gd name="T15" fmla="*/ 0 h 26"/>
                    <a:gd name="T16" fmla="*/ 0 w 47"/>
                    <a:gd name="T17" fmla="*/ 0 h 26"/>
                    <a:gd name="T18" fmla="*/ 0 w 47"/>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
                    <a:gd name="T31" fmla="*/ 0 h 26"/>
                    <a:gd name="T32" fmla="*/ 47 w 47"/>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 h="26">
                      <a:moveTo>
                        <a:pt x="11" y="1"/>
                      </a:moveTo>
                      <a:lnTo>
                        <a:pt x="10" y="0"/>
                      </a:lnTo>
                      <a:lnTo>
                        <a:pt x="47" y="16"/>
                      </a:lnTo>
                      <a:lnTo>
                        <a:pt x="39" y="26"/>
                      </a:lnTo>
                      <a:lnTo>
                        <a:pt x="2" y="10"/>
                      </a:lnTo>
                      <a:lnTo>
                        <a:pt x="1" y="9"/>
                      </a:lnTo>
                      <a:lnTo>
                        <a:pt x="2" y="10"/>
                      </a:lnTo>
                      <a:lnTo>
                        <a:pt x="1" y="10"/>
                      </a:lnTo>
                      <a:lnTo>
                        <a:pt x="0" y="9"/>
                      </a:lnTo>
                      <a:lnTo>
                        <a:pt x="11"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21" name="Freeform 344"/>
                <p:cNvSpPr>
                  <a:spLocks/>
                </p:cNvSpPr>
                <p:nvPr/>
              </p:nvSpPr>
              <p:spPr bwMode="auto">
                <a:xfrm>
                  <a:off x="2870" y="3471"/>
                  <a:ext cx="16" cy="13"/>
                </a:xfrm>
                <a:custGeom>
                  <a:avLst/>
                  <a:gdLst>
                    <a:gd name="T0" fmla="*/ 0 w 47"/>
                    <a:gd name="T1" fmla="*/ 0 h 39"/>
                    <a:gd name="T2" fmla="*/ 0 w 47"/>
                    <a:gd name="T3" fmla="*/ 0 h 39"/>
                    <a:gd name="T4" fmla="*/ 0 w 47"/>
                    <a:gd name="T5" fmla="*/ 0 h 39"/>
                    <a:gd name="T6" fmla="*/ 0 w 47"/>
                    <a:gd name="T7" fmla="*/ 0 h 39"/>
                    <a:gd name="T8" fmla="*/ 0 w 47"/>
                    <a:gd name="T9" fmla="*/ 0 h 39"/>
                    <a:gd name="T10" fmla="*/ 0 w 47"/>
                    <a:gd name="T11" fmla="*/ 0 h 39"/>
                    <a:gd name="T12" fmla="*/ 0 w 47"/>
                    <a:gd name="T13" fmla="*/ 0 h 39"/>
                    <a:gd name="T14" fmla="*/ 0 w 47"/>
                    <a:gd name="T15" fmla="*/ 0 h 39"/>
                    <a:gd name="T16" fmla="*/ 0 w 47"/>
                    <a:gd name="T17" fmla="*/ 0 h 39"/>
                    <a:gd name="T18" fmla="*/ 0 w 47"/>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
                    <a:gd name="T31" fmla="*/ 0 h 39"/>
                    <a:gd name="T32" fmla="*/ 47 w 47"/>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 h="39">
                      <a:moveTo>
                        <a:pt x="1" y="2"/>
                      </a:moveTo>
                      <a:lnTo>
                        <a:pt x="10" y="3"/>
                      </a:lnTo>
                      <a:lnTo>
                        <a:pt x="47" y="31"/>
                      </a:lnTo>
                      <a:lnTo>
                        <a:pt x="37" y="39"/>
                      </a:lnTo>
                      <a:lnTo>
                        <a:pt x="0" y="11"/>
                      </a:lnTo>
                      <a:lnTo>
                        <a:pt x="9" y="12"/>
                      </a:lnTo>
                      <a:lnTo>
                        <a:pt x="1" y="2"/>
                      </a:lnTo>
                      <a:lnTo>
                        <a:pt x="6" y="0"/>
                      </a:lnTo>
                      <a:lnTo>
                        <a:pt x="11" y="3"/>
                      </a:lnTo>
                      <a:lnTo>
                        <a:pt x="1" y="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22" name="Freeform 345"/>
                <p:cNvSpPr>
                  <a:spLocks/>
                </p:cNvSpPr>
                <p:nvPr/>
              </p:nvSpPr>
              <p:spPr bwMode="auto">
                <a:xfrm>
                  <a:off x="2858" y="3472"/>
                  <a:ext cx="15" cy="9"/>
                </a:xfrm>
                <a:custGeom>
                  <a:avLst/>
                  <a:gdLst>
                    <a:gd name="T0" fmla="*/ 0 w 45"/>
                    <a:gd name="T1" fmla="*/ 0 h 27"/>
                    <a:gd name="T2" fmla="*/ 0 w 45"/>
                    <a:gd name="T3" fmla="*/ 0 h 27"/>
                    <a:gd name="T4" fmla="*/ 0 w 45"/>
                    <a:gd name="T5" fmla="*/ 0 h 27"/>
                    <a:gd name="T6" fmla="*/ 0 w 45"/>
                    <a:gd name="T7" fmla="*/ 0 h 27"/>
                    <a:gd name="T8" fmla="*/ 0 w 45"/>
                    <a:gd name="T9" fmla="*/ 0 h 27"/>
                    <a:gd name="T10" fmla="*/ 0 w 45"/>
                    <a:gd name="T11" fmla="*/ 0 h 27"/>
                    <a:gd name="T12" fmla="*/ 0 w 45"/>
                    <a:gd name="T13" fmla="*/ 0 h 27"/>
                    <a:gd name="T14" fmla="*/ 0 w 45"/>
                    <a:gd name="T15" fmla="*/ 0 h 27"/>
                    <a:gd name="T16" fmla="*/ 0 w 45"/>
                    <a:gd name="T17" fmla="*/ 0 h 27"/>
                    <a:gd name="T18" fmla="*/ 0 w 45"/>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27"/>
                    <a:gd name="T32" fmla="*/ 45 w 45"/>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27">
                      <a:moveTo>
                        <a:pt x="2" y="14"/>
                      </a:moveTo>
                      <a:lnTo>
                        <a:pt x="0" y="15"/>
                      </a:lnTo>
                      <a:lnTo>
                        <a:pt x="37" y="0"/>
                      </a:lnTo>
                      <a:lnTo>
                        <a:pt x="45" y="10"/>
                      </a:lnTo>
                      <a:lnTo>
                        <a:pt x="9" y="26"/>
                      </a:lnTo>
                      <a:lnTo>
                        <a:pt x="7" y="27"/>
                      </a:lnTo>
                      <a:lnTo>
                        <a:pt x="9" y="26"/>
                      </a:lnTo>
                      <a:lnTo>
                        <a:pt x="8" y="27"/>
                      </a:lnTo>
                      <a:lnTo>
                        <a:pt x="7" y="27"/>
                      </a:lnTo>
                      <a:lnTo>
                        <a:pt x="2" y="1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23" name="Freeform 346"/>
                <p:cNvSpPr>
                  <a:spLocks/>
                </p:cNvSpPr>
                <p:nvPr/>
              </p:nvSpPr>
              <p:spPr bwMode="auto">
                <a:xfrm>
                  <a:off x="2834" y="3476"/>
                  <a:ext cx="26" cy="8"/>
                </a:xfrm>
                <a:custGeom>
                  <a:avLst/>
                  <a:gdLst>
                    <a:gd name="T0" fmla="*/ 0 w 78"/>
                    <a:gd name="T1" fmla="*/ 0 h 24"/>
                    <a:gd name="T2" fmla="*/ 0 w 78"/>
                    <a:gd name="T3" fmla="*/ 0 h 24"/>
                    <a:gd name="T4" fmla="*/ 0 w 78"/>
                    <a:gd name="T5" fmla="*/ 0 h 24"/>
                    <a:gd name="T6" fmla="*/ 0 w 78"/>
                    <a:gd name="T7" fmla="*/ 0 h 24"/>
                    <a:gd name="T8" fmla="*/ 0 w 78"/>
                    <a:gd name="T9" fmla="*/ 0 h 24"/>
                    <a:gd name="T10" fmla="*/ 0 w 78"/>
                    <a:gd name="T11" fmla="*/ 0 h 24"/>
                    <a:gd name="T12" fmla="*/ 0 w 78"/>
                    <a:gd name="T13" fmla="*/ 0 h 24"/>
                    <a:gd name="T14" fmla="*/ 0 w 78"/>
                    <a:gd name="T15" fmla="*/ 0 h 24"/>
                    <a:gd name="T16" fmla="*/ 0 w 78"/>
                    <a:gd name="T17" fmla="*/ 0 h 24"/>
                    <a:gd name="T18" fmla="*/ 0 w 78"/>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
                    <a:gd name="T31" fmla="*/ 0 h 24"/>
                    <a:gd name="T32" fmla="*/ 78 w 78"/>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 h="24">
                      <a:moveTo>
                        <a:pt x="4" y="12"/>
                      </a:moveTo>
                      <a:lnTo>
                        <a:pt x="0" y="12"/>
                      </a:lnTo>
                      <a:lnTo>
                        <a:pt x="73" y="0"/>
                      </a:lnTo>
                      <a:lnTo>
                        <a:pt x="78" y="13"/>
                      </a:lnTo>
                      <a:lnTo>
                        <a:pt x="4" y="24"/>
                      </a:lnTo>
                      <a:lnTo>
                        <a:pt x="0" y="24"/>
                      </a:lnTo>
                      <a:lnTo>
                        <a:pt x="4" y="24"/>
                      </a:lnTo>
                      <a:lnTo>
                        <a:pt x="2" y="24"/>
                      </a:lnTo>
                      <a:lnTo>
                        <a:pt x="0" y="24"/>
                      </a:lnTo>
                      <a:lnTo>
                        <a:pt x="4" y="1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24" name="Freeform 347"/>
                <p:cNvSpPr>
                  <a:spLocks/>
                </p:cNvSpPr>
                <p:nvPr/>
              </p:nvSpPr>
              <p:spPr bwMode="auto">
                <a:xfrm>
                  <a:off x="2809" y="3476"/>
                  <a:ext cx="27" cy="8"/>
                </a:xfrm>
                <a:custGeom>
                  <a:avLst/>
                  <a:gdLst>
                    <a:gd name="T0" fmla="*/ 0 w 80"/>
                    <a:gd name="T1" fmla="*/ 0 h 25"/>
                    <a:gd name="T2" fmla="*/ 0 w 80"/>
                    <a:gd name="T3" fmla="*/ 0 h 25"/>
                    <a:gd name="T4" fmla="*/ 0 w 80"/>
                    <a:gd name="T5" fmla="*/ 0 h 25"/>
                    <a:gd name="T6" fmla="*/ 0 w 80"/>
                    <a:gd name="T7" fmla="*/ 0 h 25"/>
                    <a:gd name="T8" fmla="*/ 0 w 80"/>
                    <a:gd name="T9" fmla="*/ 0 h 25"/>
                    <a:gd name="T10" fmla="*/ 0 w 80"/>
                    <a:gd name="T11" fmla="*/ 0 h 25"/>
                    <a:gd name="T12" fmla="*/ 0 w 80"/>
                    <a:gd name="T13" fmla="*/ 0 h 25"/>
                    <a:gd name="T14" fmla="*/ 0 w 80"/>
                    <a:gd name="T15" fmla="*/ 0 h 25"/>
                    <a:gd name="T16" fmla="*/ 0 w 80"/>
                    <a:gd name="T17" fmla="*/ 0 h 25"/>
                    <a:gd name="T18" fmla="*/ 0 w 80"/>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0"/>
                    <a:gd name="T31" fmla="*/ 0 h 25"/>
                    <a:gd name="T32" fmla="*/ 80 w 80"/>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0" h="25">
                      <a:moveTo>
                        <a:pt x="0" y="1"/>
                      </a:moveTo>
                      <a:lnTo>
                        <a:pt x="5" y="0"/>
                      </a:lnTo>
                      <a:lnTo>
                        <a:pt x="80" y="13"/>
                      </a:lnTo>
                      <a:lnTo>
                        <a:pt x="76" y="25"/>
                      </a:lnTo>
                      <a:lnTo>
                        <a:pt x="1" y="13"/>
                      </a:lnTo>
                      <a:lnTo>
                        <a:pt x="6" y="12"/>
                      </a:lnTo>
                      <a:lnTo>
                        <a:pt x="0" y="1"/>
                      </a:lnTo>
                      <a:lnTo>
                        <a:pt x="2" y="0"/>
                      </a:lnTo>
                      <a:lnTo>
                        <a:pt x="5" y="0"/>
                      </a:lnTo>
                      <a:lnTo>
                        <a:pt x="0"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25" name="Freeform 348"/>
                <p:cNvSpPr>
                  <a:spLocks/>
                </p:cNvSpPr>
                <p:nvPr/>
              </p:nvSpPr>
              <p:spPr bwMode="auto">
                <a:xfrm>
                  <a:off x="2796" y="3476"/>
                  <a:ext cx="15" cy="8"/>
                </a:xfrm>
                <a:custGeom>
                  <a:avLst/>
                  <a:gdLst>
                    <a:gd name="T0" fmla="*/ 0 w 45"/>
                    <a:gd name="T1" fmla="*/ 0 h 23"/>
                    <a:gd name="T2" fmla="*/ 0 w 45"/>
                    <a:gd name="T3" fmla="*/ 0 h 23"/>
                    <a:gd name="T4" fmla="*/ 0 w 45"/>
                    <a:gd name="T5" fmla="*/ 0 h 23"/>
                    <a:gd name="T6" fmla="*/ 0 w 45"/>
                    <a:gd name="T7" fmla="*/ 0 h 23"/>
                    <a:gd name="T8" fmla="*/ 0 w 45"/>
                    <a:gd name="T9" fmla="*/ 0 h 23"/>
                    <a:gd name="T10" fmla="*/ 0 w 45"/>
                    <a:gd name="T11" fmla="*/ 0 h 23"/>
                    <a:gd name="T12" fmla="*/ 0 w 45"/>
                    <a:gd name="T13" fmla="*/ 0 h 23"/>
                    <a:gd name="T14" fmla="*/ 0 w 45"/>
                    <a:gd name="T15" fmla="*/ 0 h 23"/>
                    <a:gd name="T16" fmla="*/ 0 w 45"/>
                    <a:gd name="T17" fmla="*/ 0 h 23"/>
                    <a:gd name="T18" fmla="*/ 0 w 45"/>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23"/>
                    <a:gd name="T32" fmla="*/ 45 w 45"/>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23">
                      <a:moveTo>
                        <a:pt x="0" y="14"/>
                      </a:moveTo>
                      <a:lnTo>
                        <a:pt x="3" y="13"/>
                      </a:lnTo>
                      <a:lnTo>
                        <a:pt x="39" y="0"/>
                      </a:lnTo>
                      <a:lnTo>
                        <a:pt x="45" y="11"/>
                      </a:lnTo>
                      <a:lnTo>
                        <a:pt x="9" y="23"/>
                      </a:lnTo>
                      <a:lnTo>
                        <a:pt x="11" y="22"/>
                      </a:lnTo>
                      <a:lnTo>
                        <a:pt x="0" y="14"/>
                      </a:lnTo>
                      <a:lnTo>
                        <a:pt x="2" y="13"/>
                      </a:lnTo>
                      <a:lnTo>
                        <a:pt x="3" y="13"/>
                      </a:lnTo>
                      <a:lnTo>
                        <a:pt x="0" y="1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26" name="Freeform 349"/>
                <p:cNvSpPr>
                  <a:spLocks/>
                </p:cNvSpPr>
                <p:nvPr/>
              </p:nvSpPr>
              <p:spPr bwMode="auto">
                <a:xfrm>
                  <a:off x="2789" y="3481"/>
                  <a:ext cx="11" cy="9"/>
                </a:xfrm>
                <a:custGeom>
                  <a:avLst/>
                  <a:gdLst>
                    <a:gd name="T0" fmla="*/ 0 w 32"/>
                    <a:gd name="T1" fmla="*/ 0 h 26"/>
                    <a:gd name="T2" fmla="*/ 0 w 32"/>
                    <a:gd name="T3" fmla="*/ 0 h 26"/>
                    <a:gd name="T4" fmla="*/ 0 w 32"/>
                    <a:gd name="T5" fmla="*/ 0 h 26"/>
                    <a:gd name="T6" fmla="*/ 0 w 32"/>
                    <a:gd name="T7" fmla="*/ 0 h 26"/>
                    <a:gd name="T8" fmla="*/ 0 w 32"/>
                    <a:gd name="T9" fmla="*/ 0 h 26"/>
                    <a:gd name="T10" fmla="*/ 0 w 32"/>
                    <a:gd name="T11" fmla="*/ 0 h 26"/>
                    <a:gd name="T12" fmla="*/ 0 w 32"/>
                    <a:gd name="T13" fmla="*/ 0 h 26"/>
                    <a:gd name="T14" fmla="*/ 0 w 32"/>
                    <a:gd name="T15" fmla="*/ 0 h 26"/>
                    <a:gd name="T16" fmla="*/ 0 w 32"/>
                    <a:gd name="T17" fmla="*/ 0 h 26"/>
                    <a:gd name="T18" fmla="*/ 0 w 32"/>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26"/>
                    <a:gd name="T32" fmla="*/ 32 w 32"/>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26">
                      <a:moveTo>
                        <a:pt x="8" y="14"/>
                      </a:moveTo>
                      <a:lnTo>
                        <a:pt x="0" y="15"/>
                      </a:lnTo>
                      <a:lnTo>
                        <a:pt x="21" y="0"/>
                      </a:lnTo>
                      <a:lnTo>
                        <a:pt x="32" y="8"/>
                      </a:lnTo>
                      <a:lnTo>
                        <a:pt x="10" y="23"/>
                      </a:lnTo>
                      <a:lnTo>
                        <a:pt x="2" y="24"/>
                      </a:lnTo>
                      <a:lnTo>
                        <a:pt x="10" y="23"/>
                      </a:lnTo>
                      <a:lnTo>
                        <a:pt x="7" y="26"/>
                      </a:lnTo>
                      <a:lnTo>
                        <a:pt x="2" y="24"/>
                      </a:lnTo>
                      <a:lnTo>
                        <a:pt x="8" y="1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27" name="Freeform 350"/>
                <p:cNvSpPr>
                  <a:spLocks/>
                </p:cNvSpPr>
                <p:nvPr/>
              </p:nvSpPr>
              <p:spPr bwMode="auto">
                <a:xfrm>
                  <a:off x="2771" y="3480"/>
                  <a:ext cx="21" cy="9"/>
                </a:xfrm>
                <a:custGeom>
                  <a:avLst/>
                  <a:gdLst>
                    <a:gd name="T0" fmla="*/ 0 w 62"/>
                    <a:gd name="T1" fmla="*/ 0 h 28"/>
                    <a:gd name="T2" fmla="*/ 0 w 62"/>
                    <a:gd name="T3" fmla="*/ 0 h 28"/>
                    <a:gd name="T4" fmla="*/ 0 w 62"/>
                    <a:gd name="T5" fmla="*/ 0 h 28"/>
                    <a:gd name="T6" fmla="*/ 0 w 62"/>
                    <a:gd name="T7" fmla="*/ 0 h 28"/>
                    <a:gd name="T8" fmla="*/ 0 w 62"/>
                    <a:gd name="T9" fmla="*/ 0 h 28"/>
                    <a:gd name="T10" fmla="*/ 0 w 62"/>
                    <a:gd name="T11" fmla="*/ 0 h 28"/>
                    <a:gd name="T12" fmla="*/ 0 w 62"/>
                    <a:gd name="T13" fmla="*/ 0 h 28"/>
                    <a:gd name="T14" fmla="*/ 0 w 62"/>
                    <a:gd name="T15" fmla="*/ 0 h 28"/>
                    <a:gd name="T16" fmla="*/ 0 w 62"/>
                    <a:gd name="T17" fmla="*/ 0 h 28"/>
                    <a:gd name="T18" fmla="*/ 0 w 62"/>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2"/>
                    <a:gd name="T31" fmla="*/ 0 h 28"/>
                    <a:gd name="T32" fmla="*/ 62 w 62"/>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2" h="28">
                      <a:moveTo>
                        <a:pt x="0" y="3"/>
                      </a:moveTo>
                      <a:lnTo>
                        <a:pt x="9" y="2"/>
                      </a:lnTo>
                      <a:lnTo>
                        <a:pt x="62" y="18"/>
                      </a:lnTo>
                      <a:lnTo>
                        <a:pt x="56" y="28"/>
                      </a:lnTo>
                      <a:lnTo>
                        <a:pt x="3" y="12"/>
                      </a:lnTo>
                      <a:lnTo>
                        <a:pt x="12" y="11"/>
                      </a:lnTo>
                      <a:lnTo>
                        <a:pt x="1" y="3"/>
                      </a:lnTo>
                      <a:lnTo>
                        <a:pt x="4" y="0"/>
                      </a:lnTo>
                      <a:lnTo>
                        <a:pt x="9" y="2"/>
                      </a:lnTo>
                      <a:lnTo>
                        <a:pt x="0" y="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28" name="Freeform 351"/>
                <p:cNvSpPr>
                  <a:spLocks/>
                </p:cNvSpPr>
                <p:nvPr/>
              </p:nvSpPr>
              <p:spPr bwMode="auto">
                <a:xfrm>
                  <a:off x="2764" y="3481"/>
                  <a:ext cx="11" cy="8"/>
                </a:xfrm>
                <a:custGeom>
                  <a:avLst/>
                  <a:gdLst>
                    <a:gd name="T0" fmla="*/ 0 w 33"/>
                    <a:gd name="T1" fmla="*/ 0 h 25"/>
                    <a:gd name="T2" fmla="*/ 0 w 33"/>
                    <a:gd name="T3" fmla="*/ 0 h 25"/>
                    <a:gd name="T4" fmla="*/ 0 w 33"/>
                    <a:gd name="T5" fmla="*/ 0 h 25"/>
                    <a:gd name="T6" fmla="*/ 0 w 33"/>
                    <a:gd name="T7" fmla="*/ 0 h 25"/>
                    <a:gd name="T8" fmla="*/ 0 w 33"/>
                    <a:gd name="T9" fmla="*/ 0 h 25"/>
                    <a:gd name="T10" fmla="*/ 0 w 33"/>
                    <a:gd name="T11" fmla="*/ 0 h 25"/>
                    <a:gd name="T12" fmla="*/ 0 w 33"/>
                    <a:gd name="T13" fmla="*/ 0 h 25"/>
                    <a:gd name="T14" fmla="*/ 0 w 33"/>
                    <a:gd name="T15" fmla="*/ 0 h 25"/>
                    <a:gd name="T16" fmla="*/ 0 w 33"/>
                    <a:gd name="T17" fmla="*/ 0 h 25"/>
                    <a:gd name="T18" fmla="*/ 0 w 33"/>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
                    <a:gd name="T31" fmla="*/ 0 h 25"/>
                    <a:gd name="T32" fmla="*/ 33 w 33"/>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 h="25">
                      <a:moveTo>
                        <a:pt x="5" y="13"/>
                      </a:moveTo>
                      <a:lnTo>
                        <a:pt x="0" y="15"/>
                      </a:lnTo>
                      <a:lnTo>
                        <a:pt x="21" y="0"/>
                      </a:lnTo>
                      <a:lnTo>
                        <a:pt x="33" y="8"/>
                      </a:lnTo>
                      <a:lnTo>
                        <a:pt x="13" y="23"/>
                      </a:lnTo>
                      <a:lnTo>
                        <a:pt x="9" y="25"/>
                      </a:lnTo>
                      <a:lnTo>
                        <a:pt x="12" y="23"/>
                      </a:lnTo>
                      <a:lnTo>
                        <a:pt x="11" y="24"/>
                      </a:lnTo>
                      <a:lnTo>
                        <a:pt x="9" y="25"/>
                      </a:lnTo>
                      <a:lnTo>
                        <a:pt x="5" y="1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29" name="Freeform 352"/>
                <p:cNvSpPr>
                  <a:spLocks/>
                </p:cNvSpPr>
                <p:nvPr/>
              </p:nvSpPr>
              <p:spPr bwMode="auto">
                <a:xfrm>
                  <a:off x="2739" y="3485"/>
                  <a:ext cx="28" cy="9"/>
                </a:xfrm>
                <a:custGeom>
                  <a:avLst/>
                  <a:gdLst>
                    <a:gd name="T0" fmla="*/ 0 w 84"/>
                    <a:gd name="T1" fmla="*/ 0 h 28"/>
                    <a:gd name="T2" fmla="*/ 0 w 84"/>
                    <a:gd name="T3" fmla="*/ 0 h 28"/>
                    <a:gd name="T4" fmla="*/ 0 w 84"/>
                    <a:gd name="T5" fmla="*/ 0 h 28"/>
                    <a:gd name="T6" fmla="*/ 0 w 84"/>
                    <a:gd name="T7" fmla="*/ 0 h 28"/>
                    <a:gd name="T8" fmla="*/ 0 w 84"/>
                    <a:gd name="T9" fmla="*/ 0 h 28"/>
                    <a:gd name="T10" fmla="*/ 0 w 84"/>
                    <a:gd name="T11" fmla="*/ 0 h 28"/>
                    <a:gd name="T12" fmla="*/ 0 w 84"/>
                    <a:gd name="T13" fmla="*/ 0 h 28"/>
                    <a:gd name="T14" fmla="*/ 0 w 84"/>
                    <a:gd name="T15" fmla="*/ 0 h 28"/>
                    <a:gd name="T16" fmla="*/ 0 w 84"/>
                    <a:gd name="T17" fmla="*/ 0 h 28"/>
                    <a:gd name="T18" fmla="*/ 0 w 8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4"/>
                    <a:gd name="T31" fmla="*/ 0 h 28"/>
                    <a:gd name="T32" fmla="*/ 84 w 8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4" h="28">
                      <a:moveTo>
                        <a:pt x="14" y="19"/>
                      </a:moveTo>
                      <a:lnTo>
                        <a:pt x="5" y="15"/>
                      </a:lnTo>
                      <a:lnTo>
                        <a:pt x="80" y="0"/>
                      </a:lnTo>
                      <a:lnTo>
                        <a:pt x="84" y="12"/>
                      </a:lnTo>
                      <a:lnTo>
                        <a:pt x="9" y="27"/>
                      </a:lnTo>
                      <a:lnTo>
                        <a:pt x="0" y="23"/>
                      </a:lnTo>
                      <a:lnTo>
                        <a:pt x="9" y="27"/>
                      </a:lnTo>
                      <a:lnTo>
                        <a:pt x="2" y="28"/>
                      </a:lnTo>
                      <a:lnTo>
                        <a:pt x="0" y="23"/>
                      </a:lnTo>
                      <a:lnTo>
                        <a:pt x="14" y="19"/>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0" name="Freeform 353"/>
                <p:cNvSpPr>
                  <a:spLocks/>
                </p:cNvSpPr>
                <p:nvPr/>
              </p:nvSpPr>
              <p:spPr bwMode="auto">
                <a:xfrm>
                  <a:off x="2729" y="3470"/>
                  <a:ext cx="15" cy="23"/>
                </a:xfrm>
                <a:custGeom>
                  <a:avLst/>
                  <a:gdLst>
                    <a:gd name="T0" fmla="*/ 0 w 45"/>
                    <a:gd name="T1" fmla="*/ 0 h 67"/>
                    <a:gd name="T2" fmla="*/ 0 w 45"/>
                    <a:gd name="T3" fmla="*/ 0 h 67"/>
                    <a:gd name="T4" fmla="*/ 0 w 45"/>
                    <a:gd name="T5" fmla="*/ 0 h 67"/>
                    <a:gd name="T6" fmla="*/ 0 w 45"/>
                    <a:gd name="T7" fmla="*/ 0 h 67"/>
                    <a:gd name="T8" fmla="*/ 0 w 45"/>
                    <a:gd name="T9" fmla="*/ 0 h 67"/>
                    <a:gd name="T10" fmla="*/ 0 w 45"/>
                    <a:gd name="T11" fmla="*/ 0 h 67"/>
                    <a:gd name="T12" fmla="*/ 0 w 45"/>
                    <a:gd name="T13" fmla="*/ 0 h 67"/>
                    <a:gd name="T14" fmla="*/ 0 w 45"/>
                    <a:gd name="T15" fmla="*/ 0 h 67"/>
                    <a:gd name="T16" fmla="*/ 0 w 45"/>
                    <a:gd name="T17" fmla="*/ 0 h 67"/>
                    <a:gd name="T18" fmla="*/ 0 w 45"/>
                    <a:gd name="T19" fmla="*/ 0 h 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67"/>
                    <a:gd name="T32" fmla="*/ 45 w 45"/>
                    <a:gd name="T33" fmla="*/ 67 h 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67">
                      <a:moveTo>
                        <a:pt x="7" y="0"/>
                      </a:moveTo>
                      <a:lnTo>
                        <a:pt x="15" y="4"/>
                      </a:lnTo>
                      <a:lnTo>
                        <a:pt x="45" y="63"/>
                      </a:lnTo>
                      <a:lnTo>
                        <a:pt x="31" y="67"/>
                      </a:lnTo>
                      <a:lnTo>
                        <a:pt x="0" y="8"/>
                      </a:lnTo>
                      <a:lnTo>
                        <a:pt x="7" y="12"/>
                      </a:lnTo>
                      <a:lnTo>
                        <a:pt x="7" y="0"/>
                      </a:lnTo>
                      <a:lnTo>
                        <a:pt x="13" y="0"/>
                      </a:lnTo>
                      <a:lnTo>
                        <a:pt x="15" y="4"/>
                      </a:lnTo>
                      <a:lnTo>
                        <a:pt x="7"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1" name="Freeform 354"/>
                <p:cNvSpPr>
                  <a:spLocks/>
                </p:cNvSpPr>
                <p:nvPr/>
              </p:nvSpPr>
              <p:spPr bwMode="auto">
                <a:xfrm>
                  <a:off x="2710" y="3470"/>
                  <a:ext cx="21" cy="4"/>
                </a:xfrm>
                <a:custGeom>
                  <a:avLst/>
                  <a:gdLst>
                    <a:gd name="T0" fmla="*/ 0 w 63"/>
                    <a:gd name="T1" fmla="*/ 0 h 12"/>
                    <a:gd name="T2" fmla="*/ 0 w 63"/>
                    <a:gd name="T3" fmla="*/ 0 h 12"/>
                    <a:gd name="T4" fmla="*/ 0 w 63"/>
                    <a:gd name="T5" fmla="*/ 0 h 12"/>
                    <a:gd name="T6" fmla="*/ 0 w 63"/>
                    <a:gd name="T7" fmla="*/ 0 h 12"/>
                    <a:gd name="T8" fmla="*/ 0 w 63"/>
                    <a:gd name="T9" fmla="*/ 0 h 12"/>
                    <a:gd name="T10" fmla="*/ 0 w 63"/>
                    <a:gd name="T11" fmla="*/ 0 h 12"/>
                    <a:gd name="T12" fmla="*/ 0 w 63"/>
                    <a:gd name="T13" fmla="*/ 0 h 12"/>
                    <a:gd name="T14" fmla="*/ 0 w 63"/>
                    <a:gd name="T15" fmla="*/ 0 h 12"/>
                    <a:gd name="T16" fmla="*/ 0 w 63"/>
                    <a:gd name="T17" fmla="*/ 0 h 12"/>
                    <a:gd name="T18" fmla="*/ 0 w 63"/>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12"/>
                    <a:gd name="T32" fmla="*/ 63 w 63"/>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12">
                      <a:moveTo>
                        <a:pt x="0" y="1"/>
                      </a:moveTo>
                      <a:lnTo>
                        <a:pt x="5" y="0"/>
                      </a:lnTo>
                      <a:lnTo>
                        <a:pt x="63" y="0"/>
                      </a:lnTo>
                      <a:lnTo>
                        <a:pt x="63" y="12"/>
                      </a:lnTo>
                      <a:lnTo>
                        <a:pt x="5" y="12"/>
                      </a:lnTo>
                      <a:lnTo>
                        <a:pt x="10" y="11"/>
                      </a:lnTo>
                      <a:lnTo>
                        <a:pt x="0" y="1"/>
                      </a:lnTo>
                      <a:lnTo>
                        <a:pt x="2" y="0"/>
                      </a:lnTo>
                      <a:lnTo>
                        <a:pt x="5" y="0"/>
                      </a:lnTo>
                      <a:lnTo>
                        <a:pt x="0"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2" name="Freeform 355"/>
                <p:cNvSpPr>
                  <a:spLocks/>
                </p:cNvSpPr>
                <p:nvPr/>
              </p:nvSpPr>
              <p:spPr bwMode="auto">
                <a:xfrm>
                  <a:off x="2685" y="3471"/>
                  <a:ext cx="28" cy="18"/>
                </a:xfrm>
                <a:custGeom>
                  <a:avLst/>
                  <a:gdLst>
                    <a:gd name="T0" fmla="*/ 0 w 84"/>
                    <a:gd name="T1" fmla="*/ 0 h 54"/>
                    <a:gd name="T2" fmla="*/ 0 w 84"/>
                    <a:gd name="T3" fmla="*/ 0 h 54"/>
                    <a:gd name="T4" fmla="*/ 0 w 84"/>
                    <a:gd name="T5" fmla="*/ 0 h 54"/>
                    <a:gd name="T6" fmla="*/ 0 w 84"/>
                    <a:gd name="T7" fmla="*/ 0 h 54"/>
                    <a:gd name="T8" fmla="*/ 0 w 84"/>
                    <a:gd name="T9" fmla="*/ 0 h 54"/>
                    <a:gd name="T10" fmla="*/ 0 w 84"/>
                    <a:gd name="T11" fmla="*/ 0 h 54"/>
                    <a:gd name="T12" fmla="*/ 0 w 84"/>
                    <a:gd name="T13" fmla="*/ 0 h 54"/>
                    <a:gd name="T14" fmla="*/ 0 w 84"/>
                    <a:gd name="T15" fmla="*/ 0 h 54"/>
                    <a:gd name="T16" fmla="*/ 0 w 84"/>
                    <a:gd name="T17" fmla="*/ 0 h 54"/>
                    <a:gd name="T18" fmla="*/ 0 w 84"/>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4"/>
                    <a:gd name="T31" fmla="*/ 0 h 54"/>
                    <a:gd name="T32" fmla="*/ 84 w 84"/>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4" h="54">
                      <a:moveTo>
                        <a:pt x="5" y="42"/>
                      </a:moveTo>
                      <a:lnTo>
                        <a:pt x="0" y="43"/>
                      </a:lnTo>
                      <a:lnTo>
                        <a:pt x="74" y="0"/>
                      </a:lnTo>
                      <a:lnTo>
                        <a:pt x="84" y="10"/>
                      </a:lnTo>
                      <a:lnTo>
                        <a:pt x="10" y="53"/>
                      </a:lnTo>
                      <a:lnTo>
                        <a:pt x="5" y="54"/>
                      </a:lnTo>
                      <a:lnTo>
                        <a:pt x="10" y="53"/>
                      </a:lnTo>
                      <a:lnTo>
                        <a:pt x="8" y="54"/>
                      </a:lnTo>
                      <a:lnTo>
                        <a:pt x="5" y="54"/>
                      </a:lnTo>
                      <a:lnTo>
                        <a:pt x="5" y="4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3" name="Freeform 356"/>
                <p:cNvSpPr>
                  <a:spLocks/>
                </p:cNvSpPr>
                <p:nvPr/>
              </p:nvSpPr>
              <p:spPr bwMode="auto">
                <a:xfrm>
                  <a:off x="2670" y="3485"/>
                  <a:ext cx="17" cy="4"/>
                </a:xfrm>
                <a:custGeom>
                  <a:avLst/>
                  <a:gdLst>
                    <a:gd name="T0" fmla="*/ 0 w 50"/>
                    <a:gd name="T1" fmla="*/ 0 h 12"/>
                    <a:gd name="T2" fmla="*/ 0 w 50"/>
                    <a:gd name="T3" fmla="*/ 0 h 12"/>
                    <a:gd name="T4" fmla="*/ 0 w 50"/>
                    <a:gd name="T5" fmla="*/ 0 h 12"/>
                    <a:gd name="T6" fmla="*/ 0 w 50"/>
                    <a:gd name="T7" fmla="*/ 0 h 12"/>
                    <a:gd name="T8" fmla="*/ 0 w 50"/>
                    <a:gd name="T9" fmla="*/ 0 h 12"/>
                    <a:gd name="T10" fmla="*/ 0 w 50"/>
                    <a:gd name="T11" fmla="*/ 0 h 12"/>
                    <a:gd name="T12" fmla="*/ 0 w 50"/>
                    <a:gd name="T13" fmla="*/ 0 h 12"/>
                    <a:gd name="T14" fmla="*/ 0 w 50"/>
                    <a:gd name="T15" fmla="*/ 0 h 12"/>
                    <a:gd name="T16" fmla="*/ 0 w 50"/>
                    <a:gd name="T17" fmla="*/ 0 h 12"/>
                    <a:gd name="T18" fmla="*/ 0 w 50"/>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12"/>
                    <a:gd name="T32" fmla="*/ 50 w 50"/>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12">
                      <a:moveTo>
                        <a:pt x="5" y="8"/>
                      </a:moveTo>
                      <a:lnTo>
                        <a:pt x="12" y="0"/>
                      </a:lnTo>
                      <a:lnTo>
                        <a:pt x="50" y="0"/>
                      </a:lnTo>
                      <a:lnTo>
                        <a:pt x="50" y="12"/>
                      </a:lnTo>
                      <a:lnTo>
                        <a:pt x="12" y="12"/>
                      </a:lnTo>
                      <a:lnTo>
                        <a:pt x="19" y="4"/>
                      </a:lnTo>
                      <a:lnTo>
                        <a:pt x="5" y="8"/>
                      </a:lnTo>
                      <a:lnTo>
                        <a:pt x="0" y="0"/>
                      </a:lnTo>
                      <a:lnTo>
                        <a:pt x="12" y="0"/>
                      </a:lnTo>
                      <a:lnTo>
                        <a:pt x="5" y="8"/>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4" name="Freeform 357"/>
                <p:cNvSpPr>
                  <a:spLocks/>
                </p:cNvSpPr>
                <p:nvPr/>
              </p:nvSpPr>
              <p:spPr bwMode="auto">
                <a:xfrm>
                  <a:off x="2672" y="3486"/>
                  <a:ext cx="12" cy="12"/>
                </a:xfrm>
                <a:custGeom>
                  <a:avLst/>
                  <a:gdLst>
                    <a:gd name="T0" fmla="*/ 0 w 35"/>
                    <a:gd name="T1" fmla="*/ 0 h 36"/>
                    <a:gd name="T2" fmla="*/ 0 w 35"/>
                    <a:gd name="T3" fmla="*/ 0 h 36"/>
                    <a:gd name="T4" fmla="*/ 0 w 35"/>
                    <a:gd name="T5" fmla="*/ 0 h 36"/>
                    <a:gd name="T6" fmla="*/ 0 w 35"/>
                    <a:gd name="T7" fmla="*/ 0 h 36"/>
                    <a:gd name="T8" fmla="*/ 0 w 35"/>
                    <a:gd name="T9" fmla="*/ 0 h 36"/>
                    <a:gd name="T10" fmla="*/ 0 w 35"/>
                    <a:gd name="T11" fmla="*/ 0 h 36"/>
                    <a:gd name="T12" fmla="*/ 0 w 35"/>
                    <a:gd name="T13" fmla="*/ 0 h 36"/>
                    <a:gd name="T14" fmla="*/ 0 w 35"/>
                    <a:gd name="T15" fmla="*/ 0 h 36"/>
                    <a:gd name="T16" fmla="*/ 0 w 35"/>
                    <a:gd name="T17" fmla="*/ 0 h 36"/>
                    <a:gd name="T18" fmla="*/ 0 w 35"/>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
                    <a:gd name="T31" fmla="*/ 0 h 36"/>
                    <a:gd name="T32" fmla="*/ 35 w 35"/>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 h="36">
                      <a:moveTo>
                        <a:pt x="23" y="23"/>
                      </a:moveTo>
                      <a:lnTo>
                        <a:pt x="16" y="32"/>
                      </a:lnTo>
                      <a:lnTo>
                        <a:pt x="0" y="4"/>
                      </a:lnTo>
                      <a:lnTo>
                        <a:pt x="14" y="0"/>
                      </a:lnTo>
                      <a:lnTo>
                        <a:pt x="30" y="28"/>
                      </a:lnTo>
                      <a:lnTo>
                        <a:pt x="23" y="36"/>
                      </a:lnTo>
                      <a:lnTo>
                        <a:pt x="30" y="28"/>
                      </a:lnTo>
                      <a:lnTo>
                        <a:pt x="35" y="36"/>
                      </a:lnTo>
                      <a:lnTo>
                        <a:pt x="23" y="36"/>
                      </a:lnTo>
                      <a:lnTo>
                        <a:pt x="23" y="2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5" name="Freeform 358"/>
                <p:cNvSpPr>
                  <a:spLocks/>
                </p:cNvSpPr>
                <p:nvPr/>
              </p:nvSpPr>
              <p:spPr bwMode="auto">
                <a:xfrm>
                  <a:off x="2624" y="3493"/>
                  <a:ext cx="56" cy="5"/>
                </a:xfrm>
                <a:custGeom>
                  <a:avLst/>
                  <a:gdLst>
                    <a:gd name="T0" fmla="*/ 0 w 167"/>
                    <a:gd name="T1" fmla="*/ 0 h 14"/>
                    <a:gd name="T2" fmla="*/ 0 w 167"/>
                    <a:gd name="T3" fmla="*/ 0 h 14"/>
                    <a:gd name="T4" fmla="*/ 0 w 167"/>
                    <a:gd name="T5" fmla="*/ 0 h 14"/>
                    <a:gd name="T6" fmla="*/ 0 w 167"/>
                    <a:gd name="T7" fmla="*/ 0 h 14"/>
                    <a:gd name="T8" fmla="*/ 0 w 167"/>
                    <a:gd name="T9" fmla="*/ 0 h 14"/>
                    <a:gd name="T10" fmla="*/ 0 w 167"/>
                    <a:gd name="T11" fmla="*/ 0 h 14"/>
                    <a:gd name="T12" fmla="*/ 0 w 167"/>
                    <a:gd name="T13" fmla="*/ 0 h 14"/>
                    <a:gd name="T14" fmla="*/ 0 w 167"/>
                    <a:gd name="T15" fmla="*/ 0 h 14"/>
                    <a:gd name="T16" fmla="*/ 0 w 167"/>
                    <a:gd name="T17" fmla="*/ 0 h 14"/>
                    <a:gd name="T18" fmla="*/ 0 w 167"/>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7"/>
                    <a:gd name="T31" fmla="*/ 0 h 14"/>
                    <a:gd name="T32" fmla="*/ 167 w 167"/>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7" h="14">
                      <a:moveTo>
                        <a:pt x="0" y="1"/>
                      </a:moveTo>
                      <a:lnTo>
                        <a:pt x="3" y="0"/>
                      </a:lnTo>
                      <a:lnTo>
                        <a:pt x="167" y="1"/>
                      </a:lnTo>
                      <a:lnTo>
                        <a:pt x="167" y="14"/>
                      </a:lnTo>
                      <a:lnTo>
                        <a:pt x="3" y="13"/>
                      </a:lnTo>
                      <a:lnTo>
                        <a:pt x="6" y="12"/>
                      </a:lnTo>
                      <a:lnTo>
                        <a:pt x="0" y="1"/>
                      </a:lnTo>
                      <a:lnTo>
                        <a:pt x="2" y="0"/>
                      </a:lnTo>
                      <a:lnTo>
                        <a:pt x="3" y="0"/>
                      </a:lnTo>
                      <a:lnTo>
                        <a:pt x="0"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6" name="Freeform 359"/>
                <p:cNvSpPr>
                  <a:spLocks/>
                </p:cNvSpPr>
                <p:nvPr/>
              </p:nvSpPr>
              <p:spPr bwMode="auto">
                <a:xfrm>
                  <a:off x="2592" y="3494"/>
                  <a:ext cx="34" cy="12"/>
                </a:xfrm>
                <a:custGeom>
                  <a:avLst/>
                  <a:gdLst>
                    <a:gd name="T0" fmla="*/ 0 w 101"/>
                    <a:gd name="T1" fmla="*/ 0 h 38"/>
                    <a:gd name="T2" fmla="*/ 0 w 101"/>
                    <a:gd name="T3" fmla="*/ 0 h 38"/>
                    <a:gd name="T4" fmla="*/ 0 w 101"/>
                    <a:gd name="T5" fmla="*/ 0 h 38"/>
                    <a:gd name="T6" fmla="*/ 0 w 101"/>
                    <a:gd name="T7" fmla="*/ 0 h 38"/>
                    <a:gd name="T8" fmla="*/ 0 w 101"/>
                    <a:gd name="T9" fmla="*/ 0 h 38"/>
                    <a:gd name="T10" fmla="*/ 0 w 101"/>
                    <a:gd name="T11" fmla="*/ 0 h 38"/>
                    <a:gd name="T12" fmla="*/ 0 w 101"/>
                    <a:gd name="T13" fmla="*/ 0 h 38"/>
                    <a:gd name="T14" fmla="*/ 0 w 101"/>
                    <a:gd name="T15" fmla="*/ 0 h 38"/>
                    <a:gd name="T16" fmla="*/ 0 w 101"/>
                    <a:gd name="T17" fmla="*/ 0 h 38"/>
                    <a:gd name="T18" fmla="*/ 0 w 101"/>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1"/>
                    <a:gd name="T31" fmla="*/ 0 h 38"/>
                    <a:gd name="T32" fmla="*/ 101 w 101"/>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1" h="38">
                      <a:moveTo>
                        <a:pt x="2" y="26"/>
                      </a:moveTo>
                      <a:lnTo>
                        <a:pt x="0" y="27"/>
                      </a:lnTo>
                      <a:lnTo>
                        <a:pt x="95" y="0"/>
                      </a:lnTo>
                      <a:lnTo>
                        <a:pt x="101" y="11"/>
                      </a:lnTo>
                      <a:lnTo>
                        <a:pt x="6" y="37"/>
                      </a:lnTo>
                      <a:lnTo>
                        <a:pt x="4" y="38"/>
                      </a:lnTo>
                      <a:lnTo>
                        <a:pt x="6" y="37"/>
                      </a:lnTo>
                      <a:lnTo>
                        <a:pt x="5" y="38"/>
                      </a:lnTo>
                      <a:lnTo>
                        <a:pt x="4" y="38"/>
                      </a:lnTo>
                      <a:lnTo>
                        <a:pt x="2" y="2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7" name="Freeform 360"/>
                <p:cNvSpPr>
                  <a:spLocks/>
                </p:cNvSpPr>
                <p:nvPr/>
              </p:nvSpPr>
              <p:spPr bwMode="auto">
                <a:xfrm>
                  <a:off x="2551" y="3502"/>
                  <a:ext cx="43" cy="10"/>
                </a:xfrm>
                <a:custGeom>
                  <a:avLst/>
                  <a:gdLst>
                    <a:gd name="T0" fmla="*/ 0 w 129"/>
                    <a:gd name="T1" fmla="*/ 0 h 28"/>
                    <a:gd name="T2" fmla="*/ 0 w 129"/>
                    <a:gd name="T3" fmla="*/ 0 h 28"/>
                    <a:gd name="T4" fmla="*/ 0 w 129"/>
                    <a:gd name="T5" fmla="*/ 0 h 28"/>
                    <a:gd name="T6" fmla="*/ 0 w 129"/>
                    <a:gd name="T7" fmla="*/ 0 h 28"/>
                    <a:gd name="T8" fmla="*/ 0 w 129"/>
                    <a:gd name="T9" fmla="*/ 0 h 28"/>
                    <a:gd name="T10" fmla="*/ 0 w 129"/>
                    <a:gd name="T11" fmla="*/ 0 h 28"/>
                    <a:gd name="T12" fmla="*/ 0 w 129"/>
                    <a:gd name="T13" fmla="*/ 0 h 28"/>
                    <a:gd name="T14" fmla="*/ 0 w 129"/>
                    <a:gd name="T15" fmla="*/ 0 h 28"/>
                    <a:gd name="T16" fmla="*/ 0 w 129"/>
                    <a:gd name="T17" fmla="*/ 0 h 28"/>
                    <a:gd name="T18" fmla="*/ 0 w 129"/>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9"/>
                    <a:gd name="T31" fmla="*/ 0 h 28"/>
                    <a:gd name="T32" fmla="*/ 129 w 129"/>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9" h="28">
                      <a:moveTo>
                        <a:pt x="1" y="15"/>
                      </a:moveTo>
                      <a:lnTo>
                        <a:pt x="0" y="15"/>
                      </a:lnTo>
                      <a:lnTo>
                        <a:pt x="127" y="0"/>
                      </a:lnTo>
                      <a:lnTo>
                        <a:pt x="129" y="12"/>
                      </a:lnTo>
                      <a:lnTo>
                        <a:pt x="2" y="28"/>
                      </a:lnTo>
                      <a:lnTo>
                        <a:pt x="1" y="28"/>
                      </a:lnTo>
                      <a:lnTo>
                        <a:pt x="2" y="28"/>
                      </a:lnTo>
                      <a:lnTo>
                        <a:pt x="1" y="28"/>
                      </a:lnTo>
                      <a:lnTo>
                        <a:pt x="1" y="1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8" name="Freeform 361"/>
                <p:cNvSpPr>
                  <a:spLocks/>
                </p:cNvSpPr>
                <p:nvPr/>
              </p:nvSpPr>
              <p:spPr bwMode="auto">
                <a:xfrm>
                  <a:off x="2524" y="3507"/>
                  <a:ext cx="27" cy="5"/>
                </a:xfrm>
                <a:custGeom>
                  <a:avLst/>
                  <a:gdLst>
                    <a:gd name="T0" fmla="*/ 0 w 80"/>
                    <a:gd name="T1" fmla="*/ 0 h 13"/>
                    <a:gd name="T2" fmla="*/ 0 w 80"/>
                    <a:gd name="T3" fmla="*/ 0 h 13"/>
                    <a:gd name="T4" fmla="*/ 0 w 80"/>
                    <a:gd name="T5" fmla="*/ 0 h 13"/>
                    <a:gd name="T6" fmla="*/ 0 w 80"/>
                    <a:gd name="T7" fmla="*/ 0 h 13"/>
                    <a:gd name="T8" fmla="*/ 0 w 80"/>
                    <a:gd name="T9" fmla="*/ 0 h 13"/>
                    <a:gd name="T10" fmla="*/ 0 w 80"/>
                    <a:gd name="T11" fmla="*/ 0 h 13"/>
                    <a:gd name="T12" fmla="*/ 0 w 80"/>
                    <a:gd name="T13" fmla="*/ 0 h 13"/>
                    <a:gd name="T14" fmla="*/ 0 w 80"/>
                    <a:gd name="T15" fmla="*/ 0 h 13"/>
                    <a:gd name="T16" fmla="*/ 0 w 80"/>
                    <a:gd name="T17" fmla="*/ 0 h 13"/>
                    <a:gd name="T18" fmla="*/ 0 w 80"/>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0"/>
                    <a:gd name="T31" fmla="*/ 0 h 13"/>
                    <a:gd name="T32" fmla="*/ 80 w 80"/>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0" h="13">
                      <a:moveTo>
                        <a:pt x="11" y="1"/>
                      </a:moveTo>
                      <a:lnTo>
                        <a:pt x="6" y="0"/>
                      </a:lnTo>
                      <a:lnTo>
                        <a:pt x="80" y="0"/>
                      </a:lnTo>
                      <a:lnTo>
                        <a:pt x="80" y="13"/>
                      </a:lnTo>
                      <a:lnTo>
                        <a:pt x="6" y="13"/>
                      </a:lnTo>
                      <a:lnTo>
                        <a:pt x="0" y="12"/>
                      </a:lnTo>
                      <a:lnTo>
                        <a:pt x="6" y="13"/>
                      </a:lnTo>
                      <a:lnTo>
                        <a:pt x="3" y="13"/>
                      </a:lnTo>
                      <a:lnTo>
                        <a:pt x="0" y="12"/>
                      </a:lnTo>
                      <a:lnTo>
                        <a:pt x="11"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9" name="Freeform 362"/>
                <p:cNvSpPr>
                  <a:spLocks/>
                </p:cNvSpPr>
                <p:nvPr/>
              </p:nvSpPr>
              <p:spPr bwMode="auto">
                <a:xfrm>
                  <a:off x="2507" y="3498"/>
                  <a:ext cx="21" cy="13"/>
                </a:xfrm>
                <a:custGeom>
                  <a:avLst/>
                  <a:gdLst>
                    <a:gd name="T0" fmla="*/ 0 w 63"/>
                    <a:gd name="T1" fmla="*/ 0 h 39"/>
                    <a:gd name="T2" fmla="*/ 0 w 63"/>
                    <a:gd name="T3" fmla="*/ 0 h 39"/>
                    <a:gd name="T4" fmla="*/ 0 w 63"/>
                    <a:gd name="T5" fmla="*/ 0 h 39"/>
                    <a:gd name="T6" fmla="*/ 0 w 63"/>
                    <a:gd name="T7" fmla="*/ 0 h 39"/>
                    <a:gd name="T8" fmla="*/ 0 w 63"/>
                    <a:gd name="T9" fmla="*/ 0 h 39"/>
                    <a:gd name="T10" fmla="*/ 0 w 63"/>
                    <a:gd name="T11" fmla="*/ 0 h 39"/>
                    <a:gd name="T12" fmla="*/ 0 w 63"/>
                    <a:gd name="T13" fmla="*/ 0 h 39"/>
                    <a:gd name="T14" fmla="*/ 0 w 63"/>
                    <a:gd name="T15" fmla="*/ 0 h 39"/>
                    <a:gd name="T16" fmla="*/ 0 w 63"/>
                    <a:gd name="T17" fmla="*/ 0 h 39"/>
                    <a:gd name="T18" fmla="*/ 0 w 63"/>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39"/>
                    <a:gd name="T32" fmla="*/ 63 w 63"/>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39">
                      <a:moveTo>
                        <a:pt x="8" y="0"/>
                      </a:moveTo>
                      <a:lnTo>
                        <a:pt x="11" y="0"/>
                      </a:lnTo>
                      <a:lnTo>
                        <a:pt x="63" y="28"/>
                      </a:lnTo>
                      <a:lnTo>
                        <a:pt x="52" y="39"/>
                      </a:lnTo>
                      <a:lnTo>
                        <a:pt x="0" y="10"/>
                      </a:lnTo>
                      <a:lnTo>
                        <a:pt x="2" y="10"/>
                      </a:lnTo>
                      <a:lnTo>
                        <a:pt x="8" y="0"/>
                      </a:lnTo>
                      <a:lnTo>
                        <a:pt x="10" y="0"/>
                      </a:lnTo>
                      <a:lnTo>
                        <a:pt x="11" y="0"/>
                      </a:lnTo>
                      <a:lnTo>
                        <a:pt x="8"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40" name="Freeform 363"/>
                <p:cNvSpPr>
                  <a:spLocks/>
                </p:cNvSpPr>
                <p:nvPr/>
              </p:nvSpPr>
              <p:spPr bwMode="auto">
                <a:xfrm>
                  <a:off x="2488" y="3493"/>
                  <a:ext cx="22" cy="9"/>
                </a:xfrm>
                <a:custGeom>
                  <a:avLst/>
                  <a:gdLst>
                    <a:gd name="T0" fmla="*/ 0 w 64"/>
                    <a:gd name="T1" fmla="*/ 0 h 27"/>
                    <a:gd name="T2" fmla="*/ 0 w 64"/>
                    <a:gd name="T3" fmla="*/ 0 h 27"/>
                    <a:gd name="T4" fmla="*/ 0 w 64"/>
                    <a:gd name="T5" fmla="*/ 0 h 27"/>
                    <a:gd name="T6" fmla="*/ 0 w 64"/>
                    <a:gd name="T7" fmla="*/ 0 h 27"/>
                    <a:gd name="T8" fmla="*/ 0 w 64"/>
                    <a:gd name="T9" fmla="*/ 0 h 27"/>
                    <a:gd name="T10" fmla="*/ 0 w 64"/>
                    <a:gd name="T11" fmla="*/ 0 h 27"/>
                    <a:gd name="T12" fmla="*/ 0 w 64"/>
                    <a:gd name="T13" fmla="*/ 0 h 27"/>
                    <a:gd name="T14" fmla="*/ 0 w 64"/>
                    <a:gd name="T15" fmla="*/ 0 h 27"/>
                    <a:gd name="T16" fmla="*/ 0 w 64"/>
                    <a:gd name="T17" fmla="*/ 0 h 27"/>
                    <a:gd name="T18" fmla="*/ 0 w 64"/>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27"/>
                    <a:gd name="T32" fmla="*/ 64 w 64"/>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27">
                      <a:moveTo>
                        <a:pt x="6" y="0"/>
                      </a:moveTo>
                      <a:lnTo>
                        <a:pt x="6" y="0"/>
                      </a:lnTo>
                      <a:lnTo>
                        <a:pt x="64" y="17"/>
                      </a:lnTo>
                      <a:lnTo>
                        <a:pt x="58" y="27"/>
                      </a:lnTo>
                      <a:lnTo>
                        <a:pt x="0" y="11"/>
                      </a:lnTo>
                      <a:lnTo>
                        <a:pt x="6"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41" name="Freeform 364"/>
                <p:cNvSpPr>
                  <a:spLocks/>
                </p:cNvSpPr>
                <p:nvPr/>
              </p:nvSpPr>
              <p:spPr bwMode="auto">
                <a:xfrm>
                  <a:off x="2474" y="3489"/>
                  <a:ext cx="16" cy="7"/>
                </a:xfrm>
                <a:custGeom>
                  <a:avLst/>
                  <a:gdLst>
                    <a:gd name="T0" fmla="*/ 0 w 48"/>
                    <a:gd name="T1" fmla="*/ 0 h 23"/>
                    <a:gd name="T2" fmla="*/ 0 w 48"/>
                    <a:gd name="T3" fmla="*/ 0 h 23"/>
                    <a:gd name="T4" fmla="*/ 0 w 48"/>
                    <a:gd name="T5" fmla="*/ 0 h 23"/>
                    <a:gd name="T6" fmla="*/ 0 w 48"/>
                    <a:gd name="T7" fmla="*/ 0 h 23"/>
                    <a:gd name="T8" fmla="*/ 0 w 48"/>
                    <a:gd name="T9" fmla="*/ 0 h 23"/>
                    <a:gd name="T10" fmla="*/ 0 w 48"/>
                    <a:gd name="T11" fmla="*/ 0 h 23"/>
                    <a:gd name="T12" fmla="*/ 0 w 48"/>
                    <a:gd name="T13" fmla="*/ 0 h 23"/>
                    <a:gd name="T14" fmla="*/ 0 w 48"/>
                    <a:gd name="T15" fmla="*/ 0 h 23"/>
                    <a:gd name="T16" fmla="*/ 0 w 48"/>
                    <a:gd name="T17" fmla="*/ 0 h 23"/>
                    <a:gd name="T18" fmla="*/ 0 w 48"/>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23"/>
                    <a:gd name="T32" fmla="*/ 48 w 48"/>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23">
                      <a:moveTo>
                        <a:pt x="17" y="5"/>
                      </a:moveTo>
                      <a:lnTo>
                        <a:pt x="11" y="0"/>
                      </a:lnTo>
                      <a:lnTo>
                        <a:pt x="48" y="12"/>
                      </a:lnTo>
                      <a:lnTo>
                        <a:pt x="42" y="23"/>
                      </a:lnTo>
                      <a:lnTo>
                        <a:pt x="5" y="10"/>
                      </a:lnTo>
                      <a:lnTo>
                        <a:pt x="0" y="5"/>
                      </a:lnTo>
                      <a:lnTo>
                        <a:pt x="5" y="10"/>
                      </a:lnTo>
                      <a:lnTo>
                        <a:pt x="0" y="9"/>
                      </a:lnTo>
                      <a:lnTo>
                        <a:pt x="0" y="5"/>
                      </a:lnTo>
                      <a:lnTo>
                        <a:pt x="17" y="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42" name="Freeform 365"/>
                <p:cNvSpPr>
                  <a:spLocks/>
                </p:cNvSpPr>
                <p:nvPr/>
              </p:nvSpPr>
              <p:spPr bwMode="auto">
                <a:xfrm>
                  <a:off x="2474" y="3469"/>
                  <a:ext cx="6" cy="21"/>
                </a:xfrm>
                <a:custGeom>
                  <a:avLst/>
                  <a:gdLst>
                    <a:gd name="T0" fmla="*/ 0 w 18"/>
                    <a:gd name="T1" fmla="*/ 0 h 63"/>
                    <a:gd name="T2" fmla="*/ 0 w 18"/>
                    <a:gd name="T3" fmla="*/ 0 h 63"/>
                    <a:gd name="T4" fmla="*/ 0 w 18"/>
                    <a:gd name="T5" fmla="*/ 0 h 63"/>
                    <a:gd name="T6" fmla="*/ 0 w 18"/>
                    <a:gd name="T7" fmla="*/ 0 h 63"/>
                    <a:gd name="T8" fmla="*/ 0 w 18"/>
                    <a:gd name="T9" fmla="*/ 0 h 63"/>
                    <a:gd name="T10" fmla="*/ 0 w 18"/>
                    <a:gd name="T11" fmla="*/ 0 h 63"/>
                    <a:gd name="T12" fmla="*/ 0 w 18"/>
                    <a:gd name="T13" fmla="*/ 0 h 63"/>
                    <a:gd name="T14" fmla="*/ 0 w 18"/>
                    <a:gd name="T15" fmla="*/ 0 h 63"/>
                    <a:gd name="T16" fmla="*/ 0 w 18"/>
                    <a:gd name="T17" fmla="*/ 0 h 63"/>
                    <a:gd name="T18" fmla="*/ 0 w 18"/>
                    <a:gd name="T19" fmla="*/ 0 h 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63"/>
                    <a:gd name="T32" fmla="*/ 18 w 18"/>
                    <a:gd name="T33" fmla="*/ 63 h 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63">
                      <a:moveTo>
                        <a:pt x="15" y="0"/>
                      </a:moveTo>
                      <a:lnTo>
                        <a:pt x="18" y="4"/>
                      </a:lnTo>
                      <a:lnTo>
                        <a:pt x="17" y="63"/>
                      </a:lnTo>
                      <a:lnTo>
                        <a:pt x="0" y="63"/>
                      </a:lnTo>
                      <a:lnTo>
                        <a:pt x="1" y="4"/>
                      </a:lnTo>
                      <a:lnTo>
                        <a:pt x="4" y="8"/>
                      </a:lnTo>
                      <a:lnTo>
                        <a:pt x="16" y="0"/>
                      </a:lnTo>
                      <a:lnTo>
                        <a:pt x="18" y="2"/>
                      </a:lnTo>
                      <a:lnTo>
                        <a:pt x="18" y="4"/>
                      </a:lnTo>
                      <a:lnTo>
                        <a:pt x="15"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43" name="Freeform 366"/>
                <p:cNvSpPr>
                  <a:spLocks/>
                </p:cNvSpPr>
                <p:nvPr/>
              </p:nvSpPr>
              <p:spPr bwMode="auto">
                <a:xfrm>
                  <a:off x="2464" y="3459"/>
                  <a:ext cx="15" cy="13"/>
                </a:xfrm>
                <a:custGeom>
                  <a:avLst/>
                  <a:gdLst>
                    <a:gd name="T0" fmla="*/ 0 w 47"/>
                    <a:gd name="T1" fmla="*/ 0 h 38"/>
                    <a:gd name="T2" fmla="*/ 0 w 47"/>
                    <a:gd name="T3" fmla="*/ 0 h 38"/>
                    <a:gd name="T4" fmla="*/ 0 w 47"/>
                    <a:gd name="T5" fmla="*/ 0 h 38"/>
                    <a:gd name="T6" fmla="*/ 0 w 47"/>
                    <a:gd name="T7" fmla="*/ 0 h 38"/>
                    <a:gd name="T8" fmla="*/ 0 w 47"/>
                    <a:gd name="T9" fmla="*/ 0 h 38"/>
                    <a:gd name="T10" fmla="*/ 0 w 47"/>
                    <a:gd name="T11" fmla="*/ 0 h 38"/>
                    <a:gd name="T12" fmla="*/ 0 w 47"/>
                    <a:gd name="T13" fmla="*/ 0 h 38"/>
                    <a:gd name="T14" fmla="*/ 0 w 47"/>
                    <a:gd name="T15" fmla="*/ 0 h 38"/>
                    <a:gd name="T16" fmla="*/ 0 w 47"/>
                    <a:gd name="T17" fmla="*/ 0 h 38"/>
                    <a:gd name="T18" fmla="*/ 0 w 47"/>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
                    <a:gd name="T31" fmla="*/ 0 h 38"/>
                    <a:gd name="T32" fmla="*/ 47 w 47"/>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 h="38">
                      <a:moveTo>
                        <a:pt x="5" y="0"/>
                      </a:moveTo>
                      <a:lnTo>
                        <a:pt x="10" y="2"/>
                      </a:lnTo>
                      <a:lnTo>
                        <a:pt x="47" y="30"/>
                      </a:lnTo>
                      <a:lnTo>
                        <a:pt x="36" y="38"/>
                      </a:lnTo>
                      <a:lnTo>
                        <a:pt x="0" y="10"/>
                      </a:lnTo>
                      <a:lnTo>
                        <a:pt x="5" y="13"/>
                      </a:lnTo>
                      <a:lnTo>
                        <a:pt x="5" y="0"/>
                      </a:lnTo>
                      <a:lnTo>
                        <a:pt x="8" y="0"/>
                      </a:lnTo>
                      <a:lnTo>
                        <a:pt x="11" y="2"/>
                      </a:lnTo>
                      <a:lnTo>
                        <a:pt x="5"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44" name="Freeform 367"/>
                <p:cNvSpPr>
                  <a:spLocks/>
                </p:cNvSpPr>
                <p:nvPr/>
              </p:nvSpPr>
              <p:spPr bwMode="auto">
                <a:xfrm>
                  <a:off x="2443" y="3459"/>
                  <a:ext cx="22" cy="5"/>
                </a:xfrm>
                <a:custGeom>
                  <a:avLst/>
                  <a:gdLst>
                    <a:gd name="T0" fmla="*/ 0 w 66"/>
                    <a:gd name="T1" fmla="*/ 0 h 13"/>
                    <a:gd name="T2" fmla="*/ 0 w 66"/>
                    <a:gd name="T3" fmla="*/ 0 h 13"/>
                    <a:gd name="T4" fmla="*/ 0 w 66"/>
                    <a:gd name="T5" fmla="*/ 0 h 13"/>
                    <a:gd name="T6" fmla="*/ 0 w 66"/>
                    <a:gd name="T7" fmla="*/ 0 h 13"/>
                    <a:gd name="T8" fmla="*/ 0 w 66"/>
                    <a:gd name="T9" fmla="*/ 0 h 13"/>
                    <a:gd name="T10" fmla="*/ 0 w 66"/>
                    <a:gd name="T11" fmla="*/ 0 h 13"/>
                    <a:gd name="T12" fmla="*/ 0 w 66"/>
                    <a:gd name="T13" fmla="*/ 0 h 13"/>
                    <a:gd name="T14" fmla="*/ 0 w 66"/>
                    <a:gd name="T15" fmla="*/ 0 h 13"/>
                    <a:gd name="T16" fmla="*/ 0 w 66"/>
                    <a:gd name="T17" fmla="*/ 0 h 13"/>
                    <a:gd name="T18" fmla="*/ 0 w 66"/>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
                    <a:gd name="T31" fmla="*/ 0 h 13"/>
                    <a:gd name="T32" fmla="*/ 66 w 66"/>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 h="13">
                      <a:moveTo>
                        <a:pt x="0" y="4"/>
                      </a:moveTo>
                      <a:lnTo>
                        <a:pt x="7" y="0"/>
                      </a:lnTo>
                      <a:lnTo>
                        <a:pt x="66" y="0"/>
                      </a:lnTo>
                      <a:lnTo>
                        <a:pt x="66" y="13"/>
                      </a:lnTo>
                      <a:lnTo>
                        <a:pt x="7" y="13"/>
                      </a:lnTo>
                      <a:lnTo>
                        <a:pt x="15" y="8"/>
                      </a:lnTo>
                      <a:lnTo>
                        <a:pt x="0" y="4"/>
                      </a:lnTo>
                      <a:lnTo>
                        <a:pt x="2" y="0"/>
                      </a:lnTo>
                      <a:lnTo>
                        <a:pt x="7" y="0"/>
                      </a:lnTo>
                      <a:lnTo>
                        <a:pt x="0" y="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45" name="Freeform 368"/>
                <p:cNvSpPr>
                  <a:spLocks/>
                </p:cNvSpPr>
                <p:nvPr/>
              </p:nvSpPr>
              <p:spPr bwMode="auto">
                <a:xfrm>
                  <a:off x="2438" y="3461"/>
                  <a:ext cx="10" cy="12"/>
                </a:xfrm>
                <a:custGeom>
                  <a:avLst/>
                  <a:gdLst>
                    <a:gd name="T0" fmla="*/ 0 w 31"/>
                    <a:gd name="T1" fmla="*/ 0 h 36"/>
                    <a:gd name="T2" fmla="*/ 0 w 31"/>
                    <a:gd name="T3" fmla="*/ 0 h 36"/>
                    <a:gd name="T4" fmla="*/ 0 w 31"/>
                    <a:gd name="T5" fmla="*/ 0 h 36"/>
                    <a:gd name="T6" fmla="*/ 0 w 31"/>
                    <a:gd name="T7" fmla="*/ 0 h 36"/>
                    <a:gd name="T8" fmla="*/ 0 w 31"/>
                    <a:gd name="T9" fmla="*/ 0 h 36"/>
                    <a:gd name="T10" fmla="*/ 0 w 31"/>
                    <a:gd name="T11" fmla="*/ 0 h 36"/>
                    <a:gd name="T12" fmla="*/ 0 w 31"/>
                    <a:gd name="T13" fmla="*/ 0 h 36"/>
                    <a:gd name="T14" fmla="*/ 0 w 31"/>
                    <a:gd name="T15" fmla="*/ 0 h 36"/>
                    <a:gd name="T16" fmla="*/ 0 w 31"/>
                    <a:gd name="T17" fmla="*/ 0 h 36"/>
                    <a:gd name="T18" fmla="*/ 0 w 31"/>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36"/>
                    <a:gd name="T32" fmla="*/ 31 w 31"/>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36">
                      <a:moveTo>
                        <a:pt x="5" y="24"/>
                      </a:moveTo>
                      <a:lnTo>
                        <a:pt x="0" y="28"/>
                      </a:lnTo>
                      <a:lnTo>
                        <a:pt x="16" y="0"/>
                      </a:lnTo>
                      <a:lnTo>
                        <a:pt x="31" y="4"/>
                      </a:lnTo>
                      <a:lnTo>
                        <a:pt x="14" y="32"/>
                      </a:lnTo>
                      <a:lnTo>
                        <a:pt x="9" y="36"/>
                      </a:lnTo>
                      <a:lnTo>
                        <a:pt x="14" y="32"/>
                      </a:lnTo>
                      <a:lnTo>
                        <a:pt x="13" y="35"/>
                      </a:lnTo>
                      <a:lnTo>
                        <a:pt x="9" y="36"/>
                      </a:lnTo>
                      <a:lnTo>
                        <a:pt x="5" y="2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46" name="Freeform 369"/>
                <p:cNvSpPr>
                  <a:spLocks/>
                </p:cNvSpPr>
                <p:nvPr/>
              </p:nvSpPr>
              <p:spPr bwMode="auto">
                <a:xfrm>
                  <a:off x="2414" y="3469"/>
                  <a:ext cx="27" cy="9"/>
                </a:xfrm>
                <a:custGeom>
                  <a:avLst/>
                  <a:gdLst>
                    <a:gd name="T0" fmla="*/ 0 w 82"/>
                    <a:gd name="T1" fmla="*/ 0 h 27"/>
                    <a:gd name="T2" fmla="*/ 0 w 82"/>
                    <a:gd name="T3" fmla="*/ 0 h 27"/>
                    <a:gd name="T4" fmla="*/ 0 w 82"/>
                    <a:gd name="T5" fmla="*/ 0 h 27"/>
                    <a:gd name="T6" fmla="*/ 0 w 82"/>
                    <a:gd name="T7" fmla="*/ 0 h 27"/>
                    <a:gd name="T8" fmla="*/ 0 w 82"/>
                    <a:gd name="T9" fmla="*/ 0 h 27"/>
                    <a:gd name="T10" fmla="*/ 0 w 82"/>
                    <a:gd name="T11" fmla="*/ 0 h 27"/>
                    <a:gd name="T12" fmla="*/ 0 w 82"/>
                    <a:gd name="T13" fmla="*/ 0 h 27"/>
                    <a:gd name="T14" fmla="*/ 0 w 82"/>
                    <a:gd name="T15" fmla="*/ 0 h 27"/>
                    <a:gd name="T16" fmla="*/ 0 w 82"/>
                    <a:gd name="T17" fmla="*/ 0 h 27"/>
                    <a:gd name="T18" fmla="*/ 0 w 82"/>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2"/>
                    <a:gd name="T31" fmla="*/ 0 h 27"/>
                    <a:gd name="T32" fmla="*/ 82 w 82"/>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2" h="27">
                      <a:moveTo>
                        <a:pt x="11" y="16"/>
                      </a:moveTo>
                      <a:lnTo>
                        <a:pt x="4" y="15"/>
                      </a:lnTo>
                      <a:lnTo>
                        <a:pt x="78" y="0"/>
                      </a:lnTo>
                      <a:lnTo>
                        <a:pt x="82" y="12"/>
                      </a:lnTo>
                      <a:lnTo>
                        <a:pt x="8" y="27"/>
                      </a:lnTo>
                      <a:lnTo>
                        <a:pt x="0" y="26"/>
                      </a:lnTo>
                      <a:lnTo>
                        <a:pt x="8" y="27"/>
                      </a:lnTo>
                      <a:lnTo>
                        <a:pt x="4" y="27"/>
                      </a:lnTo>
                      <a:lnTo>
                        <a:pt x="0" y="26"/>
                      </a:lnTo>
                      <a:lnTo>
                        <a:pt x="11" y="1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47" name="Freeform 370"/>
                <p:cNvSpPr>
                  <a:spLocks/>
                </p:cNvSpPr>
                <p:nvPr/>
              </p:nvSpPr>
              <p:spPr bwMode="auto">
                <a:xfrm>
                  <a:off x="2394" y="3463"/>
                  <a:ext cx="23" cy="14"/>
                </a:xfrm>
                <a:custGeom>
                  <a:avLst/>
                  <a:gdLst>
                    <a:gd name="T0" fmla="*/ 0 w 69"/>
                    <a:gd name="T1" fmla="*/ 0 h 43"/>
                    <a:gd name="T2" fmla="*/ 0 w 69"/>
                    <a:gd name="T3" fmla="*/ 0 h 43"/>
                    <a:gd name="T4" fmla="*/ 0 w 69"/>
                    <a:gd name="T5" fmla="*/ 0 h 43"/>
                    <a:gd name="T6" fmla="*/ 0 w 69"/>
                    <a:gd name="T7" fmla="*/ 0 h 43"/>
                    <a:gd name="T8" fmla="*/ 0 w 69"/>
                    <a:gd name="T9" fmla="*/ 0 h 43"/>
                    <a:gd name="T10" fmla="*/ 0 w 69"/>
                    <a:gd name="T11" fmla="*/ 0 h 43"/>
                    <a:gd name="T12" fmla="*/ 0 w 69"/>
                    <a:gd name="T13" fmla="*/ 0 h 43"/>
                    <a:gd name="T14" fmla="*/ 0 w 69"/>
                    <a:gd name="T15" fmla="*/ 0 h 43"/>
                    <a:gd name="T16" fmla="*/ 0 w 69"/>
                    <a:gd name="T17" fmla="*/ 0 h 43"/>
                    <a:gd name="T18" fmla="*/ 0 w 69"/>
                    <a:gd name="T19" fmla="*/ 0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9"/>
                    <a:gd name="T31" fmla="*/ 0 h 43"/>
                    <a:gd name="T32" fmla="*/ 69 w 69"/>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9" h="43">
                      <a:moveTo>
                        <a:pt x="11" y="2"/>
                      </a:moveTo>
                      <a:lnTo>
                        <a:pt x="11" y="0"/>
                      </a:lnTo>
                      <a:lnTo>
                        <a:pt x="69" y="33"/>
                      </a:lnTo>
                      <a:lnTo>
                        <a:pt x="58" y="43"/>
                      </a:lnTo>
                      <a:lnTo>
                        <a:pt x="1" y="11"/>
                      </a:lnTo>
                      <a:lnTo>
                        <a:pt x="1" y="10"/>
                      </a:lnTo>
                      <a:lnTo>
                        <a:pt x="1" y="11"/>
                      </a:lnTo>
                      <a:lnTo>
                        <a:pt x="1" y="10"/>
                      </a:lnTo>
                      <a:lnTo>
                        <a:pt x="0" y="10"/>
                      </a:lnTo>
                      <a:lnTo>
                        <a:pt x="11" y="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48" name="Freeform 371"/>
                <p:cNvSpPr>
                  <a:spLocks/>
                </p:cNvSpPr>
                <p:nvPr/>
              </p:nvSpPr>
              <p:spPr bwMode="auto">
                <a:xfrm>
                  <a:off x="2382" y="3453"/>
                  <a:ext cx="16" cy="13"/>
                </a:xfrm>
                <a:custGeom>
                  <a:avLst/>
                  <a:gdLst>
                    <a:gd name="T0" fmla="*/ 0 w 48"/>
                    <a:gd name="T1" fmla="*/ 0 h 41"/>
                    <a:gd name="T2" fmla="*/ 0 w 48"/>
                    <a:gd name="T3" fmla="*/ 0 h 41"/>
                    <a:gd name="T4" fmla="*/ 0 w 48"/>
                    <a:gd name="T5" fmla="*/ 0 h 41"/>
                    <a:gd name="T6" fmla="*/ 0 w 48"/>
                    <a:gd name="T7" fmla="*/ 0 h 41"/>
                    <a:gd name="T8" fmla="*/ 0 w 48"/>
                    <a:gd name="T9" fmla="*/ 0 h 41"/>
                    <a:gd name="T10" fmla="*/ 0 w 48"/>
                    <a:gd name="T11" fmla="*/ 0 h 41"/>
                    <a:gd name="T12" fmla="*/ 0 w 48"/>
                    <a:gd name="T13" fmla="*/ 0 h 41"/>
                    <a:gd name="T14" fmla="*/ 0 w 48"/>
                    <a:gd name="T15" fmla="*/ 0 h 41"/>
                    <a:gd name="T16" fmla="*/ 0 w 48"/>
                    <a:gd name="T17" fmla="*/ 0 h 41"/>
                    <a:gd name="T18" fmla="*/ 0 w 48"/>
                    <a:gd name="T19" fmla="*/ 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41"/>
                    <a:gd name="T32" fmla="*/ 48 w 48"/>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41">
                      <a:moveTo>
                        <a:pt x="0" y="5"/>
                      </a:moveTo>
                      <a:lnTo>
                        <a:pt x="12" y="5"/>
                      </a:lnTo>
                      <a:lnTo>
                        <a:pt x="48" y="33"/>
                      </a:lnTo>
                      <a:lnTo>
                        <a:pt x="38" y="41"/>
                      </a:lnTo>
                      <a:lnTo>
                        <a:pt x="1" y="13"/>
                      </a:lnTo>
                      <a:lnTo>
                        <a:pt x="13" y="13"/>
                      </a:lnTo>
                      <a:lnTo>
                        <a:pt x="0" y="5"/>
                      </a:lnTo>
                      <a:lnTo>
                        <a:pt x="6" y="0"/>
                      </a:lnTo>
                      <a:lnTo>
                        <a:pt x="13" y="5"/>
                      </a:lnTo>
                      <a:lnTo>
                        <a:pt x="0" y="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49" name="Freeform 372"/>
                <p:cNvSpPr>
                  <a:spLocks/>
                </p:cNvSpPr>
                <p:nvPr/>
              </p:nvSpPr>
              <p:spPr bwMode="auto">
                <a:xfrm>
                  <a:off x="2376" y="3454"/>
                  <a:ext cx="10" cy="8"/>
                </a:xfrm>
                <a:custGeom>
                  <a:avLst/>
                  <a:gdLst>
                    <a:gd name="T0" fmla="*/ 0 w 31"/>
                    <a:gd name="T1" fmla="*/ 0 h 23"/>
                    <a:gd name="T2" fmla="*/ 0 w 31"/>
                    <a:gd name="T3" fmla="*/ 0 h 23"/>
                    <a:gd name="T4" fmla="*/ 0 w 31"/>
                    <a:gd name="T5" fmla="*/ 0 h 23"/>
                    <a:gd name="T6" fmla="*/ 0 w 31"/>
                    <a:gd name="T7" fmla="*/ 0 h 23"/>
                    <a:gd name="T8" fmla="*/ 0 w 31"/>
                    <a:gd name="T9" fmla="*/ 0 h 23"/>
                    <a:gd name="T10" fmla="*/ 0 w 31"/>
                    <a:gd name="T11" fmla="*/ 0 h 23"/>
                    <a:gd name="T12" fmla="*/ 0 w 31"/>
                    <a:gd name="T13" fmla="*/ 0 h 23"/>
                    <a:gd name="T14" fmla="*/ 0 w 31"/>
                    <a:gd name="T15" fmla="*/ 0 h 23"/>
                    <a:gd name="T16" fmla="*/ 0 w 31"/>
                    <a:gd name="T17" fmla="*/ 0 h 23"/>
                    <a:gd name="T18" fmla="*/ 0 w 31"/>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3"/>
                    <a:gd name="T32" fmla="*/ 31 w 31"/>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3">
                      <a:moveTo>
                        <a:pt x="0" y="19"/>
                      </a:moveTo>
                      <a:lnTo>
                        <a:pt x="2" y="15"/>
                      </a:lnTo>
                      <a:lnTo>
                        <a:pt x="18" y="0"/>
                      </a:lnTo>
                      <a:lnTo>
                        <a:pt x="31" y="8"/>
                      </a:lnTo>
                      <a:lnTo>
                        <a:pt x="14" y="23"/>
                      </a:lnTo>
                      <a:lnTo>
                        <a:pt x="16" y="19"/>
                      </a:lnTo>
                      <a:lnTo>
                        <a:pt x="0" y="19"/>
                      </a:lnTo>
                      <a:lnTo>
                        <a:pt x="0" y="17"/>
                      </a:lnTo>
                      <a:lnTo>
                        <a:pt x="2" y="15"/>
                      </a:lnTo>
                      <a:lnTo>
                        <a:pt x="0" y="19"/>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50" name="Freeform 373"/>
                <p:cNvSpPr>
                  <a:spLocks/>
                </p:cNvSpPr>
                <p:nvPr/>
              </p:nvSpPr>
              <p:spPr bwMode="auto">
                <a:xfrm>
                  <a:off x="2376" y="3461"/>
                  <a:ext cx="5" cy="11"/>
                </a:xfrm>
                <a:custGeom>
                  <a:avLst/>
                  <a:gdLst>
                    <a:gd name="T0" fmla="*/ 0 w 16"/>
                    <a:gd name="T1" fmla="*/ 0 h 35"/>
                    <a:gd name="T2" fmla="*/ 0 w 16"/>
                    <a:gd name="T3" fmla="*/ 0 h 35"/>
                    <a:gd name="T4" fmla="*/ 0 w 16"/>
                    <a:gd name="T5" fmla="*/ 0 h 35"/>
                    <a:gd name="T6" fmla="*/ 0 w 16"/>
                    <a:gd name="T7" fmla="*/ 0 h 35"/>
                    <a:gd name="T8" fmla="*/ 0 w 16"/>
                    <a:gd name="T9" fmla="*/ 0 h 35"/>
                    <a:gd name="T10" fmla="*/ 0 w 16"/>
                    <a:gd name="T11" fmla="*/ 0 h 35"/>
                    <a:gd name="T12" fmla="*/ 0 w 16"/>
                    <a:gd name="T13" fmla="*/ 0 h 35"/>
                    <a:gd name="T14" fmla="*/ 0 w 16"/>
                    <a:gd name="T15" fmla="*/ 0 h 35"/>
                    <a:gd name="T16" fmla="*/ 0 w 16"/>
                    <a:gd name="T17" fmla="*/ 0 h 35"/>
                    <a:gd name="T18" fmla="*/ 0 w 16"/>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35"/>
                    <a:gd name="T32" fmla="*/ 16 w 16"/>
                    <a:gd name="T33" fmla="*/ 35 h 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35">
                      <a:moveTo>
                        <a:pt x="8" y="23"/>
                      </a:moveTo>
                      <a:lnTo>
                        <a:pt x="0" y="29"/>
                      </a:lnTo>
                      <a:lnTo>
                        <a:pt x="0" y="0"/>
                      </a:lnTo>
                      <a:lnTo>
                        <a:pt x="16" y="0"/>
                      </a:lnTo>
                      <a:lnTo>
                        <a:pt x="16" y="29"/>
                      </a:lnTo>
                      <a:lnTo>
                        <a:pt x="8" y="35"/>
                      </a:lnTo>
                      <a:lnTo>
                        <a:pt x="16" y="29"/>
                      </a:lnTo>
                      <a:lnTo>
                        <a:pt x="16" y="35"/>
                      </a:lnTo>
                      <a:lnTo>
                        <a:pt x="8" y="35"/>
                      </a:lnTo>
                      <a:lnTo>
                        <a:pt x="8" y="2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51" name="Freeform 374"/>
                <p:cNvSpPr>
                  <a:spLocks/>
                </p:cNvSpPr>
                <p:nvPr/>
              </p:nvSpPr>
              <p:spPr bwMode="auto">
                <a:xfrm>
                  <a:off x="2364" y="3468"/>
                  <a:ext cx="15" cy="4"/>
                </a:xfrm>
                <a:custGeom>
                  <a:avLst/>
                  <a:gdLst>
                    <a:gd name="T0" fmla="*/ 0 w 43"/>
                    <a:gd name="T1" fmla="*/ 0 h 13"/>
                    <a:gd name="T2" fmla="*/ 0 w 43"/>
                    <a:gd name="T3" fmla="*/ 0 h 13"/>
                    <a:gd name="T4" fmla="*/ 0 w 43"/>
                    <a:gd name="T5" fmla="*/ 0 h 13"/>
                    <a:gd name="T6" fmla="*/ 0 w 43"/>
                    <a:gd name="T7" fmla="*/ 0 h 13"/>
                    <a:gd name="T8" fmla="*/ 0 w 43"/>
                    <a:gd name="T9" fmla="*/ 0 h 13"/>
                    <a:gd name="T10" fmla="*/ 0 w 43"/>
                    <a:gd name="T11" fmla="*/ 0 h 13"/>
                    <a:gd name="T12" fmla="*/ 0 w 43"/>
                    <a:gd name="T13" fmla="*/ 0 h 13"/>
                    <a:gd name="T14" fmla="*/ 0 w 43"/>
                    <a:gd name="T15" fmla="*/ 0 h 13"/>
                    <a:gd name="T16" fmla="*/ 0 w 43"/>
                    <a:gd name="T17" fmla="*/ 0 h 13"/>
                    <a:gd name="T18" fmla="*/ 0 w 43"/>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13"/>
                    <a:gd name="T32" fmla="*/ 43 w 43"/>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13">
                      <a:moveTo>
                        <a:pt x="13" y="2"/>
                      </a:moveTo>
                      <a:lnTo>
                        <a:pt x="6" y="0"/>
                      </a:lnTo>
                      <a:lnTo>
                        <a:pt x="43" y="1"/>
                      </a:lnTo>
                      <a:lnTo>
                        <a:pt x="43" y="13"/>
                      </a:lnTo>
                      <a:lnTo>
                        <a:pt x="6" y="12"/>
                      </a:lnTo>
                      <a:lnTo>
                        <a:pt x="0" y="10"/>
                      </a:lnTo>
                      <a:lnTo>
                        <a:pt x="6" y="12"/>
                      </a:lnTo>
                      <a:lnTo>
                        <a:pt x="2" y="12"/>
                      </a:lnTo>
                      <a:lnTo>
                        <a:pt x="0" y="10"/>
                      </a:lnTo>
                      <a:lnTo>
                        <a:pt x="13" y="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52" name="Freeform 375"/>
                <p:cNvSpPr>
                  <a:spLocks/>
                </p:cNvSpPr>
                <p:nvPr/>
              </p:nvSpPr>
              <p:spPr bwMode="auto">
                <a:xfrm>
                  <a:off x="2341" y="3443"/>
                  <a:ext cx="28" cy="28"/>
                </a:xfrm>
                <a:custGeom>
                  <a:avLst/>
                  <a:gdLst>
                    <a:gd name="T0" fmla="*/ 0 w 82"/>
                    <a:gd name="T1" fmla="*/ 0 h 86"/>
                    <a:gd name="T2" fmla="*/ 0 w 82"/>
                    <a:gd name="T3" fmla="*/ 0 h 86"/>
                    <a:gd name="T4" fmla="*/ 0 w 82"/>
                    <a:gd name="T5" fmla="*/ 0 h 86"/>
                    <a:gd name="T6" fmla="*/ 0 w 82"/>
                    <a:gd name="T7" fmla="*/ 0 h 86"/>
                    <a:gd name="T8" fmla="*/ 0 w 82"/>
                    <a:gd name="T9" fmla="*/ 0 h 86"/>
                    <a:gd name="T10" fmla="*/ 0 w 82"/>
                    <a:gd name="T11" fmla="*/ 0 h 86"/>
                    <a:gd name="T12" fmla="*/ 0 w 82"/>
                    <a:gd name="T13" fmla="*/ 0 h 86"/>
                    <a:gd name="T14" fmla="*/ 0 w 82"/>
                    <a:gd name="T15" fmla="*/ 0 h 86"/>
                    <a:gd name="T16" fmla="*/ 0 w 82"/>
                    <a:gd name="T17" fmla="*/ 0 h 86"/>
                    <a:gd name="T18" fmla="*/ 0 w 82"/>
                    <a:gd name="T19" fmla="*/ 0 h 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2"/>
                    <a:gd name="T31" fmla="*/ 0 h 86"/>
                    <a:gd name="T32" fmla="*/ 82 w 82"/>
                    <a:gd name="T33" fmla="*/ 86 h 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2" h="86">
                      <a:moveTo>
                        <a:pt x="10" y="29"/>
                      </a:moveTo>
                      <a:lnTo>
                        <a:pt x="23" y="23"/>
                      </a:lnTo>
                      <a:lnTo>
                        <a:pt x="82" y="78"/>
                      </a:lnTo>
                      <a:lnTo>
                        <a:pt x="69" y="86"/>
                      </a:lnTo>
                      <a:lnTo>
                        <a:pt x="11" y="31"/>
                      </a:lnTo>
                      <a:lnTo>
                        <a:pt x="24" y="25"/>
                      </a:lnTo>
                      <a:lnTo>
                        <a:pt x="10" y="29"/>
                      </a:lnTo>
                      <a:lnTo>
                        <a:pt x="0" y="0"/>
                      </a:lnTo>
                      <a:lnTo>
                        <a:pt x="23" y="23"/>
                      </a:lnTo>
                      <a:lnTo>
                        <a:pt x="10" y="29"/>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53" name="Freeform 376"/>
                <p:cNvSpPr>
                  <a:spLocks/>
                </p:cNvSpPr>
                <p:nvPr/>
              </p:nvSpPr>
              <p:spPr bwMode="auto">
                <a:xfrm>
                  <a:off x="2345" y="3451"/>
                  <a:ext cx="13" cy="23"/>
                </a:xfrm>
                <a:custGeom>
                  <a:avLst/>
                  <a:gdLst>
                    <a:gd name="T0" fmla="*/ 0 w 40"/>
                    <a:gd name="T1" fmla="*/ 0 h 69"/>
                    <a:gd name="T2" fmla="*/ 0 w 40"/>
                    <a:gd name="T3" fmla="*/ 0 h 69"/>
                    <a:gd name="T4" fmla="*/ 0 w 40"/>
                    <a:gd name="T5" fmla="*/ 0 h 69"/>
                    <a:gd name="T6" fmla="*/ 0 w 40"/>
                    <a:gd name="T7" fmla="*/ 0 h 69"/>
                    <a:gd name="T8" fmla="*/ 0 w 40"/>
                    <a:gd name="T9" fmla="*/ 0 h 69"/>
                    <a:gd name="T10" fmla="*/ 0 w 40"/>
                    <a:gd name="T11" fmla="*/ 0 h 69"/>
                    <a:gd name="T12" fmla="*/ 0 w 40"/>
                    <a:gd name="T13" fmla="*/ 0 h 69"/>
                    <a:gd name="T14" fmla="*/ 0 w 40"/>
                    <a:gd name="T15" fmla="*/ 0 h 69"/>
                    <a:gd name="T16" fmla="*/ 0 w 40"/>
                    <a:gd name="T17" fmla="*/ 0 h 69"/>
                    <a:gd name="T18" fmla="*/ 0 w 40"/>
                    <a:gd name="T19" fmla="*/ 0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69"/>
                    <a:gd name="T32" fmla="*/ 40 w 40"/>
                    <a:gd name="T33" fmla="*/ 69 h 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69">
                      <a:moveTo>
                        <a:pt x="32" y="52"/>
                      </a:moveTo>
                      <a:lnTo>
                        <a:pt x="21" y="59"/>
                      </a:lnTo>
                      <a:lnTo>
                        <a:pt x="0" y="4"/>
                      </a:lnTo>
                      <a:lnTo>
                        <a:pt x="14" y="0"/>
                      </a:lnTo>
                      <a:lnTo>
                        <a:pt x="35" y="55"/>
                      </a:lnTo>
                      <a:lnTo>
                        <a:pt x="24" y="62"/>
                      </a:lnTo>
                      <a:lnTo>
                        <a:pt x="35" y="55"/>
                      </a:lnTo>
                      <a:lnTo>
                        <a:pt x="40" y="69"/>
                      </a:lnTo>
                      <a:lnTo>
                        <a:pt x="24" y="62"/>
                      </a:lnTo>
                      <a:lnTo>
                        <a:pt x="32" y="5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54" name="Freeform 377"/>
                <p:cNvSpPr>
                  <a:spLocks/>
                </p:cNvSpPr>
                <p:nvPr/>
              </p:nvSpPr>
              <p:spPr bwMode="auto">
                <a:xfrm>
                  <a:off x="2340" y="3463"/>
                  <a:ext cx="15" cy="9"/>
                </a:xfrm>
                <a:custGeom>
                  <a:avLst/>
                  <a:gdLst>
                    <a:gd name="T0" fmla="*/ 0 w 46"/>
                    <a:gd name="T1" fmla="*/ 0 h 27"/>
                    <a:gd name="T2" fmla="*/ 0 w 46"/>
                    <a:gd name="T3" fmla="*/ 0 h 27"/>
                    <a:gd name="T4" fmla="*/ 0 w 46"/>
                    <a:gd name="T5" fmla="*/ 0 h 27"/>
                    <a:gd name="T6" fmla="*/ 0 w 46"/>
                    <a:gd name="T7" fmla="*/ 0 h 27"/>
                    <a:gd name="T8" fmla="*/ 0 w 46"/>
                    <a:gd name="T9" fmla="*/ 0 h 27"/>
                    <a:gd name="T10" fmla="*/ 0 w 46"/>
                    <a:gd name="T11" fmla="*/ 0 h 27"/>
                    <a:gd name="T12" fmla="*/ 0 w 46"/>
                    <a:gd name="T13" fmla="*/ 0 h 27"/>
                    <a:gd name="T14" fmla="*/ 0 w 46"/>
                    <a:gd name="T15" fmla="*/ 0 h 27"/>
                    <a:gd name="T16" fmla="*/ 0 w 46"/>
                    <a:gd name="T17" fmla="*/ 0 h 27"/>
                    <a:gd name="T18" fmla="*/ 0 w 46"/>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
                    <a:gd name="T31" fmla="*/ 0 h 27"/>
                    <a:gd name="T32" fmla="*/ 46 w 46"/>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 h="27">
                      <a:moveTo>
                        <a:pt x="10" y="0"/>
                      </a:moveTo>
                      <a:lnTo>
                        <a:pt x="9" y="0"/>
                      </a:lnTo>
                      <a:lnTo>
                        <a:pt x="46" y="17"/>
                      </a:lnTo>
                      <a:lnTo>
                        <a:pt x="38" y="27"/>
                      </a:lnTo>
                      <a:lnTo>
                        <a:pt x="1" y="11"/>
                      </a:lnTo>
                      <a:lnTo>
                        <a:pt x="0" y="11"/>
                      </a:lnTo>
                      <a:lnTo>
                        <a:pt x="1" y="11"/>
                      </a:lnTo>
                      <a:lnTo>
                        <a:pt x="0" y="11"/>
                      </a:lnTo>
                      <a:lnTo>
                        <a:pt x="10"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55" name="Freeform 378"/>
                <p:cNvSpPr>
                  <a:spLocks/>
                </p:cNvSpPr>
                <p:nvPr/>
              </p:nvSpPr>
              <p:spPr bwMode="auto">
                <a:xfrm>
                  <a:off x="2333" y="3458"/>
                  <a:ext cx="10" cy="8"/>
                </a:xfrm>
                <a:custGeom>
                  <a:avLst/>
                  <a:gdLst>
                    <a:gd name="T0" fmla="*/ 0 w 31"/>
                    <a:gd name="T1" fmla="*/ 0 h 25"/>
                    <a:gd name="T2" fmla="*/ 0 w 31"/>
                    <a:gd name="T3" fmla="*/ 0 h 25"/>
                    <a:gd name="T4" fmla="*/ 0 w 31"/>
                    <a:gd name="T5" fmla="*/ 0 h 25"/>
                    <a:gd name="T6" fmla="*/ 0 w 31"/>
                    <a:gd name="T7" fmla="*/ 0 h 25"/>
                    <a:gd name="T8" fmla="*/ 0 w 31"/>
                    <a:gd name="T9" fmla="*/ 0 h 25"/>
                    <a:gd name="T10" fmla="*/ 0 w 31"/>
                    <a:gd name="T11" fmla="*/ 0 h 25"/>
                    <a:gd name="T12" fmla="*/ 0 w 31"/>
                    <a:gd name="T13" fmla="*/ 0 h 25"/>
                    <a:gd name="T14" fmla="*/ 0 w 31"/>
                    <a:gd name="T15" fmla="*/ 0 h 25"/>
                    <a:gd name="T16" fmla="*/ 0 w 31"/>
                    <a:gd name="T17" fmla="*/ 0 h 25"/>
                    <a:gd name="T18" fmla="*/ 0 w 31"/>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5"/>
                    <a:gd name="T32" fmla="*/ 31 w 31"/>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5">
                      <a:moveTo>
                        <a:pt x="0" y="4"/>
                      </a:moveTo>
                      <a:lnTo>
                        <a:pt x="11" y="3"/>
                      </a:lnTo>
                      <a:lnTo>
                        <a:pt x="31" y="14"/>
                      </a:lnTo>
                      <a:lnTo>
                        <a:pt x="21" y="25"/>
                      </a:lnTo>
                      <a:lnTo>
                        <a:pt x="0" y="13"/>
                      </a:lnTo>
                      <a:lnTo>
                        <a:pt x="11" y="12"/>
                      </a:lnTo>
                      <a:lnTo>
                        <a:pt x="0" y="4"/>
                      </a:lnTo>
                      <a:lnTo>
                        <a:pt x="4" y="0"/>
                      </a:lnTo>
                      <a:lnTo>
                        <a:pt x="11" y="3"/>
                      </a:lnTo>
                      <a:lnTo>
                        <a:pt x="0" y="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56" name="Freeform 379"/>
                <p:cNvSpPr>
                  <a:spLocks/>
                </p:cNvSpPr>
                <p:nvPr/>
              </p:nvSpPr>
              <p:spPr bwMode="auto">
                <a:xfrm>
                  <a:off x="2327" y="3459"/>
                  <a:ext cx="10" cy="7"/>
                </a:xfrm>
                <a:custGeom>
                  <a:avLst/>
                  <a:gdLst>
                    <a:gd name="T0" fmla="*/ 0 w 29"/>
                    <a:gd name="T1" fmla="*/ 0 h 20"/>
                    <a:gd name="T2" fmla="*/ 0 w 29"/>
                    <a:gd name="T3" fmla="*/ 0 h 20"/>
                    <a:gd name="T4" fmla="*/ 0 w 29"/>
                    <a:gd name="T5" fmla="*/ 0 h 20"/>
                    <a:gd name="T6" fmla="*/ 0 w 29"/>
                    <a:gd name="T7" fmla="*/ 0 h 20"/>
                    <a:gd name="T8" fmla="*/ 0 w 29"/>
                    <a:gd name="T9" fmla="*/ 0 h 20"/>
                    <a:gd name="T10" fmla="*/ 0 w 29"/>
                    <a:gd name="T11" fmla="*/ 0 h 20"/>
                    <a:gd name="T12" fmla="*/ 0 w 29"/>
                    <a:gd name="T13" fmla="*/ 0 h 20"/>
                    <a:gd name="T14" fmla="*/ 0 w 29"/>
                    <a:gd name="T15" fmla="*/ 0 h 20"/>
                    <a:gd name="T16" fmla="*/ 0 w 29"/>
                    <a:gd name="T17" fmla="*/ 0 h 20"/>
                    <a:gd name="T18" fmla="*/ 0 w 29"/>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
                    <a:gd name="T31" fmla="*/ 0 h 20"/>
                    <a:gd name="T32" fmla="*/ 29 w 29"/>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 h="20">
                      <a:moveTo>
                        <a:pt x="0" y="14"/>
                      </a:moveTo>
                      <a:lnTo>
                        <a:pt x="2" y="11"/>
                      </a:lnTo>
                      <a:lnTo>
                        <a:pt x="18" y="0"/>
                      </a:lnTo>
                      <a:lnTo>
                        <a:pt x="29" y="8"/>
                      </a:lnTo>
                      <a:lnTo>
                        <a:pt x="12" y="20"/>
                      </a:lnTo>
                      <a:lnTo>
                        <a:pt x="14" y="18"/>
                      </a:lnTo>
                      <a:lnTo>
                        <a:pt x="0" y="14"/>
                      </a:lnTo>
                      <a:lnTo>
                        <a:pt x="0" y="13"/>
                      </a:lnTo>
                      <a:lnTo>
                        <a:pt x="2" y="11"/>
                      </a:lnTo>
                      <a:lnTo>
                        <a:pt x="0" y="1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57" name="Freeform 380"/>
                <p:cNvSpPr>
                  <a:spLocks/>
                </p:cNvSpPr>
                <p:nvPr/>
              </p:nvSpPr>
              <p:spPr bwMode="auto">
                <a:xfrm>
                  <a:off x="2320" y="3464"/>
                  <a:ext cx="12" cy="22"/>
                </a:xfrm>
                <a:custGeom>
                  <a:avLst/>
                  <a:gdLst>
                    <a:gd name="T0" fmla="*/ 0 w 35"/>
                    <a:gd name="T1" fmla="*/ 0 h 65"/>
                    <a:gd name="T2" fmla="*/ 0 w 35"/>
                    <a:gd name="T3" fmla="*/ 0 h 65"/>
                    <a:gd name="T4" fmla="*/ 0 w 35"/>
                    <a:gd name="T5" fmla="*/ 0 h 65"/>
                    <a:gd name="T6" fmla="*/ 0 w 35"/>
                    <a:gd name="T7" fmla="*/ 0 h 65"/>
                    <a:gd name="T8" fmla="*/ 0 w 35"/>
                    <a:gd name="T9" fmla="*/ 0 h 65"/>
                    <a:gd name="T10" fmla="*/ 0 w 35"/>
                    <a:gd name="T11" fmla="*/ 0 h 65"/>
                    <a:gd name="T12" fmla="*/ 0 w 35"/>
                    <a:gd name="T13" fmla="*/ 0 h 65"/>
                    <a:gd name="T14" fmla="*/ 0 w 35"/>
                    <a:gd name="T15" fmla="*/ 0 h 65"/>
                    <a:gd name="T16" fmla="*/ 0 w 35"/>
                    <a:gd name="T17" fmla="*/ 0 h 65"/>
                    <a:gd name="T18" fmla="*/ 0 w 35"/>
                    <a:gd name="T19" fmla="*/ 0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
                    <a:gd name="T31" fmla="*/ 0 h 65"/>
                    <a:gd name="T32" fmla="*/ 35 w 35"/>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 h="65">
                      <a:moveTo>
                        <a:pt x="1" y="57"/>
                      </a:moveTo>
                      <a:lnTo>
                        <a:pt x="0" y="59"/>
                      </a:lnTo>
                      <a:lnTo>
                        <a:pt x="21" y="0"/>
                      </a:lnTo>
                      <a:lnTo>
                        <a:pt x="35" y="4"/>
                      </a:lnTo>
                      <a:lnTo>
                        <a:pt x="14" y="63"/>
                      </a:lnTo>
                      <a:lnTo>
                        <a:pt x="13" y="65"/>
                      </a:lnTo>
                      <a:lnTo>
                        <a:pt x="14" y="63"/>
                      </a:lnTo>
                      <a:lnTo>
                        <a:pt x="14" y="64"/>
                      </a:lnTo>
                      <a:lnTo>
                        <a:pt x="13" y="65"/>
                      </a:lnTo>
                      <a:lnTo>
                        <a:pt x="1" y="57"/>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58" name="Freeform 381"/>
                <p:cNvSpPr>
                  <a:spLocks/>
                </p:cNvSpPr>
                <p:nvPr/>
              </p:nvSpPr>
              <p:spPr bwMode="auto">
                <a:xfrm>
                  <a:off x="2314" y="3483"/>
                  <a:ext cx="10" cy="12"/>
                </a:xfrm>
                <a:custGeom>
                  <a:avLst/>
                  <a:gdLst>
                    <a:gd name="T0" fmla="*/ 0 w 31"/>
                    <a:gd name="T1" fmla="*/ 0 h 37"/>
                    <a:gd name="T2" fmla="*/ 0 w 31"/>
                    <a:gd name="T3" fmla="*/ 0 h 37"/>
                    <a:gd name="T4" fmla="*/ 0 w 31"/>
                    <a:gd name="T5" fmla="*/ 0 h 37"/>
                    <a:gd name="T6" fmla="*/ 0 w 31"/>
                    <a:gd name="T7" fmla="*/ 0 h 37"/>
                    <a:gd name="T8" fmla="*/ 0 w 31"/>
                    <a:gd name="T9" fmla="*/ 0 h 37"/>
                    <a:gd name="T10" fmla="*/ 0 w 31"/>
                    <a:gd name="T11" fmla="*/ 0 h 37"/>
                    <a:gd name="T12" fmla="*/ 0 w 31"/>
                    <a:gd name="T13" fmla="*/ 0 h 37"/>
                    <a:gd name="T14" fmla="*/ 0 w 31"/>
                    <a:gd name="T15" fmla="*/ 0 h 37"/>
                    <a:gd name="T16" fmla="*/ 0 w 31"/>
                    <a:gd name="T17" fmla="*/ 0 h 37"/>
                    <a:gd name="T18" fmla="*/ 0 w 31"/>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37"/>
                    <a:gd name="T32" fmla="*/ 31 w 31"/>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37">
                      <a:moveTo>
                        <a:pt x="17" y="19"/>
                      </a:moveTo>
                      <a:lnTo>
                        <a:pt x="2" y="15"/>
                      </a:lnTo>
                      <a:lnTo>
                        <a:pt x="19" y="0"/>
                      </a:lnTo>
                      <a:lnTo>
                        <a:pt x="31" y="8"/>
                      </a:lnTo>
                      <a:lnTo>
                        <a:pt x="14" y="23"/>
                      </a:lnTo>
                      <a:lnTo>
                        <a:pt x="0" y="19"/>
                      </a:lnTo>
                      <a:lnTo>
                        <a:pt x="14" y="23"/>
                      </a:lnTo>
                      <a:lnTo>
                        <a:pt x="0" y="37"/>
                      </a:lnTo>
                      <a:lnTo>
                        <a:pt x="0" y="19"/>
                      </a:lnTo>
                      <a:lnTo>
                        <a:pt x="17" y="19"/>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59" name="Freeform 382"/>
                <p:cNvSpPr>
                  <a:spLocks/>
                </p:cNvSpPr>
                <p:nvPr/>
              </p:nvSpPr>
              <p:spPr bwMode="auto">
                <a:xfrm>
                  <a:off x="2314" y="3474"/>
                  <a:ext cx="6" cy="15"/>
                </a:xfrm>
                <a:custGeom>
                  <a:avLst/>
                  <a:gdLst>
                    <a:gd name="T0" fmla="*/ 0 w 17"/>
                    <a:gd name="T1" fmla="*/ 0 h 47"/>
                    <a:gd name="T2" fmla="*/ 0 w 17"/>
                    <a:gd name="T3" fmla="*/ 0 h 47"/>
                    <a:gd name="T4" fmla="*/ 0 w 17"/>
                    <a:gd name="T5" fmla="*/ 0 h 47"/>
                    <a:gd name="T6" fmla="*/ 0 w 17"/>
                    <a:gd name="T7" fmla="*/ 0 h 47"/>
                    <a:gd name="T8" fmla="*/ 0 w 17"/>
                    <a:gd name="T9" fmla="*/ 0 h 47"/>
                    <a:gd name="T10" fmla="*/ 0 w 17"/>
                    <a:gd name="T11" fmla="*/ 0 h 47"/>
                    <a:gd name="T12" fmla="*/ 0 w 17"/>
                    <a:gd name="T13" fmla="*/ 0 h 47"/>
                    <a:gd name="T14" fmla="*/ 0 w 17"/>
                    <a:gd name="T15" fmla="*/ 0 h 47"/>
                    <a:gd name="T16" fmla="*/ 0 w 17"/>
                    <a:gd name="T17" fmla="*/ 0 h 47"/>
                    <a:gd name="T18" fmla="*/ 0 w 17"/>
                    <a:gd name="T19" fmla="*/ 0 h 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47"/>
                    <a:gd name="T32" fmla="*/ 17 w 17"/>
                    <a:gd name="T33" fmla="*/ 47 h 4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47">
                      <a:moveTo>
                        <a:pt x="14" y="0"/>
                      </a:moveTo>
                      <a:lnTo>
                        <a:pt x="17" y="4"/>
                      </a:lnTo>
                      <a:lnTo>
                        <a:pt x="17" y="47"/>
                      </a:lnTo>
                      <a:lnTo>
                        <a:pt x="0" y="47"/>
                      </a:lnTo>
                      <a:lnTo>
                        <a:pt x="0" y="4"/>
                      </a:lnTo>
                      <a:lnTo>
                        <a:pt x="2" y="8"/>
                      </a:lnTo>
                      <a:lnTo>
                        <a:pt x="14" y="0"/>
                      </a:lnTo>
                      <a:lnTo>
                        <a:pt x="17" y="2"/>
                      </a:lnTo>
                      <a:lnTo>
                        <a:pt x="17" y="4"/>
                      </a:lnTo>
                      <a:lnTo>
                        <a:pt x="14"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60" name="Freeform 383"/>
                <p:cNvSpPr>
                  <a:spLocks/>
                </p:cNvSpPr>
                <p:nvPr/>
              </p:nvSpPr>
              <p:spPr bwMode="auto">
                <a:xfrm>
                  <a:off x="2303" y="3462"/>
                  <a:ext cx="16" cy="14"/>
                </a:xfrm>
                <a:custGeom>
                  <a:avLst/>
                  <a:gdLst>
                    <a:gd name="T0" fmla="*/ 0 w 48"/>
                    <a:gd name="T1" fmla="*/ 0 h 42"/>
                    <a:gd name="T2" fmla="*/ 0 w 48"/>
                    <a:gd name="T3" fmla="*/ 0 h 42"/>
                    <a:gd name="T4" fmla="*/ 0 w 48"/>
                    <a:gd name="T5" fmla="*/ 0 h 42"/>
                    <a:gd name="T6" fmla="*/ 0 w 48"/>
                    <a:gd name="T7" fmla="*/ 0 h 42"/>
                    <a:gd name="T8" fmla="*/ 0 w 48"/>
                    <a:gd name="T9" fmla="*/ 0 h 42"/>
                    <a:gd name="T10" fmla="*/ 0 w 48"/>
                    <a:gd name="T11" fmla="*/ 0 h 42"/>
                    <a:gd name="T12" fmla="*/ 0 w 48"/>
                    <a:gd name="T13" fmla="*/ 0 h 42"/>
                    <a:gd name="T14" fmla="*/ 0 w 48"/>
                    <a:gd name="T15" fmla="*/ 0 h 42"/>
                    <a:gd name="T16" fmla="*/ 0 w 48"/>
                    <a:gd name="T17" fmla="*/ 0 h 42"/>
                    <a:gd name="T18" fmla="*/ 0 w 48"/>
                    <a:gd name="T19" fmla="*/ 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42"/>
                    <a:gd name="T32" fmla="*/ 48 w 48"/>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42">
                      <a:moveTo>
                        <a:pt x="7" y="0"/>
                      </a:moveTo>
                      <a:lnTo>
                        <a:pt x="13" y="2"/>
                      </a:lnTo>
                      <a:lnTo>
                        <a:pt x="48" y="34"/>
                      </a:lnTo>
                      <a:lnTo>
                        <a:pt x="36" y="42"/>
                      </a:lnTo>
                      <a:lnTo>
                        <a:pt x="0" y="11"/>
                      </a:lnTo>
                      <a:lnTo>
                        <a:pt x="7" y="13"/>
                      </a:lnTo>
                      <a:lnTo>
                        <a:pt x="7" y="0"/>
                      </a:lnTo>
                      <a:lnTo>
                        <a:pt x="11" y="0"/>
                      </a:lnTo>
                      <a:lnTo>
                        <a:pt x="13" y="2"/>
                      </a:lnTo>
                      <a:lnTo>
                        <a:pt x="7"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61" name="Freeform 384"/>
                <p:cNvSpPr>
                  <a:spLocks/>
                </p:cNvSpPr>
                <p:nvPr/>
              </p:nvSpPr>
              <p:spPr bwMode="auto">
                <a:xfrm>
                  <a:off x="2284" y="3462"/>
                  <a:ext cx="21" cy="5"/>
                </a:xfrm>
                <a:custGeom>
                  <a:avLst/>
                  <a:gdLst>
                    <a:gd name="T0" fmla="*/ 0 w 63"/>
                    <a:gd name="T1" fmla="*/ 0 h 14"/>
                    <a:gd name="T2" fmla="*/ 0 w 63"/>
                    <a:gd name="T3" fmla="*/ 0 h 14"/>
                    <a:gd name="T4" fmla="*/ 0 w 63"/>
                    <a:gd name="T5" fmla="*/ 0 h 14"/>
                    <a:gd name="T6" fmla="*/ 0 w 63"/>
                    <a:gd name="T7" fmla="*/ 0 h 14"/>
                    <a:gd name="T8" fmla="*/ 0 w 63"/>
                    <a:gd name="T9" fmla="*/ 0 h 14"/>
                    <a:gd name="T10" fmla="*/ 0 w 63"/>
                    <a:gd name="T11" fmla="*/ 0 h 14"/>
                    <a:gd name="T12" fmla="*/ 0 w 63"/>
                    <a:gd name="T13" fmla="*/ 0 h 14"/>
                    <a:gd name="T14" fmla="*/ 0 w 63"/>
                    <a:gd name="T15" fmla="*/ 0 h 14"/>
                    <a:gd name="T16" fmla="*/ 0 w 63"/>
                    <a:gd name="T17" fmla="*/ 0 h 14"/>
                    <a:gd name="T18" fmla="*/ 0 w 63"/>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14"/>
                    <a:gd name="T32" fmla="*/ 63 w 63"/>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14">
                      <a:moveTo>
                        <a:pt x="0" y="1"/>
                      </a:moveTo>
                      <a:lnTo>
                        <a:pt x="4" y="0"/>
                      </a:lnTo>
                      <a:lnTo>
                        <a:pt x="63" y="1"/>
                      </a:lnTo>
                      <a:lnTo>
                        <a:pt x="63" y="14"/>
                      </a:lnTo>
                      <a:lnTo>
                        <a:pt x="4" y="13"/>
                      </a:lnTo>
                      <a:lnTo>
                        <a:pt x="8" y="12"/>
                      </a:lnTo>
                      <a:lnTo>
                        <a:pt x="0" y="1"/>
                      </a:lnTo>
                      <a:lnTo>
                        <a:pt x="2" y="0"/>
                      </a:lnTo>
                      <a:lnTo>
                        <a:pt x="4" y="0"/>
                      </a:lnTo>
                      <a:lnTo>
                        <a:pt x="0"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62" name="Freeform 385"/>
                <p:cNvSpPr>
                  <a:spLocks/>
                </p:cNvSpPr>
                <p:nvPr/>
              </p:nvSpPr>
              <p:spPr bwMode="auto">
                <a:xfrm>
                  <a:off x="2272" y="3462"/>
                  <a:ext cx="15" cy="10"/>
                </a:xfrm>
                <a:custGeom>
                  <a:avLst/>
                  <a:gdLst>
                    <a:gd name="T0" fmla="*/ 0 w 45"/>
                    <a:gd name="T1" fmla="*/ 0 h 28"/>
                    <a:gd name="T2" fmla="*/ 0 w 45"/>
                    <a:gd name="T3" fmla="*/ 0 h 28"/>
                    <a:gd name="T4" fmla="*/ 0 w 45"/>
                    <a:gd name="T5" fmla="*/ 0 h 28"/>
                    <a:gd name="T6" fmla="*/ 0 w 45"/>
                    <a:gd name="T7" fmla="*/ 0 h 28"/>
                    <a:gd name="T8" fmla="*/ 0 w 45"/>
                    <a:gd name="T9" fmla="*/ 0 h 28"/>
                    <a:gd name="T10" fmla="*/ 0 w 45"/>
                    <a:gd name="T11" fmla="*/ 0 h 28"/>
                    <a:gd name="T12" fmla="*/ 0 w 45"/>
                    <a:gd name="T13" fmla="*/ 0 h 28"/>
                    <a:gd name="T14" fmla="*/ 0 w 45"/>
                    <a:gd name="T15" fmla="*/ 0 h 28"/>
                    <a:gd name="T16" fmla="*/ 0 w 45"/>
                    <a:gd name="T17" fmla="*/ 0 h 28"/>
                    <a:gd name="T18" fmla="*/ 0 w 45"/>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28"/>
                    <a:gd name="T32" fmla="*/ 45 w 45"/>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28">
                      <a:moveTo>
                        <a:pt x="2" y="16"/>
                      </a:moveTo>
                      <a:lnTo>
                        <a:pt x="0" y="17"/>
                      </a:lnTo>
                      <a:lnTo>
                        <a:pt x="37" y="0"/>
                      </a:lnTo>
                      <a:lnTo>
                        <a:pt x="45" y="11"/>
                      </a:lnTo>
                      <a:lnTo>
                        <a:pt x="8" y="27"/>
                      </a:lnTo>
                      <a:lnTo>
                        <a:pt x="6" y="28"/>
                      </a:lnTo>
                      <a:lnTo>
                        <a:pt x="8" y="27"/>
                      </a:lnTo>
                      <a:lnTo>
                        <a:pt x="7" y="27"/>
                      </a:lnTo>
                      <a:lnTo>
                        <a:pt x="6" y="28"/>
                      </a:lnTo>
                      <a:lnTo>
                        <a:pt x="2" y="1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63" name="Freeform 386"/>
                <p:cNvSpPr>
                  <a:spLocks/>
                </p:cNvSpPr>
                <p:nvPr/>
              </p:nvSpPr>
              <p:spPr bwMode="auto">
                <a:xfrm>
                  <a:off x="2243" y="3468"/>
                  <a:ext cx="31" cy="10"/>
                </a:xfrm>
                <a:custGeom>
                  <a:avLst/>
                  <a:gdLst>
                    <a:gd name="T0" fmla="*/ 0 w 91"/>
                    <a:gd name="T1" fmla="*/ 0 h 30"/>
                    <a:gd name="T2" fmla="*/ 0 w 91"/>
                    <a:gd name="T3" fmla="*/ 0 h 30"/>
                    <a:gd name="T4" fmla="*/ 0 w 91"/>
                    <a:gd name="T5" fmla="*/ 0 h 30"/>
                    <a:gd name="T6" fmla="*/ 0 w 91"/>
                    <a:gd name="T7" fmla="*/ 0 h 30"/>
                    <a:gd name="T8" fmla="*/ 0 w 91"/>
                    <a:gd name="T9" fmla="*/ 0 h 30"/>
                    <a:gd name="T10" fmla="*/ 0 w 91"/>
                    <a:gd name="T11" fmla="*/ 0 h 30"/>
                    <a:gd name="T12" fmla="*/ 0 w 91"/>
                    <a:gd name="T13" fmla="*/ 0 h 30"/>
                    <a:gd name="T14" fmla="*/ 0 w 91"/>
                    <a:gd name="T15" fmla="*/ 0 h 30"/>
                    <a:gd name="T16" fmla="*/ 0 w 91"/>
                    <a:gd name="T17" fmla="*/ 0 h 30"/>
                    <a:gd name="T18" fmla="*/ 0 w 91"/>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30"/>
                    <a:gd name="T32" fmla="*/ 91 w 91"/>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30">
                      <a:moveTo>
                        <a:pt x="22" y="24"/>
                      </a:moveTo>
                      <a:lnTo>
                        <a:pt x="13" y="15"/>
                      </a:lnTo>
                      <a:lnTo>
                        <a:pt x="87" y="0"/>
                      </a:lnTo>
                      <a:lnTo>
                        <a:pt x="91" y="12"/>
                      </a:lnTo>
                      <a:lnTo>
                        <a:pt x="17" y="27"/>
                      </a:lnTo>
                      <a:lnTo>
                        <a:pt x="8" y="18"/>
                      </a:lnTo>
                      <a:lnTo>
                        <a:pt x="17" y="27"/>
                      </a:lnTo>
                      <a:lnTo>
                        <a:pt x="0" y="30"/>
                      </a:lnTo>
                      <a:lnTo>
                        <a:pt x="8" y="18"/>
                      </a:lnTo>
                      <a:lnTo>
                        <a:pt x="22" y="2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64" name="Freeform 387"/>
                <p:cNvSpPr>
                  <a:spLocks/>
                </p:cNvSpPr>
                <p:nvPr/>
              </p:nvSpPr>
              <p:spPr bwMode="auto">
                <a:xfrm>
                  <a:off x="2246" y="3462"/>
                  <a:ext cx="13" cy="14"/>
                </a:xfrm>
                <a:custGeom>
                  <a:avLst/>
                  <a:gdLst>
                    <a:gd name="T0" fmla="*/ 0 w 40"/>
                    <a:gd name="T1" fmla="*/ 0 h 41"/>
                    <a:gd name="T2" fmla="*/ 0 w 40"/>
                    <a:gd name="T3" fmla="*/ 0 h 41"/>
                    <a:gd name="T4" fmla="*/ 0 w 40"/>
                    <a:gd name="T5" fmla="*/ 0 h 41"/>
                    <a:gd name="T6" fmla="*/ 0 w 40"/>
                    <a:gd name="T7" fmla="*/ 0 h 41"/>
                    <a:gd name="T8" fmla="*/ 0 w 40"/>
                    <a:gd name="T9" fmla="*/ 0 h 41"/>
                    <a:gd name="T10" fmla="*/ 0 w 40"/>
                    <a:gd name="T11" fmla="*/ 0 h 41"/>
                    <a:gd name="T12" fmla="*/ 0 w 40"/>
                    <a:gd name="T13" fmla="*/ 0 h 41"/>
                    <a:gd name="T14" fmla="*/ 0 w 40"/>
                    <a:gd name="T15" fmla="*/ 0 h 41"/>
                    <a:gd name="T16" fmla="*/ 0 w 40"/>
                    <a:gd name="T17" fmla="*/ 0 h 41"/>
                    <a:gd name="T18" fmla="*/ 0 w 40"/>
                    <a:gd name="T19" fmla="*/ 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41"/>
                    <a:gd name="T32" fmla="*/ 40 w 40"/>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41">
                      <a:moveTo>
                        <a:pt x="31" y="0"/>
                      </a:moveTo>
                      <a:lnTo>
                        <a:pt x="36" y="10"/>
                      </a:lnTo>
                      <a:lnTo>
                        <a:pt x="14" y="41"/>
                      </a:lnTo>
                      <a:lnTo>
                        <a:pt x="0" y="35"/>
                      </a:lnTo>
                      <a:lnTo>
                        <a:pt x="21" y="3"/>
                      </a:lnTo>
                      <a:lnTo>
                        <a:pt x="26" y="13"/>
                      </a:lnTo>
                      <a:lnTo>
                        <a:pt x="31" y="0"/>
                      </a:lnTo>
                      <a:lnTo>
                        <a:pt x="40" y="2"/>
                      </a:lnTo>
                      <a:lnTo>
                        <a:pt x="36" y="10"/>
                      </a:lnTo>
                      <a:lnTo>
                        <a:pt x="31"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65" name="Freeform 388"/>
                <p:cNvSpPr>
                  <a:spLocks/>
                </p:cNvSpPr>
                <p:nvPr/>
              </p:nvSpPr>
              <p:spPr bwMode="auto">
                <a:xfrm>
                  <a:off x="2233" y="3458"/>
                  <a:ext cx="23" cy="8"/>
                </a:xfrm>
                <a:custGeom>
                  <a:avLst/>
                  <a:gdLst>
                    <a:gd name="T0" fmla="*/ 0 w 69"/>
                    <a:gd name="T1" fmla="*/ 0 h 25"/>
                    <a:gd name="T2" fmla="*/ 0 w 69"/>
                    <a:gd name="T3" fmla="*/ 0 h 25"/>
                    <a:gd name="T4" fmla="*/ 0 w 69"/>
                    <a:gd name="T5" fmla="*/ 0 h 25"/>
                    <a:gd name="T6" fmla="*/ 0 w 69"/>
                    <a:gd name="T7" fmla="*/ 0 h 25"/>
                    <a:gd name="T8" fmla="*/ 0 w 69"/>
                    <a:gd name="T9" fmla="*/ 0 h 25"/>
                    <a:gd name="T10" fmla="*/ 0 w 69"/>
                    <a:gd name="T11" fmla="*/ 0 h 25"/>
                    <a:gd name="T12" fmla="*/ 0 w 69"/>
                    <a:gd name="T13" fmla="*/ 0 h 25"/>
                    <a:gd name="T14" fmla="*/ 0 w 69"/>
                    <a:gd name="T15" fmla="*/ 0 h 25"/>
                    <a:gd name="T16" fmla="*/ 0 w 69"/>
                    <a:gd name="T17" fmla="*/ 0 h 25"/>
                    <a:gd name="T18" fmla="*/ 0 w 69"/>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9"/>
                    <a:gd name="T31" fmla="*/ 0 h 25"/>
                    <a:gd name="T32" fmla="*/ 69 w 69"/>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9" h="25">
                      <a:moveTo>
                        <a:pt x="16" y="6"/>
                      </a:moveTo>
                      <a:lnTo>
                        <a:pt x="10" y="0"/>
                      </a:lnTo>
                      <a:lnTo>
                        <a:pt x="69" y="12"/>
                      </a:lnTo>
                      <a:lnTo>
                        <a:pt x="64" y="25"/>
                      </a:lnTo>
                      <a:lnTo>
                        <a:pt x="6" y="12"/>
                      </a:lnTo>
                      <a:lnTo>
                        <a:pt x="0" y="6"/>
                      </a:lnTo>
                      <a:lnTo>
                        <a:pt x="6" y="12"/>
                      </a:lnTo>
                      <a:lnTo>
                        <a:pt x="0" y="10"/>
                      </a:lnTo>
                      <a:lnTo>
                        <a:pt x="0" y="6"/>
                      </a:lnTo>
                      <a:lnTo>
                        <a:pt x="16" y="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66" name="Freeform 389"/>
                <p:cNvSpPr>
                  <a:spLocks/>
                </p:cNvSpPr>
                <p:nvPr/>
              </p:nvSpPr>
              <p:spPr bwMode="auto">
                <a:xfrm>
                  <a:off x="2233" y="3449"/>
                  <a:ext cx="6" cy="11"/>
                </a:xfrm>
                <a:custGeom>
                  <a:avLst/>
                  <a:gdLst>
                    <a:gd name="T0" fmla="*/ 0 w 16"/>
                    <a:gd name="T1" fmla="*/ 0 h 33"/>
                    <a:gd name="T2" fmla="*/ 0 w 16"/>
                    <a:gd name="T3" fmla="*/ 0 h 33"/>
                    <a:gd name="T4" fmla="*/ 0 w 16"/>
                    <a:gd name="T5" fmla="*/ 0 h 33"/>
                    <a:gd name="T6" fmla="*/ 0 w 16"/>
                    <a:gd name="T7" fmla="*/ 0 h 33"/>
                    <a:gd name="T8" fmla="*/ 0 w 16"/>
                    <a:gd name="T9" fmla="*/ 0 h 33"/>
                    <a:gd name="T10" fmla="*/ 0 w 16"/>
                    <a:gd name="T11" fmla="*/ 0 h 33"/>
                    <a:gd name="T12" fmla="*/ 0 w 16"/>
                    <a:gd name="T13" fmla="*/ 0 h 33"/>
                    <a:gd name="T14" fmla="*/ 0 w 16"/>
                    <a:gd name="T15" fmla="*/ 0 h 33"/>
                    <a:gd name="T16" fmla="*/ 0 w 16"/>
                    <a:gd name="T17" fmla="*/ 0 h 33"/>
                    <a:gd name="T18" fmla="*/ 0 w 16"/>
                    <a:gd name="T19" fmla="*/ 0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33"/>
                    <a:gd name="T32" fmla="*/ 16 w 16"/>
                    <a:gd name="T33" fmla="*/ 33 h 3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33">
                      <a:moveTo>
                        <a:pt x="8" y="0"/>
                      </a:moveTo>
                      <a:lnTo>
                        <a:pt x="16" y="6"/>
                      </a:lnTo>
                      <a:lnTo>
                        <a:pt x="16" y="33"/>
                      </a:lnTo>
                      <a:lnTo>
                        <a:pt x="0" y="33"/>
                      </a:lnTo>
                      <a:lnTo>
                        <a:pt x="0" y="6"/>
                      </a:lnTo>
                      <a:lnTo>
                        <a:pt x="8" y="12"/>
                      </a:lnTo>
                      <a:lnTo>
                        <a:pt x="8" y="0"/>
                      </a:lnTo>
                      <a:lnTo>
                        <a:pt x="16" y="0"/>
                      </a:lnTo>
                      <a:lnTo>
                        <a:pt x="16" y="6"/>
                      </a:lnTo>
                      <a:lnTo>
                        <a:pt x="8"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67" name="Freeform 390"/>
                <p:cNvSpPr>
                  <a:spLocks/>
                </p:cNvSpPr>
                <p:nvPr/>
              </p:nvSpPr>
              <p:spPr bwMode="auto">
                <a:xfrm>
                  <a:off x="2228" y="3449"/>
                  <a:ext cx="8" cy="4"/>
                </a:xfrm>
                <a:custGeom>
                  <a:avLst/>
                  <a:gdLst>
                    <a:gd name="T0" fmla="*/ 0 w 23"/>
                    <a:gd name="T1" fmla="*/ 0 h 12"/>
                    <a:gd name="T2" fmla="*/ 0 w 23"/>
                    <a:gd name="T3" fmla="*/ 0 h 12"/>
                    <a:gd name="T4" fmla="*/ 0 w 23"/>
                    <a:gd name="T5" fmla="*/ 0 h 12"/>
                    <a:gd name="T6" fmla="*/ 0 w 23"/>
                    <a:gd name="T7" fmla="*/ 0 h 12"/>
                    <a:gd name="T8" fmla="*/ 0 w 23"/>
                    <a:gd name="T9" fmla="*/ 0 h 12"/>
                    <a:gd name="T10" fmla="*/ 0 w 23"/>
                    <a:gd name="T11" fmla="*/ 0 h 12"/>
                    <a:gd name="T12" fmla="*/ 0 w 23"/>
                    <a:gd name="T13" fmla="*/ 0 h 12"/>
                    <a:gd name="T14" fmla="*/ 0 w 23"/>
                    <a:gd name="T15" fmla="*/ 0 h 12"/>
                    <a:gd name="T16" fmla="*/ 0 w 23"/>
                    <a:gd name="T17" fmla="*/ 0 h 12"/>
                    <a:gd name="T18" fmla="*/ 0 w 23"/>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2"/>
                    <a:gd name="T32" fmla="*/ 23 w 23"/>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2">
                      <a:moveTo>
                        <a:pt x="16" y="6"/>
                      </a:moveTo>
                      <a:lnTo>
                        <a:pt x="8" y="0"/>
                      </a:lnTo>
                      <a:lnTo>
                        <a:pt x="23" y="0"/>
                      </a:lnTo>
                      <a:lnTo>
                        <a:pt x="23" y="12"/>
                      </a:lnTo>
                      <a:lnTo>
                        <a:pt x="8" y="12"/>
                      </a:lnTo>
                      <a:lnTo>
                        <a:pt x="0" y="6"/>
                      </a:lnTo>
                      <a:lnTo>
                        <a:pt x="8" y="12"/>
                      </a:lnTo>
                      <a:lnTo>
                        <a:pt x="0" y="12"/>
                      </a:lnTo>
                      <a:lnTo>
                        <a:pt x="0" y="6"/>
                      </a:lnTo>
                      <a:lnTo>
                        <a:pt x="16" y="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68" name="Freeform 391"/>
                <p:cNvSpPr>
                  <a:spLocks/>
                </p:cNvSpPr>
                <p:nvPr/>
              </p:nvSpPr>
              <p:spPr bwMode="auto">
                <a:xfrm>
                  <a:off x="2228" y="3434"/>
                  <a:ext cx="6" cy="17"/>
                </a:xfrm>
                <a:custGeom>
                  <a:avLst/>
                  <a:gdLst>
                    <a:gd name="T0" fmla="*/ 0 w 16"/>
                    <a:gd name="T1" fmla="*/ 0 h 51"/>
                    <a:gd name="T2" fmla="*/ 0 w 16"/>
                    <a:gd name="T3" fmla="*/ 0 h 51"/>
                    <a:gd name="T4" fmla="*/ 0 w 16"/>
                    <a:gd name="T5" fmla="*/ 0 h 51"/>
                    <a:gd name="T6" fmla="*/ 0 w 16"/>
                    <a:gd name="T7" fmla="*/ 0 h 51"/>
                    <a:gd name="T8" fmla="*/ 0 w 16"/>
                    <a:gd name="T9" fmla="*/ 0 h 51"/>
                    <a:gd name="T10" fmla="*/ 0 w 16"/>
                    <a:gd name="T11" fmla="*/ 0 h 51"/>
                    <a:gd name="T12" fmla="*/ 0 w 16"/>
                    <a:gd name="T13" fmla="*/ 0 h 51"/>
                    <a:gd name="T14" fmla="*/ 0 w 16"/>
                    <a:gd name="T15" fmla="*/ 0 h 51"/>
                    <a:gd name="T16" fmla="*/ 0 w 16"/>
                    <a:gd name="T17" fmla="*/ 0 h 51"/>
                    <a:gd name="T18" fmla="*/ 0 w 16"/>
                    <a:gd name="T19" fmla="*/ 0 h 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51"/>
                    <a:gd name="T32" fmla="*/ 16 w 16"/>
                    <a:gd name="T33" fmla="*/ 51 h 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51">
                      <a:moveTo>
                        <a:pt x="2" y="16"/>
                      </a:moveTo>
                      <a:lnTo>
                        <a:pt x="16" y="19"/>
                      </a:lnTo>
                      <a:lnTo>
                        <a:pt x="16" y="51"/>
                      </a:lnTo>
                      <a:lnTo>
                        <a:pt x="0" y="51"/>
                      </a:lnTo>
                      <a:lnTo>
                        <a:pt x="0" y="19"/>
                      </a:lnTo>
                      <a:lnTo>
                        <a:pt x="14" y="22"/>
                      </a:lnTo>
                      <a:lnTo>
                        <a:pt x="2" y="16"/>
                      </a:lnTo>
                      <a:lnTo>
                        <a:pt x="16" y="0"/>
                      </a:lnTo>
                      <a:lnTo>
                        <a:pt x="16" y="19"/>
                      </a:lnTo>
                      <a:lnTo>
                        <a:pt x="2" y="1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69" name="Freeform 392"/>
                <p:cNvSpPr>
                  <a:spLocks/>
                </p:cNvSpPr>
                <p:nvPr/>
              </p:nvSpPr>
              <p:spPr bwMode="auto">
                <a:xfrm>
                  <a:off x="2216" y="3439"/>
                  <a:ext cx="17" cy="17"/>
                </a:xfrm>
                <a:custGeom>
                  <a:avLst/>
                  <a:gdLst>
                    <a:gd name="T0" fmla="*/ 0 w 52"/>
                    <a:gd name="T1" fmla="*/ 0 h 49"/>
                    <a:gd name="T2" fmla="*/ 0 w 52"/>
                    <a:gd name="T3" fmla="*/ 0 h 49"/>
                    <a:gd name="T4" fmla="*/ 0 w 52"/>
                    <a:gd name="T5" fmla="*/ 0 h 49"/>
                    <a:gd name="T6" fmla="*/ 0 w 52"/>
                    <a:gd name="T7" fmla="*/ 0 h 49"/>
                    <a:gd name="T8" fmla="*/ 0 w 52"/>
                    <a:gd name="T9" fmla="*/ 0 h 49"/>
                    <a:gd name="T10" fmla="*/ 0 w 52"/>
                    <a:gd name="T11" fmla="*/ 0 h 49"/>
                    <a:gd name="T12" fmla="*/ 0 w 52"/>
                    <a:gd name="T13" fmla="*/ 0 h 49"/>
                    <a:gd name="T14" fmla="*/ 0 w 52"/>
                    <a:gd name="T15" fmla="*/ 0 h 49"/>
                    <a:gd name="T16" fmla="*/ 0 w 52"/>
                    <a:gd name="T17" fmla="*/ 0 h 49"/>
                    <a:gd name="T18" fmla="*/ 0 w 52"/>
                    <a:gd name="T19" fmla="*/ 0 h 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49"/>
                    <a:gd name="T32" fmla="*/ 52 w 52"/>
                    <a:gd name="T33" fmla="*/ 49 h 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49">
                      <a:moveTo>
                        <a:pt x="0" y="46"/>
                      </a:moveTo>
                      <a:lnTo>
                        <a:pt x="2" y="43"/>
                      </a:lnTo>
                      <a:lnTo>
                        <a:pt x="40" y="0"/>
                      </a:lnTo>
                      <a:lnTo>
                        <a:pt x="52" y="6"/>
                      </a:lnTo>
                      <a:lnTo>
                        <a:pt x="14" y="49"/>
                      </a:lnTo>
                      <a:lnTo>
                        <a:pt x="16" y="46"/>
                      </a:lnTo>
                      <a:lnTo>
                        <a:pt x="0" y="46"/>
                      </a:lnTo>
                      <a:lnTo>
                        <a:pt x="0" y="44"/>
                      </a:lnTo>
                      <a:lnTo>
                        <a:pt x="2" y="43"/>
                      </a:lnTo>
                      <a:lnTo>
                        <a:pt x="0" y="4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70" name="Freeform 393"/>
                <p:cNvSpPr>
                  <a:spLocks/>
                </p:cNvSpPr>
                <p:nvPr/>
              </p:nvSpPr>
              <p:spPr bwMode="auto">
                <a:xfrm>
                  <a:off x="2216" y="3455"/>
                  <a:ext cx="5" cy="5"/>
                </a:xfrm>
                <a:custGeom>
                  <a:avLst/>
                  <a:gdLst>
                    <a:gd name="T0" fmla="*/ 0 w 16"/>
                    <a:gd name="T1" fmla="*/ 0 h 15"/>
                    <a:gd name="T2" fmla="*/ 0 w 16"/>
                    <a:gd name="T3" fmla="*/ 0 h 15"/>
                    <a:gd name="T4" fmla="*/ 0 w 16"/>
                    <a:gd name="T5" fmla="*/ 0 h 15"/>
                    <a:gd name="T6" fmla="*/ 0 w 16"/>
                    <a:gd name="T7" fmla="*/ 0 h 15"/>
                    <a:gd name="T8" fmla="*/ 0 w 16"/>
                    <a:gd name="T9" fmla="*/ 0 h 15"/>
                    <a:gd name="T10" fmla="*/ 0 w 16"/>
                    <a:gd name="T11" fmla="*/ 0 h 15"/>
                    <a:gd name="T12" fmla="*/ 0 w 16"/>
                    <a:gd name="T13" fmla="*/ 0 h 15"/>
                    <a:gd name="T14" fmla="*/ 0 60000 65536"/>
                    <a:gd name="T15" fmla="*/ 0 60000 65536"/>
                    <a:gd name="T16" fmla="*/ 0 60000 65536"/>
                    <a:gd name="T17" fmla="*/ 0 60000 65536"/>
                    <a:gd name="T18" fmla="*/ 0 60000 65536"/>
                    <a:gd name="T19" fmla="*/ 0 60000 65536"/>
                    <a:gd name="T20" fmla="*/ 0 60000 65536"/>
                    <a:gd name="T21" fmla="*/ 0 w 16"/>
                    <a:gd name="T22" fmla="*/ 0 h 15"/>
                    <a:gd name="T23" fmla="*/ 16 w 16"/>
                    <a:gd name="T24" fmla="*/ 15 h 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5">
                      <a:moveTo>
                        <a:pt x="0" y="15"/>
                      </a:moveTo>
                      <a:lnTo>
                        <a:pt x="0" y="15"/>
                      </a:lnTo>
                      <a:lnTo>
                        <a:pt x="0" y="0"/>
                      </a:lnTo>
                      <a:lnTo>
                        <a:pt x="16" y="0"/>
                      </a:lnTo>
                      <a:lnTo>
                        <a:pt x="16" y="15"/>
                      </a:lnTo>
                      <a:lnTo>
                        <a:pt x="0" y="1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71" name="Freeform 394"/>
                <p:cNvSpPr>
                  <a:spLocks/>
                </p:cNvSpPr>
                <p:nvPr/>
              </p:nvSpPr>
              <p:spPr bwMode="auto">
                <a:xfrm>
                  <a:off x="2216" y="3460"/>
                  <a:ext cx="5" cy="8"/>
                </a:xfrm>
                <a:custGeom>
                  <a:avLst/>
                  <a:gdLst>
                    <a:gd name="T0" fmla="*/ 0 w 16"/>
                    <a:gd name="T1" fmla="*/ 0 h 25"/>
                    <a:gd name="T2" fmla="*/ 0 w 16"/>
                    <a:gd name="T3" fmla="*/ 0 h 25"/>
                    <a:gd name="T4" fmla="*/ 0 w 16"/>
                    <a:gd name="T5" fmla="*/ 0 h 25"/>
                    <a:gd name="T6" fmla="*/ 0 w 16"/>
                    <a:gd name="T7" fmla="*/ 0 h 25"/>
                    <a:gd name="T8" fmla="*/ 0 w 16"/>
                    <a:gd name="T9" fmla="*/ 0 h 25"/>
                    <a:gd name="T10" fmla="*/ 0 w 16"/>
                    <a:gd name="T11" fmla="*/ 0 h 25"/>
                    <a:gd name="T12" fmla="*/ 0 w 16"/>
                    <a:gd name="T13" fmla="*/ 0 h 25"/>
                    <a:gd name="T14" fmla="*/ 0 w 16"/>
                    <a:gd name="T15" fmla="*/ 0 h 25"/>
                    <a:gd name="T16" fmla="*/ 0 w 16"/>
                    <a:gd name="T17" fmla="*/ 0 h 25"/>
                    <a:gd name="T18" fmla="*/ 0 w 16"/>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25"/>
                    <a:gd name="T32" fmla="*/ 16 w 16"/>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25">
                      <a:moveTo>
                        <a:pt x="13" y="7"/>
                      </a:moveTo>
                      <a:lnTo>
                        <a:pt x="0" y="13"/>
                      </a:lnTo>
                      <a:lnTo>
                        <a:pt x="0" y="0"/>
                      </a:lnTo>
                      <a:lnTo>
                        <a:pt x="16" y="0"/>
                      </a:lnTo>
                      <a:lnTo>
                        <a:pt x="16" y="13"/>
                      </a:lnTo>
                      <a:lnTo>
                        <a:pt x="3" y="18"/>
                      </a:lnTo>
                      <a:lnTo>
                        <a:pt x="16" y="13"/>
                      </a:lnTo>
                      <a:lnTo>
                        <a:pt x="16" y="25"/>
                      </a:lnTo>
                      <a:lnTo>
                        <a:pt x="3" y="18"/>
                      </a:lnTo>
                      <a:lnTo>
                        <a:pt x="13" y="7"/>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72" name="Freeform 395"/>
                <p:cNvSpPr>
                  <a:spLocks/>
                </p:cNvSpPr>
                <p:nvPr/>
              </p:nvSpPr>
              <p:spPr bwMode="auto">
                <a:xfrm>
                  <a:off x="2209" y="3458"/>
                  <a:ext cx="11" cy="8"/>
                </a:xfrm>
                <a:custGeom>
                  <a:avLst/>
                  <a:gdLst>
                    <a:gd name="T0" fmla="*/ 0 w 32"/>
                    <a:gd name="T1" fmla="*/ 0 h 23"/>
                    <a:gd name="T2" fmla="*/ 0 w 32"/>
                    <a:gd name="T3" fmla="*/ 0 h 23"/>
                    <a:gd name="T4" fmla="*/ 0 w 32"/>
                    <a:gd name="T5" fmla="*/ 0 h 23"/>
                    <a:gd name="T6" fmla="*/ 0 w 32"/>
                    <a:gd name="T7" fmla="*/ 0 h 23"/>
                    <a:gd name="T8" fmla="*/ 0 w 32"/>
                    <a:gd name="T9" fmla="*/ 0 h 23"/>
                    <a:gd name="T10" fmla="*/ 0 w 32"/>
                    <a:gd name="T11" fmla="*/ 0 h 23"/>
                    <a:gd name="T12" fmla="*/ 0 w 32"/>
                    <a:gd name="T13" fmla="*/ 0 h 23"/>
                    <a:gd name="T14" fmla="*/ 0 w 32"/>
                    <a:gd name="T15" fmla="*/ 0 h 23"/>
                    <a:gd name="T16" fmla="*/ 0 w 32"/>
                    <a:gd name="T17" fmla="*/ 0 h 23"/>
                    <a:gd name="T18" fmla="*/ 0 w 32"/>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23"/>
                    <a:gd name="T32" fmla="*/ 32 w 32"/>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23">
                      <a:moveTo>
                        <a:pt x="14" y="3"/>
                      </a:moveTo>
                      <a:lnTo>
                        <a:pt x="12" y="0"/>
                      </a:lnTo>
                      <a:lnTo>
                        <a:pt x="32" y="12"/>
                      </a:lnTo>
                      <a:lnTo>
                        <a:pt x="22" y="23"/>
                      </a:lnTo>
                      <a:lnTo>
                        <a:pt x="2" y="10"/>
                      </a:lnTo>
                      <a:lnTo>
                        <a:pt x="0" y="7"/>
                      </a:lnTo>
                      <a:lnTo>
                        <a:pt x="2" y="10"/>
                      </a:lnTo>
                      <a:lnTo>
                        <a:pt x="1" y="9"/>
                      </a:lnTo>
                      <a:lnTo>
                        <a:pt x="0" y="7"/>
                      </a:lnTo>
                      <a:lnTo>
                        <a:pt x="14" y="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73" name="Freeform 396"/>
                <p:cNvSpPr>
                  <a:spLocks/>
                </p:cNvSpPr>
                <p:nvPr/>
              </p:nvSpPr>
              <p:spPr bwMode="auto">
                <a:xfrm>
                  <a:off x="2203" y="3450"/>
                  <a:ext cx="11" cy="10"/>
                </a:xfrm>
                <a:custGeom>
                  <a:avLst/>
                  <a:gdLst>
                    <a:gd name="T0" fmla="*/ 0 w 32"/>
                    <a:gd name="T1" fmla="*/ 0 h 31"/>
                    <a:gd name="T2" fmla="*/ 0 w 32"/>
                    <a:gd name="T3" fmla="*/ 0 h 31"/>
                    <a:gd name="T4" fmla="*/ 0 w 32"/>
                    <a:gd name="T5" fmla="*/ 0 h 31"/>
                    <a:gd name="T6" fmla="*/ 0 w 32"/>
                    <a:gd name="T7" fmla="*/ 0 h 31"/>
                    <a:gd name="T8" fmla="*/ 0 w 32"/>
                    <a:gd name="T9" fmla="*/ 0 h 31"/>
                    <a:gd name="T10" fmla="*/ 0 w 32"/>
                    <a:gd name="T11" fmla="*/ 0 h 31"/>
                    <a:gd name="T12" fmla="*/ 0 w 32"/>
                    <a:gd name="T13" fmla="*/ 0 h 31"/>
                    <a:gd name="T14" fmla="*/ 0 w 32"/>
                    <a:gd name="T15" fmla="*/ 0 h 31"/>
                    <a:gd name="T16" fmla="*/ 0 w 32"/>
                    <a:gd name="T17" fmla="*/ 0 h 31"/>
                    <a:gd name="T18" fmla="*/ 0 w 32"/>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1"/>
                    <a:gd name="T32" fmla="*/ 32 w 32"/>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1">
                      <a:moveTo>
                        <a:pt x="17" y="2"/>
                      </a:moveTo>
                      <a:lnTo>
                        <a:pt x="16" y="0"/>
                      </a:lnTo>
                      <a:lnTo>
                        <a:pt x="32" y="27"/>
                      </a:lnTo>
                      <a:lnTo>
                        <a:pt x="18" y="31"/>
                      </a:lnTo>
                      <a:lnTo>
                        <a:pt x="1" y="4"/>
                      </a:lnTo>
                      <a:lnTo>
                        <a:pt x="0" y="2"/>
                      </a:lnTo>
                      <a:lnTo>
                        <a:pt x="1" y="4"/>
                      </a:lnTo>
                      <a:lnTo>
                        <a:pt x="0" y="3"/>
                      </a:lnTo>
                      <a:lnTo>
                        <a:pt x="0" y="2"/>
                      </a:lnTo>
                      <a:lnTo>
                        <a:pt x="17" y="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74" name="Freeform 397"/>
                <p:cNvSpPr>
                  <a:spLocks/>
                </p:cNvSpPr>
                <p:nvPr/>
              </p:nvSpPr>
              <p:spPr bwMode="auto">
                <a:xfrm>
                  <a:off x="2203" y="3435"/>
                  <a:ext cx="6" cy="16"/>
                </a:xfrm>
                <a:custGeom>
                  <a:avLst/>
                  <a:gdLst>
                    <a:gd name="T0" fmla="*/ 0 w 18"/>
                    <a:gd name="T1" fmla="*/ 0 h 48"/>
                    <a:gd name="T2" fmla="*/ 0 w 18"/>
                    <a:gd name="T3" fmla="*/ 0 h 48"/>
                    <a:gd name="T4" fmla="*/ 0 w 18"/>
                    <a:gd name="T5" fmla="*/ 0 h 48"/>
                    <a:gd name="T6" fmla="*/ 0 w 18"/>
                    <a:gd name="T7" fmla="*/ 0 h 48"/>
                    <a:gd name="T8" fmla="*/ 0 w 18"/>
                    <a:gd name="T9" fmla="*/ 0 h 48"/>
                    <a:gd name="T10" fmla="*/ 0 w 18"/>
                    <a:gd name="T11" fmla="*/ 0 h 48"/>
                    <a:gd name="T12" fmla="*/ 0 w 18"/>
                    <a:gd name="T13" fmla="*/ 0 h 48"/>
                    <a:gd name="T14" fmla="*/ 0 w 18"/>
                    <a:gd name="T15" fmla="*/ 0 h 48"/>
                    <a:gd name="T16" fmla="*/ 0 w 18"/>
                    <a:gd name="T17" fmla="*/ 0 h 48"/>
                    <a:gd name="T18" fmla="*/ 0 w 18"/>
                    <a:gd name="T19" fmla="*/ 0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48"/>
                    <a:gd name="T32" fmla="*/ 18 w 18"/>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48">
                      <a:moveTo>
                        <a:pt x="14" y="0"/>
                      </a:moveTo>
                      <a:lnTo>
                        <a:pt x="18" y="5"/>
                      </a:lnTo>
                      <a:lnTo>
                        <a:pt x="17" y="48"/>
                      </a:lnTo>
                      <a:lnTo>
                        <a:pt x="0" y="48"/>
                      </a:lnTo>
                      <a:lnTo>
                        <a:pt x="1" y="5"/>
                      </a:lnTo>
                      <a:lnTo>
                        <a:pt x="5" y="10"/>
                      </a:lnTo>
                      <a:lnTo>
                        <a:pt x="14" y="0"/>
                      </a:lnTo>
                      <a:lnTo>
                        <a:pt x="18" y="2"/>
                      </a:lnTo>
                      <a:lnTo>
                        <a:pt x="18" y="5"/>
                      </a:lnTo>
                      <a:lnTo>
                        <a:pt x="14"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75" name="Freeform 398"/>
                <p:cNvSpPr>
                  <a:spLocks/>
                </p:cNvSpPr>
                <p:nvPr/>
              </p:nvSpPr>
              <p:spPr bwMode="auto">
                <a:xfrm>
                  <a:off x="2193" y="3429"/>
                  <a:ext cx="15" cy="9"/>
                </a:xfrm>
                <a:custGeom>
                  <a:avLst/>
                  <a:gdLst>
                    <a:gd name="T0" fmla="*/ 0 w 45"/>
                    <a:gd name="T1" fmla="*/ 0 h 27"/>
                    <a:gd name="T2" fmla="*/ 0 w 45"/>
                    <a:gd name="T3" fmla="*/ 0 h 27"/>
                    <a:gd name="T4" fmla="*/ 0 w 45"/>
                    <a:gd name="T5" fmla="*/ 0 h 27"/>
                    <a:gd name="T6" fmla="*/ 0 w 45"/>
                    <a:gd name="T7" fmla="*/ 0 h 27"/>
                    <a:gd name="T8" fmla="*/ 0 w 45"/>
                    <a:gd name="T9" fmla="*/ 0 h 27"/>
                    <a:gd name="T10" fmla="*/ 0 w 45"/>
                    <a:gd name="T11" fmla="*/ 0 h 27"/>
                    <a:gd name="T12" fmla="*/ 0 w 45"/>
                    <a:gd name="T13" fmla="*/ 0 h 27"/>
                    <a:gd name="T14" fmla="*/ 0 60000 65536"/>
                    <a:gd name="T15" fmla="*/ 0 60000 65536"/>
                    <a:gd name="T16" fmla="*/ 0 60000 65536"/>
                    <a:gd name="T17" fmla="*/ 0 60000 65536"/>
                    <a:gd name="T18" fmla="*/ 0 60000 65536"/>
                    <a:gd name="T19" fmla="*/ 0 60000 65536"/>
                    <a:gd name="T20" fmla="*/ 0 60000 65536"/>
                    <a:gd name="T21" fmla="*/ 0 w 45"/>
                    <a:gd name="T22" fmla="*/ 0 h 27"/>
                    <a:gd name="T23" fmla="*/ 45 w 45"/>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27">
                      <a:moveTo>
                        <a:pt x="8" y="0"/>
                      </a:moveTo>
                      <a:lnTo>
                        <a:pt x="8" y="0"/>
                      </a:lnTo>
                      <a:lnTo>
                        <a:pt x="45" y="17"/>
                      </a:lnTo>
                      <a:lnTo>
                        <a:pt x="36" y="27"/>
                      </a:lnTo>
                      <a:lnTo>
                        <a:pt x="0" y="11"/>
                      </a:lnTo>
                      <a:lnTo>
                        <a:pt x="8"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76" name="Freeform 399"/>
                <p:cNvSpPr>
                  <a:spLocks/>
                </p:cNvSpPr>
                <p:nvPr/>
              </p:nvSpPr>
              <p:spPr bwMode="auto">
                <a:xfrm>
                  <a:off x="2181" y="3424"/>
                  <a:ext cx="15" cy="9"/>
                </a:xfrm>
                <a:custGeom>
                  <a:avLst/>
                  <a:gdLst>
                    <a:gd name="T0" fmla="*/ 0 w 45"/>
                    <a:gd name="T1" fmla="*/ 0 h 27"/>
                    <a:gd name="T2" fmla="*/ 0 w 45"/>
                    <a:gd name="T3" fmla="*/ 0 h 27"/>
                    <a:gd name="T4" fmla="*/ 0 w 45"/>
                    <a:gd name="T5" fmla="*/ 0 h 27"/>
                    <a:gd name="T6" fmla="*/ 0 w 45"/>
                    <a:gd name="T7" fmla="*/ 0 h 27"/>
                    <a:gd name="T8" fmla="*/ 0 w 45"/>
                    <a:gd name="T9" fmla="*/ 0 h 27"/>
                    <a:gd name="T10" fmla="*/ 0 w 45"/>
                    <a:gd name="T11" fmla="*/ 0 h 27"/>
                    <a:gd name="T12" fmla="*/ 0 w 45"/>
                    <a:gd name="T13" fmla="*/ 0 h 27"/>
                    <a:gd name="T14" fmla="*/ 0 w 45"/>
                    <a:gd name="T15" fmla="*/ 0 h 27"/>
                    <a:gd name="T16" fmla="*/ 0 w 45"/>
                    <a:gd name="T17" fmla="*/ 0 h 27"/>
                    <a:gd name="T18" fmla="*/ 0 w 45"/>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27"/>
                    <a:gd name="T32" fmla="*/ 45 w 45"/>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27">
                      <a:moveTo>
                        <a:pt x="7" y="0"/>
                      </a:moveTo>
                      <a:lnTo>
                        <a:pt x="8" y="0"/>
                      </a:lnTo>
                      <a:lnTo>
                        <a:pt x="45" y="16"/>
                      </a:lnTo>
                      <a:lnTo>
                        <a:pt x="37" y="27"/>
                      </a:lnTo>
                      <a:lnTo>
                        <a:pt x="0" y="10"/>
                      </a:lnTo>
                      <a:lnTo>
                        <a:pt x="1" y="10"/>
                      </a:lnTo>
                      <a:lnTo>
                        <a:pt x="7" y="0"/>
                      </a:lnTo>
                      <a:lnTo>
                        <a:pt x="8" y="0"/>
                      </a:lnTo>
                      <a:lnTo>
                        <a:pt x="7"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77" name="Freeform 400"/>
                <p:cNvSpPr>
                  <a:spLocks/>
                </p:cNvSpPr>
                <p:nvPr/>
              </p:nvSpPr>
              <p:spPr bwMode="auto">
                <a:xfrm>
                  <a:off x="2168" y="3419"/>
                  <a:ext cx="15" cy="8"/>
                </a:xfrm>
                <a:custGeom>
                  <a:avLst/>
                  <a:gdLst>
                    <a:gd name="T0" fmla="*/ 0 w 45"/>
                    <a:gd name="T1" fmla="*/ 0 h 24"/>
                    <a:gd name="T2" fmla="*/ 0 w 45"/>
                    <a:gd name="T3" fmla="*/ 0 h 24"/>
                    <a:gd name="T4" fmla="*/ 0 w 45"/>
                    <a:gd name="T5" fmla="*/ 0 h 24"/>
                    <a:gd name="T6" fmla="*/ 0 w 45"/>
                    <a:gd name="T7" fmla="*/ 0 h 24"/>
                    <a:gd name="T8" fmla="*/ 0 w 45"/>
                    <a:gd name="T9" fmla="*/ 0 h 24"/>
                    <a:gd name="T10" fmla="*/ 0 w 45"/>
                    <a:gd name="T11" fmla="*/ 0 h 24"/>
                    <a:gd name="T12" fmla="*/ 0 w 45"/>
                    <a:gd name="T13" fmla="*/ 0 h 24"/>
                    <a:gd name="T14" fmla="*/ 0 w 45"/>
                    <a:gd name="T15" fmla="*/ 0 h 24"/>
                    <a:gd name="T16" fmla="*/ 0 w 45"/>
                    <a:gd name="T17" fmla="*/ 0 h 24"/>
                    <a:gd name="T18" fmla="*/ 0 w 45"/>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24"/>
                    <a:gd name="T32" fmla="*/ 45 w 45"/>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24">
                      <a:moveTo>
                        <a:pt x="0" y="3"/>
                      </a:moveTo>
                      <a:lnTo>
                        <a:pt x="8" y="2"/>
                      </a:lnTo>
                      <a:lnTo>
                        <a:pt x="45" y="14"/>
                      </a:lnTo>
                      <a:lnTo>
                        <a:pt x="39" y="24"/>
                      </a:lnTo>
                      <a:lnTo>
                        <a:pt x="2" y="12"/>
                      </a:lnTo>
                      <a:lnTo>
                        <a:pt x="10" y="11"/>
                      </a:lnTo>
                      <a:lnTo>
                        <a:pt x="0" y="3"/>
                      </a:lnTo>
                      <a:lnTo>
                        <a:pt x="3" y="0"/>
                      </a:lnTo>
                      <a:lnTo>
                        <a:pt x="8" y="2"/>
                      </a:lnTo>
                      <a:lnTo>
                        <a:pt x="0" y="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78" name="Freeform 401"/>
                <p:cNvSpPr>
                  <a:spLocks/>
                </p:cNvSpPr>
                <p:nvPr/>
              </p:nvSpPr>
              <p:spPr bwMode="auto">
                <a:xfrm>
                  <a:off x="2155" y="3420"/>
                  <a:ext cx="16" cy="13"/>
                </a:xfrm>
                <a:custGeom>
                  <a:avLst/>
                  <a:gdLst>
                    <a:gd name="T0" fmla="*/ 0 w 48"/>
                    <a:gd name="T1" fmla="*/ 0 h 38"/>
                    <a:gd name="T2" fmla="*/ 0 w 48"/>
                    <a:gd name="T3" fmla="*/ 0 h 38"/>
                    <a:gd name="T4" fmla="*/ 0 w 48"/>
                    <a:gd name="T5" fmla="*/ 0 h 38"/>
                    <a:gd name="T6" fmla="*/ 0 w 48"/>
                    <a:gd name="T7" fmla="*/ 0 h 38"/>
                    <a:gd name="T8" fmla="*/ 0 w 48"/>
                    <a:gd name="T9" fmla="*/ 0 h 38"/>
                    <a:gd name="T10" fmla="*/ 0 w 48"/>
                    <a:gd name="T11" fmla="*/ 0 h 38"/>
                    <a:gd name="T12" fmla="*/ 0 w 48"/>
                    <a:gd name="T13" fmla="*/ 0 h 38"/>
                    <a:gd name="T14" fmla="*/ 0 w 48"/>
                    <a:gd name="T15" fmla="*/ 0 h 38"/>
                    <a:gd name="T16" fmla="*/ 0 w 48"/>
                    <a:gd name="T17" fmla="*/ 0 h 38"/>
                    <a:gd name="T18" fmla="*/ 0 w 48"/>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38"/>
                    <a:gd name="T32" fmla="*/ 48 w 48"/>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38">
                      <a:moveTo>
                        <a:pt x="5" y="25"/>
                      </a:moveTo>
                      <a:lnTo>
                        <a:pt x="0" y="27"/>
                      </a:lnTo>
                      <a:lnTo>
                        <a:pt x="38" y="0"/>
                      </a:lnTo>
                      <a:lnTo>
                        <a:pt x="48" y="8"/>
                      </a:lnTo>
                      <a:lnTo>
                        <a:pt x="10" y="36"/>
                      </a:lnTo>
                      <a:lnTo>
                        <a:pt x="5" y="38"/>
                      </a:lnTo>
                      <a:lnTo>
                        <a:pt x="10" y="36"/>
                      </a:lnTo>
                      <a:lnTo>
                        <a:pt x="8" y="38"/>
                      </a:lnTo>
                      <a:lnTo>
                        <a:pt x="5" y="38"/>
                      </a:lnTo>
                      <a:lnTo>
                        <a:pt x="5" y="2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79" name="Freeform 402"/>
                <p:cNvSpPr>
                  <a:spLocks/>
                </p:cNvSpPr>
                <p:nvPr/>
              </p:nvSpPr>
              <p:spPr bwMode="auto">
                <a:xfrm>
                  <a:off x="2149" y="3428"/>
                  <a:ext cx="8" cy="5"/>
                </a:xfrm>
                <a:custGeom>
                  <a:avLst/>
                  <a:gdLst>
                    <a:gd name="T0" fmla="*/ 0 w 25"/>
                    <a:gd name="T1" fmla="*/ 0 h 13"/>
                    <a:gd name="T2" fmla="*/ 0 w 25"/>
                    <a:gd name="T3" fmla="*/ 0 h 13"/>
                    <a:gd name="T4" fmla="*/ 0 w 25"/>
                    <a:gd name="T5" fmla="*/ 0 h 13"/>
                    <a:gd name="T6" fmla="*/ 0 w 25"/>
                    <a:gd name="T7" fmla="*/ 0 h 13"/>
                    <a:gd name="T8" fmla="*/ 0 w 25"/>
                    <a:gd name="T9" fmla="*/ 0 h 13"/>
                    <a:gd name="T10" fmla="*/ 0 w 25"/>
                    <a:gd name="T11" fmla="*/ 0 h 13"/>
                    <a:gd name="T12" fmla="*/ 0 w 25"/>
                    <a:gd name="T13" fmla="*/ 0 h 13"/>
                    <a:gd name="T14" fmla="*/ 0 w 25"/>
                    <a:gd name="T15" fmla="*/ 0 h 13"/>
                    <a:gd name="T16" fmla="*/ 0 w 25"/>
                    <a:gd name="T17" fmla="*/ 0 h 13"/>
                    <a:gd name="T18" fmla="*/ 0 w 25"/>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13"/>
                    <a:gd name="T32" fmla="*/ 25 w 25"/>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13">
                      <a:moveTo>
                        <a:pt x="0" y="1"/>
                      </a:moveTo>
                      <a:lnTo>
                        <a:pt x="4" y="0"/>
                      </a:lnTo>
                      <a:lnTo>
                        <a:pt x="25" y="0"/>
                      </a:lnTo>
                      <a:lnTo>
                        <a:pt x="25" y="13"/>
                      </a:lnTo>
                      <a:lnTo>
                        <a:pt x="4" y="13"/>
                      </a:lnTo>
                      <a:lnTo>
                        <a:pt x="8" y="12"/>
                      </a:lnTo>
                      <a:lnTo>
                        <a:pt x="0" y="1"/>
                      </a:lnTo>
                      <a:lnTo>
                        <a:pt x="2" y="0"/>
                      </a:lnTo>
                      <a:lnTo>
                        <a:pt x="4" y="0"/>
                      </a:lnTo>
                      <a:lnTo>
                        <a:pt x="0"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80" name="Freeform 403"/>
                <p:cNvSpPr>
                  <a:spLocks/>
                </p:cNvSpPr>
                <p:nvPr/>
              </p:nvSpPr>
              <p:spPr bwMode="auto">
                <a:xfrm>
                  <a:off x="2136" y="3429"/>
                  <a:ext cx="15" cy="8"/>
                </a:xfrm>
                <a:custGeom>
                  <a:avLst/>
                  <a:gdLst>
                    <a:gd name="T0" fmla="*/ 0 w 45"/>
                    <a:gd name="T1" fmla="*/ 0 h 26"/>
                    <a:gd name="T2" fmla="*/ 0 w 45"/>
                    <a:gd name="T3" fmla="*/ 0 h 26"/>
                    <a:gd name="T4" fmla="*/ 0 w 45"/>
                    <a:gd name="T5" fmla="*/ 0 h 26"/>
                    <a:gd name="T6" fmla="*/ 0 w 45"/>
                    <a:gd name="T7" fmla="*/ 0 h 26"/>
                    <a:gd name="T8" fmla="*/ 0 w 45"/>
                    <a:gd name="T9" fmla="*/ 0 h 26"/>
                    <a:gd name="T10" fmla="*/ 0 w 45"/>
                    <a:gd name="T11" fmla="*/ 0 h 26"/>
                    <a:gd name="T12" fmla="*/ 0 w 45"/>
                    <a:gd name="T13" fmla="*/ 0 h 26"/>
                    <a:gd name="T14" fmla="*/ 0 w 45"/>
                    <a:gd name="T15" fmla="*/ 0 h 26"/>
                    <a:gd name="T16" fmla="*/ 0 w 45"/>
                    <a:gd name="T17" fmla="*/ 0 h 26"/>
                    <a:gd name="T18" fmla="*/ 0 w 45"/>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26"/>
                    <a:gd name="T32" fmla="*/ 45 w 45"/>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26">
                      <a:moveTo>
                        <a:pt x="1" y="16"/>
                      </a:moveTo>
                      <a:lnTo>
                        <a:pt x="0" y="16"/>
                      </a:lnTo>
                      <a:lnTo>
                        <a:pt x="37" y="0"/>
                      </a:lnTo>
                      <a:lnTo>
                        <a:pt x="45" y="11"/>
                      </a:lnTo>
                      <a:lnTo>
                        <a:pt x="8" y="26"/>
                      </a:lnTo>
                      <a:lnTo>
                        <a:pt x="7" y="26"/>
                      </a:lnTo>
                      <a:lnTo>
                        <a:pt x="8" y="26"/>
                      </a:lnTo>
                      <a:lnTo>
                        <a:pt x="7" y="26"/>
                      </a:lnTo>
                      <a:lnTo>
                        <a:pt x="1" y="1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81" name="Freeform 404"/>
                <p:cNvSpPr>
                  <a:spLocks/>
                </p:cNvSpPr>
                <p:nvPr/>
              </p:nvSpPr>
              <p:spPr bwMode="auto">
                <a:xfrm>
                  <a:off x="2124" y="3434"/>
                  <a:ext cx="15" cy="7"/>
                </a:xfrm>
                <a:custGeom>
                  <a:avLst/>
                  <a:gdLst>
                    <a:gd name="T0" fmla="*/ 0 w 44"/>
                    <a:gd name="T1" fmla="*/ 0 h 22"/>
                    <a:gd name="T2" fmla="*/ 0 w 44"/>
                    <a:gd name="T3" fmla="*/ 0 h 22"/>
                    <a:gd name="T4" fmla="*/ 0 w 44"/>
                    <a:gd name="T5" fmla="*/ 0 h 22"/>
                    <a:gd name="T6" fmla="*/ 0 w 44"/>
                    <a:gd name="T7" fmla="*/ 0 h 22"/>
                    <a:gd name="T8" fmla="*/ 0 w 44"/>
                    <a:gd name="T9" fmla="*/ 0 h 22"/>
                    <a:gd name="T10" fmla="*/ 0 w 44"/>
                    <a:gd name="T11" fmla="*/ 0 h 22"/>
                    <a:gd name="T12" fmla="*/ 0 w 44"/>
                    <a:gd name="T13" fmla="*/ 0 h 22"/>
                    <a:gd name="T14" fmla="*/ 0 w 44"/>
                    <a:gd name="T15" fmla="*/ 0 h 22"/>
                    <a:gd name="T16" fmla="*/ 0 w 44"/>
                    <a:gd name="T17" fmla="*/ 0 h 22"/>
                    <a:gd name="T18" fmla="*/ 0 w 44"/>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22"/>
                    <a:gd name="T32" fmla="*/ 44 w 44"/>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22">
                      <a:moveTo>
                        <a:pt x="0" y="12"/>
                      </a:moveTo>
                      <a:lnTo>
                        <a:pt x="1" y="12"/>
                      </a:lnTo>
                      <a:lnTo>
                        <a:pt x="38" y="0"/>
                      </a:lnTo>
                      <a:lnTo>
                        <a:pt x="44" y="10"/>
                      </a:lnTo>
                      <a:lnTo>
                        <a:pt x="7" y="22"/>
                      </a:lnTo>
                      <a:lnTo>
                        <a:pt x="8" y="22"/>
                      </a:lnTo>
                      <a:lnTo>
                        <a:pt x="0" y="12"/>
                      </a:lnTo>
                      <a:lnTo>
                        <a:pt x="1" y="12"/>
                      </a:lnTo>
                      <a:lnTo>
                        <a:pt x="0" y="1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82" name="Freeform 405"/>
                <p:cNvSpPr>
                  <a:spLocks/>
                </p:cNvSpPr>
                <p:nvPr/>
              </p:nvSpPr>
              <p:spPr bwMode="auto">
                <a:xfrm>
                  <a:off x="2111" y="3438"/>
                  <a:ext cx="16" cy="8"/>
                </a:xfrm>
                <a:custGeom>
                  <a:avLst/>
                  <a:gdLst>
                    <a:gd name="T0" fmla="*/ 0 w 46"/>
                    <a:gd name="T1" fmla="*/ 0 h 25"/>
                    <a:gd name="T2" fmla="*/ 0 w 46"/>
                    <a:gd name="T3" fmla="*/ 0 h 25"/>
                    <a:gd name="T4" fmla="*/ 0 w 46"/>
                    <a:gd name="T5" fmla="*/ 0 h 25"/>
                    <a:gd name="T6" fmla="*/ 0 w 46"/>
                    <a:gd name="T7" fmla="*/ 0 h 25"/>
                    <a:gd name="T8" fmla="*/ 0 w 46"/>
                    <a:gd name="T9" fmla="*/ 0 h 25"/>
                    <a:gd name="T10" fmla="*/ 0 w 46"/>
                    <a:gd name="T11" fmla="*/ 0 h 25"/>
                    <a:gd name="T12" fmla="*/ 0 w 46"/>
                    <a:gd name="T13" fmla="*/ 0 h 25"/>
                    <a:gd name="T14" fmla="*/ 0 w 46"/>
                    <a:gd name="T15" fmla="*/ 0 h 25"/>
                    <a:gd name="T16" fmla="*/ 0 w 46"/>
                    <a:gd name="T17" fmla="*/ 0 h 25"/>
                    <a:gd name="T18" fmla="*/ 0 w 46"/>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
                    <a:gd name="T31" fmla="*/ 0 h 25"/>
                    <a:gd name="T32" fmla="*/ 46 w 46"/>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 h="25">
                      <a:moveTo>
                        <a:pt x="1" y="15"/>
                      </a:moveTo>
                      <a:lnTo>
                        <a:pt x="0" y="15"/>
                      </a:lnTo>
                      <a:lnTo>
                        <a:pt x="38" y="0"/>
                      </a:lnTo>
                      <a:lnTo>
                        <a:pt x="46" y="10"/>
                      </a:lnTo>
                      <a:lnTo>
                        <a:pt x="9" y="25"/>
                      </a:lnTo>
                      <a:lnTo>
                        <a:pt x="8" y="25"/>
                      </a:lnTo>
                      <a:lnTo>
                        <a:pt x="9" y="25"/>
                      </a:lnTo>
                      <a:lnTo>
                        <a:pt x="8" y="25"/>
                      </a:lnTo>
                      <a:lnTo>
                        <a:pt x="1" y="1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83" name="Freeform 406"/>
                <p:cNvSpPr>
                  <a:spLocks/>
                </p:cNvSpPr>
                <p:nvPr/>
              </p:nvSpPr>
              <p:spPr bwMode="auto">
                <a:xfrm>
                  <a:off x="2092" y="3443"/>
                  <a:ext cx="22" cy="9"/>
                </a:xfrm>
                <a:custGeom>
                  <a:avLst/>
                  <a:gdLst>
                    <a:gd name="T0" fmla="*/ 0 w 65"/>
                    <a:gd name="T1" fmla="*/ 0 h 26"/>
                    <a:gd name="T2" fmla="*/ 0 w 65"/>
                    <a:gd name="T3" fmla="*/ 0 h 26"/>
                    <a:gd name="T4" fmla="*/ 0 w 65"/>
                    <a:gd name="T5" fmla="*/ 0 h 26"/>
                    <a:gd name="T6" fmla="*/ 0 w 65"/>
                    <a:gd name="T7" fmla="*/ 0 h 26"/>
                    <a:gd name="T8" fmla="*/ 0 w 65"/>
                    <a:gd name="T9" fmla="*/ 0 h 26"/>
                    <a:gd name="T10" fmla="*/ 0 w 65"/>
                    <a:gd name="T11" fmla="*/ 0 h 26"/>
                    <a:gd name="T12" fmla="*/ 0 w 65"/>
                    <a:gd name="T13" fmla="*/ 0 h 26"/>
                    <a:gd name="T14" fmla="*/ 0 w 65"/>
                    <a:gd name="T15" fmla="*/ 0 h 26"/>
                    <a:gd name="T16" fmla="*/ 0 w 65"/>
                    <a:gd name="T17" fmla="*/ 0 h 26"/>
                    <a:gd name="T18" fmla="*/ 0 w 65"/>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
                    <a:gd name="T31" fmla="*/ 0 h 26"/>
                    <a:gd name="T32" fmla="*/ 65 w 65"/>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 h="26">
                      <a:moveTo>
                        <a:pt x="0" y="21"/>
                      </a:moveTo>
                      <a:lnTo>
                        <a:pt x="5" y="16"/>
                      </a:lnTo>
                      <a:lnTo>
                        <a:pt x="58" y="0"/>
                      </a:lnTo>
                      <a:lnTo>
                        <a:pt x="65" y="10"/>
                      </a:lnTo>
                      <a:lnTo>
                        <a:pt x="11" y="26"/>
                      </a:lnTo>
                      <a:lnTo>
                        <a:pt x="17" y="21"/>
                      </a:lnTo>
                      <a:lnTo>
                        <a:pt x="0" y="21"/>
                      </a:lnTo>
                      <a:lnTo>
                        <a:pt x="0" y="17"/>
                      </a:lnTo>
                      <a:lnTo>
                        <a:pt x="5" y="16"/>
                      </a:lnTo>
                      <a:lnTo>
                        <a:pt x="0" y="2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sp>
            <p:nvSpPr>
              <p:cNvPr id="35" name="Freeform 407"/>
              <p:cNvSpPr>
                <a:spLocks/>
              </p:cNvSpPr>
              <p:nvPr/>
            </p:nvSpPr>
            <p:spPr bwMode="auto">
              <a:xfrm>
                <a:off x="2092" y="3450"/>
                <a:ext cx="6" cy="10"/>
              </a:xfrm>
              <a:custGeom>
                <a:avLst/>
                <a:gdLst>
                  <a:gd name="T0" fmla="*/ 0 w 17"/>
                  <a:gd name="T1" fmla="*/ 0 h 31"/>
                  <a:gd name="T2" fmla="*/ 0 w 17"/>
                  <a:gd name="T3" fmla="*/ 0 h 31"/>
                  <a:gd name="T4" fmla="*/ 0 w 17"/>
                  <a:gd name="T5" fmla="*/ 0 h 31"/>
                  <a:gd name="T6" fmla="*/ 0 w 17"/>
                  <a:gd name="T7" fmla="*/ 0 h 31"/>
                  <a:gd name="T8" fmla="*/ 0 w 17"/>
                  <a:gd name="T9" fmla="*/ 0 h 31"/>
                  <a:gd name="T10" fmla="*/ 0 w 17"/>
                  <a:gd name="T11" fmla="*/ 0 h 31"/>
                  <a:gd name="T12" fmla="*/ 0 w 17"/>
                  <a:gd name="T13" fmla="*/ 0 h 31"/>
                  <a:gd name="T14" fmla="*/ 0 w 17"/>
                  <a:gd name="T15" fmla="*/ 0 h 31"/>
                  <a:gd name="T16" fmla="*/ 0 w 17"/>
                  <a:gd name="T17" fmla="*/ 0 h 31"/>
                  <a:gd name="T18" fmla="*/ 0 w 17"/>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31"/>
                  <a:gd name="T32" fmla="*/ 17 w 17"/>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31">
                    <a:moveTo>
                      <a:pt x="2" y="23"/>
                    </a:moveTo>
                    <a:lnTo>
                      <a:pt x="0" y="27"/>
                    </a:lnTo>
                    <a:lnTo>
                      <a:pt x="0" y="0"/>
                    </a:lnTo>
                    <a:lnTo>
                      <a:pt x="17" y="0"/>
                    </a:lnTo>
                    <a:lnTo>
                      <a:pt x="17" y="27"/>
                    </a:lnTo>
                    <a:lnTo>
                      <a:pt x="15" y="31"/>
                    </a:lnTo>
                    <a:lnTo>
                      <a:pt x="17" y="27"/>
                    </a:lnTo>
                    <a:lnTo>
                      <a:pt x="17" y="29"/>
                    </a:lnTo>
                    <a:lnTo>
                      <a:pt x="14" y="31"/>
                    </a:lnTo>
                    <a:lnTo>
                      <a:pt x="2" y="2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6" name="Freeform 408"/>
              <p:cNvSpPr>
                <a:spLocks/>
              </p:cNvSpPr>
              <p:nvPr/>
            </p:nvSpPr>
            <p:spPr bwMode="auto">
              <a:xfrm>
                <a:off x="2081" y="3458"/>
                <a:ext cx="16" cy="12"/>
              </a:xfrm>
              <a:custGeom>
                <a:avLst/>
                <a:gdLst>
                  <a:gd name="T0" fmla="*/ 0 w 49"/>
                  <a:gd name="T1" fmla="*/ 0 h 38"/>
                  <a:gd name="T2" fmla="*/ 0 w 49"/>
                  <a:gd name="T3" fmla="*/ 0 h 38"/>
                  <a:gd name="T4" fmla="*/ 0 w 49"/>
                  <a:gd name="T5" fmla="*/ 0 h 38"/>
                  <a:gd name="T6" fmla="*/ 0 w 49"/>
                  <a:gd name="T7" fmla="*/ 0 h 38"/>
                  <a:gd name="T8" fmla="*/ 0 w 49"/>
                  <a:gd name="T9" fmla="*/ 0 h 38"/>
                  <a:gd name="T10" fmla="*/ 0 w 49"/>
                  <a:gd name="T11" fmla="*/ 0 h 38"/>
                  <a:gd name="T12" fmla="*/ 0 w 49"/>
                  <a:gd name="T13" fmla="*/ 0 h 38"/>
                  <a:gd name="T14" fmla="*/ 0 w 49"/>
                  <a:gd name="T15" fmla="*/ 0 h 38"/>
                  <a:gd name="T16" fmla="*/ 0 w 49"/>
                  <a:gd name="T17" fmla="*/ 0 h 38"/>
                  <a:gd name="T18" fmla="*/ 0 w 49"/>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
                  <a:gd name="T31" fmla="*/ 0 h 38"/>
                  <a:gd name="T32" fmla="*/ 49 w 49"/>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 h="38">
                    <a:moveTo>
                      <a:pt x="6" y="26"/>
                    </a:moveTo>
                    <a:lnTo>
                      <a:pt x="0" y="28"/>
                    </a:lnTo>
                    <a:lnTo>
                      <a:pt x="36" y="0"/>
                    </a:lnTo>
                    <a:lnTo>
                      <a:pt x="49" y="8"/>
                    </a:lnTo>
                    <a:lnTo>
                      <a:pt x="12" y="36"/>
                    </a:lnTo>
                    <a:lnTo>
                      <a:pt x="6" y="38"/>
                    </a:lnTo>
                    <a:lnTo>
                      <a:pt x="11" y="36"/>
                    </a:lnTo>
                    <a:lnTo>
                      <a:pt x="9" y="38"/>
                    </a:lnTo>
                    <a:lnTo>
                      <a:pt x="6" y="38"/>
                    </a:lnTo>
                    <a:lnTo>
                      <a:pt x="6" y="2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7" name="Freeform 409"/>
              <p:cNvSpPr>
                <a:spLocks/>
              </p:cNvSpPr>
              <p:nvPr/>
            </p:nvSpPr>
            <p:spPr bwMode="auto">
              <a:xfrm>
                <a:off x="2069" y="3466"/>
                <a:ext cx="14" cy="4"/>
              </a:xfrm>
              <a:custGeom>
                <a:avLst/>
                <a:gdLst>
                  <a:gd name="T0" fmla="*/ 0 w 42"/>
                  <a:gd name="T1" fmla="*/ 0 h 12"/>
                  <a:gd name="T2" fmla="*/ 0 w 42"/>
                  <a:gd name="T3" fmla="*/ 0 h 12"/>
                  <a:gd name="T4" fmla="*/ 0 w 42"/>
                  <a:gd name="T5" fmla="*/ 0 h 12"/>
                  <a:gd name="T6" fmla="*/ 0 w 42"/>
                  <a:gd name="T7" fmla="*/ 0 h 12"/>
                  <a:gd name="T8" fmla="*/ 0 w 42"/>
                  <a:gd name="T9" fmla="*/ 0 h 12"/>
                  <a:gd name="T10" fmla="*/ 0 w 42"/>
                  <a:gd name="T11" fmla="*/ 0 h 12"/>
                  <a:gd name="T12" fmla="*/ 0 w 42"/>
                  <a:gd name="T13" fmla="*/ 0 h 12"/>
                  <a:gd name="T14" fmla="*/ 0 w 42"/>
                  <a:gd name="T15" fmla="*/ 0 h 12"/>
                  <a:gd name="T16" fmla="*/ 0 w 42"/>
                  <a:gd name="T17" fmla="*/ 0 h 12"/>
                  <a:gd name="T18" fmla="*/ 0 w 42"/>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12"/>
                  <a:gd name="T32" fmla="*/ 42 w 4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12">
                    <a:moveTo>
                      <a:pt x="8" y="1"/>
                    </a:moveTo>
                    <a:lnTo>
                      <a:pt x="4" y="0"/>
                    </a:lnTo>
                    <a:lnTo>
                      <a:pt x="42" y="0"/>
                    </a:lnTo>
                    <a:lnTo>
                      <a:pt x="42" y="12"/>
                    </a:lnTo>
                    <a:lnTo>
                      <a:pt x="4" y="12"/>
                    </a:lnTo>
                    <a:lnTo>
                      <a:pt x="0" y="11"/>
                    </a:lnTo>
                    <a:lnTo>
                      <a:pt x="4" y="12"/>
                    </a:lnTo>
                    <a:lnTo>
                      <a:pt x="2" y="12"/>
                    </a:lnTo>
                    <a:lnTo>
                      <a:pt x="0" y="11"/>
                    </a:lnTo>
                    <a:lnTo>
                      <a:pt x="8"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8" name="Freeform 410"/>
              <p:cNvSpPr>
                <a:spLocks/>
              </p:cNvSpPr>
              <p:nvPr/>
            </p:nvSpPr>
            <p:spPr bwMode="auto">
              <a:xfrm>
                <a:off x="2050" y="3457"/>
                <a:ext cx="22" cy="13"/>
              </a:xfrm>
              <a:custGeom>
                <a:avLst/>
                <a:gdLst>
                  <a:gd name="T0" fmla="*/ 0 w 65"/>
                  <a:gd name="T1" fmla="*/ 0 h 40"/>
                  <a:gd name="T2" fmla="*/ 0 w 65"/>
                  <a:gd name="T3" fmla="*/ 0 h 40"/>
                  <a:gd name="T4" fmla="*/ 0 w 65"/>
                  <a:gd name="T5" fmla="*/ 0 h 40"/>
                  <a:gd name="T6" fmla="*/ 0 w 65"/>
                  <a:gd name="T7" fmla="*/ 0 h 40"/>
                  <a:gd name="T8" fmla="*/ 0 w 65"/>
                  <a:gd name="T9" fmla="*/ 0 h 40"/>
                  <a:gd name="T10" fmla="*/ 0 w 65"/>
                  <a:gd name="T11" fmla="*/ 0 h 40"/>
                  <a:gd name="T12" fmla="*/ 0 w 65"/>
                  <a:gd name="T13" fmla="*/ 0 h 40"/>
                  <a:gd name="T14" fmla="*/ 0 w 65"/>
                  <a:gd name="T15" fmla="*/ 0 h 40"/>
                  <a:gd name="T16" fmla="*/ 0 w 65"/>
                  <a:gd name="T17" fmla="*/ 0 h 40"/>
                  <a:gd name="T18" fmla="*/ 0 w 65"/>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
                  <a:gd name="T31" fmla="*/ 0 h 40"/>
                  <a:gd name="T32" fmla="*/ 65 w 65"/>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 h="40">
                    <a:moveTo>
                      <a:pt x="4" y="0"/>
                    </a:moveTo>
                    <a:lnTo>
                      <a:pt x="8" y="1"/>
                    </a:lnTo>
                    <a:lnTo>
                      <a:pt x="65" y="30"/>
                    </a:lnTo>
                    <a:lnTo>
                      <a:pt x="57" y="40"/>
                    </a:lnTo>
                    <a:lnTo>
                      <a:pt x="0" y="11"/>
                    </a:lnTo>
                    <a:lnTo>
                      <a:pt x="4" y="12"/>
                    </a:lnTo>
                    <a:lnTo>
                      <a:pt x="4" y="0"/>
                    </a:lnTo>
                    <a:lnTo>
                      <a:pt x="6" y="0"/>
                    </a:lnTo>
                    <a:lnTo>
                      <a:pt x="8" y="1"/>
                    </a:lnTo>
                    <a:lnTo>
                      <a:pt x="4"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9" name="Freeform 411"/>
              <p:cNvSpPr>
                <a:spLocks/>
              </p:cNvSpPr>
              <p:nvPr/>
            </p:nvSpPr>
            <p:spPr bwMode="auto">
              <a:xfrm>
                <a:off x="2038" y="3457"/>
                <a:ext cx="13" cy="4"/>
              </a:xfrm>
              <a:custGeom>
                <a:avLst/>
                <a:gdLst>
                  <a:gd name="T0" fmla="*/ 0 w 41"/>
                  <a:gd name="T1" fmla="*/ 0 h 12"/>
                  <a:gd name="T2" fmla="*/ 0 w 41"/>
                  <a:gd name="T3" fmla="*/ 0 h 12"/>
                  <a:gd name="T4" fmla="*/ 0 w 41"/>
                  <a:gd name="T5" fmla="*/ 0 h 12"/>
                  <a:gd name="T6" fmla="*/ 0 w 41"/>
                  <a:gd name="T7" fmla="*/ 0 h 12"/>
                  <a:gd name="T8" fmla="*/ 0 w 41"/>
                  <a:gd name="T9" fmla="*/ 0 h 12"/>
                  <a:gd name="T10" fmla="*/ 0 w 41"/>
                  <a:gd name="T11" fmla="*/ 0 h 12"/>
                  <a:gd name="T12" fmla="*/ 0 w 41"/>
                  <a:gd name="T13" fmla="*/ 0 h 12"/>
                  <a:gd name="T14" fmla="*/ 0 w 41"/>
                  <a:gd name="T15" fmla="*/ 0 h 12"/>
                  <a:gd name="T16" fmla="*/ 0 w 41"/>
                  <a:gd name="T17" fmla="*/ 0 h 12"/>
                  <a:gd name="T18" fmla="*/ 0 w 41"/>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
                  <a:gd name="T31" fmla="*/ 0 h 12"/>
                  <a:gd name="T32" fmla="*/ 41 w 41"/>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 h="12">
                    <a:moveTo>
                      <a:pt x="0" y="1"/>
                    </a:moveTo>
                    <a:lnTo>
                      <a:pt x="3" y="0"/>
                    </a:lnTo>
                    <a:lnTo>
                      <a:pt x="41" y="0"/>
                    </a:lnTo>
                    <a:lnTo>
                      <a:pt x="41" y="12"/>
                    </a:lnTo>
                    <a:lnTo>
                      <a:pt x="3" y="12"/>
                    </a:lnTo>
                    <a:lnTo>
                      <a:pt x="6" y="11"/>
                    </a:lnTo>
                    <a:lnTo>
                      <a:pt x="0" y="1"/>
                    </a:lnTo>
                    <a:lnTo>
                      <a:pt x="1" y="0"/>
                    </a:lnTo>
                    <a:lnTo>
                      <a:pt x="3" y="0"/>
                    </a:lnTo>
                    <a:lnTo>
                      <a:pt x="0"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0" name="Freeform 412"/>
              <p:cNvSpPr>
                <a:spLocks/>
              </p:cNvSpPr>
              <p:nvPr/>
            </p:nvSpPr>
            <p:spPr bwMode="auto">
              <a:xfrm>
                <a:off x="2024" y="3457"/>
                <a:ext cx="16" cy="8"/>
              </a:xfrm>
              <a:custGeom>
                <a:avLst/>
                <a:gdLst>
                  <a:gd name="T0" fmla="*/ 0 w 46"/>
                  <a:gd name="T1" fmla="*/ 0 h 24"/>
                  <a:gd name="T2" fmla="*/ 0 w 46"/>
                  <a:gd name="T3" fmla="*/ 0 h 24"/>
                  <a:gd name="T4" fmla="*/ 0 w 46"/>
                  <a:gd name="T5" fmla="*/ 0 h 24"/>
                  <a:gd name="T6" fmla="*/ 0 w 46"/>
                  <a:gd name="T7" fmla="*/ 0 h 24"/>
                  <a:gd name="T8" fmla="*/ 0 w 46"/>
                  <a:gd name="T9" fmla="*/ 0 h 24"/>
                  <a:gd name="T10" fmla="*/ 0 w 46"/>
                  <a:gd name="T11" fmla="*/ 0 h 24"/>
                  <a:gd name="T12" fmla="*/ 0 w 46"/>
                  <a:gd name="T13" fmla="*/ 0 h 24"/>
                  <a:gd name="T14" fmla="*/ 0 w 46"/>
                  <a:gd name="T15" fmla="*/ 0 h 24"/>
                  <a:gd name="T16" fmla="*/ 0 w 46"/>
                  <a:gd name="T17" fmla="*/ 0 h 24"/>
                  <a:gd name="T18" fmla="*/ 0 w 46"/>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
                  <a:gd name="T31" fmla="*/ 0 h 24"/>
                  <a:gd name="T32" fmla="*/ 46 w 46"/>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 h="24">
                    <a:moveTo>
                      <a:pt x="12" y="13"/>
                    </a:moveTo>
                    <a:lnTo>
                      <a:pt x="3" y="11"/>
                    </a:lnTo>
                    <a:lnTo>
                      <a:pt x="40" y="0"/>
                    </a:lnTo>
                    <a:lnTo>
                      <a:pt x="46" y="10"/>
                    </a:lnTo>
                    <a:lnTo>
                      <a:pt x="9" y="22"/>
                    </a:lnTo>
                    <a:lnTo>
                      <a:pt x="0" y="20"/>
                    </a:lnTo>
                    <a:lnTo>
                      <a:pt x="9" y="22"/>
                    </a:lnTo>
                    <a:lnTo>
                      <a:pt x="3" y="24"/>
                    </a:lnTo>
                    <a:lnTo>
                      <a:pt x="0" y="20"/>
                    </a:lnTo>
                    <a:lnTo>
                      <a:pt x="12" y="1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1" name="Freeform 413"/>
              <p:cNvSpPr>
                <a:spLocks/>
              </p:cNvSpPr>
              <p:nvPr/>
            </p:nvSpPr>
            <p:spPr bwMode="auto">
              <a:xfrm>
                <a:off x="2012" y="3445"/>
                <a:ext cx="16" cy="19"/>
              </a:xfrm>
              <a:custGeom>
                <a:avLst/>
                <a:gdLst>
                  <a:gd name="T0" fmla="*/ 0 w 50"/>
                  <a:gd name="T1" fmla="*/ 0 h 56"/>
                  <a:gd name="T2" fmla="*/ 0 w 50"/>
                  <a:gd name="T3" fmla="*/ 0 h 56"/>
                  <a:gd name="T4" fmla="*/ 0 w 50"/>
                  <a:gd name="T5" fmla="*/ 0 h 56"/>
                  <a:gd name="T6" fmla="*/ 0 w 50"/>
                  <a:gd name="T7" fmla="*/ 0 h 56"/>
                  <a:gd name="T8" fmla="*/ 0 w 50"/>
                  <a:gd name="T9" fmla="*/ 0 h 56"/>
                  <a:gd name="T10" fmla="*/ 0 w 50"/>
                  <a:gd name="T11" fmla="*/ 0 h 56"/>
                  <a:gd name="T12" fmla="*/ 0 w 50"/>
                  <a:gd name="T13" fmla="*/ 0 h 56"/>
                  <a:gd name="T14" fmla="*/ 0 w 50"/>
                  <a:gd name="T15" fmla="*/ 0 h 56"/>
                  <a:gd name="T16" fmla="*/ 0 w 50"/>
                  <a:gd name="T17" fmla="*/ 0 h 56"/>
                  <a:gd name="T18" fmla="*/ 0 w 50"/>
                  <a:gd name="T19" fmla="*/ 0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56"/>
                  <a:gd name="T32" fmla="*/ 50 w 50"/>
                  <a:gd name="T33" fmla="*/ 56 h 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56">
                    <a:moveTo>
                      <a:pt x="0" y="11"/>
                    </a:moveTo>
                    <a:lnTo>
                      <a:pt x="13" y="10"/>
                    </a:lnTo>
                    <a:lnTo>
                      <a:pt x="50" y="49"/>
                    </a:lnTo>
                    <a:lnTo>
                      <a:pt x="38" y="56"/>
                    </a:lnTo>
                    <a:lnTo>
                      <a:pt x="1" y="16"/>
                    </a:lnTo>
                    <a:lnTo>
                      <a:pt x="14" y="15"/>
                    </a:lnTo>
                    <a:lnTo>
                      <a:pt x="0" y="11"/>
                    </a:lnTo>
                    <a:lnTo>
                      <a:pt x="6" y="0"/>
                    </a:lnTo>
                    <a:lnTo>
                      <a:pt x="13" y="10"/>
                    </a:lnTo>
                    <a:lnTo>
                      <a:pt x="0" y="1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2" name="Freeform 414"/>
              <p:cNvSpPr>
                <a:spLocks/>
              </p:cNvSpPr>
              <p:nvPr/>
            </p:nvSpPr>
            <p:spPr bwMode="auto">
              <a:xfrm>
                <a:off x="2007" y="3449"/>
                <a:ext cx="9" cy="11"/>
              </a:xfrm>
              <a:custGeom>
                <a:avLst/>
                <a:gdLst>
                  <a:gd name="T0" fmla="*/ 0 w 29"/>
                  <a:gd name="T1" fmla="*/ 0 h 33"/>
                  <a:gd name="T2" fmla="*/ 0 w 29"/>
                  <a:gd name="T3" fmla="*/ 0 h 33"/>
                  <a:gd name="T4" fmla="*/ 0 w 29"/>
                  <a:gd name="T5" fmla="*/ 0 h 33"/>
                  <a:gd name="T6" fmla="*/ 0 w 29"/>
                  <a:gd name="T7" fmla="*/ 0 h 33"/>
                  <a:gd name="T8" fmla="*/ 0 w 29"/>
                  <a:gd name="T9" fmla="*/ 0 h 33"/>
                  <a:gd name="T10" fmla="*/ 0 w 29"/>
                  <a:gd name="T11" fmla="*/ 0 h 33"/>
                  <a:gd name="T12" fmla="*/ 0 w 29"/>
                  <a:gd name="T13" fmla="*/ 0 h 33"/>
                  <a:gd name="T14" fmla="*/ 0 w 29"/>
                  <a:gd name="T15" fmla="*/ 0 h 33"/>
                  <a:gd name="T16" fmla="*/ 0 w 29"/>
                  <a:gd name="T17" fmla="*/ 0 h 33"/>
                  <a:gd name="T18" fmla="*/ 0 w 29"/>
                  <a:gd name="T19" fmla="*/ 0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
                  <a:gd name="T31" fmla="*/ 0 h 33"/>
                  <a:gd name="T32" fmla="*/ 29 w 29"/>
                  <a:gd name="T33" fmla="*/ 33 h 3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 h="33">
                    <a:moveTo>
                      <a:pt x="2" y="25"/>
                    </a:moveTo>
                    <a:lnTo>
                      <a:pt x="0" y="27"/>
                    </a:lnTo>
                    <a:lnTo>
                      <a:pt x="15" y="0"/>
                    </a:lnTo>
                    <a:lnTo>
                      <a:pt x="29" y="4"/>
                    </a:lnTo>
                    <a:lnTo>
                      <a:pt x="14" y="31"/>
                    </a:lnTo>
                    <a:lnTo>
                      <a:pt x="12" y="33"/>
                    </a:lnTo>
                    <a:lnTo>
                      <a:pt x="14" y="31"/>
                    </a:lnTo>
                    <a:lnTo>
                      <a:pt x="14" y="32"/>
                    </a:lnTo>
                    <a:lnTo>
                      <a:pt x="12" y="33"/>
                    </a:lnTo>
                    <a:lnTo>
                      <a:pt x="2" y="2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3" name="Freeform 415"/>
              <p:cNvSpPr>
                <a:spLocks/>
              </p:cNvSpPr>
              <p:nvPr/>
            </p:nvSpPr>
            <p:spPr bwMode="auto">
              <a:xfrm>
                <a:off x="1988" y="3457"/>
                <a:ext cx="23" cy="18"/>
              </a:xfrm>
              <a:custGeom>
                <a:avLst/>
                <a:gdLst>
                  <a:gd name="T0" fmla="*/ 0 w 69"/>
                  <a:gd name="T1" fmla="*/ 0 h 55"/>
                  <a:gd name="T2" fmla="*/ 0 w 69"/>
                  <a:gd name="T3" fmla="*/ 0 h 55"/>
                  <a:gd name="T4" fmla="*/ 0 w 69"/>
                  <a:gd name="T5" fmla="*/ 0 h 55"/>
                  <a:gd name="T6" fmla="*/ 0 w 69"/>
                  <a:gd name="T7" fmla="*/ 0 h 55"/>
                  <a:gd name="T8" fmla="*/ 0 w 69"/>
                  <a:gd name="T9" fmla="*/ 0 h 55"/>
                  <a:gd name="T10" fmla="*/ 0 w 69"/>
                  <a:gd name="T11" fmla="*/ 0 h 55"/>
                  <a:gd name="T12" fmla="*/ 0 w 69"/>
                  <a:gd name="T13" fmla="*/ 0 h 55"/>
                  <a:gd name="T14" fmla="*/ 0 w 69"/>
                  <a:gd name="T15" fmla="*/ 0 h 55"/>
                  <a:gd name="T16" fmla="*/ 0 w 69"/>
                  <a:gd name="T17" fmla="*/ 0 h 55"/>
                  <a:gd name="T18" fmla="*/ 0 w 69"/>
                  <a:gd name="T19" fmla="*/ 0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9"/>
                  <a:gd name="T31" fmla="*/ 0 h 55"/>
                  <a:gd name="T32" fmla="*/ 69 w 69"/>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9" h="55">
                    <a:moveTo>
                      <a:pt x="9" y="43"/>
                    </a:moveTo>
                    <a:lnTo>
                      <a:pt x="0" y="44"/>
                    </a:lnTo>
                    <a:lnTo>
                      <a:pt x="59" y="0"/>
                    </a:lnTo>
                    <a:lnTo>
                      <a:pt x="69" y="8"/>
                    </a:lnTo>
                    <a:lnTo>
                      <a:pt x="10" y="52"/>
                    </a:lnTo>
                    <a:lnTo>
                      <a:pt x="1" y="53"/>
                    </a:lnTo>
                    <a:lnTo>
                      <a:pt x="10" y="52"/>
                    </a:lnTo>
                    <a:lnTo>
                      <a:pt x="6" y="55"/>
                    </a:lnTo>
                    <a:lnTo>
                      <a:pt x="1" y="53"/>
                    </a:lnTo>
                    <a:lnTo>
                      <a:pt x="9" y="4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4" name="Freeform 416"/>
              <p:cNvSpPr>
                <a:spLocks/>
              </p:cNvSpPr>
              <p:nvPr/>
            </p:nvSpPr>
            <p:spPr bwMode="auto">
              <a:xfrm>
                <a:off x="1976" y="3466"/>
                <a:ext cx="15" cy="9"/>
              </a:xfrm>
              <a:custGeom>
                <a:avLst/>
                <a:gdLst>
                  <a:gd name="T0" fmla="*/ 0 w 45"/>
                  <a:gd name="T1" fmla="*/ 0 h 27"/>
                  <a:gd name="T2" fmla="*/ 0 w 45"/>
                  <a:gd name="T3" fmla="*/ 0 h 27"/>
                  <a:gd name="T4" fmla="*/ 0 w 45"/>
                  <a:gd name="T5" fmla="*/ 0 h 27"/>
                  <a:gd name="T6" fmla="*/ 0 w 45"/>
                  <a:gd name="T7" fmla="*/ 0 h 27"/>
                  <a:gd name="T8" fmla="*/ 0 w 45"/>
                  <a:gd name="T9" fmla="*/ 0 h 27"/>
                  <a:gd name="T10" fmla="*/ 0 w 45"/>
                  <a:gd name="T11" fmla="*/ 0 h 27"/>
                  <a:gd name="T12" fmla="*/ 0 w 45"/>
                  <a:gd name="T13" fmla="*/ 0 h 27"/>
                  <a:gd name="T14" fmla="*/ 0 w 45"/>
                  <a:gd name="T15" fmla="*/ 0 h 27"/>
                  <a:gd name="T16" fmla="*/ 0 w 45"/>
                  <a:gd name="T17" fmla="*/ 0 h 27"/>
                  <a:gd name="T18" fmla="*/ 0 w 45"/>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27"/>
                  <a:gd name="T32" fmla="*/ 45 w 45"/>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27">
                    <a:moveTo>
                      <a:pt x="2" y="0"/>
                    </a:moveTo>
                    <a:lnTo>
                      <a:pt x="8" y="1"/>
                    </a:lnTo>
                    <a:lnTo>
                      <a:pt x="45" y="17"/>
                    </a:lnTo>
                    <a:lnTo>
                      <a:pt x="37" y="27"/>
                    </a:lnTo>
                    <a:lnTo>
                      <a:pt x="0" y="11"/>
                    </a:lnTo>
                    <a:lnTo>
                      <a:pt x="6" y="12"/>
                    </a:lnTo>
                    <a:lnTo>
                      <a:pt x="2" y="0"/>
                    </a:lnTo>
                    <a:lnTo>
                      <a:pt x="5" y="0"/>
                    </a:lnTo>
                    <a:lnTo>
                      <a:pt x="8" y="1"/>
                    </a:lnTo>
                    <a:lnTo>
                      <a:pt x="2"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5" name="Freeform 417"/>
              <p:cNvSpPr>
                <a:spLocks/>
              </p:cNvSpPr>
              <p:nvPr/>
            </p:nvSpPr>
            <p:spPr bwMode="auto">
              <a:xfrm>
                <a:off x="1951" y="3466"/>
                <a:ext cx="27" cy="9"/>
              </a:xfrm>
              <a:custGeom>
                <a:avLst/>
                <a:gdLst>
                  <a:gd name="T0" fmla="*/ 0 w 80"/>
                  <a:gd name="T1" fmla="*/ 0 h 27"/>
                  <a:gd name="T2" fmla="*/ 0 w 80"/>
                  <a:gd name="T3" fmla="*/ 0 h 27"/>
                  <a:gd name="T4" fmla="*/ 0 w 80"/>
                  <a:gd name="T5" fmla="*/ 0 h 27"/>
                  <a:gd name="T6" fmla="*/ 0 w 80"/>
                  <a:gd name="T7" fmla="*/ 0 h 27"/>
                  <a:gd name="T8" fmla="*/ 0 w 80"/>
                  <a:gd name="T9" fmla="*/ 0 h 27"/>
                  <a:gd name="T10" fmla="*/ 0 w 80"/>
                  <a:gd name="T11" fmla="*/ 0 h 27"/>
                  <a:gd name="T12" fmla="*/ 0 w 80"/>
                  <a:gd name="T13" fmla="*/ 0 h 27"/>
                  <a:gd name="T14" fmla="*/ 0 w 80"/>
                  <a:gd name="T15" fmla="*/ 0 h 27"/>
                  <a:gd name="T16" fmla="*/ 0 w 80"/>
                  <a:gd name="T17" fmla="*/ 0 h 27"/>
                  <a:gd name="T18" fmla="*/ 0 w 80"/>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0"/>
                  <a:gd name="T31" fmla="*/ 0 h 27"/>
                  <a:gd name="T32" fmla="*/ 80 w 80"/>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0" h="27">
                    <a:moveTo>
                      <a:pt x="0" y="16"/>
                    </a:moveTo>
                    <a:lnTo>
                      <a:pt x="1" y="15"/>
                    </a:lnTo>
                    <a:lnTo>
                      <a:pt x="76" y="0"/>
                    </a:lnTo>
                    <a:lnTo>
                      <a:pt x="80" y="12"/>
                    </a:lnTo>
                    <a:lnTo>
                      <a:pt x="5" y="27"/>
                    </a:lnTo>
                    <a:lnTo>
                      <a:pt x="7" y="26"/>
                    </a:lnTo>
                    <a:lnTo>
                      <a:pt x="0" y="16"/>
                    </a:lnTo>
                    <a:lnTo>
                      <a:pt x="1" y="15"/>
                    </a:lnTo>
                    <a:lnTo>
                      <a:pt x="0" y="1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6" name="Freeform 418"/>
              <p:cNvSpPr>
                <a:spLocks/>
              </p:cNvSpPr>
              <p:nvPr/>
            </p:nvSpPr>
            <p:spPr bwMode="auto">
              <a:xfrm>
                <a:off x="1926" y="3471"/>
                <a:ext cx="27" cy="13"/>
              </a:xfrm>
              <a:custGeom>
                <a:avLst/>
                <a:gdLst>
                  <a:gd name="T0" fmla="*/ 0 w 83"/>
                  <a:gd name="T1" fmla="*/ 0 h 39"/>
                  <a:gd name="T2" fmla="*/ 0 w 83"/>
                  <a:gd name="T3" fmla="*/ 0 h 39"/>
                  <a:gd name="T4" fmla="*/ 0 w 83"/>
                  <a:gd name="T5" fmla="*/ 0 h 39"/>
                  <a:gd name="T6" fmla="*/ 0 w 83"/>
                  <a:gd name="T7" fmla="*/ 0 h 39"/>
                  <a:gd name="T8" fmla="*/ 0 w 83"/>
                  <a:gd name="T9" fmla="*/ 0 h 39"/>
                  <a:gd name="T10" fmla="*/ 0 w 83"/>
                  <a:gd name="T11" fmla="*/ 0 h 39"/>
                  <a:gd name="T12" fmla="*/ 0 w 83"/>
                  <a:gd name="T13" fmla="*/ 0 h 39"/>
                  <a:gd name="T14" fmla="*/ 0 w 83"/>
                  <a:gd name="T15" fmla="*/ 0 h 39"/>
                  <a:gd name="T16" fmla="*/ 0 w 83"/>
                  <a:gd name="T17" fmla="*/ 0 h 39"/>
                  <a:gd name="T18" fmla="*/ 0 w 83"/>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3"/>
                  <a:gd name="T31" fmla="*/ 0 h 39"/>
                  <a:gd name="T32" fmla="*/ 83 w 83"/>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3" h="39">
                    <a:moveTo>
                      <a:pt x="12" y="28"/>
                    </a:moveTo>
                    <a:lnTo>
                      <a:pt x="3" y="27"/>
                    </a:lnTo>
                    <a:lnTo>
                      <a:pt x="76" y="0"/>
                    </a:lnTo>
                    <a:lnTo>
                      <a:pt x="83" y="10"/>
                    </a:lnTo>
                    <a:lnTo>
                      <a:pt x="9" y="37"/>
                    </a:lnTo>
                    <a:lnTo>
                      <a:pt x="0" y="36"/>
                    </a:lnTo>
                    <a:lnTo>
                      <a:pt x="9" y="37"/>
                    </a:lnTo>
                    <a:lnTo>
                      <a:pt x="4" y="39"/>
                    </a:lnTo>
                    <a:lnTo>
                      <a:pt x="0" y="35"/>
                    </a:lnTo>
                    <a:lnTo>
                      <a:pt x="12" y="28"/>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7" name="Freeform 419"/>
              <p:cNvSpPr>
                <a:spLocks/>
              </p:cNvSpPr>
              <p:nvPr/>
            </p:nvSpPr>
            <p:spPr bwMode="auto">
              <a:xfrm>
                <a:off x="1920" y="3475"/>
                <a:ext cx="10" cy="8"/>
              </a:xfrm>
              <a:custGeom>
                <a:avLst/>
                <a:gdLst>
                  <a:gd name="T0" fmla="*/ 0 w 30"/>
                  <a:gd name="T1" fmla="*/ 0 h 24"/>
                  <a:gd name="T2" fmla="*/ 0 w 30"/>
                  <a:gd name="T3" fmla="*/ 0 h 24"/>
                  <a:gd name="T4" fmla="*/ 0 w 30"/>
                  <a:gd name="T5" fmla="*/ 0 h 24"/>
                  <a:gd name="T6" fmla="*/ 0 w 30"/>
                  <a:gd name="T7" fmla="*/ 0 h 24"/>
                  <a:gd name="T8" fmla="*/ 0 w 30"/>
                  <a:gd name="T9" fmla="*/ 0 h 24"/>
                  <a:gd name="T10" fmla="*/ 0 w 30"/>
                  <a:gd name="T11" fmla="*/ 0 h 24"/>
                  <a:gd name="T12" fmla="*/ 0 w 30"/>
                  <a:gd name="T13" fmla="*/ 0 h 24"/>
                  <a:gd name="T14" fmla="*/ 0 w 30"/>
                  <a:gd name="T15" fmla="*/ 0 h 24"/>
                  <a:gd name="T16" fmla="*/ 0 w 30"/>
                  <a:gd name="T17" fmla="*/ 0 h 24"/>
                  <a:gd name="T18" fmla="*/ 0 w 30"/>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24"/>
                  <a:gd name="T32" fmla="*/ 30 w 30"/>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24">
                    <a:moveTo>
                      <a:pt x="15" y="1"/>
                    </a:moveTo>
                    <a:lnTo>
                      <a:pt x="14" y="0"/>
                    </a:lnTo>
                    <a:lnTo>
                      <a:pt x="30" y="16"/>
                    </a:lnTo>
                    <a:lnTo>
                      <a:pt x="18" y="24"/>
                    </a:lnTo>
                    <a:lnTo>
                      <a:pt x="1" y="8"/>
                    </a:lnTo>
                    <a:lnTo>
                      <a:pt x="0" y="7"/>
                    </a:lnTo>
                    <a:lnTo>
                      <a:pt x="1" y="7"/>
                    </a:lnTo>
                    <a:lnTo>
                      <a:pt x="0" y="7"/>
                    </a:lnTo>
                    <a:lnTo>
                      <a:pt x="15"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8" name="Freeform 420"/>
              <p:cNvSpPr>
                <a:spLocks/>
              </p:cNvSpPr>
              <p:nvPr/>
            </p:nvSpPr>
            <p:spPr bwMode="auto">
              <a:xfrm>
                <a:off x="1913" y="3466"/>
                <a:ext cx="12" cy="11"/>
              </a:xfrm>
              <a:custGeom>
                <a:avLst/>
                <a:gdLst>
                  <a:gd name="T0" fmla="*/ 0 w 35"/>
                  <a:gd name="T1" fmla="*/ 0 h 33"/>
                  <a:gd name="T2" fmla="*/ 0 w 35"/>
                  <a:gd name="T3" fmla="*/ 0 h 33"/>
                  <a:gd name="T4" fmla="*/ 0 w 35"/>
                  <a:gd name="T5" fmla="*/ 0 h 33"/>
                  <a:gd name="T6" fmla="*/ 0 w 35"/>
                  <a:gd name="T7" fmla="*/ 0 h 33"/>
                  <a:gd name="T8" fmla="*/ 0 w 35"/>
                  <a:gd name="T9" fmla="*/ 0 h 33"/>
                  <a:gd name="T10" fmla="*/ 0 w 35"/>
                  <a:gd name="T11" fmla="*/ 0 h 33"/>
                  <a:gd name="T12" fmla="*/ 0 w 35"/>
                  <a:gd name="T13" fmla="*/ 0 h 33"/>
                  <a:gd name="T14" fmla="*/ 0 w 35"/>
                  <a:gd name="T15" fmla="*/ 0 h 33"/>
                  <a:gd name="T16" fmla="*/ 0 w 35"/>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33"/>
                  <a:gd name="T29" fmla="*/ 35 w 35"/>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33">
                    <a:moveTo>
                      <a:pt x="14" y="0"/>
                    </a:moveTo>
                    <a:lnTo>
                      <a:pt x="14" y="0"/>
                    </a:lnTo>
                    <a:lnTo>
                      <a:pt x="35" y="27"/>
                    </a:lnTo>
                    <a:lnTo>
                      <a:pt x="20" y="33"/>
                    </a:lnTo>
                    <a:lnTo>
                      <a:pt x="0" y="6"/>
                    </a:lnTo>
                    <a:lnTo>
                      <a:pt x="14"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9" name="Freeform 421"/>
              <p:cNvSpPr>
                <a:spLocks/>
              </p:cNvSpPr>
              <p:nvPr/>
            </p:nvSpPr>
            <p:spPr bwMode="auto">
              <a:xfrm>
                <a:off x="1901" y="3449"/>
                <a:ext cx="17" cy="19"/>
              </a:xfrm>
              <a:custGeom>
                <a:avLst/>
                <a:gdLst>
                  <a:gd name="T0" fmla="*/ 0 w 51"/>
                  <a:gd name="T1" fmla="*/ 0 h 57"/>
                  <a:gd name="T2" fmla="*/ 0 w 51"/>
                  <a:gd name="T3" fmla="*/ 0 h 57"/>
                  <a:gd name="T4" fmla="*/ 0 w 51"/>
                  <a:gd name="T5" fmla="*/ 0 h 57"/>
                  <a:gd name="T6" fmla="*/ 0 w 51"/>
                  <a:gd name="T7" fmla="*/ 0 h 57"/>
                  <a:gd name="T8" fmla="*/ 0 w 51"/>
                  <a:gd name="T9" fmla="*/ 0 h 57"/>
                  <a:gd name="T10" fmla="*/ 0 w 51"/>
                  <a:gd name="T11" fmla="*/ 0 h 57"/>
                  <a:gd name="T12" fmla="*/ 0 w 51"/>
                  <a:gd name="T13" fmla="*/ 0 h 57"/>
                  <a:gd name="T14" fmla="*/ 0 w 51"/>
                  <a:gd name="T15" fmla="*/ 0 h 57"/>
                  <a:gd name="T16" fmla="*/ 0 w 51"/>
                  <a:gd name="T17" fmla="*/ 0 h 57"/>
                  <a:gd name="T18" fmla="*/ 0 w 51"/>
                  <a:gd name="T19" fmla="*/ 0 h 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57"/>
                  <a:gd name="T32" fmla="*/ 51 w 51"/>
                  <a:gd name="T33" fmla="*/ 57 h 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57">
                    <a:moveTo>
                      <a:pt x="1" y="7"/>
                    </a:moveTo>
                    <a:lnTo>
                      <a:pt x="15" y="7"/>
                    </a:lnTo>
                    <a:lnTo>
                      <a:pt x="51" y="51"/>
                    </a:lnTo>
                    <a:lnTo>
                      <a:pt x="37" y="57"/>
                    </a:lnTo>
                    <a:lnTo>
                      <a:pt x="0" y="13"/>
                    </a:lnTo>
                    <a:lnTo>
                      <a:pt x="13" y="13"/>
                    </a:lnTo>
                    <a:lnTo>
                      <a:pt x="1" y="6"/>
                    </a:lnTo>
                    <a:lnTo>
                      <a:pt x="8" y="0"/>
                    </a:lnTo>
                    <a:lnTo>
                      <a:pt x="15" y="7"/>
                    </a:lnTo>
                    <a:lnTo>
                      <a:pt x="1" y="7"/>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0" name="Freeform 422"/>
              <p:cNvSpPr>
                <a:spLocks/>
              </p:cNvSpPr>
              <p:nvPr/>
            </p:nvSpPr>
            <p:spPr bwMode="auto">
              <a:xfrm>
                <a:off x="1896" y="3452"/>
                <a:ext cx="9" cy="10"/>
              </a:xfrm>
              <a:custGeom>
                <a:avLst/>
                <a:gdLst>
                  <a:gd name="T0" fmla="*/ 0 w 28"/>
                  <a:gd name="T1" fmla="*/ 0 h 30"/>
                  <a:gd name="T2" fmla="*/ 0 w 28"/>
                  <a:gd name="T3" fmla="*/ 0 h 30"/>
                  <a:gd name="T4" fmla="*/ 0 w 28"/>
                  <a:gd name="T5" fmla="*/ 0 h 30"/>
                  <a:gd name="T6" fmla="*/ 0 w 28"/>
                  <a:gd name="T7" fmla="*/ 0 h 30"/>
                  <a:gd name="T8" fmla="*/ 0 w 28"/>
                  <a:gd name="T9" fmla="*/ 0 h 30"/>
                  <a:gd name="T10" fmla="*/ 0 w 28"/>
                  <a:gd name="T11" fmla="*/ 0 h 30"/>
                  <a:gd name="T12" fmla="*/ 0 w 28"/>
                  <a:gd name="T13" fmla="*/ 0 h 30"/>
                  <a:gd name="T14" fmla="*/ 0 w 28"/>
                  <a:gd name="T15" fmla="*/ 0 h 30"/>
                  <a:gd name="T16" fmla="*/ 0 w 28"/>
                  <a:gd name="T17" fmla="*/ 0 h 30"/>
                  <a:gd name="T18" fmla="*/ 0 w 28"/>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30"/>
                  <a:gd name="T32" fmla="*/ 28 w 28"/>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30">
                    <a:moveTo>
                      <a:pt x="14" y="16"/>
                    </a:moveTo>
                    <a:lnTo>
                      <a:pt x="1" y="15"/>
                    </a:lnTo>
                    <a:lnTo>
                      <a:pt x="16" y="0"/>
                    </a:lnTo>
                    <a:lnTo>
                      <a:pt x="28" y="6"/>
                    </a:lnTo>
                    <a:lnTo>
                      <a:pt x="13" y="21"/>
                    </a:lnTo>
                    <a:lnTo>
                      <a:pt x="0" y="20"/>
                    </a:lnTo>
                    <a:lnTo>
                      <a:pt x="13" y="22"/>
                    </a:lnTo>
                    <a:lnTo>
                      <a:pt x="4" y="30"/>
                    </a:lnTo>
                    <a:lnTo>
                      <a:pt x="0" y="20"/>
                    </a:lnTo>
                    <a:lnTo>
                      <a:pt x="14" y="1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1" name="Freeform 423"/>
              <p:cNvSpPr>
                <a:spLocks/>
              </p:cNvSpPr>
              <p:nvPr/>
            </p:nvSpPr>
            <p:spPr bwMode="auto">
              <a:xfrm>
                <a:off x="1888" y="3440"/>
                <a:ext cx="12" cy="18"/>
              </a:xfrm>
              <a:custGeom>
                <a:avLst/>
                <a:gdLst>
                  <a:gd name="T0" fmla="*/ 0 w 36"/>
                  <a:gd name="T1" fmla="*/ 0 h 55"/>
                  <a:gd name="T2" fmla="*/ 0 w 36"/>
                  <a:gd name="T3" fmla="*/ 0 h 55"/>
                  <a:gd name="T4" fmla="*/ 0 w 36"/>
                  <a:gd name="T5" fmla="*/ 0 h 55"/>
                  <a:gd name="T6" fmla="*/ 0 w 36"/>
                  <a:gd name="T7" fmla="*/ 0 h 55"/>
                  <a:gd name="T8" fmla="*/ 0 w 36"/>
                  <a:gd name="T9" fmla="*/ 0 h 55"/>
                  <a:gd name="T10" fmla="*/ 0 w 36"/>
                  <a:gd name="T11" fmla="*/ 0 h 55"/>
                  <a:gd name="T12" fmla="*/ 0 w 36"/>
                  <a:gd name="T13" fmla="*/ 0 h 55"/>
                  <a:gd name="T14" fmla="*/ 0 w 36"/>
                  <a:gd name="T15" fmla="*/ 0 h 55"/>
                  <a:gd name="T16" fmla="*/ 0 w 36"/>
                  <a:gd name="T17" fmla="*/ 0 h 55"/>
                  <a:gd name="T18" fmla="*/ 0 w 36"/>
                  <a:gd name="T19" fmla="*/ 0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55"/>
                  <a:gd name="T32" fmla="*/ 36 w 36"/>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55">
                    <a:moveTo>
                      <a:pt x="2" y="6"/>
                    </a:moveTo>
                    <a:lnTo>
                      <a:pt x="15" y="8"/>
                    </a:lnTo>
                    <a:lnTo>
                      <a:pt x="36" y="51"/>
                    </a:lnTo>
                    <a:lnTo>
                      <a:pt x="22" y="55"/>
                    </a:lnTo>
                    <a:lnTo>
                      <a:pt x="0" y="12"/>
                    </a:lnTo>
                    <a:lnTo>
                      <a:pt x="13" y="14"/>
                    </a:lnTo>
                    <a:lnTo>
                      <a:pt x="2" y="6"/>
                    </a:lnTo>
                    <a:lnTo>
                      <a:pt x="11" y="0"/>
                    </a:lnTo>
                    <a:lnTo>
                      <a:pt x="15" y="8"/>
                    </a:lnTo>
                    <a:lnTo>
                      <a:pt x="2" y="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2" name="Freeform 424"/>
              <p:cNvSpPr>
                <a:spLocks/>
              </p:cNvSpPr>
              <p:nvPr/>
            </p:nvSpPr>
            <p:spPr bwMode="auto">
              <a:xfrm>
                <a:off x="1877" y="3442"/>
                <a:ext cx="16" cy="12"/>
              </a:xfrm>
              <a:custGeom>
                <a:avLst/>
                <a:gdLst>
                  <a:gd name="T0" fmla="*/ 0 w 47"/>
                  <a:gd name="T1" fmla="*/ 0 h 37"/>
                  <a:gd name="T2" fmla="*/ 0 w 47"/>
                  <a:gd name="T3" fmla="*/ 0 h 37"/>
                  <a:gd name="T4" fmla="*/ 0 w 47"/>
                  <a:gd name="T5" fmla="*/ 0 h 37"/>
                  <a:gd name="T6" fmla="*/ 0 w 47"/>
                  <a:gd name="T7" fmla="*/ 0 h 37"/>
                  <a:gd name="T8" fmla="*/ 0 w 47"/>
                  <a:gd name="T9" fmla="*/ 0 h 37"/>
                  <a:gd name="T10" fmla="*/ 0 w 47"/>
                  <a:gd name="T11" fmla="*/ 0 h 37"/>
                  <a:gd name="T12" fmla="*/ 0 w 47"/>
                  <a:gd name="T13" fmla="*/ 0 h 37"/>
                  <a:gd name="T14" fmla="*/ 0 w 47"/>
                  <a:gd name="T15" fmla="*/ 0 h 37"/>
                  <a:gd name="T16" fmla="*/ 0 w 47"/>
                  <a:gd name="T17" fmla="*/ 0 h 37"/>
                  <a:gd name="T18" fmla="*/ 0 w 47"/>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
                  <a:gd name="T31" fmla="*/ 0 h 37"/>
                  <a:gd name="T32" fmla="*/ 47 w 47"/>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 h="37">
                    <a:moveTo>
                      <a:pt x="5" y="25"/>
                    </a:moveTo>
                    <a:lnTo>
                      <a:pt x="0" y="27"/>
                    </a:lnTo>
                    <a:lnTo>
                      <a:pt x="36" y="0"/>
                    </a:lnTo>
                    <a:lnTo>
                      <a:pt x="47" y="8"/>
                    </a:lnTo>
                    <a:lnTo>
                      <a:pt x="10" y="35"/>
                    </a:lnTo>
                    <a:lnTo>
                      <a:pt x="5" y="37"/>
                    </a:lnTo>
                    <a:lnTo>
                      <a:pt x="10" y="35"/>
                    </a:lnTo>
                    <a:lnTo>
                      <a:pt x="8" y="37"/>
                    </a:lnTo>
                    <a:lnTo>
                      <a:pt x="5" y="37"/>
                    </a:lnTo>
                    <a:lnTo>
                      <a:pt x="5" y="2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3" name="Freeform 425"/>
              <p:cNvSpPr>
                <a:spLocks/>
              </p:cNvSpPr>
              <p:nvPr/>
            </p:nvSpPr>
            <p:spPr bwMode="auto">
              <a:xfrm>
                <a:off x="1859" y="3450"/>
                <a:ext cx="20" cy="4"/>
              </a:xfrm>
              <a:custGeom>
                <a:avLst/>
                <a:gdLst>
                  <a:gd name="T0" fmla="*/ 0 w 59"/>
                  <a:gd name="T1" fmla="*/ 0 h 12"/>
                  <a:gd name="T2" fmla="*/ 0 w 59"/>
                  <a:gd name="T3" fmla="*/ 0 h 12"/>
                  <a:gd name="T4" fmla="*/ 0 w 59"/>
                  <a:gd name="T5" fmla="*/ 0 h 12"/>
                  <a:gd name="T6" fmla="*/ 0 w 59"/>
                  <a:gd name="T7" fmla="*/ 0 h 12"/>
                  <a:gd name="T8" fmla="*/ 0 w 59"/>
                  <a:gd name="T9" fmla="*/ 0 h 12"/>
                  <a:gd name="T10" fmla="*/ 0 w 59"/>
                  <a:gd name="T11" fmla="*/ 0 h 12"/>
                  <a:gd name="T12" fmla="*/ 0 w 59"/>
                  <a:gd name="T13" fmla="*/ 0 h 12"/>
                  <a:gd name="T14" fmla="*/ 0 w 59"/>
                  <a:gd name="T15" fmla="*/ 0 h 12"/>
                  <a:gd name="T16" fmla="*/ 0 w 59"/>
                  <a:gd name="T17" fmla="*/ 0 h 12"/>
                  <a:gd name="T18" fmla="*/ 0 w 59"/>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12"/>
                  <a:gd name="T32" fmla="*/ 59 w 59"/>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12">
                    <a:moveTo>
                      <a:pt x="0" y="2"/>
                    </a:moveTo>
                    <a:lnTo>
                      <a:pt x="6" y="0"/>
                    </a:lnTo>
                    <a:lnTo>
                      <a:pt x="59" y="0"/>
                    </a:lnTo>
                    <a:lnTo>
                      <a:pt x="59" y="12"/>
                    </a:lnTo>
                    <a:lnTo>
                      <a:pt x="6" y="12"/>
                    </a:lnTo>
                    <a:lnTo>
                      <a:pt x="12" y="10"/>
                    </a:lnTo>
                    <a:lnTo>
                      <a:pt x="1" y="2"/>
                    </a:lnTo>
                    <a:lnTo>
                      <a:pt x="3" y="0"/>
                    </a:lnTo>
                    <a:lnTo>
                      <a:pt x="6" y="0"/>
                    </a:lnTo>
                    <a:lnTo>
                      <a:pt x="0" y="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4" name="Freeform 426"/>
              <p:cNvSpPr>
                <a:spLocks/>
              </p:cNvSpPr>
              <p:nvPr/>
            </p:nvSpPr>
            <p:spPr bwMode="auto">
              <a:xfrm>
                <a:off x="1847" y="3451"/>
                <a:ext cx="16" cy="13"/>
              </a:xfrm>
              <a:custGeom>
                <a:avLst/>
                <a:gdLst>
                  <a:gd name="T0" fmla="*/ 0 w 49"/>
                  <a:gd name="T1" fmla="*/ 0 h 38"/>
                  <a:gd name="T2" fmla="*/ 0 w 49"/>
                  <a:gd name="T3" fmla="*/ 0 h 38"/>
                  <a:gd name="T4" fmla="*/ 0 w 49"/>
                  <a:gd name="T5" fmla="*/ 0 h 38"/>
                  <a:gd name="T6" fmla="*/ 0 w 49"/>
                  <a:gd name="T7" fmla="*/ 0 h 38"/>
                  <a:gd name="T8" fmla="*/ 0 w 49"/>
                  <a:gd name="T9" fmla="*/ 0 h 38"/>
                  <a:gd name="T10" fmla="*/ 0 w 49"/>
                  <a:gd name="T11" fmla="*/ 0 h 38"/>
                  <a:gd name="T12" fmla="*/ 0 w 49"/>
                  <a:gd name="T13" fmla="*/ 0 h 38"/>
                  <a:gd name="T14" fmla="*/ 0 w 49"/>
                  <a:gd name="T15" fmla="*/ 0 h 38"/>
                  <a:gd name="T16" fmla="*/ 0 w 49"/>
                  <a:gd name="T17" fmla="*/ 0 h 38"/>
                  <a:gd name="T18" fmla="*/ 0 w 49"/>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
                  <a:gd name="T31" fmla="*/ 0 h 38"/>
                  <a:gd name="T32" fmla="*/ 49 w 49"/>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 h="38">
                    <a:moveTo>
                      <a:pt x="8" y="25"/>
                    </a:moveTo>
                    <a:lnTo>
                      <a:pt x="0" y="27"/>
                    </a:lnTo>
                    <a:lnTo>
                      <a:pt x="37" y="0"/>
                    </a:lnTo>
                    <a:lnTo>
                      <a:pt x="49" y="8"/>
                    </a:lnTo>
                    <a:lnTo>
                      <a:pt x="12" y="35"/>
                    </a:lnTo>
                    <a:lnTo>
                      <a:pt x="4" y="38"/>
                    </a:lnTo>
                    <a:lnTo>
                      <a:pt x="11" y="35"/>
                    </a:lnTo>
                    <a:lnTo>
                      <a:pt x="8" y="38"/>
                    </a:lnTo>
                    <a:lnTo>
                      <a:pt x="4" y="38"/>
                    </a:lnTo>
                    <a:lnTo>
                      <a:pt x="8" y="2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5" name="Freeform 427"/>
              <p:cNvSpPr>
                <a:spLocks/>
              </p:cNvSpPr>
              <p:nvPr/>
            </p:nvSpPr>
            <p:spPr bwMode="auto">
              <a:xfrm>
                <a:off x="1829" y="3455"/>
                <a:ext cx="20" cy="9"/>
              </a:xfrm>
              <a:custGeom>
                <a:avLst/>
                <a:gdLst>
                  <a:gd name="T0" fmla="*/ 0 w 62"/>
                  <a:gd name="T1" fmla="*/ 0 h 25"/>
                  <a:gd name="T2" fmla="*/ 0 w 62"/>
                  <a:gd name="T3" fmla="*/ 0 h 25"/>
                  <a:gd name="T4" fmla="*/ 0 w 62"/>
                  <a:gd name="T5" fmla="*/ 0 h 25"/>
                  <a:gd name="T6" fmla="*/ 0 w 62"/>
                  <a:gd name="T7" fmla="*/ 0 h 25"/>
                  <a:gd name="T8" fmla="*/ 0 w 62"/>
                  <a:gd name="T9" fmla="*/ 0 h 25"/>
                  <a:gd name="T10" fmla="*/ 0 w 62"/>
                  <a:gd name="T11" fmla="*/ 0 h 25"/>
                  <a:gd name="T12" fmla="*/ 0 w 62"/>
                  <a:gd name="T13" fmla="*/ 0 h 25"/>
                  <a:gd name="T14" fmla="*/ 0 w 62"/>
                  <a:gd name="T15" fmla="*/ 0 h 25"/>
                  <a:gd name="T16" fmla="*/ 0 w 62"/>
                  <a:gd name="T17" fmla="*/ 0 h 25"/>
                  <a:gd name="T18" fmla="*/ 0 w 62"/>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2"/>
                  <a:gd name="T31" fmla="*/ 0 h 25"/>
                  <a:gd name="T32" fmla="*/ 62 w 62"/>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2" h="25">
                    <a:moveTo>
                      <a:pt x="2" y="0"/>
                    </a:moveTo>
                    <a:lnTo>
                      <a:pt x="4" y="0"/>
                    </a:lnTo>
                    <a:lnTo>
                      <a:pt x="62" y="12"/>
                    </a:lnTo>
                    <a:lnTo>
                      <a:pt x="58" y="25"/>
                    </a:lnTo>
                    <a:lnTo>
                      <a:pt x="0" y="12"/>
                    </a:lnTo>
                    <a:lnTo>
                      <a:pt x="2" y="12"/>
                    </a:lnTo>
                    <a:lnTo>
                      <a:pt x="2" y="0"/>
                    </a:lnTo>
                    <a:lnTo>
                      <a:pt x="3" y="0"/>
                    </a:lnTo>
                    <a:lnTo>
                      <a:pt x="4" y="0"/>
                    </a:lnTo>
                    <a:lnTo>
                      <a:pt x="2"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6" name="Freeform 428"/>
              <p:cNvSpPr>
                <a:spLocks/>
              </p:cNvSpPr>
              <p:nvPr/>
            </p:nvSpPr>
            <p:spPr bwMode="auto">
              <a:xfrm>
                <a:off x="1799" y="3455"/>
                <a:ext cx="30" cy="4"/>
              </a:xfrm>
              <a:custGeom>
                <a:avLst/>
                <a:gdLst>
                  <a:gd name="T0" fmla="*/ 0 w 90"/>
                  <a:gd name="T1" fmla="*/ 0 h 13"/>
                  <a:gd name="T2" fmla="*/ 0 w 90"/>
                  <a:gd name="T3" fmla="*/ 0 h 13"/>
                  <a:gd name="T4" fmla="*/ 0 w 90"/>
                  <a:gd name="T5" fmla="*/ 0 h 13"/>
                  <a:gd name="T6" fmla="*/ 0 w 90"/>
                  <a:gd name="T7" fmla="*/ 0 h 13"/>
                  <a:gd name="T8" fmla="*/ 0 w 90"/>
                  <a:gd name="T9" fmla="*/ 0 h 13"/>
                  <a:gd name="T10" fmla="*/ 0 w 90"/>
                  <a:gd name="T11" fmla="*/ 0 h 13"/>
                  <a:gd name="T12" fmla="*/ 0 w 90"/>
                  <a:gd name="T13" fmla="*/ 0 h 13"/>
                  <a:gd name="T14" fmla="*/ 0 60000 65536"/>
                  <a:gd name="T15" fmla="*/ 0 60000 65536"/>
                  <a:gd name="T16" fmla="*/ 0 60000 65536"/>
                  <a:gd name="T17" fmla="*/ 0 60000 65536"/>
                  <a:gd name="T18" fmla="*/ 0 60000 65536"/>
                  <a:gd name="T19" fmla="*/ 0 60000 65536"/>
                  <a:gd name="T20" fmla="*/ 0 60000 65536"/>
                  <a:gd name="T21" fmla="*/ 0 w 90"/>
                  <a:gd name="T22" fmla="*/ 0 h 13"/>
                  <a:gd name="T23" fmla="*/ 90 w 9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0" h="13">
                    <a:moveTo>
                      <a:pt x="0" y="0"/>
                    </a:moveTo>
                    <a:lnTo>
                      <a:pt x="0" y="0"/>
                    </a:lnTo>
                    <a:lnTo>
                      <a:pt x="90" y="1"/>
                    </a:lnTo>
                    <a:lnTo>
                      <a:pt x="90" y="13"/>
                    </a:lnTo>
                    <a:lnTo>
                      <a:pt x="0" y="12"/>
                    </a:lnTo>
                    <a:lnTo>
                      <a:pt x="0"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7" name="Freeform 429"/>
              <p:cNvSpPr>
                <a:spLocks/>
              </p:cNvSpPr>
              <p:nvPr/>
            </p:nvSpPr>
            <p:spPr bwMode="auto">
              <a:xfrm>
                <a:off x="1785" y="3455"/>
                <a:ext cx="14" cy="4"/>
              </a:xfrm>
              <a:custGeom>
                <a:avLst/>
                <a:gdLst>
                  <a:gd name="T0" fmla="*/ 0 w 44"/>
                  <a:gd name="T1" fmla="*/ 0 h 12"/>
                  <a:gd name="T2" fmla="*/ 0 w 44"/>
                  <a:gd name="T3" fmla="*/ 0 h 12"/>
                  <a:gd name="T4" fmla="*/ 0 w 44"/>
                  <a:gd name="T5" fmla="*/ 0 h 12"/>
                  <a:gd name="T6" fmla="*/ 0 w 44"/>
                  <a:gd name="T7" fmla="*/ 0 h 12"/>
                  <a:gd name="T8" fmla="*/ 0 w 44"/>
                  <a:gd name="T9" fmla="*/ 0 h 12"/>
                  <a:gd name="T10" fmla="*/ 0 w 44"/>
                  <a:gd name="T11" fmla="*/ 0 h 12"/>
                  <a:gd name="T12" fmla="*/ 0 w 44"/>
                  <a:gd name="T13" fmla="*/ 0 h 12"/>
                  <a:gd name="T14" fmla="*/ 0 w 44"/>
                  <a:gd name="T15" fmla="*/ 0 h 12"/>
                  <a:gd name="T16" fmla="*/ 0 w 44"/>
                  <a:gd name="T17" fmla="*/ 0 h 12"/>
                  <a:gd name="T18" fmla="*/ 0 w 44"/>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12"/>
                  <a:gd name="T32" fmla="*/ 44 w 44"/>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12">
                    <a:moveTo>
                      <a:pt x="0" y="4"/>
                    </a:moveTo>
                    <a:lnTo>
                      <a:pt x="7" y="0"/>
                    </a:lnTo>
                    <a:lnTo>
                      <a:pt x="44" y="0"/>
                    </a:lnTo>
                    <a:lnTo>
                      <a:pt x="44" y="12"/>
                    </a:lnTo>
                    <a:lnTo>
                      <a:pt x="7" y="12"/>
                    </a:lnTo>
                    <a:lnTo>
                      <a:pt x="14" y="8"/>
                    </a:lnTo>
                    <a:lnTo>
                      <a:pt x="0" y="4"/>
                    </a:lnTo>
                    <a:lnTo>
                      <a:pt x="2" y="0"/>
                    </a:lnTo>
                    <a:lnTo>
                      <a:pt x="7" y="0"/>
                    </a:lnTo>
                    <a:lnTo>
                      <a:pt x="0" y="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8" name="Freeform 430"/>
              <p:cNvSpPr>
                <a:spLocks/>
              </p:cNvSpPr>
              <p:nvPr/>
            </p:nvSpPr>
            <p:spPr bwMode="auto">
              <a:xfrm>
                <a:off x="1777" y="3456"/>
                <a:ext cx="12" cy="20"/>
              </a:xfrm>
              <a:custGeom>
                <a:avLst/>
                <a:gdLst>
                  <a:gd name="T0" fmla="*/ 0 w 37"/>
                  <a:gd name="T1" fmla="*/ 0 h 58"/>
                  <a:gd name="T2" fmla="*/ 0 w 37"/>
                  <a:gd name="T3" fmla="*/ 0 h 58"/>
                  <a:gd name="T4" fmla="*/ 0 w 37"/>
                  <a:gd name="T5" fmla="*/ 0 h 58"/>
                  <a:gd name="T6" fmla="*/ 0 w 37"/>
                  <a:gd name="T7" fmla="*/ 0 h 58"/>
                  <a:gd name="T8" fmla="*/ 0 w 37"/>
                  <a:gd name="T9" fmla="*/ 0 h 58"/>
                  <a:gd name="T10" fmla="*/ 0 w 37"/>
                  <a:gd name="T11" fmla="*/ 0 h 58"/>
                  <a:gd name="T12" fmla="*/ 0 w 37"/>
                  <a:gd name="T13" fmla="*/ 0 h 58"/>
                  <a:gd name="T14" fmla="*/ 0 w 37"/>
                  <a:gd name="T15" fmla="*/ 0 h 58"/>
                  <a:gd name="T16" fmla="*/ 0 w 37"/>
                  <a:gd name="T17" fmla="*/ 0 h 58"/>
                  <a:gd name="T18" fmla="*/ 0 w 37"/>
                  <a:gd name="T19" fmla="*/ 0 h 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
                  <a:gd name="T31" fmla="*/ 0 h 58"/>
                  <a:gd name="T32" fmla="*/ 37 w 37"/>
                  <a:gd name="T33" fmla="*/ 58 h 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 h="58">
                    <a:moveTo>
                      <a:pt x="14" y="43"/>
                    </a:moveTo>
                    <a:lnTo>
                      <a:pt x="0" y="44"/>
                    </a:lnTo>
                    <a:lnTo>
                      <a:pt x="23" y="0"/>
                    </a:lnTo>
                    <a:lnTo>
                      <a:pt x="37" y="4"/>
                    </a:lnTo>
                    <a:lnTo>
                      <a:pt x="15" y="48"/>
                    </a:lnTo>
                    <a:lnTo>
                      <a:pt x="1" y="49"/>
                    </a:lnTo>
                    <a:lnTo>
                      <a:pt x="15" y="48"/>
                    </a:lnTo>
                    <a:lnTo>
                      <a:pt x="10" y="58"/>
                    </a:lnTo>
                    <a:lnTo>
                      <a:pt x="1" y="49"/>
                    </a:lnTo>
                    <a:lnTo>
                      <a:pt x="14" y="4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9" name="Freeform 431"/>
              <p:cNvSpPr>
                <a:spLocks/>
              </p:cNvSpPr>
              <p:nvPr/>
            </p:nvSpPr>
            <p:spPr bwMode="auto">
              <a:xfrm>
                <a:off x="1772" y="3465"/>
                <a:ext cx="10" cy="8"/>
              </a:xfrm>
              <a:custGeom>
                <a:avLst/>
                <a:gdLst>
                  <a:gd name="T0" fmla="*/ 0 w 28"/>
                  <a:gd name="T1" fmla="*/ 0 h 24"/>
                  <a:gd name="T2" fmla="*/ 0 w 28"/>
                  <a:gd name="T3" fmla="*/ 0 h 24"/>
                  <a:gd name="T4" fmla="*/ 0 w 28"/>
                  <a:gd name="T5" fmla="*/ 0 h 24"/>
                  <a:gd name="T6" fmla="*/ 0 w 28"/>
                  <a:gd name="T7" fmla="*/ 0 h 24"/>
                  <a:gd name="T8" fmla="*/ 0 w 28"/>
                  <a:gd name="T9" fmla="*/ 0 h 24"/>
                  <a:gd name="T10" fmla="*/ 0 w 28"/>
                  <a:gd name="T11" fmla="*/ 0 h 24"/>
                  <a:gd name="T12" fmla="*/ 0 w 28"/>
                  <a:gd name="T13" fmla="*/ 0 h 24"/>
                  <a:gd name="T14" fmla="*/ 0 w 28"/>
                  <a:gd name="T15" fmla="*/ 0 h 24"/>
                  <a:gd name="T16" fmla="*/ 0 w 28"/>
                  <a:gd name="T17" fmla="*/ 0 h 24"/>
                  <a:gd name="T18" fmla="*/ 0 w 28"/>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24"/>
                  <a:gd name="T32" fmla="*/ 28 w 28"/>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24">
                    <a:moveTo>
                      <a:pt x="10" y="0"/>
                    </a:moveTo>
                    <a:lnTo>
                      <a:pt x="12" y="2"/>
                    </a:lnTo>
                    <a:lnTo>
                      <a:pt x="28" y="18"/>
                    </a:lnTo>
                    <a:lnTo>
                      <a:pt x="15" y="24"/>
                    </a:lnTo>
                    <a:lnTo>
                      <a:pt x="0" y="8"/>
                    </a:lnTo>
                    <a:lnTo>
                      <a:pt x="2" y="10"/>
                    </a:lnTo>
                    <a:lnTo>
                      <a:pt x="10" y="0"/>
                    </a:lnTo>
                    <a:lnTo>
                      <a:pt x="11" y="1"/>
                    </a:lnTo>
                    <a:lnTo>
                      <a:pt x="12" y="2"/>
                    </a:lnTo>
                    <a:lnTo>
                      <a:pt x="10"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60" name="Freeform 432"/>
              <p:cNvSpPr>
                <a:spLocks/>
              </p:cNvSpPr>
              <p:nvPr/>
            </p:nvSpPr>
            <p:spPr bwMode="auto">
              <a:xfrm>
                <a:off x="1759" y="3459"/>
                <a:ext cx="17" cy="9"/>
              </a:xfrm>
              <a:custGeom>
                <a:avLst/>
                <a:gdLst>
                  <a:gd name="T0" fmla="*/ 0 w 50"/>
                  <a:gd name="T1" fmla="*/ 0 h 27"/>
                  <a:gd name="T2" fmla="*/ 0 w 50"/>
                  <a:gd name="T3" fmla="*/ 0 h 27"/>
                  <a:gd name="T4" fmla="*/ 0 w 50"/>
                  <a:gd name="T5" fmla="*/ 0 h 27"/>
                  <a:gd name="T6" fmla="*/ 0 w 50"/>
                  <a:gd name="T7" fmla="*/ 0 h 27"/>
                  <a:gd name="T8" fmla="*/ 0 w 50"/>
                  <a:gd name="T9" fmla="*/ 0 h 27"/>
                  <a:gd name="T10" fmla="*/ 0 w 50"/>
                  <a:gd name="T11" fmla="*/ 0 h 27"/>
                  <a:gd name="T12" fmla="*/ 0 w 50"/>
                  <a:gd name="T13" fmla="*/ 0 h 27"/>
                  <a:gd name="T14" fmla="*/ 0 w 50"/>
                  <a:gd name="T15" fmla="*/ 0 h 27"/>
                  <a:gd name="T16" fmla="*/ 0 w 50"/>
                  <a:gd name="T17" fmla="*/ 0 h 27"/>
                  <a:gd name="T18" fmla="*/ 0 w 50"/>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27"/>
                  <a:gd name="T32" fmla="*/ 50 w 50"/>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27">
                    <a:moveTo>
                      <a:pt x="17" y="7"/>
                    </a:moveTo>
                    <a:lnTo>
                      <a:pt x="14" y="0"/>
                    </a:lnTo>
                    <a:lnTo>
                      <a:pt x="50" y="17"/>
                    </a:lnTo>
                    <a:lnTo>
                      <a:pt x="42" y="27"/>
                    </a:lnTo>
                    <a:lnTo>
                      <a:pt x="5" y="10"/>
                    </a:lnTo>
                    <a:lnTo>
                      <a:pt x="2" y="3"/>
                    </a:lnTo>
                    <a:lnTo>
                      <a:pt x="5" y="10"/>
                    </a:lnTo>
                    <a:lnTo>
                      <a:pt x="0" y="8"/>
                    </a:lnTo>
                    <a:lnTo>
                      <a:pt x="2" y="3"/>
                    </a:lnTo>
                    <a:lnTo>
                      <a:pt x="17" y="7"/>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61" name="Freeform 433"/>
              <p:cNvSpPr>
                <a:spLocks/>
              </p:cNvSpPr>
              <p:nvPr/>
            </p:nvSpPr>
            <p:spPr bwMode="auto">
              <a:xfrm>
                <a:off x="1760" y="3446"/>
                <a:ext cx="11" cy="15"/>
              </a:xfrm>
              <a:custGeom>
                <a:avLst/>
                <a:gdLst>
                  <a:gd name="T0" fmla="*/ 0 w 33"/>
                  <a:gd name="T1" fmla="*/ 0 h 45"/>
                  <a:gd name="T2" fmla="*/ 0 w 33"/>
                  <a:gd name="T3" fmla="*/ 0 h 45"/>
                  <a:gd name="T4" fmla="*/ 0 w 33"/>
                  <a:gd name="T5" fmla="*/ 0 h 45"/>
                  <a:gd name="T6" fmla="*/ 0 w 33"/>
                  <a:gd name="T7" fmla="*/ 0 h 45"/>
                  <a:gd name="T8" fmla="*/ 0 w 33"/>
                  <a:gd name="T9" fmla="*/ 0 h 45"/>
                  <a:gd name="T10" fmla="*/ 0 w 33"/>
                  <a:gd name="T11" fmla="*/ 0 h 45"/>
                  <a:gd name="T12" fmla="*/ 0 w 33"/>
                  <a:gd name="T13" fmla="*/ 0 h 45"/>
                  <a:gd name="T14" fmla="*/ 0 w 33"/>
                  <a:gd name="T15" fmla="*/ 0 h 45"/>
                  <a:gd name="T16" fmla="*/ 0 w 33"/>
                  <a:gd name="T17" fmla="*/ 0 h 45"/>
                  <a:gd name="T18" fmla="*/ 0 w 33"/>
                  <a:gd name="T19" fmla="*/ 0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
                  <a:gd name="T31" fmla="*/ 0 h 45"/>
                  <a:gd name="T32" fmla="*/ 33 w 33"/>
                  <a:gd name="T33" fmla="*/ 45 h 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 h="45">
                    <a:moveTo>
                      <a:pt x="30" y="0"/>
                    </a:moveTo>
                    <a:lnTo>
                      <a:pt x="31" y="7"/>
                    </a:lnTo>
                    <a:lnTo>
                      <a:pt x="15" y="45"/>
                    </a:lnTo>
                    <a:lnTo>
                      <a:pt x="0" y="41"/>
                    </a:lnTo>
                    <a:lnTo>
                      <a:pt x="17" y="2"/>
                    </a:lnTo>
                    <a:lnTo>
                      <a:pt x="18" y="9"/>
                    </a:lnTo>
                    <a:lnTo>
                      <a:pt x="30" y="0"/>
                    </a:lnTo>
                    <a:lnTo>
                      <a:pt x="33" y="4"/>
                    </a:lnTo>
                    <a:lnTo>
                      <a:pt x="31" y="7"/>
                    </a:lnTo>
                    <a:lnTo>
                      <a:pt x="30"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62" name="Freeform 434"/>
              <p:cNvSpPr>
                <a:spLocks/>
              </p:cNvSpPr>
              <p:nvPr/>
            </p:nvSpPr>
            <p:spPr bwMode="auto">
              <a:xfrm>
                <a:off x="1753" y="3436"/>
                <a:ext cx="17" cy="13"/>
              </a:xfrm>
              <a:custGeom>
                <a:avLst/>
                <a:gdLst>
                  <a:gd name="T0" fmla="*/ 0 w 49"/>
                  <a:gd name="T1" fmla="*/ 0 h 41"/>
                  <a:gd name="T2" fmla="*/ 0 w 49"/>
                  <a:gd name="T3" fmla="*/ 0 h 41"/>
                  <a:gd name="T4" fmla="*/ 0 w 49"/>
                  <a:gd name="T5" fmla="*/ 0 h 41"/>
                  <a:gd name="T6" fmla="*/ 0 w 49"/>
                  <a:gd name="T7" fmla="*/ 0 h 41"/>
                  <a:gd name="T8" fmla="*/ 0 w 49"/>
                  <a:gd name="T9" fmla="*/ 0 h 41"/>
                  <a:gd name="T10" fmla="*/ 0 w 49"/>
                  <a:gd name="T11" fmla="*/ 0 h 41"/>
                  <a:gd name="T12" fmla="*/ 0 w 49"/>
                  <a:gd name="T13" fmla="*/ 0 h 41"/>
                  <a:gd name="T14" fmla="*/ 0 w 49"/>
                  <a:gd name="T15" fmla="*/ 0 h 41"/>
                  <a:gd name="T16" fmla="*/ 0 w 49"/>
                  <a:gd name="T17" fmla="*/ 0 h 41"/>
                  <a:gd name="T18" fmla="*/ 0 w 49"/>
                  <a:gd name="T19" fmla="*/ 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
                  <a:gd name="T31" fmla="*/ 0 h 41"/>
                  <a:gd name="T32" fmla="*/ 49 w 49"/>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 h="41">
                    <a:moveTo>
                      <a:pt x="11" y="0"/>
                    </a:moveTo>
                    <a:lnTo>
                      <a:pt x="12" y="0"/>
                    </a:lnTo>
                    <a:lnTo>
                      <a:pt x="49" y="32"/>
                    </a:lnTo>
                    <a:lnTo>
                      <a:pt x="37" y="41"/>
                    </a:lnTo>
                    <a:lnTo>
                      <a:pt x="0" y="8"/>
                    </a:lnTo>
                    <a:lnTo>
                      <a:pt x="1" y="8"/>
                    </a:lnTo>
                    <a:lnTo>
                      <a:pt x="12" y="0"/>
                    </a:lnTo>
                    <a:lnTo>
                      <a:pt x="11"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63" name="Freeform 435"/>
              <p:cNvSpPr>
                <a:spLocks/>
              </p:cNvSpPr>
              <p:nvPr/>
            </p:nvSpPr>
            <p:spPr bwMode="auto">
              <a:xfrm>
                <a:off x="1749" y="3430"/>
                <a:ext cx="8" cy="8"/>
              </a:xfrm>
              <a:custGeom>
                <a:avLst/>
                <a:gdLst>
                  <a:gd name="T0" fmla="*/ 0 w 25"/>
                  <a:gd name="T1" fmla="*/ 0 h 24"/>
                  <a:gd name="T2" fmla="*/ 0 w 25"/>
                  <a:gd name="T3" fmla="*/ 0 h 24"/>
                  <a:gd name="T4" fmla="*/ 0 w 25"/>
                  <a:gd name="T5" fmla="*/ 0 h 24"/>
                  <a:gd name="T6" fmla="*/ 0 w 25"/>
                  <a:gd name="T7" fmla="*/ 0 h 24"/>
                  <a:gd name="T8" fmla="*/ 0 w 25"/>
                  <a:gd name="T9" fmla="*/ 0 h 24"/>
                  <a:gd name="T10" fmla="*/ 0 w 25"/>
                  <a:gd name="T11" fmla="*/ 0 h 24"/>
                  <a:gd name="T12" fmla="*/ 0 w 25"/>
                  <a:gd name="T13" fmla="*/ 0 h 24"/>
                  <a:gd name="T14" fmla="*/ 0 w 25"/>
                  <a:gd name="T15" fmla="*/ 0 h 24"/>
                  <a:gd name="T16" fmla="*/ 0 w 25"/>
                  <a:gd name="T17" fmla="*/ 0 h 24"/>
                  <a:gd name="T18" fmla="*/ 0 w 25"/>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24"/>
                  <a:gd name="T32" fmla="*/ 25 w 25"/>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24">
                    <a:moveTo>
                      <a:pt x="0" y="5"/>
                    </a:moveTo>
                    <a:lnTo>
                      <a:pt x="10" y="5"/>
                    </a:lnTo>
                    <a:lnTo>
                      <a:pt x="25" y="16"/>
                    </a:lnTo>
                    <a:lnTo>
                      <a:pt x="15" y="24"/>
                    </a:lnTo>
                    <a:lnTo>
                      <a:pt x="0" y="13"/>
                    </a:lnTo>
                    <a:lnTo>
                      <a:pt x="10" y="13"/>
                    </a:lnTo>
                    <a:lnTo>
                      <a:pt x="0" y="5"/>
                    </a:lnTo>
                    <a:lnTo>
                      <a:pt x="5" y="0"/>
                    </a:lnTo>
                    <a:lnTo>
                      <a:pt x="11" y="5"/>
                    </a:lnTo>
                    <a:lnTo>
                      <a:pt x="0" y="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64" name="Freeform 436"/>
              <p:cNvSpPr>
                <a:spLocks/>
              </p:cNvSpPr>
              <p:nvPr/>
            </p:nvSpPr>
            <p:spPr bwMode="auto">
              <a:xfrm>
                <a:off x="1736" y="3432"/>
                <a:ext cx="16" cy="13"/>
              </a:xfrm>
              <a:custGeom>
                <a:avLst/>
                <a:gdLst>
                  <a:gd name="T0" fmla="*/ 0 w 49"/>
                  <a:gd name="T1" fmla="*/ 0 h 39"/>
                  <a:gd name="T2" fmla="*/ 0 w 49"/>
                  <a:gd name="T3" fmla="*/ 0 h 39"/>
                  <a:gd name="T4" fmla="*/ 0 w 49"/>
                  <a:gd name="T5" fmla="*/ 0 h 39"/>
                  <a:gd name="T6" fmla="*/ 0 w 49"/>
                  <a:gd name="T7" fmla="*/ 0 h 39"/>
                  <a:gd name="T8" fmla="*/ 0 w 49"/>
                  <a:gd name="T9" fmla="*/ 0 h 39"/>
                  <a:gd name="T10" fmla="*/ 0 w 49"/>
                  <a:gd name="T11" fmla="*/ 0 h 39"/>
                  <a:gd name="T12" fmla="*/ 0 w 49"/>
                  <a:gd name="T13" fmla="*/ 0 h 39"/>
                  <a:gd name="T14" fmla="*/ 0 w 49"/>
                  <a:gd name="T15" fmla="*/ 0 h 39"/>
                  <a:gd name="T16" fmla="*/ 0 w 49"/>
                  <a:gd name="T17" fmla="*/ 0 h 39"/>
                  <a:gd name="T18" fmla="*/ 0 w 49"/>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
                  <a:gd name="T31" fmla="*/ 0 h 39"/>
                  <a:gd name="T32" fmla="*/ 49 w 49"/>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 h="39">
                    <a:moveTo>
                      <a:pt x="12" y="27"/>
                    </a:moveTo>
                    <a:lnTo>
                      <a:pt x="1" y="27"/>
                    </a:lnTo>
                    <a:lnTo>
                      <a:pt x="39" y="0"/>
                    </a:lnTo>
                    <a:lnTo>
                      <a:pt x="49" y="8"/>
                    </a:lnTo>
                    <a:lnTo>
                      <a:pt x="11" y="35"/>
                    </a:lnTo>
                    <a:lnTo>
                      <a:pt x="0" y="35"/>
                    </a:lnTo>
                    <a:lnTo>
                      <a:pt x="11" y="35"/>
                    </a:lnTo>
                    <a:lnTo>
                      <a:pt x="6" y="39"/>
                    </a:lnTo>
                    <a:lnTo>
                      <a:pt x="0" y="35"/>
                    </a:lnTo>
                    <a:lnTo>
                      <a:pt x="12" y="27"/>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65" name="Freeform 437"/>
              <p:cNvSpPr>
                <a:spLocks/>
              </p:cNvSpPr>
              <p:nvPr/>
            </p:nvSpPr>
            <p:spPr bwMode="auto">
              <a:xfrm>
                <a:off x="1728" y="3436"/>
                <a:ext cx="12" cy="8"/>
              </a:xfrm>
              <a:custGeom>
                <a:avLst/>
                <a:gdLst>
                  <a:gd name="T0" fmla="*/ 0 w 34"/>
                  <a:gd name="T1" fmla="*/ 0 h 24"/>
                  <a:gd name="T2" fmla="*/ 0 w 34"/>
                  <a:gd name="T3" fmla="*/ 0 h 24"/>
                  <a:gd name="T4" fmla="*/ 0 w 34"/>
                  <a:gd name="T5" fmla="*/ 0 h 24"/>
                  <a:gd name="T6" fmla="*/ 0 w 34"/>
                  <a:gd name="T7" fmla="*/ 0 h 24"/>
                  <a:gd name="T8" fmla="*/ 0 w 34"/>
                  <a:gd name="T9" fmla="*/ 0 h 24"/>
                  <a:gd name="T10" fmla="*/ 0 w 34"/>
                  <a:gd name="T11" fmla="*/ 0 h 24"/>
                  <a:gd name="T12" fmla="*/ 0 w 34"/>
                  <a:gd name="T13" fmla="*/ 0 h 24"/>
                  <a:gd name="T14" fmla="*/ 0 w 34"/>
                  <a:gd name="T15" fmla="*/ 0 h 24"/>
                  <a:gd name="T16" fmla="*/ 0 w 34"/>
                  <a:gd name="T17" fmla="*/ 0 h 24"/>
                  <a:gd name="T18" fmla="*/ 0 w 34"/>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24"/>
                  <a:gd name="T32" fmla="*/ 34 w 3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24">
                    <a:moveTo>
                      <a:pt x="15" y="1"/>
                    </a:moveTo>
                    <a:lnTo>
                      <a:pt x="14" y="0"/>
                    </a:lnTo>
                    <a:lnTo>
                      <a:pt x="34" y="16"/>
                    </a:lnTo>
                    <a:lnTo>
                      <a:pt x="22" y="24"/>
                    </a:lnTo>
                    <a:lnTo>
                      <a:pt x="1" y="8"/>
                    </a:lnTo>
                    <a:lnTo>
                      <a:pt x="0" y="7"/>
                    </a:lnTo>
                    <a:lnTo>
                      <a:pt x="1" y="8"/>
                    </a:lnTo>
                    <a:lnTo>
                      <a:pt x="0" y="7"/>
                    </a:lnTo>
                    <a:lnTo>
                      <a:pt x="15"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66" name="Freeform 438"/>
              <p:cNvSpPr>
                <a:spLocks/>
              </p:cNvSpPr>
              <p:nvPr/>
            </p:nvSpPr>
            <p:spPr bwMode="auto">
              <a:xfrm>
                <a:off x="1716" y="3420"/>
                <a:ext cx="17" cy="18"/>
              </a:xfrm>
              <a:custGeom>
                <a:avLst/>
                <a:gdLst>
                  <a:gd name="T0" fmla="*/ 0 w 51"/>
                  <a:gd name="T1" fmla="*/ 0 h 55"/>
                  <a:gd name="T2" fmla="*/ 0 w 51"/>
                  <a:gd name="T3" fmla="*/ 0 h 55"/>
                  <a:gd name="T4" fmla="*/ 0 w 51"/>
                  <a:gd name="T5" fmla="*/ 0 h 55"/>
                  <a:gd name="T6" fmla="*/ 0 w 51"/>
                  <a:gd name="T7" fmla="*/ 0 h 55"/>
                  <a:gd name="T8" fmla="*/ 0 w 51"/>
                  <a:gd name="T9" fmla="*/ 0 h 55"/>
                  <a:gd name="T10" fmla="*/ 0 w 51"/>
                  <a:gd name="T11" fmla="*/ 0 h 55"/>
                  <a:gd name="T12" fmla="*/ 0 w 51"/>
                  <a:gd name="T13" fmla="*/ 0 h 55"/>
                  <a:gd name="T14" fmla="*/ 0 w 51"/>
                  <a:gd name="T15" fmla="*/ 0 h 55"/>
                  <a:gd name="T16" fmla="*/ 0 w 51"/>
                  <a:gd name="T17" fmla="*/ 0 h 55"/>
                  <a:gd name="T18" fmla="*/ 0 w 51"/>
                  <a:gd name="T19" fmla="*/ 0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55"/>
                  <a:gd name="T32" fmla="*/ 51 w 51"/>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55">
                    <a:moveTo>
                      <a:pt x="3" y="3"/>
                    </a:moveTo>
                    <a:lnTo>
                      <a:pt x="14" y="5"/>
                    </a:lnTo>
                    <a:lnTo>
                      <a:pt x="51" y="49"/>
                    </a:lnTo>
                    <a:lnTo>
                      <a:pt x="36" y="55"/>
                    </a:lnTo>
                    <a:lnTo>
                      <a:pt x="0" y="11"/>
                    </a:lnTo>
                    <a:lnTo>
                      <a:pt x="11" y="13"/>
                    </a:lnTo>
                    <a:lnTo>
                      <a:pt x="3" y="3"/>
                    </a:lnTo>
                    <a:lnTo>
                      <a:pt x="10" y="0"/>
                    </a:lnTo>
                    <a:lnTo>
                      <a:pt x="14" y="5"/>
                    </a:lnTo>
                    <a:lnTo>
                      <a:pt x="3" y="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67" name="Freeform 439"/>
              <p:cNvSpPr>
                <a:spLocks/>
              </p:cNvSpPr>
              <p:nvPr/>
            </p:nvSpPr>
            <p:spPr bwMode="auto">
              <a:xfrm>
                <a:off x="1704" y="3421"/>
                <a:ext cx="16" cy="8"/>
              </a:xfrm>
              <a:custGeom>
                <a:avLst/>
                <a:gdLst>
                  <a:gd name="T0" fmla="*/ 0 w 47"/>
                  <a:gd name="T1" fmla="*/ 0 h 25"/>
                  <a:gd name="T2" fmla="*/ 0 w 47"/>
                  <a:gd name="T3" fmla="*/ 0 h 25"/>
                  <a:gd name="T4" fmla="*/ 0 w 47"/>
                  <a:gd name="T5" fmla="*/ 0 h 25"/>
                  <a:gd name="T6" fmla="*/ 0 w 47"/>
                  <a:gd name="T7" fmla="*/ 0 h 25"/>
                  <a:gd name="T8" fmla="*/ 0 w 47"/>
                  <a:gd name="T9" fmla="*/ 0 h 25"/>
                  <a:gd name="T10" fmla="*/ 0 w 47"/>
                  <a:gd name="T11" fmla="*/ 0 h 25"/>
                  <a:gd name="T12" fmla="*/ 0 w 47"/>
                  <a:gd name="T13" fmla="*/ 0 h 25"/>
                  <a:gd name="T14" fmla="*/ 0 w 47"/>
                  <a:gd name="T15" fmla="*/ 0 h 25"/>
                  <a:gd name="T16" fmla="*/ 0 w 47"/>
                  <a:gd name="T17" fmla="*/ 0 h 25"/>
                  <a:gd name="T18" fmla="*/ 0 w 47"/>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
                  <a:gd name="T31" fmla="*/ 0 h 25"/>
                  <a:gd name="T32" fmla="*/ 47 w 47"/>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 h="25">
                    <a:moveTo>
                      <a:pt x="0" y="17"/>
                    </a:moveTo>
                    <a:lnTo>
                      <a:pt x="2" y="15"/>
                    </a:lnTo>
                    <a:lnTo>
                      <a:pt x="39" y="0"/>
                    </a:lnTo>
                    <a:lnTo>
                      <a:pt x="47" y="10"/>
                    </a:lnTo>
                    <a:lnTo>
                      <a:pt x="10" y="25"/>
                    </a:lnTo>
                    <a:lnTo>
                      <a:pt x="12" y="23"/>
                    </a:lnTo>
                    <a:lnTo>
                      <a:pt x="0" y="17"/>
                    </a:lnTo>
                    <a:lnTo>
                      <a:pt x="1" y="16"/>
                    </a:lnTo>
                    <a:lnTo>
                      <a:pt x="2" y="15"/>
                    </a:lnTo>
                    <a:lnTo>
                      <a:pt x="0" y="17"/>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68" name="Freeform 440"/>
              <p:cNvSpPr>
                <a:spLocks/>
              </p:cNvSpPr>
              <p:nvPr/>
            </p:nvSpPr>
            <p:spPr bwMode="auto">
              <a:xfrm>
                <a:off x="1686" y="3426"/>
                <a:ext cx="22" cy="22"/>
              </a:xfrm>
              <a:custGeom>
                <a:avLst/>
                <a:gdLst>
                  <a:gd name="T0" fmla="*/ 0 w 68"/>
                  <a:gd name="T1" fmla="*/ 0 h 66"/>
                  <a:gd name="T2" fmla="*/ 0 w 68"/>
                  <a:gd name="T3" fmla="*/ 0 h 66"/>
                  <a:gd name="T4" fmla="*/ 0 w 68"/>
                  <a:gd name="T5" fmla="*/ 0 h 66"/>
                  <a:gd name="T6" fmla="*/ 0 w 68"/>
                  <a:gd name="T7" fmla="*/ 0 h 66"/>
                  <a:gd name="T8" fmla="*/ 0 w 68"/>
                  <a:gd name="T9" fmla="*/ 0 h 66"/>
                  <a:gd name="T10" fmla="*/ 0 w 68"/>
                  <a:gd name="T11" fmla="*/ 0 h 66"/>
                  <a:gd name="T12" fmla="*/ 0 w 68"/>
                  <a:gd name="T13" fmla="*/ 0 h 66"/>
                  <a:gd name="T14" fmla="*/ 0 w 68"/>
                  <a:gd name="T15" fmla="*/ 0 h 66"/>
                  <a:gd name="T16" fmla="*/ 0 w 68"/>
                  <a:gd name="T17" fmla="*/ 0 h 66"/>
                  <a:gd name="T18" fmla="*/ 0 w 68"/>
                  <a:gd name="T19" fmla="*/ 0 h 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8"/>
                  <a:gd name="T31" fmla="*/ 0 h 66"/>
                  <a:gd name="T32" fmla="*/ 68 w 68"/>
                  <a:gd name="T33" fmla="*/ 66 h 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8" h="66">
                    <a:moveTo>
                      <a:pt x="0" y="62"/>
                    </a:moveTo>
                    <a:lnTo>
                      <a:pt x="2" y="59"/>
                    </a:lnTo>
                    <a:lnTo>
                      <a:pt x="56" y="0"/>
                    </a:lnTo>
                    <a:lnTo>
                      <a:pt x="68" y="6"/>
                    </a:lnTo>
                    <a:lnTo>
                      <a:pt x="14" y="66"/>
                    </a:lnTo>
                    <a:lnTo>
                      <a:pt x="16" y="62"/>
                    </a:lnTo>
                    <a:lnTo>
                      <a:pt x="0" y="62"/>
                    </a:lnTo>
                    <a:lnTo>
                      <a:pt x="0" y="60"/>
                    </a:lnTo>
                    <a:lnTo>
                      <a:pt x="2" y="59"/>
                    </a:lnTo>
                    <a:lnTo>
                      <a:pt x="0" y="6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69" name="Freeform 441"/>
              <p:cNvSpPr>
                <a:spLocks/>
              </p:cNvSpPr>
              <p:nvPr/>
            </p:nvSpPr>
            <p:spPr bwMode="auto">
              <a:xfrm>
                <a:off x="1686" y="3447"/>
                <a:ext cx="5" cy="14"/>
              </a:xfrm>
              <a:custGeom>
                <a:avLst/>
                <a:gdLst>
                  <a:gd name="T0" fmla="*/ 0 w 16"/>
                  <a:gd name="T1" fmla="*/ 0 h 43"/>
                  <a:gd name="T2" fmla="*/ 0 w 16"/>
                  <a:gd name="T3" fmla="*/ 0 h 43"/>
                  <a:gd name="T4" fmla="*/ 0 w 16"/>
                  <a:gd name="T5" fmla="*/ 0 h 43"/>
                  <a:gd name="T6" fmla="*/ 0 w 16"/>
                  <a:gd name="T7" fmla="*/ 0 h 43"/>
                  <a:gd name="T8" fmla="*/ 0 w 16"/>
                  <a:gd name="T9" fmla="*/ 0 h 43"/>
                  <a:gd name="T10" fmla="*/ 0 w 16"/>
                  <a:gd name="T11" fmla="*/ 0 h 43"/>
                  <a:gd name="T12" fmla="*/ 0 w 16"/>
                  <a:gd name="T13" fmla="*/ 0 h 43"/>
                  <a:gd name="T14" fmla="*/ 0 w 16"/>
                  <a:gd name="T15" fmla="*/ 0 h 43"/>
                  <a:gd name="T16" fmla="*/ 0 w 16"/>
                  <a:gd name="T17" fmla="*/ 0 h 43"/>
                  <a:gd name="T18" fmla="*/ 0 w 16"/>
                  <a:gd name="T19" fmla="*/ 0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43"/>
                  <a:gd name="T32" fmla="*/ 16 w 16"/>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43">
                    <a:moveTo>
                      <a:pt x="1" y="37"/>
                    </a:moveTo>
                    <a:lnTo>
                      <a:pt x="0" y="40"/>
                    </a:lnTo>
                    <a:lnTo>
                      <a:pt x="0" y="0"/>
                    </a:lnTo>
                    <a:lnTo>
                      <a:pt x="16" y="0"/>
                    </a:lnTo>
                    <a:lnTo>
                      <a:pt x="16" y="40"/>
                    </a:lnTo>
                    <a:lnTo>
                      <a:pt x="15" y="43"/>
                    </a:lnTo>
                    <a:lnTo>
                      <a:pt x="16" y="40"/>
                    </a:lnTo>
                    <a:lnTo>
                      <a:pt x="16" y="41"/>
                    </a:lnTo>
                    <a:lnTo>
                      <a:pt x="15" y="43"/>
                    </a:lnTo>
                    <a:lnTo>
                      <a:pt x="1" y="37"/>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70" name="Freeform 442"/>
              <p:cNvSpPr>
                <a:spLocks/>
              </p:cNvSpPr>
              <p:nvPr/>
            </p:nvSpPr>
            <p:spPr bwMode="auto">
              <a:xfrm>
                <a:off x="1677" y="3459"/>
                <a:ext cx="14" cy="14"/>
              </a:xfrm>
              <a:custGeom>
                <a:avLst/>
                <a:gdLst>
                  <a:gd name="T0" fmla="*/ 0 w 40"/>
                  <a:gd name="T1" fmla="*/ 0 h 40"/>
                  <a:gd name="T2" fmla="*/ 0 w 40"/>
                  <a:gd name="T3" fmla="*/ 0 h 40"/>
                  <a:gd name="T4" fmla="*/ 0 w 40"/>
                  <a:gd name="T5" fmla="*/ 0 h 40"/>
                  <a:gd name="T6" fmla="*/ 0 w 40"/>
                  <a:gd name="T7" fmla="*/ 0 h 40"/>
                  <a:gd name="T8" fmla="*/ 0 w 40"/>
                  <a:gd name="T9" fmla="*/ 0 h 40"/>
                  <a:gd name="T10" fmla="*/ 0 w 40"/>
                  <a:gd name="T11" fmla="*/ 0 h 40"/>
                  <a:gd name="T12" fmla="*/ 0 w 40"/>
                  <a:gd name="T13" fmla="*/ 0 h 40"/>
                  <a:gd name="T14" fmla="*/ 0 w 40"/>
                  <a:gd name="T15" fmla="*/ 0 h 40"/>
                  <a:gd name="T16" fmla="*/ 0 w 40"/>
                  <a:gd name="T17" fmla="*/ 0 h 40"/>
                  <a:gd name="T18" fmla="*/ 0 w 40"/>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40"/>
                  <a:gd name="T32" fmla="*/ 40 w 40"/>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40">
                    <a:moveTo>
                      <a:pt x="8" y="40"/>
                    </a:moveTo>
                    <a:lnTo>
                      <a:pt x="4" y="32"/>
                    </a:lnTo>
                    <a:lnTo>
                      <a:pt x="26" y="0"/>
                    </a:lnTo>
                    <a:lnTo>
                      <a:pt x="40" y="6"/>
                    </a:lnTo>
                    <a:lnTo>
                      <a:pt x="19" y="38"/>
                    </a:lnTo>
                    <a:lnTo>
                      <a:pt x="14" y="30"/>
                    </a:lnTo>
                    <a:lnTo>
                      <a:pt x="8" y="40"/>
                    </a:lnTo>
                    <a:lnTo>
                      <a:pt x="0" y="38"/>
                    </a:lnTo>
                    <a:lnTo>
                      <a:pt x="4" y="32"/>
                    </a:lnTo>
                    <a:lnTo>
                      <a:pt x="8" y="4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71" name="Freeform 443"/>
              <p:cNvSpPr>
                <a:spLocks/>
              </p:cNvSpPr>
              <p:nvPr/>
            </p:nvSpPr>
            <p:spPr bwMode="auto">
              <a:xfrm>
                <a:off x="1680" y="3469"/>
                <a:ext cx="26" cy="8"/>
              </a:xfrm>
              <a:custGeom>
                <a:avLst/>
                <a:gdLst>
                  <a:gd name="T0" fmla="*/ 0 w 78"/>
                  <a:gd name="T1" fmla="*/ 0 h 22"/>
                  <a:gd name="T2" fmla="*/ 0 w 78"/>
                  <a:gd name="T3" fmla="*/ 0 h 22"/>
                  <a:gd name="T4" fmla="*/ 0 w 78"/>
                  <a:gd name="T5" fmla="*/ 0 h 22"/>
                  <a:gd name="T6" fmla="*/ 0 w 78"/>
                  <a:gd name="T7" fmla="*/ 0 h 22"/>
                  <a:gd name="T8" fmla="*/ 0 w 78"/>
                  <a:gd name="T9" fmla="*/ 0 h 22"/>
                  <a:gd name="T10" fmla="*/ 0 w 78"/>
                  <a:gd name="T11" fmla="*/ 0 h 22"/>
                  <a:gd name="T12" fmla="*/ 0 w 78"/>
                  <a:gd name="T13" fmla="*/ 0 h 22"/>
                  <a:gd name="T14" fmla="*/ 0 w 78"/>
                  <a:gd name="T15" fmla="*/ 0 h 22"/>
                  <a:gd name="T16" fmla="*/ 0 w 78"/>
                  <a:gd name="T17" fmla="*/ 0 h 22"/>
                  <a:gd name="T18" fmla="*/ 0 w 78"/>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
                  <a:gd name="T31" fmla="*/ 0 h 22"/>
                  <a:gd name="T32" fmla="*/ 78 w 78"/>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 h="22">
                    <a:moveTo>
                      <a:pt x="40" y="10"/>
                    </a:moveTo>
                    <a:lnTo>
                      <a:pt x="37" y="21"/>
                    </a:lnTo>
                    <a:lnTo>
                      <a:pt x="0" y="10"/>
                    </a:lnTo>
                    <a:lnTo>
                      <a:pt x="6" y="0"/>
                    </a:lnTo>
                    <a:lnTo>
                      <a:pt x="43" y="11"/>
                    </a:lnTo>
                    <a:lnTo>
                      <a:pt x="40" y="22"/>
                    </a:lnTo>
                    <a:lnTo>
                      <a:pt x="43" y="11"/>
                    </a:lnTo>
                    <a:lnTo>
                      <a:pt x="78" y="22"/>
                    </a:lnTo>
                    <a:lnTo>
                      <a:pt x="40" y="22"/>
                    </a:lnTo>
                    <a:lnTo>
                      <a:pt x="40" y="1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72" name="Freeform 444"/>
              <p:cNvSpPr>
                <a:spLocks/>
              </p:cNvSpPr>
              <p:nvPr/>
            </p:nvSpPr>
            <p:spPr bwMode="auto">
              <a:xfrm>
                <a:off x="1679" y="3473"/>
                <a:ext cx="14" cy="4"/>
              </a:xfrm>
              <a:custGeom>
                <a:avLst/>
                <a:gdLst>
                  <a:gd name="T0" fmla="*/ 0 w 44"/>
                  <a:gd name="T1" fmla="*/ 0 h 12"/>
                  <a:gd name="T2" fmla="*/ 0 w 44"/>
                  <a:gd name="T3" fmla="*/ 0 h 12"/>
                  <a:gd name="T4" fmla="*/ 0 w 44"/>
                  <a:gd name="T5" fmla="*/ 0 h 12"/>
                  <a:gd name="T6" fmla="*/ 0 w 44"/>
                  <a:gd name="T7" fmla="*/ 0 h 12"/>
                  <a:gd name="T8" fmla="*/ 0 w 44"/>
                  <a:gd name="T9" fmla="*/ 0 h 12"/>
                  <a:gd name="T10" fmla="*/ 0 w 44"/>
                  <a:gd name="T11" fmla="*/ 0 h 12"/>
                  <a:gd name="T12" fmla="*/ 0 w 44"/>
                  <a:gd name="T13" fmla="*/ 0 h 12"/>
                  <a:gd name="T14" fmla="*/ 0 w 44"/>
                  <a:gd name="T15" fmla="*/ 0 h 12"/>
                  <a:gd name="T16" fmla="*/ 0 w 44"/>
                  <a:gd name="T17" fmla="*/ 0 h 12"/>
                  <a:gd name="T18" fmla="*/ 0 w 44"/>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12"/>
                  <a:gd name="T32" fmla="*/ 44 w 44"/>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12">
                    <a:moveTo>
                      <a:pt x="0" y="4"/>
                    </a:moveTo>
                    <a:lnTo>
                      <a:pt x="7" y="0"/>
                    </a:lnTo>
                    <a:lnTo>
                      <a:pt x="44" y="0"/>
                    </a:lnTo>
                    <a:lnTo>
                      <a:pt x="44" y="12"/>
                    </a:lnTo>
                    <a:lnTo>
                      <a:pt x="7" y="12"/>
                    </a:lnTo>
                    <a:lnTo>
                      <a:pt x="15" y="8"/>
                    </a:lnTo>
                    <a:lnTo>
                      <a:pt x="0" y="4"/>
                    </a:lnTo>
                    <a:lnTo>
                      <a:pt x="2" y="0"/>
                    </a:lnTo>
                    <a:lnTo>
                      <a:pt x="7" y="0"/>
                    </a:lnTo>
                    <a:lnTo>
                      <a:pt x="0" y="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73" name="Freeform 445"/>
              <p:cNvSpPr>
                <a:spLocks/>
              </p:cNvSpPr>
              <p:nvPr/>
            </p:nvSpPr>
            <p:spPr bwMode="auto">
              <a:xfrm>
                <a:off x="1673" y="3474"/>
                <a:ext cx="11" cy="13"/>
              </a:xfrm>
              <a:custGeom>
                <a:avLst/>
                <a:gdLst>
                  <a:gd name="T0" fmla="*/ 0 w 33"/>
                  <a:gd name="T1" fmla="*/ 0 h 38"/>
                  <a:gd name="T2" fmla="*/ 0 w 33"/>
                  <a:gd name="T3" fmla="*/ 0 h 38"/>
                  <a:gd name="T4" fmla="*/ 0 w 33"/>
                  <a:gd name="T5" fmla="*/ 0 h 38"/>
                  <a:gd name="T6" fmla="*/ 0 w 33"/>
                  <a:gd name="T7" fmla="*/ 0 h 38"/>
                  <a:gd name="T8" fmla="*/ 0 w 33"/>
                  <a:gd name="T9" fmla="*/ 0 h 38"/>
                  <a:gd name="T10" fmla="*/ 0 w 33"/>
                  <a:gd name="T11" fmla="*/ 0 h 38"/>
                  <a:gd name="T12" fmla="*/ 0 w 33"/>
                  <a:gd name="T13" fmla="*/ 0 h 38"/>
                  <a:gd name="T14" fmla="*/ 0 w 33"/>
                  <a:gd name="T15" fmla="*/ 0 h 38"/>
                  <a:gd name="T16" fmla="*/ 0 w 33"/>
                  <a:gd name="T17" fmla="*/ 0 h 38"/>
                  <a:gd name="T18" fmla="*/ 0 w 33"/>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
                  <a:gd name="T31" fmla="*/ 0 h 38"/>
                  <a:gd name="T32" fmla="*/ 33 w 33"/>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 h="38">
                    <a:moveTo>
                      <a:pt x="3" y="38"/>
                    </a:moveTo>
                    <a:lnTo>
                      <a:pt x="2" y="32"/>
                    </a:lnTo>
                    <a:lnTo>
                      <a:pt x="18" y="0"/>
                    </a:lnTo>
                    <a:lnTo>
                      <a:pt x="33" y="4"/>
                    </a:lnTo>
                    <a:lnTo>
                      <a:pt x="16" y="36"/>
                    </a:lnTo>
                    <a:lnTo>
                      <a:pt x="15" y="30"/>
                    </a:lnTo>
                    <a:lnTo>
                      <a:pt x="3" y="38"/>
                    </a:lnTo>
                    <a:lnTo>
                      <a:pt x="0" y="35"/>
                    </a:lnTo>
                    <a:lnTo>
                      <a:pt x="2" y="32"/>
                    </a:lnTo>
                    <a:lnTo>
                      <a:pt x="3" y="38"/>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74" name="Freeform 446"/>
              <p:cNvSpPr>
                <a:spLocks/>
              </p:cNvSpPr>
              <p:nvPr/>
            </p:nvSpPr>
            <p:spPr bwMode="auto">
              <a:xfrm>
                <a:off x="1674" y="3484"/>
                <a:ext cx="9" cy="7"/>
              </a:xfrm>
              <a:custGeom>
                <a:avLst/>
                <a:gdLst>
                  <a:gd name="T0" fmla="*/ 0 w 29"/>
                  <a:gd name="T1" fmla="*/ 0 h 20"/>
                  <a:gd name="T2" fmla="*/ 0 w 29"/>
                  <a:gd name="T3" fmla="*/ 0 h 20"/>
                  <a:gd name="T4" fmla="*/ 0 w 29"/>
                  <a:gd name="T5" fmla="*/ 0 h 20"/>
                  <a:gd name="T6" fmla="*/ 0 w 29"/>
                  <a:gd name="T7" fmla="*/ 0 h 20"/>
                  <a:gd name="T8" fmla="*/ 0 w 29"/>
                  <a:gd name="T9" fmla="*/ 0 h 20"/>
                  <a:gd name="T10" fmla="*/ 0 w 29"/>
                  <a:gd name="T11" fmla="*/ 0 h 20"/>
                  <a:gd name="T12" fmla="*/ 0 w 29"/>
                  <a:gd name="T13" fmla="*/ 0 h 20"/>
                  <a:gd name="T14" fmla="*/ 0 w 29"/>
                  <a:gd name="T15" fmla="*/ 0 h 20"/>
                  <a:gd name="T16" fmla="*/ 0 w 29"/>
                  <a:gd name="T17" fmla="*/ 0 h 20"/>
                  <a:gd name="T18" fmla="*/ 0 w 29"/>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
                  <a:gd name="T31" fmla="*/ 0 h 20"/>
                  <a:gd name="T32" fmla="*/ 29 w 29"/>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 h="20">
                    <a:moveTo>
                      <a:pt x="14" y="19"/>
                    </a:moveTo>
                    <a:lnTo>
                      <a:pt x="15" y="20"/>
                    </a:lnTo>
                    <a:lnTo>
                      <a:pt x="0" y="8"/>
                    </a:lnTo>
                    <a:lnTo>
                      <a:pt x="12" y="0"/>
                    </a:lnTo>
                    <a:lnTo>
                      <a:pt x="28" y="12"/>
                    </a:lnTo>
                    <a:lnTo>
                      <a:pt x="29" y="13"/>
                    </a:lnTo>
                    <a:lnTo>
                      <a:pt x="28" y="12"/>
                    </a:lnTo>
                    <a:lnTo>
                      <a:pt x="28" y="13"/>
                    </a:lnTo>
                    <a:lnTo>
                      <a:pt x="29" y="13"/>
                    </a:lnTo>
                    <a:lnTo>
                      <a:pt x="14" y="19"/>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75" name="Freeform 447"/>
              <p:cNvSpPr>
                <a:spLocks/>
              </p:cNvSpPr>
              <p:nvPr/>
            </p:nvSpPr>
            <p:spPr bwMode="auto">
              <a:xfrm>
                <a:off x="1678" y="3488"/>
                <a:ext cx="15" cy="14"/>
              </a:xfrm>
              <a:custGeom>
                <a:avLst/>
                <a:gdLst>
                  <a:gd name="T0" fmla="*/ 0 w 44"/>
                  <a:gd name="T1" fmla="*/ 0 h 40"/>
                  <a:gd name="T2" fmla="*/ 0 w 44"/>
                  <a:gd name="T3" fmla="*/ 0 h 40"/>
                  <a:gd name="T4" fmla="*/ 0 w 44"/>
                  <a:gd name="T5" fmla="*/ 0 h 40"/>
                  <a:gd name="T6" fmla="*/ 0 w 44"/>
                  <a:gd name="T7" fmla="*/ 0 h 40"/>
                  <a:gd name="T8" fmla="*/ 0 w 44"/>
                  <a:gd name="T9" fmla="*/ 0 h 40"/>
                  <a:gd name="T10" fmla="*/ 0 w 44"/>
                  <a:gd name="T11" fmla="*/ 0 h 40"/>
                  <a:gd name="T12" fmla="*/ 0 w 44"/>
                  <a:gd name="T13" fmla="*/ 0 h 40"/>
                  <a:gd name="T14" fmla="*/ 0 w 44"/>
                  <a:gd name="T15" fmla="*/ 0 h 40"/>
                  <a:gd name="T16" fmla="*/ 0 w 44"/>
                  <a:gd name="T17" fmla="*/ 0 h 40"/>
                  <a:gd name="T18" fmla="*/ 0 w 44"/>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0"/>
                  <a:gd name="T32" fmla="*/ 44 w 44"/>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0">
                    <a:moveTo>
                      <a:pt x="30" y="25"/>
                    </a:moveTo>
                    <a:lnTo>
                      <a:pt x="21" y="34"/>
                    </a:lnTo>
                    <a:lnTo>
                      <a:pt x="0" y="6"/>
                    </a:lnTo>
                    <a:lnTo>
                      <a:pt x="15" y="0"/>
                    </a:lnTo>
                    <a:lnTo>
                      <a:pt x="35" y="28"/>
                    </a:lnTo>
                    <a:lnTo>
                      <a:pt x="26" y="37"/>
                    </a:lnTo>
                    <a:lnTo>
                      <a:pt x="35" y="28"/>
                    </a:lnTo>
                    <a:lnTo>
                      <a:pt x="44" y="40"/>
                    </a:lnTo>
                    <a:lnTo>
                      <a:pt x="26" y="37"/>
                    </a:lnTo>
                    <a:lnTo>
                      <a:pt x="30" y="2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76" name="Freeform 448"/>
              <p:cNvSpPr>
                <a:spLocks/>
              </p:cNvSpPr>
              <p:nvPr/>
            </p:nvSpPr>
            <p:spPr bwMode="auto">
              <a:xfrm>
                <a:off x="1668" y="3492"/>
                <a:ext cx="20" cy="9"/>
              </a:xfrm>
              <a:custGeom>
                <a:avLst/>
                <a:gdLst>
                  <a:gd name="T0" fmla="*/ 0 w 61"/>
                  <a:gd name="T1" fmla="*/ 0 h 25"/>
                  <a:gd name="T2" fmla="*/ 0 w 61"/>
                  <a:gd name="T3" fmla="*/ 0 h 25"/>
                  <a:gd name="T4" fmla="*/ 0 w 61"/>
                  <a:gd name="T5" fmla="*/ 0 h 25"/>
                  <a:gd name="T6" fmla="*/ 0 w 61"/>
                  <a:gd name="T7" fmla="*/ 0 h 25"/>
                  <a:gd name="T8" fmla="*/ 0 w 61"/>
                  <a:gd name="T9" fmla="*/ 0 h 25"/>
                  <a:gd name="T10" fmla="*/ 0 w 61"/>
                  <a:gd name="T11" fmla="*/ 0 h 25"/>
                  <a:gd name="T12" fmla="*/ 0 w 61"/>
                  <a:gd name="T13" fmla="*/ 0 h 25"/>
                  <a:gd name="T14" fmla="*/ 0 w 61"/>
                  <a:gd name="T15" fmla="*/ 0 h 25"/>
                  <a:gd name="T16" fmla="*/ 0 w 61"/>
                  <a:gd name="T17" fmla="*/ 0 h 25"/>
                  <a:gd name="T18" fmla="*/ 0 w 61"/>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25"/>
                  <a:gd name="T32" fmla="*/ 61 w 61"/>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25">
                    <a:moveTo>
                      <a:pt x="2" y="0"/>
                    </a:moveTo>
                    <a:lnTo>
                      <a:pt x="4" y="0"/>
                    </a:lnTo>
                    <a:lnTo>
                      <a:pt x="61" y="13"/>
                    </a:lnTo>
                    <a:lnTo>
                      <a:pt x="57" y="25"/>
                    </a:lnTo>
                    <a:lnTo>
                      <a:pt x="0" y="13"/>
                    </a:lnTo>
                    <a:lnTo>
                      <a:pt x="2" y="13"/>
                    </a:lnTo>
                    <a:lnTo>
                      <a:pt x="2" y="0"/>
                    </a:lnTo>
                    <a:lnTo>
                      <a:pt x="3" y="0"/>
                    </a:lnTo>
                    <a:lnTo>
                      <a:pt x="4" y="0"/>
                    </a:lnTo>
                    <a:lnTo>
                      <a:pt x="2"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77" name="Freeform 449"/>
              <p:cNvSpPr>
                <a:spLocks/>
              </p:cNvSpPr>
              <p:nvPr/>
            </p:nvSpPr>
            <p:spPr bwMode="auto">
              <a:xfrm>
                <a:off x="1654" y="3492"/>
                <a:ext cx="15" cy="5"/>
              </a:xfrm>
              <a:custGeom>
                <a:avLst/>
                <a:gdLst>
                  <a:gd name="T0" fmla="*/ 0 w 44"/>
                  <a:gd name="T1" fmla="*/ 0 h 13"/>
                  <a:gd name="T2" fmla="*/ 0 w 44"/>
                  <a:gd name="T3" fmla="*/ 0 h 13"/>
                  <a:gd name="T4" fmla="*/ 0 w 44"/>
                  <a:gd name="T5" fmla="*/ 0 h 13"/>
                  <a:gd name="T6" fmla="*/ 0 w 44"/>
                  <a:gd name="T7" fmla="*/ 0 h 13"/>
                  <a:gd name="T8" fmla="*/ 0 w 44"/>
                  <a:gd name="T9" fmla="*/ 0 h 13"/>
                  <a:gd name="T10" fmla="*/ 0 w 44"/>
                  <a:gd name="T11" fmla="*/ 0 h 13"/>
                  <a:gd name="T12" fmla="*/ 0 w 44"/>
                  <a:gd name="T13" fmla="*/ 0 h 13"/>
                  <a:gd name="T14" fmla="*/ 0 w 44"/>
                  <a:gd name="T15" fmla="*/ 0 h 13"/>
                  <a:gd name="T16" fmla="*/ 0 w 44"/>
                  <a:gd name="T17" fmla="*/ 0 h 13"/>
                  <a:gd name="T18" fmla="*/ 0 w 44"/>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13"/>
                  <a:gd name="T32" fmla="*/ 44 w 44"/>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13">
                    <a:moveTo>
                      <a:pt x="12" y="2"/>
                    </a:moveTo>
                    <a:lnTo>
                      <a:pt x="6" y="0"/>
                    </a:lnTo>
                    <a:lnTo>
                      <a:pt x="44" y="0"/>
                    </a:lnTo>
                    <a:lnTo>
                      <a:pt x="44" y="13"/>
                    </a:lnTo>
                    <a:lnTo>
                      <a:pt x="6" y="13"/>
                    </a:lnTo>
                    <a:lnTo>
                      <a:pt x="0" y="11"/>
                    </a:lnTo>
                    <a:lnTo>
                      <a:pt x="6" y="13"/>
                    </a:lnTo>
                    <a:lnTo>
                      <a:pt x="3" y="13"/>
                    </a:lnTo>
                    <a:lnTo>
                      <a:pt x="0" y="11"/>
                    </a:lnTo>
                    <a:lnTo>
                      <a:pt x="12" y="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78" name="Freeform 450"/>
              <p:cNvSpPr>
                <a:spLocks/>
              </p:cNvSpPr>
              <p:nvPr/>
            </p:nvSpPr>
            <p:spPr bwMode="auto">
              <a:xfrm>
                <a:off x="1636" y="3478"/>
                <a:ext cx="22" cy="18"/>
              </a:xfrm>
              <a:custGeom>
                <a:avLst/>
                <a:gdLst>
                  <a:gd name="T0" fmla="*/ 0 w 66"/>
                  <a:gd name="T1" fmla="*/ 0 h 53"/>
                  <a:gd name="T2" fmla="*/ 0 w 66"/>
                  <a:gd name="T3" fmla="*/ 0 h 53"/>
                  <a:gd name="T4" fmla="*/ 0 w 66"/>
                  <a:gd name="T5" fmla="*/ 0 h 53"/>
                  <a:gd name="T6" fmla="*/ 0 w 66"/>
                  <a:gd name="T7" fmla="*/ 0 h 53"/>
                  <a:gd name="T8" fmla="*/ 0 w 66"/>
                  <a:gd name="T9" fmla="*/ 0 h 53"/>
                  <a:gd name="T10" fmla="*/ 0 w 66"/>
                  <a:gd name="T11" fmla="*/ 0 h 53"/>
                  <a:gd name="T12" fmla="*/ 0 w 66"/>
                  <a:gd name="T13" fmla="*/ 0 h 53"/>
                  <a:gd name="T14" fmla="*/ 0 w 66"/>
                  <a:gd name="T15" fmla="*/ 0 h 53"/>
                  <a:gd name="T16" fmla="*/ 0 w 66"/>
                  <a:gd name="T17" fmla="*/ 0 h 53"/>
                  <a:gd name="T18" fmla="*/ 0 w 66"/>
                  <a:gd name="T19" fmla="*/ 0 h 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
                  <a:gd name="T31" fmla="*/ 0 h 53"/>
                  <a:gd name="T32" fmla="*/ 66 w 66"/>
                  <a:gd name="T33" fmla="*/ 53 h 5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 h="53">
                    <a:moveTo>
                      <a:pt x="16" y="5"/>
                    </a:moveTo>
                    <a:lnTo>
                      <a:pt x="14" y="0"/>
                    </a:lnTo>
                    <a:lnTo>
                      <a:pt x="66" y="44"/>
                    </a:lnTo>
                    <a:lnTo>
                      <a:pt x="54" y="53"/>
                    </a:lnTo>
                    <a:lnTo>
                      <a:pt x="2" y="9"/>
                    </a:lnTo>
                    <a:lnTo>
                      <a:pt x="0" y="5"/>
                    </a:lnTo>
                    <a:lnTo>
                      <a:pt x="2" y="9"/>
                    </a:lnTo>
                    <a:lnTo>
                      <a:pt x="0" y="7"/>
                    </a:lnTo>
                    <a:lnTo>
                      <a:pt x="0" y="5"/>
                    </a:lnTo>
                    <a:lnTo>
                      <a:pt x="16" y="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79" name="Freeform 451"/>
              <p:cNvSpPr>
                <a:spLocks/>
              </p:cNvSpPr>
              <p:nvPr/>
            </p:nvSpPr>
            <p:spPr bwMode="auto">
              <a:xfrm>
                <a:off x="1636" y="3463"/>
                <a:ext cx="6" cy="17"/>
              </a:xfrm>
              <a:custGeom>
                <a:avLst/>
                <a:gdLst>
                  <a:gd name="T0" fmla="*/ 0 w 17"/>
                  <a:gd name="T1" fmla="*/ 0 h 51"/>
                  <a:gd name="T2" fmla="*/ 0 w 17"/>
                  <a:gd name="T3" fmla="*/ 0 h 51"/>
                  <a:gd name="T4" fmla="*/ 0 w 17"/>
                  <a:gd name="T5" fmla="*/ 0 h 51"/>
                  <a:gd name="T6" fmla="*/ 0 w 17"/>
                  <a:gd name="T7" fmla="*/ 0 h 51"/>
                  <a:gd name="T8" fmla="*/ 0 w 17"/>
                  <a:gd name="T9" fmla="*/ 0 h 51"/>
                  <a:gd name="T10" fmla="*/ 0 w 17"/>
                  <a:gd name="T11" fmla="*/ 0 h 51"/>
                  <a:gd name="T12" fmla="*/ 0 w 17"/>
                  <a:gd name="T13" fmla="*/ 0 h 51"/>
                  <a:gd name="T14" fmla="*/ 0 w 17"/>
                  <a:gd name="T15" fmla="*/ 0 h 51"/>
                  <a:gd name="T16" fmla="*/ 0 w 17"/>
                  <a:gd name="T17" fmla="*/ 0 h 51"/>
                  <a:gd name="T18" fmla="*/ 0 w 17"/>
                  <a:gd name="T19" fmla="*/ 0 h 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51"/>
                  <a:gd name="T32" fmla="*/ 17 w 17"/>
                  <a:gd name="T33" fmla="*/ 51 h 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51">
                    <a:moveTo>
                      <a:pt x="11" y="0"/>
                    </a:moveTo>
                    <a:lnTo>
                      <a:pt x="17" y="7"/>
                    </a:lnTo>
                    <a:lnTo>
                      <a:pt x="16" y="51"/>
                    </a:lnTo>
                    <a:lnTo>
                      <a:pt x="0" y="51"/>
                    </a:lnTo>
                    <a:lnTo>
                      <a:pt x="1" y="7"/>
                    </a:lnTo>
                    <a:lnTo>
                      <a:pt x="7" y="13"/>
                    </a:lnTo>
                    <a:lnTo>
                      <a:pt x="11" y="0"/>
                    </a:lnTo>
                    <a:lnTo>
                      <a:pt x="17" y="3"/>
                    </a:lnTo>
                    <a:lnTo>
                      <a:pt x="17" y="7"/>
                    </a:lnTo>
                    <a:lnTo>
                      <a:pt x="11"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80" name="Freeform 452"/>
              <p:cNvSpPr>
                <a:spLocks/>
              </p:cNvSpPr>
              <p:nvPr/>
            </p:nvSpPr>
            <p:spPr bwMode="auto">
              <a:xfrm>
                <a:off x="1613" y="3458"/>
                <a:ext cx="27" cy="9"/>
              </a:xfrm>
              <a:custGeom>
                <a:avLst/>
                <a:gdLst>
                  <a:gd name="T0" fmla="*/ 0 w 80"/>
                  <a:gd name="T1" fmla="*/ 0 h 29"/>
                  <a:gd name="T2" fmla="*/ 0 w 80"/>
                  <a:gd name="T3" fmla="*/ 0 h 29"/>
                  <a:gd name="T4" fmla="*/ 0 w 80"/>
                  <a:gd name="T5" fmla="*/ 0 h 29"/>
                  <a:gd name="T6" fmla="*/ 0 w 80"/>
                  <a:gd name="T7" fmla="*/ 0 h 29"/>
                  <a:gd name="T8" fmla="*/ 0 w 80"/>
                  <a:gd name="T9" fmla="*/ 0 h 29"/>
                  <a:gd name="T10" fmla="*/ 0 w 80"/>
                  <a:gd name="T11" fmla="*/ 0 h 29"/>
                  <a:gd name="T12" fmla="*/ 0 w 80"/>
                  <a:gd name="T13" fmla="*/ 0 h 29"/>
                  <a:gd name="T14" fmla="*/ 0 w 80"/>
                  <a:gd name="T15" fmla="*/ 0 h 29"/>
                  <a:gd name="T16" fmla="*/ 0 w 80"/>
                  <a:gd name="T17" fmla="*/ 0 h 29"/>
                  <a:gd name="T18" fmla="*/ 0 w 80"/>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0"/>
                  <a:gd name="T31" fmla="*/ 0 h 29"/>
                  <a:gd name="T32" fmla="*/ 80 w 80"/>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0" h="29">
                    <a:moveTo>
                      <a:pt x="6" y="1"/>
                    </a:moveTo>
                    <a:lnTo>
                      <a:pt x="5" y="0"/>
                    </a:lnTo>
                    <a:lnTo>
                      <a:pt x="80" y="16"/>
                    </a:lnTo>
                    <a:lnTo>
                      <a:pt x="76" y="29"/>
                    </a:lnTo>
                    <a:lnTo>
                      <a:pt x="1" y="12"/>
                    </a:lnTo>
                    <a:lnTo>
                      <a:pt x="0" y="11"/>
                    </a:lnTo>
                    <a:lnTo>
                      <a:pt x="1" y="12"/>
                    </a:lnTo>
                    <a:lnTo>
                      <a:pt x="0" y="11"/>
                    </a:lnTo>
                    <a:lnTo>
                      <a:pt x="6"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81" name="Freeform 453"/>
              <p:cNvSpPr>
                <a:spLocks/>
              </p:cNvSpPr>
              <p:nvPr/>
            </p:nvSpPr>
            <p:spPr bwMode="auto">
              <a:xfrm>
                <a:off x="1598" y="3453"/>
                <a:ext cx="17" cy="8"/>
              </a:xfrm>
              <a:custGeom>
                <a:avLst/>
                <a:gdLst>
                  <a:gd name="T0" fmla="*/ 0 w 50"/>
                  <a:gd name="T1" fmla="*/ 0 h 26"/>
                  <a:gd name="T2" fmla="*/ 0 w 50"/>
                  <a:gd name="T3" fmla="*/ 0 h 26"/>
                  <a:gd name="T4" fmla="*/ 0 w 50"/>
                  <a:gd name="T5" fmla="*/ 0 h 26"/>
                  <a:gd name="T6" fmla="*/ 0 w 50"/>
                  <a:gd name="T7" fmla="*/ 0 h 26"/>
                  <a:gd name="T8" fmla="*/ 0 w 50"/>
                  <a:gd name="T9" fmla="*/ 0 h 26"/>
                  <a:gd name="T10" fmla="*/ 0 w 50"/>
                  <a:gd name="T11" fmla="*/ 0 h 26"/>
                  <a:gd name="T12" fmla="*/ 0 w 50"/>
                  <a:gd name="T13" fmla="*/ 0 h 26"/>
                  <a:gd name="T14" fmla="*/ 0 w 50"/>
                  <a:gd name="T15" fmla="*/ 0 h 26"/>
                  <a:gd name="T16" fmla="*/ 0 w 50"/>
                  <a:gd name="T17" fmla="*/ 0 h 26"/>
                  <a:gd name="T18" fmla="*/ 0 w 50"/>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26"/>
                  <a:gd name="T32" fmla="*/ 50 w 50"/>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26">
                    <a:moveTo>
                      <a:pt x="2" y="11"/>
                    </a:moveTo>
                    <a:lnTo>
                      <a:pt x="13" y="5"/>
                    </a:lnTo>
                    <a:lnTo>
                      <a:pt x="50" y="16"/>
                    </a:lnTo>
                    <a:lnTo>
                      <a:pt x="44" y="26"/>
                    </a:lnTo>
                    <a:lnTo>
                      <a:pt x="7" y="15"/>
                    </a:lnTo>
                    <a:lnTo>
                      <a:pt x="19" y="9"/>
                    </a:lnTo>
                    <a:lnTo>
                      <a:pt x="2" y="11"/>
                    </a:lnTo>
                    <a:lnTo>
                      <a:pt x="0" y="0"/>
                    </a:lnTo>
                    <a:lnTo>
                      <a:pt x="13" y="5"/>
                    </a:lnTo>
                    <a:lnTo>
                      <a:pt x="2" y="1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82" name="Freeform 454"/>
              <p:cNvSpPr>
                <a:spLocks/>
              </p:cNvSpPr>
              <p:nvPr/>
            </p:nvSpPr>
            <p:spPr bwMode="auto">
              <a:xfrm>
                <a:off x="1599" y="3456"/>
                <a:ext cx="11" cy="20"/>
              </a:xfrm>
              <a:custGeom>
                <a:avLst/>
                <a:gdLst>
                  <a:gd name="T0" fmla="*/ 0 w 33"/>
                  <a:gd name="T1" fmla="*/ 0 h 61"/>
                  <a:gd name="T2" fmla="*/ 0 w 33"/>
                  <a:gd name="T3" fmla="*/ 0 h 61"/>
                  <a:gd name="T4" fmla="*/ 0 w 33"/>
                  <a:gd name="T5" fmla="*/ 0 h 61"/>
                  <a:gd name="T6" fmla="*/ 0 w 33"/>
                  <a:gd name="T7" fmla="*/ 0 h 61"/>
                  <a:gd name="T8" fmla="*/ 0 w 33"/>
                  <a:gd name="T9" fmla="*/ 0 h 61"/>
                  <a:gd name="T10" fmla="*/ 0 w 33"/>
                  <a:gd name="T11" fmla="*/ 0 h 61"/>
                  <a:gd name="T12" fmla="*/ 0 w 33"/>
                  <a:gd name="T13" fmla="*/ 0 h 61"/>
                  <a:gd name="T14" fmla="*/ 0 w 33"/>
                  <a:gd name="T15" fmla="*/ 0 h 61"/>
                  <a:gd name="T16" fmla="*/ 0 w 33"/>
                  <a:gd name="T17" fmla="*/ 0 h 61"/>
                  <a:gd name="T18" fmla="*/ 0 w 33"/>
                  <a:gd name="T19" fmla="*/ 0 h 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
                  <a:gd name="T31" fmla="*/ 0 h 61"/>
                  <a:gd name="T32" fmla="*/ 33 w 33"/>
                  <a:gd name="T33" fmla="*/ 61 h 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 h="61">
                    <a:moveTo>
                      <a:pt x="20" y="51"/>
                    </a:moveTo>
                    <a:lnTo>
                      <a:pt x="16" y="57"/>
                    </a:lnTo>
                    <a:lnTo>
                      <a:pt x="0" y="2"/>
                    </a:lnTo>
                    <a:lnTo>
                      <a:pt x="17" y="0"/>
                    </a:lnTo>
                    <a:lnTo>
                      <a:pt x="32" y="55"/>
                    </a:lnTo>
                    <a:lnTo>
                      <a:pt x="28" y="61"/>
                    </a:lnTo>
                    <a:lnTo>
                      <a:pt x="32" y="55"/>
                    </a:lnTo>
                    <a:lnTo>
                      <a:pt x="33" y="59"/>
                    </a:lnTo>
                    <a:lnTo>
                      <a:pt x="28" y="61"/>
                    </a:lnTo>
                    <a:lnTo>
                      <a:pt x="20" y="5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83" name="Freeform 455"/>
              <p:cNvSpPr>
                <a:spLocks/>
              </p:cNvSpPr>
              <p:nvPr/>
            </p:nvSpPr>
            <p:spPr bwMode="auto">
              <a:xfrm>
                <a:off x="1593" y="3473"/>
                <a:ext cx="15" cy="9"/>
              </a:xfrm>
              <a:custGeom>
                <a:avLst/>
                <a:gdLst>
                  <a:gd name="T0" fmla="*/ 0 w 45"/>
                  <a:gd name="T1" fmla="*/ 0 h 27"/>
                  <a:gd name="T2" fmla="*/ 0 w 45"/>
                  <a:gd name="T3" fmla="*/ 0 h 27"/>
                  <a:gd name="T4" fmla="*/ 0 w 45"/>
                  <a:gd name="T5" fmla="*/ 0 h 27"/>
                  <a:gd name="T6" fmla="*/ 0 w 45"/>
                  <a:gd name="T7" fmla="*/ 0 h 27"/>
                  <a:gd name="T8" fmla="*/ 0 w 45"/>
                  <a:gd name="T9" fmla="*/ 0 h 27"/>
                  <a:gd name="T10" fmla="*/ 0 w 45"/>
                  <a:gd name="T11" fmla="*/ 0 h 27"/>
                  <a:gd name="T12" fmla="*/ 0 w 45"/>
                  <a:gd name="T13" fmla="*/ 0 h 27"/>
                  <a:gd name="T14" fmla="*/ 0 w 45"/>
                  <a:gd name="T15" fmla="*/ 0 h 27"/>
                  <a:gd name="T16" fmla="*/ 0 w 45"/>
                  <a:gd name="T17" fmla="*/ 0 h 27"/>
                  <a:gd name="T18" fmla="*/ 0 w 45"/>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27"/>
                  <a:gd name="T32" fmla="*/ 45 w 45"/>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27">
                    <a:moveTo>
                      <a:pt x="4" y="14"/>
                    </a:moveTo>
                    <a:lnTo>
                      <a:pt x="0" y="15"/>
                    </a:lnTo>
                    <a:lnTo>
                      <a:pt x="37" y="0"/>
                    </a:lnTo>
                    <a:lnTo>
                      <a:pt x="45" y="10"/>
                    </a:lnTo>
                    <a:lnTo>
                      <a:pt x="8" y="26"/>
                    </a:lnTo>
                    <a:lnTo>
                      <a:pt x="4" y="27"/>
                    </a:lnTo>
                    <a:lnTo>
                      <a:pt x="8" y="26"/>
                    </a:lnTo>
                    <a:lnTo>
                      <a:pt x="6" y="27"/>
                    </a:lnTo>
                    <a:lnTo>
                      <a:pt x="4" y="27"/>
                    </a:lnTo>
                    <a:lnTo>
                      <a:pt x="4" y="1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84" name="Freeform 456"/>
              <p:cNvSpPr>
                <a:spLocks/>
              </p:cNvSpPr>
              <p:nvPr/>
            </p:nvSpPr>
            <p:spPr bwMode="auto">
              <a:xfrm>
                <a:off x="1580" y="3477"/>
                <a:ext cx="15" cy="5"/>
              </a:xfrm>
              <a:custGeom>
                <a:avLst/>
                <a:gdLst>
                  <a:gd name="T0" fmla="*/ 0 w 45"/>
                  <a:gd name="T1" fmla="*/ 0 h 13"/>
                  <a:gd name="T2" fmla="*/ 0 w 45"/>
                  <a:gd name="T3" fmla="*/ 0 h 13"/>
                  <a:gd name="T4" fmla="*/ 0 w 45"/>
                  <a:gd name="T5" fmla="*/ 0 h 13"/>
                  <a:gd name="T6" fmla="*/ 0 w 45"/>
                  <a:gd name="T7" fmla="*/ 0 h 13"/>
                  <a:gd name="T8" fmla="*/ 0 w 45"/>
                  <a:gd name="T9" fmla="*/ 0 h 13"/>
                  <a:gd name="T10" fmla="*/ 0 w 45"/>
                  <a:gd name="T11" fmla="*/ 0 h 13"/>
                  <a:gd name="T12" fmla="*/ 0 w 45"/>
                  <a:gd name="T13" fmla="*/ 0 h 13"/>
                  <a:gd name="T14" fmla="*/ 0 w 45"/>
                  <a:gd name="T15" fmla="*/ 0 h 13"/>
                  <a:gd name="T16" fmla="*/ 0 w 45"/>
                  <a:gd name="T17" fmla="*/ 0 h 13"/>
                  <a:gd name="T18" fmla="*/ 0 w 45"/>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3"/>
                  <a:gd name="T32" fmla="*/ 45 w 45"/>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3">
                    <a:moveTo>
                      <a:pt x="0" y="7"/>
                    </a:moveTo>
                    <a:lnTo>
                      <a:pt x="8" y="0"/>
                    </a:lnTo>
                    <a:lnTo>
                      <a:pt x="45" y="0"/>
                    </a:lnTo>
                    <a:lnTo>
                      <a:pt x="45" y="13"/>
                    </a:lnTo>
                    <a:lnTo>
                      <a:pt x="8" y="13"/>
                    </a:lnTo>
                    <a:lnTo>
                      <a:pt x="16" y="7"/>
                    </a:lnTo>
                    <a:lnTo>
                      <a:pt x="0" y="7"/>
                    </a:lnTo>
                    <a:lnTo>
                      <a:pt x="0" y="0"/>
                    </a:lnTo>
                    <a:lnTo>
                      <a:pt x="8" y="0"/>
                    </a:lnTo>
                    <a:lnTo>
                      <a:pt x="0" y="7"/>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85" name="Freeform 457"/>
              <p:cNvSpPr>
                <a:spLocks/>
              </p:cNvSpPr>
              <p:nvPr/>
            </p:nvSpPr>
            <p:spPr bwMode="auto">
              <a:xfrm>
                <a:off x="1579" y="3480"/>
                <a:ext cx="6" cy="20"/>
              </a:xfrm>
              <a:custGeom>
                <a:avLst/>
                <a:gdLst>
                  <a:gd name="T0" fmla="*/ 0 w 17"/>
                  <a:gd name="T1" fmla="*/ 0 h 60"/>
                  <a:gd name="T2" fmla="*/ 0 w 17"/>
                  <a:gd name="T3" fmla="*/ 0 h 60"/>
                  <a:gd name="T4" fmla="*/ 0 w 17"/>
                  <a:gd name="T5" fmla="*/ 0 h 60"/>
                  <a:gd name="T6" fmla="*/ 0 w 17"/>
                  <a:gd name="T7" fmla="*/ 0 h 60"/>
                  <a:gd name="T8" fmla="*/ 0 w 17"/>
                  <a:gd name="T9" fmla="*/ 0 h 60"/>
                  <a:gd name="T10" fmla="*/ 0 w 17"/>
                  <a:gd name="T11" fmla="*/ 0 h 60"/>
                  <a:gd name="T12" fmla="*/ 0 w 17"/>
                  <a:gd name="T13" fmla="*/ 0 h 60"/>
                  <a:gd name="T14" fmla="*/ 0 w 17"/>
                  <a:gd name="T15" fmla="*/ 0 h 60"/>
                  <a:gd name="T16" fmla="*/ 0 w 17"/>
                  <a:gd name="T17" fmla="*/ 0 h 60"/>
                  <a:gd name="T18" fmla="*/ 0 w 17"/>
                  <a:gd name="T19" fmla="*/ 0 h 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60"/>
                  <a:gd name="T32" fmla="*/ 17 w 17"/>
                  <a:gd name="T33" fmla="*/ 60 h 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60">
                    <a:moveTo>
                      <a:pt x="5" y="50"/>
                    </a:moveTo>
                    <a:lnTo>
                      <a:pt x="0" y="55"/>
                    </a:lnTo>
                    <a:lnTo>
                      <a:pt x="1" y="0"/>
                    </a:lnTo>
                    <a:lnTo>
                      <a:pt x="17" y="0"/>
                    </a:lnTo>
                    <a:lnTo>
                      <a:pt x="16" y="55"/>
                    </a:lnTo>
                    <a:lnTo>
                      <a:pt x="11" y="60"/>
                    </a:lnTo>
                    <a:lnTo>
                      <a:pt x="16" y="55"/>
                    </a:lnTo>
                    <a:lnTo>
                      <a:pt x="16" y="59"/>
                    </a:lnTo>
                    <a:lnTo>
                      <a:pt x="11" y="60"/>
                    </a:lnTo>
                    <a:lnTo>
                      <a:pt x="5" y="5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86" name="Freeform 458"/>
              <p:cNvSpPr>
                <a:spLocks/>
              </p:cNvSpPr>
              <p:nvPr/>
            </p:nvSpPr>
            <p:spPr bwMode="auto">
              <a:xfrm>
                <a:off x="1562" y="3496"/>
                <a:ext cx="21" cy="9"/>
              </a:xfrm>
              <a:custGeom>
                <a:avLst/>
                <a:gdLst>
                  <a:gd name="T0" fmla="*/ 0 w 64"/>
                  <a:gd name="T1" fmla="*/ 0 h 25"/>
                  <a:gd name="T2" fmla="*/ 0 w 64"/>
                  <a:gd name="T3" fmla="*/ 0 h 25"/>
                  <a:gd name="T4" fmla="*/ 0 w 64"/>
                  <a:gd name="T5" fmla="*/ 0 h 25"/>
                  <a:gd name="T6" fmla="*/ 0 w 64"/>
                  <a:gd name="T7" fmla="*/ 0 h 25"/>
                  <a:gd name="T8" fmla="*/ 0 w 64"/>
                  <a:gd name="T9" fmla="*/ 0 h 25"/>
                  <a:gd name="T10" fmla="*/ 0 w 64"/>
                  <a:gd name="T11" fmla="*/ 0 h 25"/>
                  <a:gd name="T12" fmla="*/ 0 w 64"/>
                  <a:gd name="T13" fmla="*/ 0 h 25"/>
                  <a:gd name="T14" fmla="*/ 0 w 64"/>
                  <a:gd name="T15" fmla="*/ 0 h 25"/>
                  <a:gd name="T16" fmla="*/ 0 w 64"/>
                  <a:gd name="T17" fmla="*/ 0 h 25"/>
                  <a:gd name="T18" fmla="*/ 0 w 64"/>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25"/>
                  <a:gd name="T32" fmla="*/ 64 w 64"/>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25">
                    <a:moveTo>
                      <a:pt x="0" y="20"/>
                    </a:moveTo>
                    <a:lnTo>
                      <a:pt x="5" y="15"/>
                    </a:lnTo>
                    <a:lnTo>
                      <a:pt x="58" y="0"/>
                    </a:lnTo>
                    <a:lnTo>
                      <a:pt x="64" y="10"/>
                    </a:lnTo>
                    <a:lnTo>
                      <a:pt x="11" y="25"/>
                    </a:lnTo>
                    <a:lnTo>
                      <a:pt x="16" y="20"/>
                    </a:lnTo>
                    <a:lnTo>
                      <a:pt x="0" y="20"/>
                    </a:lnTo>
                    <a:lnTo>
                      <a:pt x="0" y="16"/>
                    </a:lnTo>
                    <a:lnTo>
                      <a:pt x="5" y="15"/>
                    </a:lnTo>
                    <a:lnTo>
                      <a:pt x="0" y="2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87" name="Freeform 459"/>
              <p:cNvSpPr>
                <a:spLocks/>
              </p:cNvSpPr>
              <p:nvPr/>
            </p:nvSpPr>
            <p:spPr bwMode="auto">
              <a:xfrm>
                <a:off x="1562" y="3503"/>
                <a:ext cx="5" cy="14"/>
              </a:xfrm>
              <a:custGeom>
                <a:avLst/>
                <a:gdLst>
                  <a:gd name="T0" fmla="*/ 0 w 16"/>
                  <a:gd name="T1" fmla="*/ 0 h 42"/>
                  <a:gd name="T2" fmla="*/ 0 w 16"/>
                  <a:gd name="T3" fmla="*/ 0 h 42"/>
                  <a:gd name="T4" fmla="*/ 0 w 16"/>
                  <a:gd name="T5" fmla="*/ 0 h 42"/>
                  <a:gd name="T6" fmla="*/ 0 w 16"/>
                  <a:gd name="T7" fmla="*/ 0 h 42"/>
                  <a:gd name="T8" fmla="*/ 0 w 16"/>
                  <a:gd name="T9" fmla="*/ 0 h 42"/>
                  <a:gd name="T10" fmla="*/ 0 w 16"/>
                  <a:gd name="T11" fmla="*/ 0 h 42"/>
                  <a:gd name="T12" fmla="*/ 0 w 16"/>
                  <a:gd name="T13" fmla="*/ 0 h 42"/>
                  <a:gd name="T14" fmla="*/ 0 w 16"/>
                  <a:gd name="T15" fmla="*/ 0 h 42"/>
                  <a:gd name="T16" fmla="*/ 0 w 16"/>
                  <a:gd name="T17" fmla="*/ 0 h 42"/>
                  <a:gd name="T18" fmla="*/ 0 w 16"/>
                  <a:gd name="T19" fmla="*/ 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42"/>
                  <a:gd name="T32" fmla="*/ 16 w 16"/>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42">
                    <a:moveTo>
                      <a:pt x="13" y="23"/>
                    </a:moveTo>
                    <a:lnTo>
                      <a:pt x="0" y="28"/>
                    </a:lnTo>
                    <a:lnTo>
                      <a:pt x="0" y="0"/>
                    </a:lnTo>
                    <a:lnTo>
                      <a:pt x="16" y="0"/>
                    </a:lnTo>
                    <a:lnTo>
                      <a:pt x="16" y="28"/>
                    </a:lnTo>
                    <a:lnTo>
                      <a:pt x="3" y="32"/>
                    </a:lnTo>
                    <a:lnTo>
                      <a:pt x="16" y="28"/>
                    </a:lnTo>
                    <a:lnTo>
                      <a:pt x="16" y="42"/>
                    </a:lnTo>
                    <a:lnTo>
                      <a:pt x="2" y="32"/>
                    </a:lnTo>
                    <a:lnTo>
                      <a:pt x="13" y="2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88" name="Freeform 460"/>
              <p:cNvSpPr>
                <a:spLocks/>
              </p:cNvSpPr>
              <p:nvPr/>
            </p:nvSpPr>
            <p:spPr bwMode="auto">
              <a:xfrm>
                <a:off x="1556" y="3505"/>
                <a:ext cx="10" cy="9"/>
              </a:xfrm>
              <a:custGeom>
                <a:avLst/>
                <a:gdLst>
                  <a:gd name="T0" fmla="*/ 0 w 31"/>
                  <a:gd name="T1" fmla="*/ 0 h 26"/>
                  <a:gd name="T2" fmla="*/ 0 w 31"/>
                  <a:gd name="T3" fmla="*/ 0 h 26"/>
                  <a:gd name="T4" fmla="*/ 0 w 31"/>
                  <a:gd name="T5" fmla="*/ 0 h 26"/>
                  <a:gd name="T6" fmla="*/ 0 w 31"/>
                  <a:gd name="T7" fmla="*/ 0 h 26"/>
                  <a:gd name="T8" fmla="*/ 0 w 31"/>
                  <a:gd name="T9" fmla="*/ 0 h 26"/>
                  <a:gd name="T10" fmla="*/ 0 w 31"/>
                  <a:gd name="T11" fmla="*/ 0 h 26"/>
                  <a:gd name="T12" fmla="*/ 0 w 31"/>
                  <a:gd name="T13" fmla="*/ 0 h 26"/>
                  <a:gd name="T14" fmla="*/ 0 w 31"/>
                  <a:gd name="T15" fmla="*/ 0 h 26"/>
                  <a:gd name="T16" fmla="*/ 0 w 31"/>
                  <a:gd name="T17" fmla="*/ 0 h 26"/>
                  <a:gd name="T18" fmla="*/ 0 w 31"/>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6"/>
                  <a:gd name="T32" fmla="*/ 31 w 31"/>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6">
                    <a:moveTo>
                      <a:pt x="5" y="0"/>
                    </a:moveTo>
                    <a:lnTo>
                      <a:pt x="10" y="2"/>
                    </a:lnTo>
                    <a:lnTo>
                      <a:pt x="31" y="17"/>
                    </a:lnTo>
                    <a:lnTo>
                      <a:pt x="21" y="26"/>
                    </a:lnTo>
                    <a:lnTo>
                      <a:pt x="0" y="10"/>
                    </a:lnTo>
                    <a:lnTo>
                      <a:pt x="5" y="12"/>
                    </a:lnTo>
                    <a:lnTo>
                      <a:pt x="5" y="0"/>
                    </a:lnTo>
                    <a:lnTo>
                      <a:pt x="8" y="0"/>
                    </a:lnTo>
                    <a:lnTo>
                      <a:pt x="11" y="2"/>
                    </a:lnTo>
                    <a:lnTo>
                      <a:pt x="5"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89" name="Freeform 461"/>
              <p:cNvSpPr>
                <a:spLocks/>
              </p:cNvSpPr>
              <p:nvPr/>
            </p:nvSpPr>
            <p:spPr bwMode="auto">
              <a:xfrm>
                <a:off x="1537" y="3505"/>
                <a:ext cx="20" cy="4"/>
              </a:xfrm>
              <a:custGeom>
                <a:avLst/>
                <a:gdLst>
                  <a:gd name="T0" fmla="*/ 0 w 61"/>
                  <a:gd name="T1" fmla="*/ 0 h 13"/>
                  <a:gd name="T2" fmla="*/ 0 w 61"/>
                  <a:gd name="T3" fmla="*/ 0 h 13"/>
                  <a:gd name="T4" fmla="*/ 0 w 61"/>
                  <a:gd name="T5" fmla="*/ 0 h 13"/>
                  <a:gd name="T6" fmla="*/ 0 w 61"/>
                  <a:gd name="T7" fmla="*/ 0 h 13"/>
                  <a:gd name="T8" fmla="*/ 0 w 61"/>
                  <a:gd name="T9" fmla="*/ 0 h 13"/>
                  <a:gd name="T10" fmla="*/ 0 w 61"/>
                  <a:gd name="T11" fmla="*/ 0 h 13"/>
                  <a:gd name="T12" fmla="*/ 0 w 61"/>
                  <a:gd name="T13" fmla="*/ 0 h 13"/>
                  <a:gd name="T14" fmla="*/ 0 w 61"/>
                  <a:gd name="T15" fmla="*/ 0 h 13"/>
                  <a:gd name="T16" fmla="*/ 0 w 61"/>
                  <a:gd name="T17" fmla="*/ 0 h 13"/>
                  <a:gd name="T18" fmla="*/ 0 w 61"/>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3"/>
                  <a:gd name="T32" fmla="*/ 61 w 6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3">
                    <a:moveTo>
                      <a:pt x="0" y="3"/>
                    </a:moveTo>
                    <a:lnTo>
                      <a:pt x="8" y="0"/>
                    </a:lnTo>
                    <a:lnTo>
                      <a:pt x="61" y="1"/>
                    </a:lnTo>
                    <a:lnTo>
                      <a:pt x="61" y="13"/>
                    </a:lnTo>
                    <a:lnTo>
                      <a:pt x="8" y="12"/>
                    </a:lnTo>
                    <a:lnTo>
                      <a:pt x="15" y="9"/>
                    </a:lnTo>
                    <a:lnTo>
                      <a:pt x="0" y="3"/>
                    </a:lnTo>
                    <a:lnTo>
                      <a:pt x="3" y="0"/>
                    </a:lnTo>
                    <a:lnTo>
                      <a:pt x="8" y="0"/>
                    </a:lnTo>
                    <a:lnTo>
                      <a:pt x="0" y="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90" name="Freeform 462"/>
              <p:cNvSpPr>
                <a:spLocks/>
              </p:cNvSpPr>
              <p:nvPr/>
            </p:nvSpPr>
            <p:spPr bwMode="auto">
              <a:xfrm>
                <a:off x="1530" y="3506"/>
                <a:ext cx="12" cy="12"/>
              </a:xfrm>
              <a:custGeom>
                <a:avLst/>
                <a:gdLst>
                  <a:gd name="T0" fmla="*/ 0 w 36"/>
                  <a:gd name="T1" fmla="*/ 0 h 37"/>
                  <a:gd name="T2" fmla="*/ 0 w 36"/>
                  <a:gd name="T3" fmla="*/ 0 h 37"/>
                  <a:gd name="T4" fmla="*/ 0 w 36"/>
                  <a:gd name="T5" fmla="*/ 0 h 37"/>
                  <a:gd name="T6" fmla="*/ 0 w 36"/>
                  <a:gd name="T7" fmla="*/ 0 h 37"/>
                  <a:gd name="T8" fmla="*/ 0 w 36"/>
                  <a:gd name="T9" fmla="*/ 0 h 37"/>
                  <a:gd name="T10" fmla="*/ 0 w 36"/>
                  <a:gd name="T11" fmla="*/ 0 h 37"/>
                  <a:gd name="T12" fmla="*/ 0 w 36"/>
                  <a:gd name="T13" fmla="*/ 0 h 37"/>
                  <a:gd name="T14" fmla="*/ 0 w 36"/>
                  <a:gd name="T15" fmla="*/ 0 h 37"/>
                  <a:gd name="T16" fmla="*/ 0 w 36"/>
                  <a:gd name="T17" fmla="*/ 0 h 37"/>
                  <a:gd name="T18" fmla="*/ 0 w 36"/>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37"/>
                  <a:gd name="T32" fmla="*/ 36 w 36"/>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37">
                    <a:moveTo>
                      <a:pt x="8" y="25"/>
                    </a:moveTo>
                    <a:lnTo>
                      <a:pt x="0" y="28"/>
                    </a:lnTo>
                    <a:lnTo>
                      <a:pt x="21" y="0"/>
                    </a:lnTo>
                    <a:lnTo>
                      <a:pt x="36" y="6"/>
                    </a:lnTo>
                    <a:lnTo>
                      <a:pt x="14" y="34"/>
                    </a:lnTo>
                    <a:lnTo>
                      <a:pt x="6" y="37"/>
                    </a:lnTo>
                    <a:lnTo>
                      <a:pt x="14" y="34"/>
                    </a:lnTo>
                    <a:lnTo>
                      <a:pt x="11" y="37"/>
                    </a:lnTo>
                    <a:lnTo>
                      <a:pt x="6" y="37"/>
                    </a:lnTo>
                    <a:lnTo>
                      <a:pt x="8" y="2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91" name="Freeform 463"/>
              <p:cNvSpPr>
                <a:spLocks/>
              </p:cNvSpPr>
              <p:nvPr/>
            </p:nvSpPr>
            <p:spPr bwMode="auto">
              <a:xfrm>
                <a:off x="1502" y="3510"/>
                <a:ext cx="31" cy="8"/>
              </a:xfrm>
              <a:custGeom>
                <a:avLst/>
                <a:gdLst>
                  <a:gd name="T0" fmla="*/ 0 w 93"/>
                  <a:gd name="T1" fmla="*/ 0 h 25"/>
                  <a:gd name="T2" fmla="*/ 0 w 93"/>
                  <a:gd name="T3" fmla="*/ 0 h 25"/>
                  <a:gd name="T4" fmla="*/ 0 w 93"/>
                  <a:gd name="T5" fmla="*/ 0 h 25"/>
                  <a:gd name="T6" fmla="*/ 0 w 93"/>
                  <a:gd name="T7" fmla="*/ 0 h 25"/>
                  <a:gd name="T8" fmla="*/ 0 w 93"/>
                  <a:gd name="T9" fmla="*/ 0 h 25"/>
                  <a:gd name="T10" fmla="*/ 0 w 93"/>
                  <a:gd name="T11" fmla="*/ 0 h 25"/>
                  <a:gd name="T12" fmla="*/ 0 w 93"/>
                  <a:gd name="T13" fmla="*/ 0 h 25"/>
                  <a:gd name="T14" fmla="*/ 0 w 93"/>
                  <a:gd name="T15" fmla="*/ 0 h 25"/>
                  <a:gd name="T16" fmla="*/ 0 w 93"/>
                  <a:gd name="T17" fmla="*/ 0 h 25"/>
                  <a:gd name="T18" fmla="*/ 0 w 93"/>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3"/>
                  <a:gd name="T31" fmla="*/ 0 h 25"/>
                  <a:gd name="T32" fmla="*/ 93 w 93"/>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3" h="25">
                    <a:moveTo>
                      <a:pt x="6" y="1"/>
                    </a:moveTo>
                    <a:lnTo>
                      <a:pt x="4" y="0"/>
                    </a:lnTo>
                    <a:lnTo>
                      <a:pt x="93" y="13"/>
                    </a:lnTo>
                    <a:lnTo>
                      <a:pt x="91" y="25"/>
                    </a:lnTo>
                    <a:lnTo>
                      <a:pt x="2" y="13"/>
                    </a:lnTo>
                    <a:lnTo>
                      <a:pt x="0" y="12"/>
                    </a:lnTo>
                    <a:lnTo>
                      <a:pt x="2" y="13"/>
                    </a:lnTo>
                    <a:lnTo>
                      <a:pt x="1" y="13"/>
                    </a:lnTo>
                    <a:lnTo>
                      <a:pt x="0" y="12"/>
                    </a:lnTo>
                    <a:lnTo>
                      <a:pt x="6"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92" name="Freeform 464"/>
              <p:cNvSpPr>
                <a:spLocks/>
              </p:cNvSpPr>
              <p:nvPr/>
            </p:nvSpPr>
            <p:spPr bwMode="auto">
              <a:xfrm>
                <a:off x="1481" y="3505"/>
                <a:ext cx="23" cy="9"/>
              </a:xfrm>
              <a:custGeom>
                <a:avLst/>
                <a:gdLst>
                  <a:gd name="T0" fmla="*/ 0 w 67"/>
                  <a:gd name="T1" fmla="*/ 0 h 27"/>
                  <a:gd name="T2" fmla="*/ 0 w 67"/>
                  <a:gd name="T3" fmla="*/ 0 h 27"/>
                  <a:gd name="T4" fmla="*/ 0 w 67"/>
                  <a:gd name="T5" fmla="*/ 0 h 27"/>
                  <a:gd name="T6" fmla="*/ 0 w 67"/>
                  <a:gd name="T7" fmla="*/ 0 h 27"/>
                  <a:gd name="T8" fmla="*/ 0 w 67"/>
                  <a:gd name="T9" fmla="*/ 0 h 27"/>
                  <a:gd name="T10" fmla="*/ 0 w 67"/>
                  <a:gd name="T11" fmla="*/ 0 h 27"/>
                  <a:gd name="T12" fmla="*/ 0 w 67"/>
                  <a:gd name="T13" fmla="*/ 0 h 27"/>
                  <a:gd name="T14" fmla="*/ 0 w 67"/>
                  <a:gd name="T15" fmla="*/ 0 h 27"/>
                  <a:gd name="T16" fmla="*/ 0 w 67"/>
                  <a:gd name="T17" fmla="*/ 0 h 27"/>
                  <a:gd name="T18" fmla="*/ 0 w 67"/>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
                  <a:gd name="T31" fmla="*/ 0 h 27"/>
                  <a:gd name="T32" fmla="*/ 67 w 67"/>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 h="27">
                    <a:moveTo>
                      <a:pt x="12" y="1"/>
                    </a:moveTo>
                    <a:lnTo>
                      <a:pt x="9" y="0"/>
                    </a:lnTo>
                    <a:lnTo>
                      <a:pt x="67" y="16"/>
                    </a:lnTo>
                    <a:lnTo>
                      <a:pt x="61" y="27"/>
                    </a:lnTo>
                    <a:lnTo>
                      <a:pt x="3" y="10"/>
                    </a:lnTo>
                    <a:lnTo>
                      <a:pt x="0" y="9"/>
                    </a:lnTo>
                    <a:lnTo>
                      <a:pt x="3" y="10"/>
                    </a:lnTo>
                    <a:lnTo>
                      <a:pt x="2" y="10"/>
                    </a:lnTo>
                    <a:lnTo>
                      <a:pt x="0" y="9"/>
                    </a:lnTo>
                    <a:lnTo>
                      <a:pt x="12"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93" name="Freeform 465"/>
              <p:cNvSpPr>
                <a:spLocks/>
              </p:cNvSpPr>
              <p:nvPr/>
            </p:nvSpPr>
            <p:spPr bwMode="auto">
              <a:xfrm>
                <a:off x="1473" y="3496"/>
                <a:ext cx="12" cy="12"/>
              </a:xfrm>
              <a:custGeom>
                <a:avLst/>
                <a:gdLst>
                  <a:gd name="T0" fmla="*/ 0 w 37"/>
                  <a:gd name="T1" fmla="*/ 0 h 35"/>
                  <a:gd name="T2" fmla="*/ 0 w 37"/>
                  <a:gd name="T3" fmla="*/ 0 h 35"/>
                  <a:gd name="T4" fmla="*/ 0 w 37"/>
                  <a:gd name="T5" fmla="*/ 0 h 35"/>
                  <a:gd name="T6" fmla="*/ 0 w 37"/>
                  <a:gd name="T7" fmla="*/ 0 h 35"/>
                  <a:gd name="T8" fmla="*/ 0 w 37"/>
                  <a:gd name="T9" fmla="*/ 0 h 35"/>
                  <a:gd name="T10" fmla="*/ 0 w 37"/>
                  <a:gd name="T11" fmla="*/ 0 h 35"/>
                  <a:gd name="T12" fmla="*/ 0 w 37"/>
                  <a:gd name="T13" fmla="*/ 0 h 35"/>
                  <a:gd name="T14" fmla="*/ 0 w 37"/>
                  <a:gd name="T15" fmla="*/ 0 h 35"/>
                  <a:gd name="T16" fmla="*/ 0 w 37"/>
                  <a:gd name="T17" fmla="*/ 0 h 35"/>
                  <a:gd name="T18" fmla="*/ 0 w 37"/>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
                  <a:gd name="T31" fmla="*/ 0 h 35"/>
                  <a:gd name="T32" fmla="*/ 37 w 37"/>
                  <a:gd name="T33" fmla="*/ 35 h 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 h="35">
                    <a:moveTo>
                      <a:pt x="9" y="21"/>
                    </a:moveTo>
                    <a:lnTo>
                      <a:pt x="22" y="15"/>
                    </a:lnTo>
                    <a:lnTo>
                      <a:pt x="37" y="27"/>
                    </a:lnTo>
                    <a:lnTo>
                      <a:pt x="25" y="35"/>
                    </a:lnTo>
                    <a:lnTo>
                      <a:pt x="10" y="23"/>
                    </a:lnTo>
                    <a:lnTo>
                      <a:pt x="23" y="17"/>
                    </a:lnTo>
                    <a:lnTo>
                      <a:pt x="9" y="21"/>
                    </a:lnTo>
                    <a:lnTo>
                      <a:pt x="0" y="0"/>
                    </a:lnTo>
                    <a:lnTo>
                      <a:pt x="22" y="15"/>
                    </a:lnTo>
                    <a:lnTo>
                      <a:pt x="9" y="2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94" name="Freeform 466"/>
              <p:cNvSpPr>
                <a:spLocks/>
              </p:cNvSpPr>
              <p:nvPr/>
            </p:nvSpPr>
            <p:spPr bwMode="auto">
              <a:xfrm>
                <a:off x="1476" y="3502"/>
                <a:ext cx="10" cy="15"/>
              </a:xfrm>
              <a:custGeom>
                <a:avLst/>
                <a:gdLst>
                  <a:gd name="T0" fmla="*/ 0 w 31"/>
                  <a:gd name="T1" fmla="*/ 0 h 46"/>
                  <a:gd name="T2" fmla="*/ 0 w 31"/>
                  <a:gd name="T3" fmla="*/ 0 h 46"/>
                  <a:gd name="T4" fmla="*/ 0 w 31"/>
                  <a:gd name="T5" fmla="*/ 0 h 46"/>
                  <a:gd name="T6" fmla="*/ 0 w 31"/>
                  <a:gd name="T7" fmla="*/ 0 h 46"/>
                  <a:gd name="T8" fmla="*/ 0 w 31"/>
                  <a:gd name="T9" fmla="*/ 0 h 46"/>
                  <a:gd name="T10" fmla="*/ 0 w 31"/>
                  <a:gd name="T11" fmla="*/ 0 h 46"/>
                  <a:gd name="T12" fmla="*/ 0 w 31"/>
                  <a:gd name="T13" fmla="*/ 0 h 46"/>
                  <a:gd name="T14" fmla="*/ 0 w 31"/>
                  <a:gd name="T15" fmla="*/ 0 h 46"/>
                  <a:gd name="T16" fmla="*/ 0 w 31"/>
                  <a:gd name="T17" fmla="*/ 0 h 46"/>
                  <a:gd name="T18" fmla="*/ 0 w 31"/>
                  <a:gd name="T19" fmla="*/ 0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46"/>
                  <a:gd name="T32" fmla="*/ 31 w 31"/>
                  <a:gd name="T33" fmla="*/ 46 h 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46">
                    <a:moveTo>
                      <a:pt x="16" y="39"/>
                    </a:moveTo>
                    <a:lnTo>
                      <a:pt x="15" y="44"/>
                    </a:lnTo>
                    <a:lnTo>
                      <a:pt x="0" y="4"/>
                    </a:lnTo>
                    <a:lnTo>
                      <a:pt x="14" y="0"/>
                    </a:lnTo>
                    <a:lnTo>
                      <a:pt x="29" y="40"/>
                    </a:lnTo>
                    <a:lnTo>
                      <a:pt x="28" y="45"/>
                    </a:lnTo>
                    <a:lnTo>
                      <a:pt x="29" y="40"/>
                    </a:lnTo>
                    <a:lnTo>
                      <a:pt x="31" y="43"/>
                    </a:lnTo>
                    <a:lnTo>
                      <a:pt x="28" y="46"/>
                    </a:lnTo>
                    <a:lnTo>
                      <a:pt x="16" y="39"/>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95" name="Freeform 467"/>
              <p:cNvSpPr>
                <a:spLocks/>
              </p:cNvSpPr>
              <p:nvPr/>
            </p:nvSpPr>
            <p:spPr bwMode="auto">
              <a:xfrm>
                <a:off x="1476" y="3515"/>
                <a:ext cx="9" cy="8"/>
              </a:xfrm>
              <a:custGeom>
                <a:avLst/>
                <a:gdLst>
                  <a:gd name="T0" fmla="*/ 0 w 28"/>
                  <a:gd name="T1" fmla="*/ 0 h 26"/>
                  <a:gd name="T2" fmla="*/ 0 w 28"/>
                  <a:gd name="T3" fmla="*/ 0 h 26"/>
                  <a:gd name="T4" fmla="*/ 0 w 28"/>
                  <a:gd name="T5" fmla="*/ 0 h 26"/>
                  <a:gd name="T6" fmla="*/ 0 w 28"/>
                  <a:gd name="T7" fmla="*/ 0 h 26"/>
                  <a:gd name="T8" fmla="*/ 0 w 28"/>
                  <a:gd name="T9" fmla="*/ 0 h 26"/>
                  <a:gd name="T10" fmla="*/ 0 w 28"/>
                  <a:gd name="T11" fmla="*/ 0 h 26"/>
                  <a:gd name="T12" fmla="*/ 0 w 28"/>
                  <a:gd name="T13" fmla="*/ 0 h 26"/>
                  <a:gd name="T14" fmla="*/ 0 w 28"/>
                  <a:gd name="T15" fmla="*/ 0 h 26"/>
                  <a:gd name="T16" fmla="*/ 0 w 28"/>
                  <a:gd name="T17" fmla="*/ 0 h 26"/>
                  <a:gd name="T18" fmla="*/ 0 w 28"/>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26"/>
                  <a:gd name="T32" fmla="*/ 28 w 28"/>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26">
                    <a:moveTo>
                      <a:pt x="8" y="13"/>
                    </a:moveTo>
                    <a:lnTo>
                      <a:pt x="0" y="16"/>
                    </a:lnTo>
                    <a:lnTo>
                      <a:pt x="16" y="0"/>
                    </a:lnTo>
                    <a:lnTo>
                      <a:pt x="28" y="6"/>
                    </a:lnTo>
                    <a:lnTo>
                      <a:pt x="12" y="22"/>
                    </a:lnTo>
                    <a:lnTo>
                      <a:pt x="4" y="25"/>
                    </a:lnTo>
                    <a:lnTo>
                      <a:pt x="12" y="23"/>
                    </a:lnTo>
                    <a:lnTo>
                      <a:pt x="9" y="26"/>
                    </a:lnTo>
                    <a:lnTo>
                      <a:pt x="4" y="25"/>
                    </a:lnTo>
                    <a:lnTo>
                      <a:pt x="8" y="1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96" name="Freeform 468"/>
              <p:cNvSpPr>
                <a:spLocks/>
              </p:cNvSpPr>
              <p:nvPr/>
            </p:nvSpPr>
            <p:spPr bwMode="auto">
              <a:xfrm>
                <a:off x="1452" y="3514"/>
                <a:ext cx="27" cy="9"/>
              </a:xfrm>
              <a:custGeom>
                <a:avLst/>
                <a:gdLst>
                  <a:gd name="T0" fmla="*/ 0 w 80"/>
                  <a:gd name="T1" fmla="*/ 0 h 28"/>
                  <a:gd name="T2" fmla="*/ 0 w 80"/>
                  <a:gd name="T3" fmla="*/ 0 h 28"/>
                  <a:gd name="T4" fmla="*/ 0 w 80"/>
                  <a:gd name="T5" fmla="*/ 0 h 28"/>
                  <a:gd name="T6" fmla="*/ 0 w 80"/>
                  <a:gd name="T7" fmla="*/ 0 h 28"/>
                  <a:gd name="T8" fmla="*/ 0 w 80"/>
                  <a:gd name="T9" fmla="*/ 0 h 28"/>
                  <a:gd name="T10" fmla="*/ 0 w 80"/>
                  <a:gd name="T11" fmla="*/ 0 h 28"/>
                  <a:gd name="T12" fmla="*/ 0 w 80"/>
                  <a:gd name="T13" fmla="*/ 0 h 28"/>
                  <a:gd name="T14" fmla="*/ 0 w 80"/>
                  <a:gd name="T15" fmla="*/ 0 h 28"/>
                  <a:gd name="T16" fmla="*/ 0 w 80"/>
                  <a:gd name="T17" fmla="*/ 0 h 28"/>
                  <a:gd name="T18" fmla="*/ 0 w 80"/>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0"/>
                  <a:gd name="T31" fmla="*/ 0 h 28"/>
                  <a:gd name="T32" fmla="*/ 80 w 80"/>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0" h="28">
                    <a:moveTo>
                      <a:pt x="0" y="1"/>
                    </a:moveTo>
                    <a:lnTo>
                      <a:pt x="6" y="0"/>
                    </a:lnTo>
                    <a:lnTo>
                      <a:pt x="80" y="16"/>
                    </a:lnTo>
                    <a:lnTo>
                      <a:pt x="76" y="28"/>
                    </a:lnTo>
                    <a:lnTo>
                      <a:pt x="2" y="12"/>
                    </a:lnTo>
                    <a:lnTo>
                      <a:pt x="8" y="11"/>
                    </a:lnTo>
                    <a:lnTo>
                      <a:pt x="0" y="1"/>
                    </a:lnTo>
                    <a:lnTo>
                      <a:pt x="3" y="0"/>
                    </a:lnTo>
                    <a:lnTo>
                      <a:pt x="6" y="0"/>
                    </a:lnTo>
                    <a:lnTo>
                      <a:pt x="0"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97" name="Freeform 469"/>
              <p:cNvSpPr>
                <a:spLocks/>
              </p:cNvSpPr>
              <p:nvPr/>
            </p:nvSpPr>
            <p:spPr bwMode="auto">
              <a:xfrm>
                <a:off x="1432" y="3514"/>
                <a:ext cx="23" cy="14"/>
              </a:xfrm>
              <a:custGeom>
                <a:avLst/>
                <a:gdLst>
                  <a:gd name="T0" fmla="*/ 0 w 67"/>
                  <a:gd name="T1" fmla="*/ 0 h 43"/>
                  <a:gd name="T2" fmla="*/ 0 w 67"/>
                  <a:gd name="T3" fmla="*/ 0 h 43"/>
                  <a:gd name="T4" fmla="*/ 0 w 67"/>
                  <a:gd name="T5" fmla="*/ 0 h 43"/>
                  <a:gd name="T6" fmla="*/ 0 w 67"/>
                  <a:gd name="T7" fmla="*/ 0 h 43"/>
                  <a:gd name="T8" fmla="*/ 0 w 67"/>
                  <a:gd name="T9" fmla="*/ 0 h 43"/>
                  <a:gd name="T10" fmla="*/ 0 w 67"/>
                  <a:gd name="T11" fmla="*/ 0 h 43"/>
                  <a:gd name="T12" fmla="*/ 0 w 67"/>
                  <a:gd name="T13" fmla="*/ 0 h 43"/>
                  <a:gd name="T14" fmla="*/ 0 w 67"/>
                  <a:gd name="T15" fmla="*/ 0 h 43"/>
                  <a:gd name="T16" fmla="*/ 0 w 67"/>
                  <a:gd name="T17" fmla="*/ 0 h 43"/>
                  <a:gd name="T18" fmla="*/ 0 w 67"/>
                  <a:gd name="T19" fmla="*/ 0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
                  <a:gd name="T31" fmla="*/ 0 h 43"/>
                  <a:gd name="T32" fmla="*/ 67 w 67"/>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 h="43">
                    <a:moveTo>
                      <a:pt x="7" y="30"/>
                    </a:moveTo>
                    <a:lnTo>
                      <a:pt x="0" y="30"/>
                    </a:lnTo>
                    <a:lnTo>
                      <a:pt x="59" y="0"/>
                    </a:lnTo>
                    <a:lnTo>
                      <a:pt x="67" y="10"/>
                    </a:lnTo>
                    <a:lnTo>
                      <a:pt x="8" y="41"/>
                    </a:lnTo>
                    <a:lnTo>
                      <a:pt x="1" y="41"/>
                    </a:lnTo>
                    <a:lnTo>
                      <a:pt x="8" y="41"/>
                    </a:lnTo>
                    <a:lnTo>
                      <a:pt x="5" y="43"/>
                    </a:lnTo>
                    <a:lnTo>
                      <a:pt x="1" y="41"/>
                    </a:lnTo>
                    <a:lnTo>
                      <a:pt x="7" y="3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98" name="Freeform 470"/>
              <p:cNvSpPr>
                <a:spLocks/>
              </p:cNvSpPr>
              <p:nvPr/>
            </p:nvSpPr>
            <p:spPr bwMode="auto">
              <a:xfrm>
                <a:off x="1415" y="3518"/>
                <a:ext cx="20" cy="10"/>
              </a:xfrm>
              <a:custGeom>
                <a:avLst/>
                <a:gdLst>
                  <a:gd name="T0" fmla="*/ 0 w 58"/>
                  <a:gd name="T1" fmla="*/ 0 h 28"/>
                  <a:gd name="T2" fmla="*/ 0 w 58"/>
                  <a:gd name="T3" fmla="*/ 0 h 28"/>
                  <a:gd name="T4" fmla="*/ 0 w 58"/>
                  <a:gd name="T5" fmla="*/ 0 h 28"/>
                  <a:gd name="T6" fmla="*/ 0 w 58"/>
                  <a:gd name="T7" fmla="*/ 0 h 28"/>
                  <a:gd name="T8" fmla="*/ 0 w 58"/>
                  <a:gd name="T9" fmla="*/ 0 h 28"/>
                  <a:gd name="T10" fmla="*/ 0 w 58"/>
                  <a:gd name="T11" fmla="*/ 0 h 28"/>
                  <a:gd name="T12" fmla="*/ 0 w 58"/>
                  <a:gd name="T13" fmla="*/ 0 h 28"/>
                  <a:gd name="T14" fmla="*/ 0 w 58"/>
                  <a:gd name="T15" fmla="*/ 0 h 28"/>
                  <a:gd name="T16" fmla="*/ 0 w 58"/>
                  <a:gd name="T17" fmla="*/ 0 h 28"/>
                  <a:gd name="T18" fmla="*/ 0 w 58"/>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8"/>
                  <a:gd name="T31" fmla="*/ 0 h 28"/>
                  <a:gd name="T32" fmla="*/ 58 w 58"/>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8" h="28">
                    <a:moveTo>
                      <a:pt x="1" y="0"/>
                    </a:moveTo>
                    <a:lnTo>
                      <a:pt x="6" y="1"/>
                    </a:lnTo>
                    <a:lnTo>
                      <a:pt x="58" y="17"/>
                    </a:lnTo>
                    <a:lnTo>
                      <a:pt x="52" y="28"/>
                    </a:lnTo>
                    <a:lnTo>
                      <a:pt x="0" y="11"/>
                    </a:lnTo>
                    <a:lnTo>
                      <a:pt x="5" y="12"/>
                    </a:lnTo>
                    <a:lnTo>
                      <a:pt x="1" y="0"/>
                    </a:lnTo>
                    <a:lnTo>
                      <a:pt x="3" y="0"/>
                    </a:lnTo>
                    <a:lnTo>
                      <a:pt x="6" y="1"/>
                    </a:lnTo>
                    <a:lnTo>
                      <a:pt x="1"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99" name="Freeform 471"/>
              <p:cNvSpPr>
                <a:spLocks/>
              </p:cNvSpPr>
              <p:nvPr/>
            </p:nvSpPr>
            <p:spPr bwMode="auto">
              <a:xfrm>
                <a:off x="1390" y="3518"/>
                <a:ext cx="27" cy="10"/>
              </a:xfrm>
              <a:custGeom>
                <a:avLst/>
                <a:gdLst>
                  <a:gd name="T0" fmla="*/ 0 w 80"/>
                  <a:gd name="T1" fmla="*/ 0 h 28"/>
                  <a:gd name="T2" fmla="*/ 0 w 80"/>
                  <a:gd name="T3" fmla="*/ 0 h 28"/>
                  <a:gd name="T4" fmla="*/ 0 w 80"/>
                  <a:gd name="T5" fmla="*/ 0 h 28"/>
                  <a:gd name="T6" fmla="*/ 0 w 80"/>
                  <a:gd name="T7" fmla="*/ 0 h 28"/>
                  <a:gd name="T8" fmla="*/ 0 w 80"/>
                  <a:gd name="T9" fmla="*/ 0 h 28"/>
                  <a:gd name="T10" fmla="*/ 0 w 80"/>
                  <a:gd name="T11" fmla="*/ 0 h 28"/>
                  <a:gd name="T12" fmla="*/ 0 w 80"/>
                  <a:gd name="T13" fmla="*/ 0 h 28"/>
                  <a:gd name="T14" fmla="*/ 0 w 80"/>
                  <a:gd name="T15" fmla="*/ 0 h 28"/>
                  <a:gd name="T16" fmla="*/ 0 w 80"/>
                  <a:gd name="T17" fmla="*/ 0 h 28"/>
                  <a:gd name="T18" fmla="*/ 0 w 80"/>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0"/>
                  <a:gd name="T31" fmla="*/ 0 h 28"/>
                  <a:gd name="T32" fmla="*/ 80 w 80"/>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0" h="28">
                    <a:moveTo>
                      <a:pt x="0" y="16"/>
                    </a:moveTo>
                    <a:lnTo>
                      <a:pt x="1" y="15"/>
                    </a:lnTo>
                    <a:lnTo>
                      <a:pt x="76" y="0"/>
                    </a:lnTo>
                    <a:lnTo>
                      <a:pt x="80" y="12"/>
                    </a:lnTo>
                    <a:lnTo>
                      <a:pt x="5" y="28"/>
                    </a:lnTo>
                    <a:lnTo>
                      <a:pt x="6" y="27"/>
                    </a:lnTo>
                    <a:lnTo>
                      <a:pt x="0" y="16"/>
                    </a:lnTo>
                    <a:lnTo>
                      <a:pt x="1" y="15"/>
                    </a:lnTo>
                    <a:lnTo>
                      <a:pt x="0" y="1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0" name="Freeform 472"/>
              <p:cNvSpPr>
                <a:spLocks/>
              </p:cNvSpPr>
              <p:nvPr/>
            </p:nvSpPr>
            <p:spPr bwMode="auto">
              <a:xfrm>
                <a:off x="1378" y="3524"/>
                <a:ext cx="14" cy="8"/>
              </a:xfrm>
              <a:custGeom>
                <a:avLst/>
                <a:gdLst>
                  <a:gd name="T0" fmla="*/ 0 w 43"/>
                  <a:gd name="T1" fmla="*/ 0 h 24"/>
                  <a:gd name="T2" fmla="*/ 0 w 43"/>
                  <a:gd name="T3" fmla="*/ 0 h 24"/>
                  <a:gd name="T4" fmla="*/ 0 w 43"/>
                  <a:gd name="T5" fmla="*/ 0 h 24"/>
                  <a:gd name="T6" fmla="*/ 0 w 43"/>
                  <a:gd name="T7" fmla="*/ 0 h 24"/>
                  <a:gd name="T8" fmla="*/ 0 w 43"/>
                  <a:gd name="T9" fmla="*/ 0 h 24"/>
                  <a:gd name="T10" fmla="*/ 0 w 43"/>
                  <a:gd name="T11" fmla="*/ 0 h 24"/>
                  <a:gd name="T12" fmla="*/ 0 w 43"/>
                  <a:gd name="T13" fmla="*/ 0 h 24"/>
                  <a:gd name="T14" fmla="*/ 0 w 43"/>
                  <a:gd name="T15" fmla="*/ 0 h 24"/>
                  <a:gd name="T16" fmla="*/ 0 w 43"/>
                  <a:gd name="T17" fmla="*/ 0 h 24"/>
                  <a:gd name="T18" fmla="*/ 0 w 43"/>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24"/>
                  <a:gd name="T32" fmla="*/ 43 w 43"/>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24">
                    <a:moveTo>
                      <a:pt x="3" y="12"/>
                    </a:moveTo>
                    <a:lnTo>
                      <a:pt x="0" y="13"/>
                    </a:lnTo>
                    <a:lnTo>
                      <a:pt x="37" y="0"/>
                    </a:lnTo>
                    <a:lnTo>
                      <a:pt x="43" y="11"/>
                    </a:lnTo>
                    <a:lnTo>
                      <a:pt x="6" y="23"/>
                    </a:lnTo>
                    <a:lnTo>
                      <a:pt x="3" y="24"/>
                    </a:lnTo>
                    <a:lnTo>
                      <a:pt x="6" y="23"/>
                    </a:lnTo>
                    <a:lnTo>
                      <a:pt x="5" y="24"/>
                    </a:lnTo>
                    <a:lnTo>
                      <a:pt x="3" y="24"/>
                    </a:lnTo>
                    <a:lnTo>
                      <a:pt x="3" y="1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1" name="Freeform 473"/>
              <p:cNvSpPr>
                <a:spLocks/>
              </p:cNvSpPr>
              <p:nvPr/>
            </p:nvSpPr>
            <p:spPr bwMode="auto">
              <a:xfrm>
                <a:off x="1344" y="3527"/>
                <a:ext cx="35" cy="5"/>
              </a:xfrm>
              <a:custGeom>
                <a:avLst/>
                <a:gdLst>
                  <a:gd name="T0" fmla="*/ 0 w 106"/>
                  <a:gd name="T1" fmla="*/ 0 h 13"/>
                  <a:gd name="T2" fmla="*/ 0 w 106"/>
                  <a:gd name="T3" fmla="*/ 0 h 13"/>
                  <a:gd name="T4" fmla="*/ 0 w 106"/>
                  <a:gd name="T5" fmla="*/ 0 h 13"/>
                  <a:gd name="T6" fmla="*/ 0 w 106"/>
                  <a:gd name="T7" fmla="*/ 0 h 13"/>
                  <a:gd name="T8" fmla="*/ 0 w 106"/>
                  <a:gd name="T9" fmla="*/ 0 h 13"/>
                  <a:gd name="T10" fmla="*/ 0 w 106"/>
                  <a:gd name="T11" fmla="*/ 0 h 13"/>
                  <a:gd name="T12" fmla="*/ 0 w 106"/>
                  <a:gd name="T13" fmla="*/ 0 h 13"/>
                  <a:gd name="T14" fmla="*/ 0 w 106"/>
                  <a:gd name="T15" fmla="*/ 0 h 13"/>
                  <a:gd name="T16" fmla="*/ 0 w 106"/>
                  <a:gd name="T17" fmla="*/ 0 h 13"/>
                  <a:gd name="T18" fmla="*/ 0 w 106"/>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6"/>
                  <a:gd name="T31" fmla="*/ 0 h 13"/>
                  <a:gd name="T32" fmla="*/ 106 w 106"/>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6" h="13">
                    <a:moveTo>
                      <a:pt x="31" y="11"/>
                    </a:moveTo>
                    <a:lnTo>
                      <a:pt x="27" y="0"/>
                    </a:lnTo>
                    <a:lnTo>
                      <a:pt x="106" y="1"/>
                    </a:lnTo>
                    <a:lnTo>
                      <a:pt x="106" y="13"/>
                    </a:lnTo>
                    <a:lnTo>
                      <a:pt x="27" y="12"/>
                    </a:lnTo>
                    <a:lnTo>
                      <a:pt x="23" y="1"/>
                    </a:lnTo>
                    <a:lnTo>
                      <a:pt x="27" y="12"/>
                    </a:lnTo>
                    <a:lnTo>
                      <a:pt x="0" y="12"/>
                    </a:lnTo>
                    <a:lnTo>
                      <a:pt x="23" y="1"/>
                    </a:lnTo>
                    <a:lnTo>
                      <a:pt x="31" y="1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2" name="Freeform 474"/>
              <p:cNvSpPr>
                <a:spLocks/>
              </p:cNvSpPr>
              <p:nvPr/>
            </p:nvSpPr>
            <p:spPr bwMode="auto">
              <a:xfrm>
                <a:off x="1351" y="3519"/>
                <a:ext cx="25" cy="12"/>
              </a:xfrm>
              <a:custGeom>
                <a:avLst/>
                <a:gdLst>
                  <a:gd name="T0" fmla="*/ 0 w 74"/>
                  <a:gd name="T1" fmla="*/ 0 h 37"/>
                  <a:gd name="T2" fmla="*/ 0 w 74"/>
                  <a:gd name="T3" fmla="*/ 0 h 37"/>
                  <a:gd name="T4" fmla="*/ 0 w 74"/>
                  <a:gd name="T5" fmla="*/ 0 h 37"/>
                  <a:gd name="T6" fmla="*/ 0 w 74"/>
                  <a:gd name="T7" fmla="*/ 0 h 37"/>
                  <a:gd name="T8" fmla="*/ 0 w 74"/>
                  <a:gd name="T9" fmla="*/ 0 h 37"/>
                  <a:gd name="T10" fmla="*/ 0 w 74"/>
                  <a:gd name="T11" fmla="*/ 0 h 37"/>
                  <a:gd name="T12" fmla="*/ 0 w 74"/>
                  <a:gd name="T13" fmla="*/ 0 h 37"/>
                  <a:gd name="T14" fmla="*/ 0 w 74"/>
                  <a:gd name="T15" fmla="*/ 0 h 37"/>
                  <a:gd name="T16" fmla="*/ 0 w 74"/>
                  <a:gd name="T17" fmla="*/ 0 h 37"/>
                  <a:gd name="T18" fmla="*/ 0 w 74"/>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4"/>
                  <a:gd name="T31" fmla="*/ 0 h 37"/>
                  <a:gd name="T32" fmla="*/ 74 w 74"/>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4" h="37">
                    <a:moveTo>
                      <a:pt x="68" y="1"/>
                    </a:moveTo>
                    <a:lnTo>
                      <a:pt x="66" y="10"/>
                    </a:lnTo>
                    <a:lnTo>
                      <a:pt x="8" y="37"/>
                    </a:lnTo>
                    <a:lnTo>
                      <a:pt x="0" y="27"/>
                    </a:lnTo>
                    <a:lnTo>
                      <a:pt x="58" y="0"/>
                    </a:lnTo>
                    <a:lnTo>
                      <a:pt x="56" y="9"/>
                    </a:lnTo>
                    <a:lnTo>
                      <a:pt x="68" y="1"/>
                    </a:lnTo>
                    <a:lnTo>
                      <a:pt x="74" y="6"/>
                    </a:lnTo>
                    <a:lnTo>
                      <a:pt x="66" y="10"/>
                    </a:lnTo>
                    <a:lnTo>
                      <a:pt x="68"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3" name="Freeform 475"/>
              <p:cNvSpPr>
                <a:spLocks/>
              </p:cNvSpPr>
              <p:nvPr/>
            </p:nvSpPr>
            <p:spPr bwMode="auto">
              <a:xfrm>
                <a:off x="1358" y="3509"/>
                <a:ext cx="16" cy="13"/>
              </a:xfrm>
              <a:custGeom>
                <a:avLst/>
                <a:gdLst>
                  <a:gd name="T0" fmla="*/ 0 w 48"/>
                  <a:gd name="T1" fmla="*/ 0 h 39"/>
                  <a:gd name="T2" fmla="*/ 0 w 48"/>
                  <a:gd name="T3" fmla="*/ 0 h 39"/>
                  <a:gd name="T4" fmla="*/ 0 w 48"/>
                  <a:gd name="T5" fmla="*/ 0 h 39"/>
                  <a:gd name="T6" fmla="*/ 0 w 48"/>
                  <a:gd name="T7" fmla="*/ 0 h 39"/>
                  <a:gd name="T8" fmla="*/ 0 w 48"/>
                  <a:gd name="T9" fmla="*/ 0 h 39"/>
                  <a:gd name="T10" fmla="*/ 0 w 48"/>
                  <a:gd name="T11" fmla="*/ 0 h 39"/>
                  <a:gd name="T12" fmla="*/ 0 w 48"/>
                  <a:gd name="T13" fmla="*/ 0 h 39"/>
                  <a:gd name="T14" fmla="*/ 0 w 48"/>
                  <a:gd name="T15" fmla="*/ 0 h 39"/>
                  <a:gd name="T16" fmla="*/ 0 w 48"/>
                  <a:gd name="T17" fmla="*/ 0 h 39"/>
                  <a:gd name="T18" fmla="*/ 0 w 48"/>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39"/>
                  <a:gd name="T32" fmla="*/ 48 w 48"/>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39">
                    <a:moveTo>
                      <a:pt x="6" y="0"/>
                    </a:moveTo>
                    <a:lnTo>
                      <a:pt x="12" y="2"/>
                    </a:lnTo>
                    <a:lnTo>
                      <a:pt x="48" y="31"/>
                    </a:lnTo>
                    <a:lnTo>
                      <a:pt x="36" y="39"/>
                    </a:lnTo>
                    <a:lnTo>
                      <a:pt x="0" y="11"/>
                    </a:lnTo>
                    <a:lnTo>
                      <a:pt x="6" y="13"/>
                    </a:lnTo>
                    <a:lnTo>
                      <a:pt x="6" y="0"/>
                    </a:lnTo>
                    <a:lnTo>
                      <a:pt x="9" y="0"/>
                    </a:lnTo>
                    <a:lnTo>
                      <a:pt x="12" y="2"/>
                    </a:lnTo>
                    <a:lnTo>
                      <a:pt x="6"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4" name="Freeform 476"/>
              <p:cNvSpPr>
                <a:spLocks/>
              </p:cNvSpPr>
              <p:nvPr/>
            </p:nvSpPr>
            <p:spPr bwMode="auto">
              <a:xfrm>
                <a:off x="1352" y="3509"/>
                <a:ext cx="8" cy="4"/>
              </a:xfrm>
              <a:custGeom>
                <a:avLst/>
                <a:gdLst>
                  <a:gd name="T0" fmla="*/ 0 w 25"/>
                  <a:gd name="T1" fmla="*/ 0 h 13"/>
                  <a:gd name="T2" fmla="*/ 0 w 25"/>
                  <a:gd name="T3" fmla="*/ 0 h 13"/>
                  <a:gd name="T4" fmla="*/ 0 w 25"/>
                  <a:gd name="T5" fmla="*/ 0 h 13"/>
                  <a:gd name="T6" fmla="*/ 0 w 25"/>
                  <a:gd name="T7" fmla="*/ 0 h 13"/>
                  <a:gd name="T8" fmla="*/ 0 w 25"/>
                  <a:gd name="T9" fmla="*/ 0 h 13"/>
                  <a:gd name="T10" fmla="*/ 0 w 25"/>
                  <a:gd name="T11" fmla="*/ 0 h 13"/>
                  <a:gd name="T12" fmla="*/ 0 w 25"/>
                  <a:gd name="T13" fmla="*/ 0 h 13"/>
                  <a:gd name="T14" fmla="*/ 0 w 25"/>
                  <a:gd name="T15" fmla="*/ 0 h 13"/>
                  <a:gd name="T16" fmla="*/ 0 w 25"/>
                  <a:gd name="T17" fmla="*/ 0 h 13"/>
                  <a:gd name="T18" fmla="*/ 0 w 25"/>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13"/>
                  <a:gd name="T32" fmla="*/ 25 w 25"/>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13">
                    <a:moveTo>
                      <a:pt x="0" y="1"/>
                    </a:moveTo>
                    <a:lnTo>
                      <a:pt x="4" y="0"/>
                    </a:lnTo>
                    <a:lnTo>
                      <a:pt x="25" y="0"/>
                    </a:lnTo>
                    <a:lnTo>
                      <a:pt x="25" y="13"/>
                    </a:lnTo>
                    <a:lnTo>
                      <a:pt x="4" y="13"/>
                    </a:lnTo>
                    <a:lnTo>
                      <a:pt x="8" y="12"/>
                    </a:lnTo>
                    <a:lnTo>
                      <a:pt x="1" y="1"/>
                    </a:lnTo>
                    <a:lnTo>
                      <a:pt x="2" y="0"/>
                    </a:lnTo>
                    <a:lnTo>
                      <a:pt x="4" y="0"/>
                    </a:lnTo>
                    <a:lnTo>
                      <a:pt x="0"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5" name="Freeform 477"/>
              <p:cNvSpPr>
                <a:spLocks/>
              </p:cNvSpPr>
              <p:nvPr/>
            </p:nvSpPr>
            <p:spPr bwMode="auto">
              <a:xfrm>
                <a:off x="1341" y="3509"/>
                <a:ext cx="13" cy="8"/>
              </a:xfrm>
              <a:custGeom>
                <a:avLst/>
                <a:gdLst>
                  <a:gd name="T0" fmla="*/ 0 w 41"/>
                  <a:gd name="T1" fmla="*/ 0 h 25"/>
                  <a:gd name="T2" fmla="*/ 0 w 41"/>
                  <a:gd name="T3" fmla="*/ 0 h 25"/>
                  <a:gd name="T4" fmla="*/ 0 w 41"/>
                  <a:gd name="T5" fmla="*/ 0 h 25"/>
                  <a:gd name="T6" fmla="*/ 0 w 41"/>
                  <a:gd name="T7" fmla="*/ 0 h 25"/>
                  <a:gd name="T8" fmla="*/ 0 w 41"/>
                  <a:gd name="T9" fmla="*/ 0 h 25"/>
                  <a:gd name="T10" fmla="*/ 0 w 41"/>
                  <a:gd name="T11" fmla="*/ 0 h 25"/>
                  <a:gd name="T12" fmla="*/ 0 w 41"/>
                  <a:gd name="T13" fmla="*/ 0 h 25"/>
                  <a:gd name="T14" fmla="*/ 0 w 41"/>
                  <a:gd name="T15" fmla="*/ 0 h 25"/>
                  <a:gd name="T16" fmla="*/ 0 w 41"/>
                  <a:gd name="T17" fmla="*/ 0 h 25"/>
                  <a:gd name="T18" fmla="*/ 0 w 41"/>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
                  <a:gd name="T31" fmla="*/ 0 h 25"/>
                  <a:gd name="T32" fmla="*/ 41 w 41"/>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 h="25">
                    <a:moveTo>
                      <a:pt x="10" y="14"/>
                    </a:moveTo>
                    <a:lnTo>
                      <a:pt x="1" y="13"/>
                    </a:lnTo>
                    <a:lnTo>
                      <a:pt x="33" y="0"/>
                    </a:lnTo>
                    <a:lnTo>
                      <a:pt x="41" y="11"/>
                    </a:lnTo>
                    <a:lnTo>
                      <a:pt x="9" y="23"/>
                    </a:lnTo>
                    <a:lnTo>
                      <a:pt x="0" y="22"/>
                    </a:lnTo>
                    <a:lnTo>
                      <a:pt x="8" y="23"/>
                    </a:lnTo>
                    <a:lnTo>
                      <a:pt x="4" y="25"/>
                    </a:lnTo>
                    <a:lnTo>
                      <a:pt x="0" y="22"/>
                    </a:lnTo>
                    <a:lnTo>
                      <a:pt x="10" y="1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6" name="Freeform 478"/>
              <p:cNvSpPr>
                <a:spLocks/>
              </p:cNvSpPr>
              <p:nvPr/>
            </p:nvSpPr>
            <p:spPr bwMode="auto">
              <a:xfrm>
                <a:off x="1321" y="3499"/>
                <a:ext cx="23" cy="17"/>
              </a:xfrm>
              <a:custGeom>
                <a:avLst/>
                <a:gdLst>
                  <a:gd name="T0" fmla="*/ 0 w 69"/>
                  <a:gd name="T1" fmla="*/ 0 h 53"/>
                  <a:gd name="T2" fmla="*/ 0 w 69"/>
                  <a:gd name="T3" fmla="*/ 0 h 53"/>
                  <a:gd name="T4" fmla="*/ 0 w 69"/>
                  <a:gd name="T5" fmla="*/ 0 h 53"/>
                  <a:gd name="T6" fmla="*/ 0 w 69"/>
                  <a:gd name="T7" fmla="*/ 0 h 53"/>
                  <a:gd name="T8" fmla="*/ 0 w 69"/>
                  <a:gd name="T9" fmla="*/ 0 h 53"/>
                  <a:gd name="T10" fmla="*/ 0 w 69"/>
                  <a:gd name="T11" fmla="*/ 0 h 53"/>
                  <a:gd name="T12" fmla="*/ 0 w 69"/>
                  <a:gd name="T13" fmla="*/ 0 h 53"/>
                  <a:gd name="T14" fmla="*/ 0 w 69"/>
                  <a:gd name="T15" fmla="*/ 0 h 53"/>
                  <a:gd name="T16" fmla="*/ 0 w 69"/>
                  <a:gd name="T17" fmla="*/ 0 h 53"/>
                  <a:gd name="T18" fmla="*/ 0 w 69"/>
                  <a:gd name="T19" fmla="*/ 0 h 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9"/>
                  <a:gd name="T31" fmla="*/ 0 h 53"/>
                  <a:gd name="T32" fmla="*/ 69 w 69"/>
                  <a:gd name="T33" fmla="*/ 53 h 5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9" h="53">
                    <a:moveTo>
                      <a:pt x="0" y="4"/>
                    </a:moveTo>
                    <a:lnTo>
                      <a:pt x="11" y="4"/>
                    </a:lnTo>
                    <a:lnTo>
                      <a:pt x="69" y="45"/>
                    </a:lnTo>
                    <a:lnTo>
                      <a:pt x="59" y="53"/>
                    </a:lnTo>
                    <a:lnTo>
                      <a:pt x="1" y="12"/>
                    </a:lnTo>
                    <a:lnTo>
                      <a:pt x="12" y="12"/>
                    </a:lnTo>
                    <a:lnTo>
                      <a:pt x="1" y="4"/>
                    </a:lnTo>
                    <a:lnTo>
                      <a:pt x="6" y="0"/>
                    </a:lnTo>
                    <a:lnTo>
                      <a:pt x="11" y="4"/>
                    </a:lnTo>
                    <a:lnTo>
                      <a:pt x="0" y="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7" name="Freeform 479"/>
              <p:cNvSpPr>
                <a:spLocks/>
              </p:cNvSpPr>
              <p:nvPr/>
            </p:nvSpPr>
            <p:spPr bwMode="auto">
              <a:xfrm>
                <a:off x="1315" y="3500"/>
                <a:ext cx="10" cy="7"/>
              </a:xfrm>
              <a:custGeom>
                <a:avLst/>
                <a:gdLst>
                  <a:gd name="T0" fmla="*/ 0 w 29"/>
                  <a:gd name="T1" fmla="*/ 0 h 20"/>
                  <a:gd name="T2" fmla="*/ 0 w 29"/>
                  <a:gd name="T3" fmla="*/ 0 h 20"/>
                  <a:gd name="T4" fmla="*/ 0 w 29"/>
                  <a:gd name="T5" fmla="*/ 0 h 20"/>
                  <a:gd name="T6" fmla="*/ 0 w 29"/>
                  <a:gd name="T7" fmla="*/ 0 h 20"/>
                  <a:gd name="T8" fmla="*/ 0 w 29"/>
                  <a:gd name="T9" fmla="*/ 0 h 20"/>
                  <a:gd name="T10" fmla="*/ 0 w 29"/>
                  <a:gd name="T11" fmla="*/ 0 h 20"/>
                  <a:gd name="T12" fmla="*/ 0 w 29"/>
                  <a:gd name="T13" fmla="*/ 0 h 20"/>
                  <a:gd name="T14" fmla="*/ 0 w 29"/>
                  <a:gd name="T15" fmla="*/ 0 h 20"/>
                  <a:gd name="T16" fmla="*/ 0 w 29"/>
                  <a:gd name="T17" fmla="*/ 0 h 20"/>
                  <a:gd name="T18" fmla="*/ 0 w 29"/>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
                  <a:gd name="T31" fmla="*/ 0 h 20"/>
                  <a:gd name="T32" fmla="*/ 29 w 29"/>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 h="20">
                    <a:moveTo>
                      <a:pt x="0" y="14"/>
                    </a:moveTo>
                    <a:lnTo>
                      <a:pt x="1" y="12"/>
                    </a:lnTo>
                    <a:lnTo>
                      <a:pt x="17" y="0"/>
                    </a:lnTo>
                    <a:lnTo>
                      <a:pt x="29" y="8"/>
                    </a:lnTo>
                    <a:lnTo>
                      <a:pt x="14" y="20"/>
                    </a:lnTo>
                    <a:lnTo>
                      <a:pt x="15" y="18"/>
                    </a:lnTo>
                    <a:lnTo>
                      <a:pt x="0" y="14"/>
                    </a:lnTo>
                    <a:lnTo>
                      <a:pt x="0" y="13"/>
                    </a:lnTo>
                    <a:lnTo>
                      <a:pt x="2" y="12"/>
                    </a:lnTo>
                    <a:lnTo>
                      <a:pt x="0" y="1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8" name="Freeform 480"/>
              <p:cNvSpPr>
                <a:spLocks/>
              </p:cNvSpPr>
              <p:nvPr/>
            </p:nvSpPr>
            <p:spPr bwMode="auto">
              <a:xfrm>
                <a:off x="1308" y="3505"/>
                <a:ext cx="12" cy="17"/>
              </a:xfrm>
              <a:custGeom>
                <a:avLst/>
                <a:gdLst>
                  <a:gd name="T0" fmla="*/ 0 w 37"/>
                  <a:gd name="T1" fmla="*/ 0 h 53"/>
                  <a:gd name="T2" fmla="*/ 0 w 37"/>
                  <a:gd name="T3" fmla="*/ 0 h 53"/>
                  <a:gd name="T4" fmla="*/ 0 w 37"/>
                  <a:gd name="T5" fmla="*/ 0 h 53"/>
                  <a:gd name="T6" fmla="*/ 0 w 37"/>
                  <a:gd name="T7" fmla="*/ 0 h 53"/>
                  <a:gd name="T8" fmla="*/ 0 w 37"/>
                  <a:gd name="T9" fmla="*/ 0 h 53"/>
                  <a:gd name="T10" fmla="*/ 0 w 37"/>
                  <a:gd name="T11" fmla="*/ 0 h 53"/>
                  <a:gd name="T12" fmla="*/ 0 w 37"/>
                  <a:gd name="T13" fmla="*/ 0 h 53"/>
                  <a:gd name="T14" fmla="*/ 0 w 37"/>
                  <a:gd name="T15" fmla="*/ 0 h 53"/>
                  <a:gd name="T16" fmla="*/ 0 w 37"/>
                  <a:gd name="T17" fmla="*/ 0 h 53"/>
                  <a:gd name="T18" fmla="*/ 0 w 37"/>
                  <a:gd name="T19" fmla="*/ 0 h 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
                  <a:gd name="T31" fmla="*/ 0 h 53"/>
                  <a:gd name="T32" fmla="*/ 37 w 37"/>
                  <a:gd name="T33" fmla="*/ 53 h 5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 h="53">
                    <a:moveTo>
                      <a:pt x="10" y="40"/>
                    </a:moveTo>
                    <a:lnTo>
                      <a:pt x="0" y="43"/>
                    </a:lnTo>
                    <a:lnTo>
                      <a:pt x="22" y="0"/>
                    </a:lnTo>
                    <a:lnTo>
                      <a:pt x="37" y="4"/>
                    </a:lnTo>
                    <a:lnTo>
                      <a:pt x="14" y="47"/>
                    </a:lnTo>
                    <a:lnTo>
                      <a:pt x="4" y="50"/>
                    </a:lnTo>
                    <a:lnTo>
                      <a:pt x="14" y="47"/>
                    </a:lnTo>
                    <a:lnTo>
                      <a:pt x="11" y="53"/>
                    </a:lnTo>
                    <a:lnTo>
                      <a:pt x="3" y="50"/>
                    </a:lnTo>
                    <a:lnTo>
                      <a:pt x="10" y="4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9" name="Freeform 481"/>
              <p:cNvSpPr>
                <a:spLocks/>
              </p:cNvSpPr>
              <p:nvPr/>
            </p:nvSpPr>
            <p:spPr bwMode="auto">
              <a:xfrm>
                <a:off x="1283" y="3508"/>
                <a:ext cx="28" cy="13"/>
              </a:xfrm>
              <a:custGeom>
                <a:avLst/>
                <a:gdLst>
                  <a:gd name="T0" fmla="*/ 0 w 84"/>
                  <a:gd name="T1" fmla="*/ 0 h 41"/>
                  <a:gd name="T2" fmla="*/ 0 w 84"/>
                  <a:gd name="T3" fmla="*/ 0 h 41"/>
                  <a:gd name="T4" fmla="*/ 0 w 84"/>
                  <a:gd name="T5" fmla="*/ 0 h 41"/>
                  <a:gd name="T6" fmla="*/ 0 w 84"/>
                  <a:gd name="T7" fmla="*/ 0 h 41"/>
                  <a:gd name="T8" fmla="*/ 0 w 84"/>
                  <a:gd name="T9" fmla="*/ 0 h 41"/>
                  <a:gd name="T10" fmla="*/ 0 w 84"/>
                  <a:gd name="T11" fmla="*/ 0 h 41"/>
                  <a:gd name="T12" fmla="*/ 0 w 84"/>
                  <a:gd name="T13" fmla="*/ 0 h 41"/>
                  <a:gd name="T14" fmla="*/ 0 w 84"/>
                  <a:gd name="T15" fmla="*/ 0 h 41"/>
                  <a:gd name="T16" fmla="*/ 0 w 84"/>
                  <a:gd name="T17" fmla="*/ 0 h 41"/>
                  <a:gd name="T18" fmla="*/ 0 w 84"/>
                  <a:gd name="T19" fmla="*/ 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4"/>
                  <a:gd name="T31" fmla="*/ 0 h 41"/>
                  <a:gd name="T32" fmla="*/ 84 w 84"/>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4" h="41">
                    <a:moveTo>
                      <a:pt x="0" y="6"/>
                    </a:moveTo>
                    <a:lnTo>
                      <a:pt x="11" y="3"/>
                    </a:lnTo>
                    <a:lnTo>
                      <a:pt x="84" y="31"/>
                    </a:lnTo>
                    <a:lnTo>
                      <a:pt x="78" y="41"/>
                    </a:lnTo>
                    <a:lnTo>
                      <a:pt x="4" y="14"/>
                    </a:lnTo>
                    <a:lnTo>
                      <a:pt x="15" y="11"/>
                    </a:lnTo>
                    <a:lnTo>
                      <a:pt x="0" y="6"/>
                    </a:lnTo>
                    <a:lnTo>
                      <a:pt x="3" y="0"/>
                    </a:lnTo>
                    <a:lnTo>
                      <a:pt x="12" y="3"/>
                    </a:lnTo>
                    <a:lnTo>
                      <a:pt x="0" y="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0" name="Freeform 482"/>
              <p:cNvSpPr>
                <a:spLocks/>
              </p:cNvSpPr>
              <p:nvPr/>
            </p:nvSpPr>
            <p:spPr bwMode="auto">
              <a:xfrm>
                <a:off x="1278" y="3510"/>
                <a:ext cx="10" cy="12"/>
              </a:xfrm>
              <a:custGeom>
                <a:avLst/>
                <a:gdLst>
                  <a:gd name="T0" fmla="*/ 0 w 31"/>
                  <a:gd name="T1" fmla="*/ 0 h 38"/>
                  <a:gd name="T2" fmla="*/ 0 w 31"/>
                  <a:gd name="T3" fmla="*/ 0 h 38"/>
                  <a:gd name="T4" fmla="*/ 0 w 31"/>
                  <a:gd name="T5" fmla="*/ 0 h 38"/>
                  <a:gd name="T6" fmla="*/ 0 w 31"/>
                  <a:gd name="T7" fmla="*/ 0 h 38"/>
                  <a:gd name="T8" fmla="*/ 0 w 31"/>
                  <a:gd name="T9" fmla="*/ 0 h 38"/>
                  <a:gd name="T10" fmla="*/ 0 w 31"/>
                  <a:gd name="T11" fmla="*/ 0 h 38"/>
                  <a:gd name="T12" fmla="*/ 0 w 31"/>
                  <a:gd name="T13" fmla="*/ 0 h 38"/>
                  <a:gd name="T14" fmla="*/ 0 w 31"/>
                  <a:gd name="T15" fmla="*/ 0 h 38"/>
                  <a:gd name="T16" fmla="*/ 0 w 31"/>
                  <a:gd name="T17" fmla="*/ 0 h 38"/>
                  <a:gd name="T18" fmla="*/ 0 w 31"/>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38"/>
                  <a:gd name="T32" fmla="*/ 31 w 31"/>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38">
                    <a:moveTo>
                      <a:pt x="11" y="25"/>
                    </a:moveTo>
                    <a:lnTo>
                      <a:pt x="0" y="28"/>
                    </a:lnTo>
                    <a:lnTo>
                      <a:pt x="16" y="0"/>
                    </a:lnTo>
                    <a:lnTo>
                      <a:pt x="31" y="5"/>
                    </a:lnTo>
                    <a:lnTo>
                      <a:pt x="14" y="32"/>
                    </a:lnTo>
                    <a:lnTo>
                      <a:pt x="3" y="35"/>
                    </a:lnTo>
                    <a:lnTo>
                      <a:pt x="14" y="32"/>
                    </a:lnTo>
                    <a:lnTo>
                      <a:pt x="11" y="38"/>
                    </a:lnTo>
                    <a:lnTo>
                      <a:pt x="3" y="35"/>
                    </a:lnTo>
                    <a:lnTo>
                      <a:pt x="11" y="2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1" name="Freeform 483"/>
              <p:cNvSpPr>
                <a:spLocks/>
              </p:cNvSpPr>
              <p:nvPr/>
            </p:nvSpPr>
            <p:spPr bwMode="auto">
              <a:xfrm>
                <a:off x="1267" y="3512"/>
                <a:ext cx="15" cy="9"/>
              </a:xfrm>
              <a:custGeom>
                <a:avLst/>
                <a:gdLst>
                  <a:gd name="T0" fmla="*/ 0 w 45"/>
                  <a:gd name="T1" fmla="*/ 0 h 27"/>
                  <a:gd name="T2" fmla="*/ 0 w 45"/>
                  <a:gd name="T3" fmla="*/ 0 h 27"/>
                  <a:gd name="T4" fmla="*/ 0 w 45"/>
                  <a:gd name="T5" fmla="*/ 0 h 27"/>
                  <a:gd name="T6" fmla="*/ 0 w 45"/>
                  <a:gd name="T7" fmla="*/ 0 h 27"/>
                  <a:gd name="T8" fmla="*/ 0 w 45"/>
                  <a:gd name="T9" fmla="*/ 0 h 27"/>
                  <a:gd name="T10" fmla="*/ 0 w 45"/>
                  <a:gd name="T11" fmla="*/ 0 h 27"/>
                  <a:gd name="T12" fmla="*/ 0 w 45"/>
                  <a:gd name="T13" fmla="*/ 0 h 27"/>
                  <a:gd name="T14" fmla="*/ 0 w 45"/>
                  <a:gd name="T15" fmla="*/ 0 h 27"/>
                  <a:gd name="T16" fmla="*/ 0 w 45"/>
                  <a:gd name="T17" fmla="*/ 0 h 27"/>
                  <a:gd name="T18" fmla="*/ 0 w 45"/>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27"/>
                  <a:gd name="T32" fmla="*/ 45 w 45"/>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27">
                    <a:moveTo>
                      <a:pt x="6" y="0"/>
                    </a:moveTo>
                    <a:lnTo>
                      <a:pt x="9" y="1"/>
                    </a:lnTo>
                    <a:lnTo>
                      <a:pt x="45" y="17"/>
                    </a:lnTo>
                    <a:lnTo>
                      <a:pt x="37" y="27"/>
                    </a:lnTo>
                    <a:lnTo>
                      <a:pt x="0" y="11"/>
                    </a:lnTo>
                    <a:lnTo>
                      <a:pt x="2" y="12"/>
                    </a:lnTo>
                    <a:lnTo>
                      <a:pt x="6" y="0"/>
                    </a:lnTo>
                    <a:lnTo>
                      <a:pt x="8" y="1"/>
                    </a:lnTo>
                    <a:lnTo>
                      <a:pt x="9" y="1"/>
                    </a:lnTo>
                    <a:lnTo>
                      <a:pt x="6"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2" name="Freeform 484"/>
              <p:cNvSpPr>
                <a:spLocks/>
              </p:cNvSpPr>
              <p:nvPr/>
            </p:nvSpPr>
            <p:spPr bwMode="auto">
              <a:xfrm>
                <a:off x="1247" y="3508"/>
                <a:ext cx="22" cy="8"/>
              </a:xfrm>
              <a:custGeom>
                <a:avLst/>
                <a:gdLst>
                  <a:gd name="T0" fmla="*/ 0 w 65"/>
                  <a:gd name="T1" fmla="*/ 0 h 25"/>
                  <a:gd name="T2" fmla="*/ 0 w 65"/>
                  <a:gd name="T3" fmla="*/ 0 h 25"/>
                  <a:gd name="T4" fmla="*/ 0 w 65"/>
                  <a:gd name="T5" fmla="*/ 0 h 25"/>
                  <a:gd name="T6" fmla="*/ 0 w 65"/>
                  <a:gd name="T7" fmla="*/ 0 h 25"/>
                  <a:gd name="T8" fmla="*/ 0 w 65"/>
                  <a:gd name="T9" fmla="*/ 0 h 25"/>
                  <a:gd name="T10" fmla="*/ 0 w 65"/>
                  <a:gd name="T11" fmla="*/ 0 h 25"/>
                  <a:gd name="T12" fmla="*/ 0 w 65"/>
                  <a:gd name="T13" fmla="*/ 0 h 25"/>
                  <a:gd name="T14" fmla="*/ 0 w 65"/>
                  <a:gd name="T15" fmla="*/ 0 h 25"/>
                  <a:gd name="T16" fmla="*/ 0 w 65"/>
                  <a:gd name="T17" fmla="*/ 0 h 25"/>
                  <a:gd name="T18" fmla="*/ 0 w 65"/>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
                  <a:gd name="T31" fmla="*/ 0 h 25"/>
                  <a:gd name="T32" fmla="*/ 65 w 65"/>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 h="25">
                    <a:moveTo>
                      <a:pt x="0" y="2"/>
                    </a:moveTo>
                    <a:lnTo>
                      <a:pt x="8" y="0"/>
                    </a:lnTo>
                    <a:lnTo>
                      <a:pt x="65" y="13"/>
                    </a:lnTo>
                    <a:lnTo>
                      <a:pt x="61" y="25"/>
                    </a:lnTo>
                    <a:lnTo>
                      <a:pt x="4" y="13"/>
                    </a:lnTo>
                    <a:lnTo>
                      <a:pt x="12" y="11"/>
                    </a:lnTo>
                    <a:lnTo>
                      <a:pt x="1" y="2"/>
                    </a:lnTo>
                    <a:lnTo>
                      <a:pt x="4" y="0"/>
                    </a:lnTo>
                    <a:lnTo>
                      <a:pt x="8" y="0"/>
                    </a:lnTo>
                    <a:lnTo>
                      <a:pt x="0" y="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3" name="Freeform 485"/>
              <p:cNvSpPr>
                <a:spLocks/>
              </p:cNvSpPr>
              <p:nvPr/>
            </p:nvSpPr>
            <p:spPr bwMode="auto">
              <a:xfrm>
                <a:off x="1242" y="3509"/>
                <a:ext cx="9" cy="7"/>
              </a:xfrm>
              <a:custGeom>
                <a:avLst/>
                <a:gdLst>
                  <a:gd name="T0" fmla="*/ 0 w 28"/>
                  <a:gd name="T1" fmla="*/ 0 h 22"/>
                  <a:gd name="T2" fmla="*/ 0 w 28"/>
                  <a:gd name="T3" fmla="*/ 0 h 22"/>
                  <a:gd name="T4" fmla="*/ 0 w 28"/>
                  <a:gd name="T5" fmla="*/ 0 h 22"/>
                  <a:gd name="T6" fmla="*/ 0 w 28"/>
                  <a:gd name="T7" fmla="*/ 0 h 22"/>
                  <a:gd name="T8" fmla="*/ 0 w 28"/>
                  <a:gd name="T9" fmla="*/ 0 h 22"/>
                  <a:gd name="T10" fmla="*/ 0 w 28"/>
                  <a:gd name="T11" fmla="*/ 0 h 22"/>
                  <a:gd name="T12" fmla="*/ 0 w 28"/>
                  <a:gd name="T13" fmla="*/ 0 h 22"/>
                  <a:gd name="T14" fmla="*/ 0 w 28"/>
                  <a:gd name="T15" fmla="*/ 0 h 22"/>
                  <a:gd name="T16" fmla="*/ 0 w 28"/>
                  <a:gd name="T17" fmla="*/ 0 h 22"/>
                  <a:gd name="T18" fmla="*/ 0 w 28"/>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22"/>
                  <a:gd name="T32" fmla="*/ 28 w 28"/>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22">
                    <a:moveTo>
                      <a:pt x="2" y="12"/>
                    </a:moveTo>
                    <a:lnTo>
                      <a:pt x="0" y="13"/>
                    </a:lnTo>
                    <a:lnTo>
                      <a:pt x="16" y="0"/>
                    </a:lnTo>
                    <a:lnTo>
                      <a:pt x="28" y="9"/>
                    </a:lnTo>
                    <a:lnTo>
                      <a:pt x="12" y="21"/>
                    </a:lnTo>
                    <a:lnTo>
                      <a:pt x="10" y="22"/>
                    </a:lnTo>
                    <a:lnTo>
                      <a:pt x="11" y="21"/>
                    </a:lnTo>
                    <a:lnTo>
                      <a:pt x="10" y="22"/>
                    </a:lnTo>
                    <a:lnTo>
                      <a:pt x="2" y="1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4" name="Freeform 486"/>
              <p:cNvSpPr>
                <a:spLocks/>
              </p:cNvSpPr>
              <p:nvPr/>
            </p:nvSpPr>
            <p:spPr bwMode="auto">
              <a:xfrm>
                <a:off x="1222" y="3513"/>
                <a:ext cx="23" cy="14"/>
              </a:xfrm>
              <a:custGeom>
                <a:avLst/>
                <a:gdLst>
                  <a:gd name="T0" fmla="*/ 0 w 69"/>
                  <a:gd name="T1" fmla="*/ 0 h 44"/>
                  <a:gd name="T2" fmla="*/ 0 w 69"/>
                  <a:gd name="T3" fmla="*/ 0 h 44"/>
                  <a:gd name="T4" fmla="*/ 0 w 69"/>
                  <a:gd name="T5" fmla="*/ 0 h 44"/>
                  <a:gd name="T6" fmla="*/ 0 w 69"/>
                  <a:gd name="T7" fmla="*/ 0 h 44"/>
                  <a:gd name="T8" fmla="*/ 0 w 69"/>
                  <a:gd name="T9" fmla="*/ 0 h 44"/>
                  <a:gd name="T10" fmla="*/ 0 w 69"/>
                  <a:gd name="T11" fmla="*/ 0 h 44"/>
                  <a:gd name="T12" fmla="*/ 0 w 69"/>
                  <a:gd name="T13" fmla="*/ 0 h 44"/>
                  <a:gd name="T14" fmla="*/ 0 w 69"/>
                  <a:gd name="T15" fmla="*/ 0 h 44"/>
                  <a:gd name="T16" fmla="*/ 0 w 69"/>
                  <a:gd name="T17" fmla="*/ 0 h 44"/>
                  <a:gd name="T18" fmla="*/ 0 w 69"/>
                  <a:gd name="T19" fmla="*/ 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9"/>
                  <a:gd name="T31" fmla="*/ 0 h 44"/>
                  <a:gd name="T32" fmla="*/ 69 w 69"/>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9" h="44">
                    <a:moveTo>
                      <a:pt x="14" y="32"/>
                    </a:moveTo>
                    <a:lnTo>
                      <a:pt x="3" y="30"/>
                    </a:lnTo>
                    <a:lnTo>
                      <a:pt x="61" y="0"/>
                    </a:lnTo>
                    <a:lnTo>
                      <a:pt x="69" y="10"/>
                    </a:lnTo>
                    <a:lnTo>
                      <a:pt x="11" y="40"/>
                    </a:lnTo>
                    <a:lnTo>
                      <a:pt x="0" y="38"/>
                    </a:lnTo>
                    <a:lnTo>
                      <a:pt x="11" y="40"/>
                    </a:lnTo>
                    <a:lnTo>
                      <a:pt x="4" y="44"/>
                    </a:lnTo>
                    <a:lnTo>
                      <a:pt x="0" y="38"/>
                    </a:lnTo>
                    <a:lnTo>
                      <a:pt x="14" y="3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5" name="Freeform 487"/>
              <p:cNvSpPr>
                <a:spLocks/>
              </p:cNvSpPr>
              <p:nvPr/>
            </p:nvSpPr>
            <p:spPr bwMode="auto">
              <a:xfrm>
                <a:off x="1197" y="3490"/>
                <a:ext cx="30" cy="35"/>
              </a:xfrm>
              <a:custGeom>
                <a:avLst/>
                <a:gdLst>
                  <a:gd name="T0" fmla="*/ 0 w 89"/>
                  <a:gd name="T1" fmla="*/ 0 h 105"/>
                  <a:gd name="T2" fmla="*/ 0 w 89"/>
                  <a:gd name="T3" fmla="*/ 0 h 105"/>
                  <a:gd name="T4" fmla="*/ 0 w 89"/>
                  <a:gd name="T5" fmla="*/ 0 h 105"/>
                  <a:gd name="T6" fmla="*/ 0 w 89"/>
                  <a:gd name="T7" fmla="*/ 0 h 105"/>
                  <a:gd name="T8" fmla="*/ 0 w 89"/>
                  <a:gd name="T9" fmla="*/ 0 h 105"/>
                  <a:gd name="T10" fmla="*/ 0 w 89"/>
                  <a:gd name="T11" fmla="*/ 0 h 105"/>
                  <a:gd name="T12" fmla="*/ 0 w 89"/>
                  <a:gd name="T13" fmla="*/ 0 h 105"/>
                  <a:gd name="T14" fmla="*/ 0 w 89"/>
                  <a:gd name="T15" fmla="*/ 0 h 105"/>
                  <a:gd name="T16" fmla="*/ 0 w 89"/>
                  <a:gd name="T17" fmla="*/ 0 h 105"/>
                  <a:gd name="T18" fmla="*/ 0 w 89"/>
                  <a:gd name="T19" fmla="*/ 0 h 1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105"/>
                  <a:gd name="T32" fmla="*/ 89 w 89"/>
                  <a:gd name="T33" fmla="*/ 105 h 10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105">
                    <a:moveTo>
                      <a:pt x="15" y="2"/>
                    </a:moveTo>
                    <a:lnTo>
                      <a:pt x="15" y="0"/>
                    </a:lnTo>
                    <a:lnTo>
                      <a:pt x="89" y="99"/>
                    </a:lnTo>
                    <a:lnTo>
                      <a:pt x="75" y="105"/>
                    </a:lnTo>
                    <a:lnTo>
                      <a:pt x="1" y="6"/>
                    </a:lnTo>
                    <a:lnTo>
                      <a:pt x="1" y="4"/>
                    </a:lnTo>
                    <a:lnTo>
                      <a:pt x="1" y="6"/>
                    </a:lnTo>
                    <a:lnTo>
                      <a:pt x="1" y="5"/>
                    </a:lnTo>
                    <a:lnTo>
                      <a:pt x="0" y="4"/>
                    </a:lnTo>
                    <a:lnTo>
                      <a:pt x="15" y="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6" name="Freeform 488"/>
              <p:cNvSpPr>
                <a:spLocks/>
              </p:cNvSpPr>
              <p:nvPr/>
            </p:nvSpPr>
            <p:spPr bwMode="auto">
              <a:xfrm>
                <a:off x="1192" y="3469"/>
                <a:ext cx="10" cy="23"/>
              </a:xfrm>
              <a:custGeom>
                <a:avLst/>
                <a:gdLst>
                  <a:gd name="T0" fmla="*/ 0 w 30"/>
                  <a:gd name="T1" fmla="*/ 0 h 68"/>
                  <a:gd name="T2" fmla="*/ 0 w 30"/>
                  <a:gd name="T3" fmla="*/ 0 h 68"/>
                  <a:gd name="T4" fmla="*/ 0 w 30"/>
                  <a:gd name="T5" fmla="*/ 0 h 68"/>
                  <a:gd name="T6" fmla="*/ 0 w 30"/>
                  <a:gd name="T7" fmla="*/ 0 h 68"/>
                  <a:gd name="T8" fmla="*/ 0 w 30"/>
                  <a:gd name="T9" fmla="*/ 0 h 68"/>
                  <a:gd name="T10" fmla="*/ 0 w 30"/>
                  <a:gd name="T11" fmla="*/ 0 h 68"/>
                  <a:gd name="T12" fmla="*/ 0 w 30"/>
                  <a:gd name="T13" fmla="*/ 0 h 68"/>
                  <a:gd name="T14" fmla="*/ 0 w 30"/>
                  <a:gd name="T15" fmla="*/ 0 h 68"/>
                  <a:gd name="T16" fmla="*/ 0 w 30"/>
                  <a:gd name="T17" fmla="*/ 0 h 68"/>
                  <a:gd name="T18" fmla="*/ 0 w 30"/>
                  <a:gd name="T19" fmla="*/ 0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68"/>
                  <a:gd name="T32" fmla="*/ 30 w 30"/>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68">
                    <a:moveTo>
                      <a:pt x="0" y="22"/>
                    </a:moveTo>
                    <a:lnTo>
                      <a:pt x="15" y="22"/>
                    </a:lnTo>
                    <a:lnTo>
                      <a:pt x="30" y="66"/>
                    </a:lnTo>
                    <a:lnTo>
                      <a:pt x="16" y="68"/>
                    </a:lnTo>
                    <a:lnTo>
                      <a:pt x="1" y="24"/>
                    </a:lnTo>
                    <a:lnTo>
                      <a:pt x="16" y="24"/>
                    </a:lnTo>
                    <a:lnTo>
                      <a:pt x="0" y="22"/>
                    </a:lnTo>
                    <a:lnTo>
                      <a:pt x="8" y="0"/>
                    </a:lnTo>
                    <a:lnTo>
                      <a:pt x="16" y="22"/>
                    </a:lnTo>
                    <a:lnTo>
                      <a:pt x="0" y="2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7" name="Freeform 489"/>
              <p:cNvSpPr>
                <a:spLocks/>
              </p:cNvSpPr>
              <p:nvPr/>
            </p:nvSpPr>
            <p:spPr bwMode="auto">
              <a:xfrm>
                <a:off x="1185" y="3476"/>
                <a:ext cx="12" cy="25"/>
              </a:xfrm>
              <a:custGeom>
                <a:avLst/>
                <a:gdLst>
                  <a:gd name="T0" fmla="*/ 0 w 38"/>
                  <a:gd name="T1" fmla="*/ 0 h 74"/>
                  <a:gd name="T2" fmla="*/ 0 w 38"/>
                  <a:gd name="T3" fmla="*/ 0 h 74"/>
                  <a:gd name="T4" fmla="*/ 0 w 38"/>
                  <a:gd name="T5" fmla="*/ 0 h 74"/>
                  <a:gd name="T6" fmla="*/ 0 w 38"/>
                  <a:gd name="T7" fmla="*/ 0 h 74"/>
                  <a:gd name="T8" fmla="*/ 0 w 38"/>
                  <a:gd name="T9" fmla="*/ 0 h 74"/>
                  <a:gd name="T10" fmla="*/ 0 w 38"/>
                  <a:gd name="T11" fmla="*/ 0 h 74"/>
                  <a:gd name="T12" fmla="*/ 0 w 38"/>
                  <a:gd name="T13" fmla="*/ 0 h 74"/>
                  <a:gd name="T14" fmla="*/ 0 w 38"/>
                  <a:gd name="T15" fmla="*/ 0 h 74"/>
                  <a:gd name="T16" fmla="*/ 0 w 38"/>
                  <a:gd name="T17" fmla="*/ 0 h 74"/>
                  <a:gd name="T18" fmla="*/ 0 w 38"/>
                  <a:gd name="T19" fmla="*/ 0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74"/>
                  <a:gd name="T32" fmla="*/ 38 w 38"/>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74">
                    <a:moveTo>
                      <a:pt x="0" y="73"/>
                    </a:moveTo>
                    <a:lnTo>
                      <a:pt x="0" y="72"/>
                    </a:lnTo>
                    <a:lnTo>
                      <a:pt x="22" y="0"/>
                    </a:lnTo>
                    <a:lnTo>
                      <a:pt x="38" y="2"/>
                    </a:lnTo>
                    <a:lnTo>
                      <a:pt x="17" y="74"/>
                    </a:lnTo>
                    <a:lnTo>
                      <a:pt x="17" y="73"/>
                    </a:lnTo>
                    <a:lnTo>
                      <a:pt x="0" y="73"/>
                    </a:lnTo>
                    <a:lnTo>
                      <a:pt x="0" y="72"/>
                    </a:lnTo>
                    <a:lnTo>
                      <a:pt x="0" y="7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8" name="Freeform 490"/>
              <p:cNvSpPr>
                <a:spLocks/>
              </p:cNvSpPr>
              <p:nvPr/>
            </p:nvSpPr>
            <p:spPr bwMode="auto">
              <a:xfrm>
                <a:off x="1184" y="3501"/>
                <a:ext cx="6" cy="15"/>
              </a:xfrm>
              <a:custGeom>
                <a:avLst/>
                <a:gdLst>
                  <a:gd name="T0" fmla="*/ 0 w 18"/>
                  <a:gd name="T1" fmla="*/ 0 h 47"/>
                  <a:gd name="T2" fmla="*/ 0 w 18"/>
                  <a:gd name="T3" fmla="*/ 0 h 47"/>
                  <a:gd name="T4" fmla="*/ 0 w 18"/>
                  <a:gd name="T5" fmla="*/ 0 h 47"/>
                  <a:gd name="T6" fmla="*/ 0 w 18"/>
                  <a:gd name="T7" fmla="*/ 0 h 47"/>
                  <a:gd name="T8" fmla="*/ 0 w 18"/>
                  <a:gd name="T9" fmla="*/ 0 h 47"/>
                  <a:gd name="T10" fmla="*/ 0 w 18"/>
                  <a:gd name="T11" fmla="*/ 0 h 47"/>
                  <a:gd name="T12" fmla="*/ 0 w 18"/>
                  <a:gd name="T13" fmla="*/ 0 h 47"/>
                  <a:gd name="T14" fmla="*/ 0 w 18"/>
                  <a:gd name="T15" fmla="*/ 0 h 47"/>
                  <a:gd name="T16" fmla="*/ 0 w 18"/>
                  <a:gd name="T17" fmla="*/ 0 h 47"/>
                  <a:gd name="T18" fmla="*/ 0 w 18"/>
                  <a:gd name="T19" fmla="*/ 0 h 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47"/>
                  <a:gd name="T32" fmla="*/ 18 w 18"/>
                  <a:gd name="T33" fmla="*/ 47 h 4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47">
                    <a:moveTo>
                      <a:pt x="10" y="34"/>
                    </a:moveTo>
                    <a:lnTo>
                      <a:pt x="0" y="40"/>
                    </a:lnTo>
                    <a:lnTo>
                      <a:pt x="1" y="0"/>
                    </a:lnTo>
                    <a:lnTo>
                      <a:pt x="18" y="0"/>
                    </a:lnTo>
                    <a:lnTo>
                      <a:pt x="17" y="40"/>
                    </a:lnTo>
                    <a:lnTo>
                      <a:pt x="6" y="46"/>
                    </a:lnTo>
                    <a:lnTo>
                      <a:pt x="17" y="40"/>
                    </a:lnTo>
                    <a:lnTo>
                      <a:pt x="17" y="47"/>
                    </a:lnTo>
                    <a:lnTo>
                      <a:pt x="6" y="46"/>
                    </a:lnTo>
                    <a:lnTo>
                      <a:pt x="10" y="3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9" name="Freeform 491"/>
              <p:cNvSpPr>
                <a:spLocks/>
              </p:cNvSpPr>
              <p:nvPr/>
            </p:nvSpPr>
            <p:spPr bwMode="auto">
              <a:xfrm>
                <a:off x="1160" y="3507"/>
                <a:ext cx="28" cy="9"/>
              </a:xfrm>
              <a:custGeom>
                <a:avLst/>
                <a:gdLst>
                  <a:gd name="T0" fmla="*/ 0 w 83"/>
                  <a:gd name="T1" fmla="*/ 0 h 26"/>
                  <a:gd name="T2" fmla="*/ 0 w 83"/>
                  <a:gd name="T3" fmla="*/ 0 h 26"/>
                  <a:gd name="T4" fmla="*/ 0 w 83"/>
                  <a:gd name="T5" fmla="*/ 0 h 26"/>
                  <a:gd name="T6" fmla="*/ 0 w 83"/>
                  <a:gd name="T7" fmla="*/ 0 h 26"/>
                  <a:gd name="T8" fmla="*/ 0 w 83"/>
                  <a:gd name="T9" fmla="*/ 0 h 26"/>
                  <a:gd name="T10" fmla="*/ 0 w 83"/>
                  <a:gd name="T11" fmla="*/ 0 h 26"/>
                  <a:gd name="T12" fmla="*/ 0 w 83"/>
                  <a:gd name="T13" fmla="*/ 0 h 26"/>
                  <a:gd name="T14" fmla="*/ 0 w 83"/>
                  <a:gd name="T15" fmla="*/ 0 h 26"/>
                  <a:gd name="T16" fmla="*/ 0 w 83"/>
                  <a:gd name="T17" fmla="*/ 0 h 26"/>
                  <a:gd name="T18" fmla="*/ 0 w 83"/>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3"/>
                  <a:gd name="T31" fmla="*/ 0 h 26"/>
                  <a:gd name="T32" fmla="*/ 83 w 83"/>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3" h="26">
                    <a:moveTo>
                      <a:pt x="16" y="6"/>
                    </a:moveTo>
                    <a:lnTo>
                      <a:pt x="10" y="0"/>
                    </a:lnTo>
                    <a:lnTo>
                      <a:pt x="83" y="14"/>
                    </a:lnTo>
                    <a:lnTo>
                      <a:pt x="79" y="26"/>
                    </a:lnTo>
                    <a:lnTo>
                      <a:pt x="6" y="13"/>
                    </a:lnTo>
                    <a:lnTo>
                      <a:pt x="0" y="6"/>
                    </a:lnTo>
                    <a:lnTo>
                      <a:pt x="6" y="13"/>
                    </a:lnTo>
                    <a:lnTo>
                      <a:pt x="0" y="12"/>
                    </a:lnTo>
                    <a:lnTo>
                      <a:pt x="0" y="6"/>
                    </a:lnTo>
                    <a:lnTo>
                      <a:pt x="16" y="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20" name="Freeform 492"/>
              <p:cNvSpPr>
                <a:spLocks/>
              </p:cNvSpPr>
              <p:nvPr/>
            </p:nvSpPr>
            <p:spPr bwMode="auto">
              <a:xfrm>
                <a:off x="1160" y="3499"/>
                <a:ext cx="5" cy="10"/>
              </a:xfrm>
              <a:custGeom>
                <a:avLst/>
                <a:gdLst>
                  <a:gd name="T0" fmla="*/ 0 w 16"/>
                  <a:gd name="T1" fmla="*/ 0 h 32"/>
                  <a:gd name="T2" fmla="*/ 0 w 16"/>
                  <a:gd name="T3" fmla="*/ 0 h 32"/>
                  <a:gd name="T4" fmla="*/ 0 w 16"/>
                  <a:gd name="T5" fmla="*/ 0 h 32"/>
                  <a:gd name="T6" fmla="*/ 0 w 16"/>
                  <a:gd name="T7" fmla="*/ 0 h 32"/>
                  <a:gd name="T8" fmla="*/ 0 w 16"/>
                  <a:gd name="T9" fmla="*/ 0 h 32"/>
                  <a:gd name="T10" fmla="*/ 0 w 16"/>
                  <a:gd name="T11" fmla="*/ 0 h 32"/>
                  <a:gd name="T12" fmla="*/ 0 w 16"/>
                  <a:gd name="T13" fmla="*/ 0 h 32"/>
                  <a:gd name="T14" fmla="*/ 0 w 16"/>
                  <a:gd name="T15" fmla="*/ 0 h 32"/>
                  <a:gd name="T16" fmla="*/ 0 w 16"/>
                  <a:gd name="T17" fmla="*/ 0 h 32"/>
                  <a:gd name="T18" fmla="*/ 0 w 16"/>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32"/>
                  <a:gd name="T32" fmla="*/ 16 w 16"/>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32">
                    <a:moveTo>
                      <a:pt x="11" y="0"/>
                    </a:moveTo>
                    <a:lnTo>
                      <a:pt x="16" y="5"/>
                    </a:lnTo>
                    <a:lnTo>
                      <a:pt x="16" y="32"/>
                    </a:lnTo>
                    <a:lnTo>
                      <a:pt x="0" y="32"/>
                    </a:lnTo>
                    <a:lnTo>
                      <a:pt x="0" y="5"/>
                    </a:lnTo>
                    <a:lnTo>
                      <a:pt x="5" y="10"/>
                    </a:lnTo>
                    <a:lnTo>
                      <a:pt x="11" y="0"/>
                    </a:lnTo>
                    <a:lnTo>
                      <a:pt x="16" y="1"/>
                    </a:lnTo>
                    <a:lnTo>
                      <a:pt x="16" y="5"/>
                    </a:lnTo>
                    <a:lnTo>
                      <a:pt x="11" y="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21" name="Freeform 493"/>
              <p:cNvSpPr>
                <a:spLocks/>
              </p:cNvSpPr>
              <p:nvPr/>
            </p:nvSpPr>
            <p:spPr bwMode="auto">
              <a:xfrm>
                <a:off x="1144" y="3493"/>
                <a:ext cx="20" cy="9"/>
              </a:xfrm>
              <a:custGeom>
                <a:avLst/>
                <a:gdLst>
                  <a:gd name="T0" fmla="*/ 0 w 59"/>
                  <a:gd name="T1" fmla="*/ 0 h 27"/>
                  <a:gd name="T2" fmla="*/ 0 w 59"/>
                  <a:gd name="T3" fmla="*/ 0 h 27"/>
                  <a:gd name="T4" fmla="*/ 0 w 59"/>
                  <a:gd name="T5" fmla="*/ 0 h 27"/>
                  <a:gd name="T6" fmla="*/ 0 w 59"/>
                  <a:gd name="T7" fmla="*/ 0 h 27"/>
                  <a:gd name="T8" fmla="*/ 0 w 59"/>
                  <a:gd name="T9" fmla="*/ 0 h 27"/>
                  <a:gd name="T10" fmla="*/ 0 w 59"/>
                  <a:gd name="T11" fmla="*/ 0 h 27"/>
                  <a:gd name="T12" fmla="*/ 0 w 59"/>
                  <a:gd name="T13" fmla="*/ 0 h 27"/>
                  <a:gd name="T14" fmla="*/ 0 w 59"/>
                  <a:gd name="T15" fmla="*/ 0 h 27"/>
                  <a:gd name="T16" fmla="*/ 0 w 59"/>
                  <a:gd name="T17" fmla="*/ 0 h 27"/>
                  <a:gd name="T18" fmla="*/ 0 w 59"/>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27"/>
                  <a:gd name="T32" fmla="*/ 59 w 59"/>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27">
                    <a:moveTo>
                      <a:pt x="0" y="1"/>
                    </a:moveTo>
                    <a:lnTo>
                      <a:pt x="7" y="1"/>
                    </a:lnTo>
                    <a:lnTo>
                      <a:pt x="59" y="17"/>
                    </a:lnTo>
                    <a:lnTo>
                      <a:pt x="53" y="27"/>
                    </a:lnTo>
                    <a:lnTo>
                      <a:pt x="1" y="12"/>
                    </a:lnTo>
                    <a:lnTo>
                      <a:pt x="8" y="12"/>
                    </a:lnTo>
                    <a:lnTo>
                      <a:pt x="0" y="1"/>
                    </a:lnTo>
                    <a:lnTo>
                      <a:pt x="3" y="0"/>
                    </a:lnTo>
                    <a:lnTo>
                      <a:pt x="7" y="1"/>
                    </a:lnTo>
                    <a:lnTo>
                      <a:pt x="0"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22" name="Freeform 494"/>
              <p:cNvSpPr>
                <a:spLocks/>
              </p:cNvSpPr>
              <p:nvPr/>
            </p:nvSpPr>
            <p:spPr bwMode="auto">
              <a:xfrm>
                <a:off x="1131" y="3493"/>
                <a:ext cx="16" cy="9"/>
              </a:xfrm>
              <a:custGeom>
                <a:avLst/>
                <a:gdLst>
                  <a:gd name="T0" fmla="*/ 0 w 46"/>
                  <a:gd name="T1" fmla="*/ 0 h 26"/>
                  <a:gd name="T2" fmla="*/ 0 w 46"/>
                  <a:gd name="T3" fmla="*/ 0 h 26"/>
                  <a:gd name="T4" fmla="*/ 0 w 46"/>
                  <a:gd name="T5" fmla="*/ 0 h 26"/>
                  <a:gd name="T6" fmla="*/ 0 w 46"/>
                  <a:gd name="T7" fmla="*/ 0 h 26"/>
                  <a:gd name="T8" fmla="*/ 0 w 46"/>
                  <a:gd name="T9" fmla="*/ 0 h 26"/>
                  <a:gd name="T10" fmla="*/ 0 w 46"/>
                  <a:gd name="T11" fmla="*/ 0 h 26"/>
                  <a:gd name="T12" fmla="*/ 0 w 46"/>
                  <a:gd name="T13" fmla="*/ 0 h 26"/>
                  <a:gd name="T14" fmla="*/ 0 w 46"/>
                  <a:gd name="T15" fmla="*/ 0 h 26"/>
                  <a:gd name="T16" fmla="*/ 0 w 46"/>
                  <a:gd name="T17" fmla="*/ 0 h 26"/>
                  <a:gd name="T18" fmla="*/ 0 w 46"/>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
                  <a:gd name="T31" fmla="*/ 0 h 26"/>
                  <a:gd name="T32" fmla="*/ 46 w 4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 h="26">
                    <a:moveTo>
                      <a:pt x="1" y="16"/>
                    </a:moveTo>
                    <a:lnTo>
                      <a:pt x="0" y="16"/>
                    </a:lnTo>
                    <a:lnTo>
                      <a:pt x="38" y="0"/>
                    </a:lnTo>
                    <a:lnTo>
                      <a:pt x="46" y="11"/>
                    </a:lnTo>
                    <a:lnTo>
                      <a:pt x="8" y="26"/>
                    </a:lnTo>
                    <a:lnTo>
                      <a:pt x="7" y="26"/>
                    </a:lnTo>
                    <a:lnTo>
                      <a:pt x="8" y="26"/>
                    </a:lnTo>
                    <a:lnTo>
                      <a:pt x="7" y="26"/>
                    </a:lnTo>
                    <a:lnTo>
                      <a:pt x="1" y="1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23" name="Freeform 495"/>
              <p:cNvSpPr>
                <a:spLocks/>
              </p:cNvSpPr>
              <p:nvPr/>
            </p:nvSpPr>
            <p:spPr bwMode="auto">
              <a:xfrm>
                <a:off x="1119" y="3499"/>
                <a:ext cx="15" cy="7"/>
              </a:xfrm>
              <a:custGeom>
                <a:avLst/>
                <a:gdLst>
                  <a:gd name="T0" fmla="*/ 0 w 43"/>
                  <a:gd name="T1" fmla="*/ 0 h 22"/>
                  <a:gd name="T2" fmla="*/ 0 w 43"/>
                  <a:gd name="T3" fmla="*/ 0 h 22"/>
                  <a:gd name="T4" fmla="*/ 0 w 43"/>
                  <a:gd name="T5" fmla="*/ 0 h 22"/>
                  <a:gd name="T6" fmla="*/ 0 w 43"/>
                  <a:gd name="T7" fmla="*/ 0 h 22"/>
                  <a:gd name="T8" fmla="*/ 0 w 43"/>
                  <a:gd name="T9" fmla="*/ 0 h 22"/>
                  <a:gd name="T10" fmla="*/ 0 w 43"/>
                  <a:gd name="T11" fmla="*/ 0 h 22"/>
                  <a:gd name="T12" fmla="*/ 0 w 43"/>
                  <a:gd name="T13" fmla="*/ 0 h 22"/>
                  <a:gd name="T14" fmla="*/ 0 w 43"/>
                  <a:gd name="T15" fmla="*/ 0 h 22"/>
                  <a:gd name="T16" fmla="*/ 0 w 43"/>
                  <a:gd name="T17" fmla="*/ 0 h 22"/>
                  <a:gd name="T18" fmla="*/ 0 w 43"/>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22"/>
                  <a:gd name="T32" fmla="*/ 43 w 43"/>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22">
                    <a:moveTo>
                      <a:pt x="5" y="10"/>
                    </a:moveTo>
                    <a:lnTo>
                      <a:pt x="0" y="11"/>
                    </a:lnTo>
                    <a:lnTo>
                      <a:pt x="37" y="0"/>
                    </a:lnTo>
                    <a:lnTo>
                      <a:pt x="43" y="10"/>
                    </a:lnTo>
                    <a:lnTo>
                      <a:pt x="6" y="21"/>
                    </a:lnTo>
                    <a:lnTo>
                      <a:pt x="1" y="22"/>
                    </a:lnTo>
                    <a:lnTo>
                      <a:pt x="6" y="21"/>
                    </a:lnTo>
                    <a:lnTo>
                      <a:pt x="3" y="22"/>
                    </a:lnTo>
                    <a:lnTo>
                      <a:pt x="1" y="22"/>
                    </a:lnTo>
                    <a:lnTo>
                      <a:pt x="5" y="10"/>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24" name="Freeform 496"/>
              <p:cNvSpPr>
                <a:spLocks/>
              </p:cNvSpPr>
              <p:nvPr/>
            </p:nvSpPr>
            <p:spPr bwMode="auto">
              <a:xfrm>
                <a:off x="1100" y="3498"/>
                <a:ext cx="21" cy="8"/>
              </a:xfrm>
              <a:custGeom>
                <a:avLst/>
                <a:gdLst>
                  <a:gd name="T0" fmla="*/ 0 w 63"/>
                  <a:gd name="T1" fmla="*/ 0 h 24"/>
                  <a:gd name="T2" fmla="*/ 0 w 63"/>
                  <a:gd name="T3" fmla="*/ 0 h 24"/>
                  <a:gd name="T4" fmla="*/ 0 w 63"/>
                  <a:gd name="T5" fmla="*/ 0 h 24"/>
                  <a:gd name="T6" fmla="*/ 0 w 63"/>
                  <a:gd name="T7" fmla="*/ 0 h 24"/>
                  <a:gd name="T8" fmla="*/ 0 w 63"/>
                  <a:gd name="T9" fmla="*/ 0 h 24"/>
                  <a:gd name="T10" fmla="*/ 0 w 63"/>
                  <a:gd name="T11" fmla="*/ 0 h 24"/>
                  <a:gd name="T12" fmla="*/ 0 w 63"/>
                  <a:gd name="T13" fmla="*/ 0 h 24"/>
                  <a:gd name="T14" fmla="*/ 0 w 63"/>
                  <a:gd name="T15" fmla="*/ 0 h 24"/>
                  <a:gd name="T16" fmla="*/ 0 w 63"/>
                  <a:gd name="T17" fmla="*/ 0 h 24"/>
                  <a:gd name="T18" fmla="*/ 0 w 63"/>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24"/>
                  <a:gd name="T32" fmla="*/ 63 w 63"/>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24">
                    <a:moveTo>
                      <a:pt x="0" y="1"/>
                    </a:moveTo>
                    <a:lnTo>
                      <a:pt x="5" y="0"/>
                    </a:lnTo>
                    <a:lnTo>
                      <a:pt x="63" y="12"/>
                    </a:lnTo>
                    <a:lnTo>
                      <a:pt x="59" y="24"/>
                    </a:lnTo>
                    <a:lnTo>
                      <a:pt x="1" y="12"/>
                    </a:lnTo>
                    <a:lnTo>
                      <a:pt x="6" y="11"/>
                    </a:lnTo>
                    <a:lnTo>
                      <a:pt x="0" y="1"/>
                    </a:lnTo>
                    <a:lnTo>
                      <a:pt x="2" y="0"/>
                    </a:lnTo>
                    <a:lnTo>
                      <a:pt x="5" y="0"/>
                    </a:lnTo>
                    <a:lnTo>
                      <a:pt x="0"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25" name="Freeform 497"/>
              <p:cNvSpPr>
                <a:spLocks/>
              </p:cNvSpPr>
              <p:nvPr/>
            </p:nvSpPr>
            <p:spPr bwMode="auto">
              <a:xfrm>
                <a:off x="1075" y="3498"/>
                <a:ext cx="27" cy="13"/>
              </a:xfrm>
              <a:custGeom>
                <a:avLst/>
                <a:gdLst>
                  <a:gd name="T0" fmla="*/ 0 w 80"/>
                  <a:gd name="T1" fmla="*/ 0 h 37"/>
                  <a:gd name="T2" fmla="*/ 0 w 80"/>
                  <a:gd name="T3" fmla="*/ 0 h 37"/>
                  <a:gd name="T4" fmla="*/ 0 w 80"/>
                  <a:gd name="T5" fmla="*/ 0 h 37"/>
                  <a:gd name="T6" fmla="*/ 0 w 80"/>
                  <a:gd name="T7" fmla="*/ 0 h 37"/>
                  <a:gd name="T8" fmla="*/ 0 w 80"/>
                  <a:gd name="T9" fmla="*/ 0 h 37"/>
                  <a:gd name="T10" fmla="*/ 0 w 80"/>
                  <a:gd name="T11" fmla="*/ 0 h 37"/>
                  <a:gd name="T12" fmla="*/ 0 w 80"/>
                  <a:gd name="T13" fmla="*/ 0 h 37"/>
                  <a:gd name="T14" fmla="*/ 0 60000 65536"/>
                  <a:gd name="T15" fmla="*/ 0 60000 65536"/>
                  <a:gd name="T16" fmla="*/ 0 60000 65536"/>
                  <a:gd name="T17" fmla="*/ 0 60000 65536"/>
                  <a:gd name="T18" fmla="*/ 0 60000 65536"/>
                  <a:gd name="T19" fmla="*/ 0 60000 65536"/>
                  <a:gd name="T20" fmla="*/ 0 60000 65536"/>
                  <a:gd name="T21" fmla="*/ 0 w 80"/>
                  <a:gd name="T22" fmla="*/ 0 h 37"/>
                  <a:gd name="T23" fmla="*/ 80 w 80"/>
                  <a:gd name="T24" fmla="*/ 37 h 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7">
                    <a:moveTo>
                      <a:pt x="0" y="27"/>
                    </a:moveTo>
                    <a:lnTo>
                      <a:pt x="0" y="27"/>
                    </a:lnTo>
                    <a:lnTo>
                      <a:pt x="74" y="0"/>
                    </a:lnTo>
                    <a:lnTo>
                      <a:pt x="80" y="10"/>
                    </a:lnTo>
                    <a:lnTo>
                      <a:pt x="6" y="37"/>
                    </a:lnTo>
                    <a:lnTo>
                      <a:pt x="0" y="27"/>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26" name="Freeform 498"/>
              <p:cNvSpPr>
                <a:spLocks/>
              </p:cNvSpPr>
              <p:nvPr/>
            </p:nvSpPr>
            <p:spPr bwMode="auto">
              <a:xfrm>
                <a:off x="1051" y="3507"/>
                <a:ext cx="26" cy="13"/>
              </a:xfrm>
              <a:custGeom>
                <a:avLst/>
                <a:gdLst>
                  <a:gd name="T0" fmla="*/ 0 w 80"/>
                  <a:gd name="T1" fmla="*/ 0 h 38"/>
                  <a:gd name="T2" fmla="*/ 0 w 80"/>
                  <a:gd name="T3" fmla="*/ 0 h 38"/>
                  <a:gd name="T4" fmla="*/ 0 w 80"/>
                  <a:gd name="T5" fmla="*/ 0 h 38"/>
                  <a:gd name="T6" fmla="*/ 0 w 80"/>
                  <a:gd name="T7" fmla="*/ 0 h 38"/>
                  <a:gd name="T8" fmla="*/ 0 w 80"/>
                  <a:gd name="T9" fmla="*/ 0 h 38"/>
                  <a:gd name="T10" fmla="*/ 0 w 80"/>
                  <a:gd name="T11" fmla="*/ 0 h 38"/>
                  <a:gd name="T12" fmla="*/ 0 w 80"/>
                  <a:gd name="T13" fmla="*/ 0 h 38"/>
                  <a:gd name="T14" fmla="*/ 0 w 80"/>
                  <a:gd name="T15" fmla="*/ 0 h 38"/>
                  <a:gd name="T16" fmla="*/ 0 w 80"/>
                  <a:gd name="T17" fmla="*/ 0 h 38"/>
                  <a:gd name="T18" fmla="*/ 0 w 80"/>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0"/>
                  <a:gd name="T31" fmla="*/ 0 h 38"/>
                  <a:gd name="T32" fmla="*/ 80 w 80"/>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0" h="38">
                    <a:moveTo>
                      <a:pt x="3" y="26"/>
                    </a:moveTo>
                    <a:lnTo>
                      <a:pt x="0" y="27"/>
                    </a:lnTo>
                    <a:lnTo>
                      <a:pt x="74" y="0"/>
                    </a:lnTo>
                    <a:lnTo>
                      <a:pt x="80" y="10"/>
                    </a:lnTo>
                    <a:lnTo>
                      <a:pt x="6" y="37"/>
                    </a:lnTo>
                    <a:lnTo>
                      <a:pt x="3" y="38"/>
                    </a:lnTo>
                    <a:lnTo>
                      <a:pt x="6" y="37"/>
                    </a:lnTo>
                    <a:lnTo>
                      <a:pt x="5" y="38"/>
                    </a:lnTo>
                    <a:lnTo>
                      <a:pt x="3" y="38"/>
                    </a:lnTo>
                    <a:lnTo>
                      <a:pt x="3" y="2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27" name="Freeform 499"/>
              <p:cNvSpPr>
                <a:spLocks/>
              </p:cNvSpPr>
              <p:nvPr/>
            </p:nvSpPr>
            <p:spPr bwMode="auto">
              <a:xfrm>
                <a:off x="1012" y="3516"/>
                <a:ext cx="40" cy="4"/>
              </a:xfrm>
              <a:custGeom>
                <a:avLst/>
                <a:gdLst>
                  <a:gd name="T0" fmla="*/ 0 w 119"/>
                  <a:gd name="T1" fmla="*/ 0 h 12"/>
                  <a:gd name="T2" fmla="*/ 0 w 119"/>
                  <a:gd name="T3" fmla="*/ 0 h 12"/>
                  <a:gd name="T4" fmla="*/ 0 w 119"/>
                  <a:gd name="T5" fmla="*/ 0 h 12"/>
                  <a:gd name="T6" fmla="*/ 0 w 119"/>
                  <a:gd name="T7" fmla="*/ 0 h 12"/>
                  <a:gd name="T8" fmla="*/ 0 w 119"/>
                  <a:gd name="T9" fmla="*/ 0 h 12"/>
                  <a:gd name="T10" fmla="*/ 0 w 119"/>
                  <a:gd name="T11" fmla="*/ 0 h 12"/>
                  <a:gd name="T12" fmla="*/ 0 w 119"/>
                  <a:gd name="T13" fmla="*/ 0 h 12"/>
                  <a:gd name="T14" fmla="*/ 0 w 119"/>
                  <a:gd name="T15" fmla="*/ 0 h 12"/>
                  <a:gd name="T16" fmla="*/ 0 w 119"/>
                  <a:gd name="T17" fmla="*/ 0 h 12"/>
                  <a:gd name="T18" fmla="*/ 0 w 119"/>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12"/>
                  <a:gd name="T32" fmla="*/ 119 w 119"/>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12">
                    <a:moveTo>
                      <a:pt x="15" y="4"/>
                    </a:moveTo>
                    <a:lnTo>
                      <a:pt x="8" y="0"/>
                    </a:lnTo>
                    <a:lnTo>
                      <a:pt x="119" y="0"/>
                    </a:lnTo>
                    <a:lnTo>
                      <a:pt x="119" y="12"/>
                    </a:lnTo>
                    <a:lnTo>
                      <a:pt x="8" y="12"/>
                    </a:lnTo>
                    <a:lnTo>
                      <a:pt x="0" y="8"/>
                    </a:lnTo>
                    <a:lnTo>
                      <a:pt x="8" y="12"/>
                    </a:lnTo>
                    <a:lnTo>
                      <a:pt x="2" y="12"/>
                    </a:lnTo>
                    <a:lnTo>
                      <a:pt x="0" y="9"/>
                    </a:lnTo>
                    <a:lnTo>
                      <a:pt x="15" y="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28" name="Freeform 500"/>
              <p:cNvSpPr>
                <a:spLocks/>
              </p:cNvSpPr>
              <p:nvPr/>
            </p:nvSpPr>
            <p:spPr bwMode="auto">
              <a:xfrm>
                <a:off x="1000" y="3494"/>
                <a:ext cx="17" cy="25"/>
              </a:xfrm>
              <a:custGeom>
                <a:avLst/>
                <a:gdLst>
                  <a:gd name="T0" fmla="*/ 0 w 50"/>
                  <a:gd name="T1" fmla="*/ 0 h 75"/>
                  <a:gd name="T2" fmla="*/ 0 w 50"/>
                  <a:gd name="T3" fmla="*/ 0 h 75"/>
                  <a:gd name="T4" fmla="*/ 0 w 50"/>
                  <a:gd name="T5" fmla="*/ 0 h 75"/>
                  <a:gd name="T6" fmla="*/ 0 w 50"/>
                  <a:gd name="T7" fmla="*/ 0 h 75"/>
                  <a:gd name="T8" fmla="*/ 0 w 50"/>
                  <a:gd name="T9" fmla="*/ 0 h 75"/>
                  <a:gd name="T10" fmla="*/ 0 w 50"/>
                  <a:gd name="T11" fmla="*/ 0 h 75"/>
                  <a:gd name="T12" fmla="*/ 0 w 50"/>
                  <a:gd name="T13" fmla="*/ 0 h 75"/>
                  <a:gd name="T14" fmla="*/ 0 w 50"/>
                  <a:gd name="T15" fmla="*/ 0 h 75"/>
                  <a:gd name="T16" fmla="*/ 0 w 50"/>
                  <a:gd name="T17" fmla="*/ 0 h 75"/>
                  <a:gd name="T18" fmla="*/ 0 w 50"/>
                  <a:gd name="T19" fmla="*/ 0 h 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75"/>
                  <a:gd name="T32" fmla="*/ 50 w 50"/>
                  <a:gd name="T33" fmla="*/ 75 h 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75">
                    <a:moveTo>
                      <a:pt x="0" y="15"/>
                    </a:moveTo>
                    <a:lnTo>
                      <a:pt x="14" y="15"/>
                    </a:lnTo>
                    <a:lnTo>
                      <a:pt x="50" y="71"/>
                    </a:lnTo>
                    <a:lnTo>
                      <a:pt x="35" y="75"/>
                    </a:lnTo>
                    <a:lnTo>
                      <a:pt x="0" y="19"/>
                    </a:lnTo>
                    <a:lnTo>
                      <a:pt x="14" y="19"/>
                    </a:lnTo>
                    <a:lnTo>
                      <a:pt x="0" y="15"/>
                    </a:lnTo>
                    <a:lnTo>
                      <a:pt x="5" y="0"/>
                    </a:lnTo>
                    <a:lnTo>
                      <a:pt x="14" y="14"/>
                    </a:lnTo>
                    <a:lnTo>
                      <a:pt x="0" y="1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29" name="Freeform 501"/>
              <p:cNvSpPr>
                <a:spLocks/>
              </p:cNvSpPr>
              <p:nvPr/>
            </p:nvSpPr>
            <p:spPr bwMode="auto">
              <a:xfrm>
                <a:off x="995" y="3499"/>
                <a:ext cx="10" cy="16"/>
              </a:xfrm>
              <a:custGeom>
                <a:avLst/>
                <a:gdLst>
                  <a:gd name="T0" fmla="*/ 0 w 31"/>
                  <a:gd name="T1" fmla="*/ 0 h 48"/>
                  <a:gd name="T2" fmla="*/ 0 w 31"/>
                  <a:gd name="T3" fmla="*/ 0 h 48"/>
                  <a:gd name="T4" fmla="*/ 0 w 31"/>
                  <a:gd name="T5" fmla="*/ 0 h 48"/>
                  <a:gd name="T6" fmla="*/ 0 w 31"/>
                  <a:gd name="T7" fmla="*/ 0 h 48"/>
                  <a:gd name="T8" fmla="*/ 0 w 31"/>
                  <a:gd name="T9" fmla="*/ 0 h 48"/>
                  <a:gd name="T10" fmla="*/ 0 w 31"/>
                  <a:gd name="T11" fmla="*/ 0 h 48"/>
                  <a:gd name="T12" fmla="*/ 0 w 31"/>
                  <a:gd name="T13" fmla="*/ 0 h 48"/>
                  <a:gd name="T14" fmla="*/ 0 w 31"/>
                  <a:gd name="T15" fmla="*/ 0 h 48"/>
                  <a:gd name="T16" fmla="*/ 0 w 31"/>
                  <a:gd name="T17" fmla="*/ 0 h 48"/>
                  <a:gd name="T18" fmla="*/ 0 w 31"/>
                  <a:gd name="T19" fmla="*/ 0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48"/>
                  <a:gd name="T32" fmla="*/ 31 w 31"/>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48">
                    <a:moveTo>
                      <a:pt x="7" y="35"/>
                    </a:moveTo>
                    <a:lnTo>
                      <a:pt x="0" y="40"/>
                    </a:lnTo>
                    <a:lnTo>
                      <a:pt x="17" y="0"/>
                    </a:lnTo>
                    <a:lnTo>
                      <a:pt x="31" y="4"/>
                    </a:lnTo>
                    <a:lnTo>
                      <a:pt x="15" y="44"/>
                    </a:lnTo>
                    <a:lnTo>
                      <a:pt x="7" y="48"/>
                    </a:lnTo>
                    <a:lnTo>
                      <a:pt x="15" y="44"/>
                    </a:lnTo>
                    <a:lnTo>
                      <a:pt x="14" y="48"/>
                    </a:lnTo>
                    <a:lnTo>
                      <a:pt x="7" y="48"/>
                    </a:lnTo>
                    <a:lnTo>
                      <a:pt x="7" y="3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30" name="Freeform 502"/>
              <p:cNvSpPr>
                <a:spLocks/>
              </p:cNvSpPr>
              <p:nvPr/>
            </p:nvSpPr>
            <p:spPr bwMode="auto">
              <a:xfrm>
                <a:off x="963" y="3510"/>
                <a:ext cx="34" cy="5"/>
              </a:xfrm>
              <a:custGeom>
                <a:avLst/>
                <a:gdLst>
                  <a:gd name="T0" fmla="*/ 0 w 102"/>
                  <a:gd name="T1" fmla="*/ 0 h 14"/>
                  <a:gd name="T2" fmla="*/ 0 w 102"/>
                  <a:gd name="T3" fmla="*/ 0 h 14"/>
                  <a:gd name="T4" fmla="*/ 0 w 102"/>
                  <a:gd name="T5" fmla="*/ 0 h 14"/>
                  <a:gd name="T6" fmla="*/ 0 w 102"/>
                  <a:gd name="T7" fmla="*/ 0 h 14"/>
                  <a:gd name="T8" fmla="*/ 0 w 102"/>
                  <a:gd name="T9" fmla="*/ 0 h 14"/>
                  <a:gd name="T10" fmla="*/ 0 w 102"/>
                  <a:gd name="T11" fmla="*/ 0 h 14"/>
                  <a:gd name="T12" fmla="*/ 0 w 102"/>
                  <a:gd name="T13" fmla="*/ 0 h 14"/>
                  <a:gd name="T14" fmla="*/ 0 w 102"/>
                  <a:gd name="T15" fmla="*/ 0 h 14"/>
                  <a:gd name="T16" fmla="*/ 0 w 102"/>
                  <a:gd name="T17" fmla="*/ 0 h 14"/>
                  <a:gd name="T18" fmla="*/ 0 w 102"/>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2"/>
                  <a:gd name="T31" fmla="*/ 0 h 14"/>
                  <a:gd name="T32" fmla="*/ 102 w 102"/>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2" h="14">
                    <a:moveTo>
                      <a:pt x="13" y="2"/>
                    </a:moveTo>
                    <a:lnTo>
                      <a:pt x="6" y="0"/>
                    </a:lnTo>
                    <a:lnTo>
                      <a:pt x="102" y="1"/>
                    </a:lnTo>
                    <a:lnTo>
                      <a:pt x="102" y="14"/>
                    </a:lnTo>
                    <a:lnTo>
                      <a:pt x="6" y="13"/>
                    </a:lnTo>
                    <a:lnTo>
                      <a:pt x="0" y="11"/>
                    </a:lnTo>
                    <a:lnTo>
                      <a:pt x="6" y="13"/>
                    </a:lnTo>
                    <a:lnTo>
                      <a:pt x="3" y="13"/>
                    </a:lnTo>
                    <a:lnTo>
                      <a:pt x="0" y="11"/>
                    </a:lnTo>
                    <a:lnTo>
                      <a:pt x="13" y="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31" name="Freeform 503"/>
              <p:cNvSpPr>
                <a:spLocks/>
              </p:cNvSpPr>
              <p:nvPr/>
            </p:nvSpPr>
            <p:spPr bwMode="auto">
              <a:xfrm>
                <a:off x="946" y="3497"/>
                <a:ext cx="21" cy="17"/>
              </a:xfrm>
              <a:custGeom>
                <a:avLst/>
                <a:gdLst>
                  <a:gd name="T0" fmla="*/ 0 w 65"/>
                  <a:gd name="T1" fmla="*/ 0 h 51"/>
                  <a:gd name="T2" fmla="*/ 0 w 65"/>
                  <a:gd name="T3" fmla="*/ 0 h 51"/>
                  <a:gd name="T4" fmla="*/ 0 w 65"/>
                  <a:gd name="T5" fmla="*/ 0 h 51"/>
                  <a:gd name="T6" fmla="*/ 0 w 65"/>
                  <a:gd name="T7" fmla="*/ 0 h 51"/>
                  <a:gd name="T8" fmla="*/ 0 w 65"/>
                  <a:gd name="T9" fmla="*/ 0 h 51"/>
                  <a:gd name="T10" fmla="*/ 0 w 65"/>
                  <a:gd name="T11" fmla="*/ 0 h 51"/>
                  <a:gd name="T12" fmla="*/ 0 w 65"/>
                  <a:gd name="T13" fmla="*/ 0 h 51"/>
                  <a:gd name="T14" fmla="*/ 0 w 65"/>
                  <a:gd name="T15" fmla="*/ 0 h 51"/>
                  <a:gd name="T16" fmla="*/ 0 w 65"/>
                  <a:gd name="T17" fmla="*/ 0 h 51"/>
                  <a:gd name="T18" fmla="*/ 0 w 65"/>
                  <a:gd name="T19" fmla="*/ 0 h 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
                  <a:gd name="T31" fmla="*/ 0 h 51"/>
                  <a:gd name="T32" fmla="*/ 65 w 65"/>
                  <a:gd name="T33" fmla="*/ 51 h 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 h="51">
                    <a:moveTo>
                      <a:pt x="3" y="2"/>
                    </a:moveTo>
                    <a:lnTo>
                      <a:pt x="12" y="3"/>
                    </a:lnTo>
                    <a:lnTo>
                      <a:pt x="65" y="42"/>
                    </a:lnTo>
                    <a:lnTo>
                      <a:pt x="52" y="51"/>
                    </a:lnTo>
                    <a:lnTo>
                      <a:pt x="0" y="11"/>
                    </a:lnTo>
                    <a:lnTo>
                      <a:pt x="9" y="12"/>
                    </a:lnTo>
                    <a:lnTo>
                      <a:pt x="3" y="2"/>
                    </a:lnTo>
                    <a:lnTo>
                      <a:pt x="8" y="0"/>
                    </a:lnTo>
                    <a:lnTo>
                      <a:pt x="12" y="3"/>
                    </a:lnTo>
                    <a:lnTo>
                      <a:pt x="3" y="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32" name="Freeform 504"/>
              <p:cNvSpPr>
                <a:spLocks/>
              </p:cNvSpPr>
              <p:nvPr/>
            </p:nvSpPr>
            <p:spPr bwMode="auto">
              <a:xfrm>
                <a:off x="933" y="3497"/>
                <a:ext cx="16" cy="8"/>
              </a:xfrm>
              <a:custGeom>
                <a:avLst/>
                <a:gdLst>
                  <a:gd name="T0" fmla="*/ 0 w 48"/>
                  <a:gd name="T1" fmla="*/ 0 h 23"/>
                  <a:gd name="T2" fmla="*/ 0 w 48"/>
                  <a:gd name="T3" fmla="*/ 0 h 23"/>
                  <a:gd name="T4" fmla="*/ 0 w 48"/>
                  <a:gd name="T5" fmla="*/ 0 h 23"/>
                  <a:gd name="T6" fmla="*/ 0 w 48"/>
                  <a:gd name="T7" fmla="*/ 0 h 23"/>
                  <a:gd name="T8" fmla="*/ 0 w 48"/>
                  <a:gd name="T9" fmla="*/ 0 h 23"/>
                  <a:gd name="T10" fmla="*/ 0 w 48"/>
                  <a:gd name="T11" fmla="*/ 0 h 23"/>
                  <a:gd name="T12" fmla="*/ 0 w 48"/>
                  <a:gd name="T13" fmla="*/ 0 h 23"/>
                  <a:gd name="T14" fmla="*/ 0 w 48"/>
                  <a:gd name="T15" fmla="*/ 0 h 23"/>
                  <a:gd name="T16" fmla="*/ 0 w 48"/>
                  <a:gd name="T17" fmla="*/ 0 h 23"/>
                  <a:gd name="T18" fmla="*/ 0 w 48"/>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23"/>
                  <a:gd name="T32" fmla="*/ 48 w 48"/>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23">
                    <a:moveTo>
                      <a:pt x="3" y="11"/>
                    </a:moveTo>
                    <a:lnTo>
                      <a:pt x="0" y="12"/>
                    </a:lnTo>
                    <a:lnTo>
                      <a:pt x="42" y="0"/>
                    </a:lnTo>
                    <a:lnTo>
                      <a:pt x="48" y="10"/>
                    </a:lnTo>
                    <a:lnTo>
                      <a:pt x="7" y="22"/>
                    </a:lnTo>
                    <a:lnTo>
                      <a:pt x="3" y="23"/>
                    </a:lnTo>
                    <a:lnTo>
                      <a:pt x="7" y="22"/>
                    </a:lnTo>
                    <a:lnTo>
                      <a:pt x="4" y="23"/>
                    </a:lnTo>
                    <a:lnTo>
                      <a:pt x="3" y="23"/>
                    </a:lnTo>
                    <a:lnTo>
                      <a:pt x="3" y="1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33" name="Freeform 505"/>
              <p:cNvSpPr>
                <a:spLocks/>
              </p:cNvSpPr>
              <p:nvPr/>
            </p:nvSpPr>
            <p:spPr bwMode="auto">
              <a:xfrm>
                <a:off x="910" y="3501"/>
                <a:ext cx="24" cy="4"/>
              </a:xfrm>
              <a:custGeom>
                <a:avLst/>
                <a:gdLst>
                  <a:gd name="T0" fmla="*/ 0 w 72"/>
                  <a:gd name="T1" fmla="*/ 0 h 13"/>
                  <a:gd name="T2" fmla="*/ 0 w 72"/>
                  <a:gd name="T3" fmla="*/ 0 h 13"/>
                  <a:gd name="T4" fmla="*/ 0 w 72"/>
                  <a:gd name="T5" fmla="*/ 0 h 13"/>
                  <a:gd name="T6" fmla="*/ 0 w 72"/>
                  <a:gd name="T7" fmla="*/ 0 h 13"/>
                  <a:gd name="T8" fmla="*/ 0 w 72"/>
                  <a:gd name="T9" fmla="*/ 0 h 13"/>
                  <a:gd name="T10" fmla="*/ 0 w 72"/>
                  <a:gd name="T11" fmla="*/ 0 h 13"/>
                  <a:gd name="T12" fmla="*/ 0 w 72"/>
                  <a:gd name="T13" fmla="*/ 0 h 13"/>
                  <a:gd name="T14" fmla="*/ 0 w 72"/>
                  <a:gd name="T15" fmla="*/ 0 h 13"/>
                  <a:gd name="T16" fmla="*/ 0 w 72"/>
                  <a:gd name="T17" fmla="*/ 0 h 13"/>
                  <a:gd name="T18" fmla="*/ 0 w 72"/>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13"/>
                  <a:gd name="T32" fmla="*/ 72 w 72"/>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13">
                    <a:moveTo>
                      <a:pt x="0" y="1"/>
                    </a:moveTo>
                    <a:lnTo>
                      <a:pt x="3" y="0"/>
                    </a:lnTo>
                    <a:lnTo>
                      <a:pt x="72" y="1"/>
                    </a:lnTo>
                    <a:lnTo>
                      <a:pt x="72" y="13"/>
                    </a:lnTo>
                    <a:lnTo>
                      <a:pt x="3" y="12"/>
                    </a:lnTo>
                    <a:lnTo>
                      <a:pt x="6" y="11"/>
                    </a:lnTo>
                    <a:lnTo>
                      <a:pt x="0" y="1"/>
                    </a:lnTo>
                    <a:lnTo>
                      <a:pt x="2" y="0"/>
                    </a:lnTo>
                    <a:lnTo>
                      <a:pt x="3" y="0"/>
                    </a:lnTo>
                    <a:lnTo>
                      <a:pt x="0" y="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34" name="Freeform 506"/>
              <p:cNvSpPr>
                <a:spLocks/>
              </p:cNvSpPr>
              <p:nvPr/>
            </p:nvSpPr>
            <p:spPr bwMode="auto">
              <a:xfrm>
                <a:off x="890" y="3501"/>
                <a:ext cx="22" cy="9"/>
              </a:xfrm>
              <a:custGeom>
                <a:avLst/>
                <a:gdLst>
                  <a:gd name="T0" fmla="*/ 0 w 64"/>
                  <a:gd name="T1" fmla="*/ 0 h 26"/>
                  <a:gd name="T2" fmla="*/ 0 w 64"/>
                  <a:gd name="T3" fmla="*/ 0 h 26"/>
                  <a:gd name="T4" fmla="*/ 0 w 64"/>
                  <a:gd name="T5" fmla="*/ 0 h 26"/>
                  <a:gd name="T6" fmla="*/ 0 w 64"/>
                  <a:gd name="T7" fmla="*/ 0 h 26"/>
                  <a:gd name="T8" fmla="*/ 0 w 64"/>
                  <a:gd name="T9" fmla="*/ 0 h 26"/>
                  <a:gd name="T10" fmla="*/ 0 w 64"/>
                  <a:gd name="T11" fmla="*/ 0 h 26"/>
                  <a:gd name="T12" fmla="*/ 0 w 64"/>
                  <a:gd name="T13" fmla="*/ 0 h 26"/>
                  <a:gd name="T14" fmla="*/ 0 w 64"/>
                  <a:gd name="T15" fmla="*/ 0 h 26"/>
                  <a:gd name="T16" fmla="*/ 0 w 64"/>
                  <a:gd name="T17" fmla="*/ 0 h 26"/>
                  <a:gd name="T18" fmla="*/ 0 w 64"/>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26"/>
                  <a:gd name="T32" fmla="*/ 64 w 64"/>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26">
                    <a:moveTo>
                      <a:pt x="1" y="14"/>
                    </a:moveTo>
                    <a:lnTo>
                      <a:pt x="0" y="15"/>
                    </a:lnTo>
                    <a:lnTo>
                      <a:pt x="58" y="0"/>
                    </a:lnTo>
                    <a:lnTo>
                      <a:pt x="64" y="10"/>
                    </a:lnTo>
                    <a:lnTo>
                      <a:pt x="6" y="25"/>
                    </a:lnTo>
                    <a:lnTo>
                      <a:pt x="5" y="26"/>
                    </a:lnTo>
                    <a:lnTo>
                      <a:pt x="6" y="25"/>
                    </a:lnTo>
                    <a:lnTo>
                      <a:pt x="5" y="26"/>
                    </a:lnTo>
                    <a:lnTo>
                      <a:pt x="1" y="1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35" name="Freeform 507"/>
              <p:cNvSpPr>
                <a:spLocks/>
              </p:cNvSpPr>
              <p:nvPr/>
            </p:nvSpPr>
            <p:spPr bwMode="auto">
              <a:xfrm>
                <a:off x="872" y="3506"/>
                <a:ext cx="20" cy="8"/>
              </a:xfrm>
              <a:custGeom>
                <a:avLst/>
                <a:gdLst>
                  <a:gd name="T0" fmla="*/ 0 w 59"/>
                  <a:gd name="T1" fmla="*/ 0 h 25"/>
                  <a:gd name="T2" fmla="*/ 0 w 59"/>
                  <a:gd name="T3" fmla="*/ 0 h 25"/>
                  <a:gd name="T4" fmla="*/ 0 w 59"/>
                  <a:gd name="T5" fmla="*/ 0 h 25"/>
                  <a:gd name="T6" fmla="*/ 0 w 59"/>
                  <a:gd name="T7" fmla="*/ 0 h 25"/>
                  <a:gd name="T8" fmla="*/ 0 w 59"/>
                  <a:gd name="T9" fmla="*/ 0 h 25"/>
                  <a:gd name="T10" fmla="*/ 0 w 59"/>
                  <a:gd name="T11" fmla="*/ 0 h 25"/>
                  <a:gd name="T12" fmla="*/ 0 w 59"/>
                  <a:gd name="T13" fmla="*/ 0 h 25"/>
                  <a:gd name="T14" fmla="*/ 0 w 59"/>
                  <a:gd name="T15" fmla="*/ 0 h 25"/>
                  <a:gd name="T16" fmla="*/ 0 w 59"/>
                  <a:gd name="T17" fmla="*/ 0 h 25"/>
                  <a:gd name="T18" fmla="*/ 0 w 59"/>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25"/>
                  <a:gd name="T32" fmla="*/ 59 w 59"/>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25">
                    <a:moveTo>
                      <a:pt x="8" y="13"/>
                    </a:moveTo>
                    <a:lnTo>
                      <a:pt x="2" y="12"/>
                    </a:lnTo>
                    <a:lnTo>
                      <a:pt x="55" y="0"/>
                    </a:lnTo>
                    <a:lnTo>
                      <a:pt x="59" y="12"/>
                    </a:lnTo>
                    <a:lnTo>
                      <a:pt x="6" y="25"/>
                    </a:lnTo>
                    <a:lnTo>
                      <a:pt x="0" y="24"/>
                    </a:lnTo>
                    <a:lnTo>
                      <a:pt x="6" y="25"/>
                    </a:lnTo>
                    <a:lnTo>
                      <a:pt x="3" y="25"/>
                    </a:lnTo>
                    <a:lnTo>
                      <a:pt x="0" y="24"/>
                    </a:lnTo>
                    <a:lnTo>
                      <a:pt x="8" y="1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36" name="Freeform 508"/>
              <p:cNvSpPr>
                <a:spLocks/>
              </p:cNvSpPr>
              <p:nvPr/>
            </p:nvSpPr>
            <p:spPr bwMode="auto">
              <a:xfrm>
                <a:off x="852" y="3501"/>
                <a:ext cx="23" cy="13"/>
              </a:xfrm>
              <a:custGeom>
                <a:avLst/>
                <a:gdLst>
                  <a:gd name="T0" fmla="*/ 0 w 69"/>
                  <a:gd name="T1" fmla="*/ 0 h 39"/>
                  <a:gd name="T2" fmla="*/ 0 w 69"/>
                  <a:gd name="T3" fmla="*/ 0 h 39"/>
                  <a:gd name="T4" fmla="*/ 0 w 69"/>
                  <a:gd name="T5" fmla="*/ 0 h 39"/>
                  <a:gd name="T6" fmla="*/ 0 w 69"/>
                  <a:gd name="T7" fmla="*/ 0 h 39"/>
                  <a:gd name="T8" fmla="*/ 0 w 69"/>
                  <a:gd name="T9" fmla="*/ 0 h 39"/>
                  <a:gd name="T10" fmla="*/ 0 w 69"/>
                  <a:gd name="T11" fmla="*/ 0 h 39"/>
                  <a:gd name="T12" fmla="*/ 0 w 69"/>
                  <a:gd name="T13" fmla="*/ 0 h 39"/>
                  <a:gd name="T14" fmla="*/ 0 w 69"/>
                  <a:gd name="T15" fmla="*/ 0 h 39"/>
                  <a:gd name="T16" fmla="*/ 0 w 69"/>
                  <a:gd name="T17" fmla="*/ 0 h 39"/>
                  <a:gd name="T18" fmla="*/ 0 w 69"/>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9"/>
                  <a:gd name="T31" fmla="*/ 0 h 39"/>
                  <a:gd name="T32" fmla="*/ 69 w 69"/>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9" h="39">
                    <a:moveTo>
                      <a:pt x="15" y="3"/>
                    </a:moveTo>
                    <a:lnTo>
                      <a:pt x="12" y="0"/>
                    </a:lnTo>
                    <a:lnTo>
                      <a:pt x="69" y="28"/>
                    </a:lnTo>
                    <a:lnTo>
                      <a:pt x="61" y="39"/>
                    </a:lnTo>
                    <a:lnTo>
                      <a:pt x="3" y="10"/>
                    </a:lnTo>
                    <a:lnTo>
                      <a:pt x="0" y="7"/>
                    </a:lnTo>
                    <a:lnTo>
                      <a:pt x="3" y="10"/>
                    </a:lnTo>
                    <a:lnTo>
                      <a:pt x="0" y="9"/>
                    </a:lnTo>
                    <a:lnTo>
                      <a:pt x="0" y="7"/>
                    </a:lnTo>
                    <a:lnTo>
                      <a:pt x="15" y="3"/>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37" name="Freeform 509"/>
              <p:cNvSpPr>
                <a:spLocks/>
              </p:cNvSpPr>
              <p:nvPr/>
            </p:nvSpPr>
            <p:spPr bwMode="auto">
              <a:xfrm>
                <a:off x="847" y="3486"/>
                <a:ext cx="10" cy="17"/>
              </a:xfrm>
              <a:custGeom>
                <a:avLst/>
                <a:gdLst>
                  <a:gd name="T0" fmla="*/ 0 w 30"/>
                  <a:gd name="T1" fmla="*/ 0 h 51"/>
                  <a:gd name="T2" fmla="*/ 0 w 30"/>
                  <a:gd name="T3" fmla="*/ 0 h 51"/>
                  <a:gd name="T4" fmla="*/ 0 w 30"/>
                  <a:gd name="T5" fmla="*/ 0 h 51"/>
                  <a:gd name="T6" fmla="*/ 0 w 30"/>
                  <a:gd name="T7" fmla="*/ 0 h 51"/>
                  <a:gd name="T8" fmla="*/ 0 w 30"/>
                  <a:gd name="T9" fmla="*/ 0 h 51"/>
                  <a:gd name="T10" fmla="*/ 0 w 30"/>
                  <a:gd name="T11" fmla="*/ 0 h 51"/>
                  <a:gd name="T12" fmla="*/ 0 w 30"/>
                  <a:gd name="T13" fmla="*/ 0 h 51"/>
                  <a:gd name="T14" fmla="*/ 0 w 30"/>
                  <a:gd name="T15" fmla="*/ 0 h 51"/>
                  <a:gd name="T16" fmla="*/ 0 w 30"/>
                  <a:gd name="T17" fmla="*/ 0 h 51"/>
                  <a:gd name="T18" fmla="*/ 0 w 30"/>
                  <a:gd name="T19" fmla="*/ 0 h 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51"/>
                  <a:gd name="T32" fmla="*/ 30 w 30"/>
                  <a:gd name="T33" fmla="*/ 51 h 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51">
                    <a:moveTo>
                      <a:pt x="3" y="4"/>
                    </a:moveTo>
                    <a:lnTo>
                      <a:pt x="14" y="7"/>
                    </a:lnTo>
                    <a:lnTo>
                      <a:pt x="30" y="47"/>
                    </a:lnTo>
                    <a:lnTo>
                      <a:pt x="15" y="51"/>
                    </a:lnTo>
                    <a:lnTo>
                      <a:pt x="0" y="11"/>
                    </a:lnTo>
                    <a:lnTo>
                      <a:pt x="11" y="14"/>
                    </a:lnTo>
                    <a:lnTo>
                      <a:pt x="3" y="4"/>
                    </a:lnTo>
                    <a:lnTo>
                      <a:pt x="11" y="0"/>
                    </a:lnTo>
                    <a:lnTo>
                      <a:pt x="14" y="7"/>
                    </a:lnTo>
                    <a:lnTo>
                      <a:pt x="3" y="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38" name="Freeform 510"/>
              <p:cNvSpPr>
                <a:spLocks/>
              </p:cNvSpPr>
              <p:nvPr/>
            </p:nvSpPr>
            <p:spPr bwMode="auto">
              <a:xfrm>
                <a:off x="823" y="3487"/>
                <a:ext cx="28" cy="17"/>
              </a:xfrm>
              <a:custGeom>
                <a:avLst/>
                <a:gdLst>
                  <a:gd name="T0" fmla="*/ 0 w 84"/>
                  <a:gd name="T1" fmla="*/ 0 h 50"/>
                  <a:gd name="T2" fmla="*/ 0 w 84"/>
                  <a:gd name="T3" fmla="*/ 0 h 50"/>
                  <a:gd name="T4" fmla="*/ 0 w 84"/>
                  <a:gd name="T5" fmla="*/ 0 h 50"/>
                  <a:gd name="T6" fmla="*/ 0 w 84"/>
                  <a:gd name="T7" fmla="*/ 0 h 50"/>
                  <a:gd name="T8" fmla="*/ 0 w 84"/>
                  <a:gd name="T9" fmla="*/ 0 h 50"/>
                  <a:gd name="T10" fmla="*/ 0 w 84"/>
                  <a:gd name="T11" fmla="*/ 0 h 50"/>
                  <a:gd name="T12" fmla="*/ 0 w 84"/>
                  <a:gd name="T13" fmla="*/ 0 h 50"/>
                  <a:gd name="T14" fmla="*/ 0 w 84"/>
                  <a:gd name="T15" fmla="*/ 0 h 50"/>
                  <a:gd name="T16" fmla="*/ 0 w 84"/>
                  <a:gd name="T17" fmla="*/ 0 h 50"/>
                  <a:gd name="T18" fmla="*/ 0 w 84"/>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4"/>
                  <a:gd name="T31" fmla="*/ 0 h 50"/>
                  <a:gd name="T32" fmla="*/ 84 w 84"/>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4" h="50">
                    <a:moveTo>
                      <a:pt x="0" y="41"/>
                    </a:moveTo>
                    <a:lnTo>
                      <a:pt x="1" y="40"/>
                    </a:lnTo>
                    <a:lnTo>
                      <a:pt x="76" y="0"/>
                    </a:lnTo>
                    <a:lnTo>
                      <a:pt x="84" y="10"/>
                    </a:lnTo>
                    <a:lnTo>
                      <a:pt x="10" y="50"/>
                    </a:lnTo>
                    <a:lnTo>
                      <a:pt x="11" y="49"/>
                    </a:lnTo>
                    <a:lnTo>
                      <a:pt x="0" y="41"/>
                    </a:lnTo>
                    <a:lnTo>
                      <a:pt x="0" y="40"/>
                    </a:lnTo>
                    <a:lnTo>
                      <a:pt x="1" y="40"/>
                    </a:lnTo>
                    <a:lnTo>
                      <a:pt x="0" y="4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39" name="Freeform 511"/>
              <p:cNvSpPr>
                <a:spLocks/>
              </p:cNvSpPr>
              <p:nvPr/>
            </p:nvSpPr>
            <p:spPr bwMode="auto">
              <a:xfrm>
                <a:off x="809" y="3501"/>
                <a:ext cx="17" cy="13"/>
              </a:xfrm>
              <a:custGeom>
                <a:avLst/>
                <a:gdLst>
                  <a:gd name="T0" fmla="*/ 0 w 53"/>
                  <a:gd name="T1" fmla="*/ 0 h 38"/>
                  <a:gd name="T2" fmla="*/ 0 w 53"/>
                  <a:gd name="T3" fmla="*/ 0 h 38"/>
                  <a:gd name="T4" fmla="*/ 0 w 53"/>
                  <a:gd name="T5" fmla="*/ 0 h 38"/>
                  <a:gd name="T6" fmla="*/ 0 w 53"/>
                  <a:gd name="T7" fmla="*/ 0 h 38"/>
                  <a:gd name="T8" fmla="*/ 0 w 53"/>
                  <a:gd name="T9" fmla="*/ 0 h 38"/>
                  <a:gd name="T10" fmla="*/ 0 w 53"/>
                  <a:gd name="T11" fmla="*/ 0 h 38"/>
                  <a:gd name="T12" fmla="*/ 0 w 53"/>
                  <a:gd name="T13" fmla="*/ 0 h 38"/>
                  <a:gd name="T14" fmla="*/ 0 w 53"/>
                  <a:gd name="T15" fmla="*/ 0 h 38"/>
                  <a:gd name="T16" fmla="*/ 0 w 53"/>
                  <a:gd name="T17" fmla="*/ 0 h 38"/>
                  <a:gd name="T18" fmla="*/ 0 w 53"/>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3"/>
                  <a:gd name="T31" fmla="*/ 0 h 38"/>
                  <a:gd name="T32" fmla="*/ 53 w 53"/>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3" h="38">
                    <a:moveTo>
                      <a:pt x="9" y="25"/>
                    </a:moveTo>
                    <a:lnTo>
                      <a:pt x="0" y="26"/>
                    </a:lnTo>
                    <a:lnTo>
                      <a:pt x="42" y="0"/>
                    </a:lnTo>
                    <a:lnTo>
                      <a:pt x="53" y="8"/>
                    </a:lnTo>
                    <a:lnTo>
                      <a:pt x="10" y="35"/>
                    </a:lnTo>
                    <a:lnTo>
                      <a:pt x="1" y="36"/>
                    </a:lnTo>
                    <a:lnTo>
                      <a:pt x="10" y="35"/>
                    </a:lnTo>
                    <a:lnTo>
                      <a:pt x="6" y="38"/>
                    </a:lnTo>
                    <a:lnTo>
                      <a:pt x="1" y="36"/>
                    </a:lnTo>
                    <a:lnTo>
                      <a:pt x="9" y="25"/>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40" name="Freeform 512"/>
              <p:cNvSpPr>
                <a:spLocks/>
              </p:cNvSpPr>
              <p:nvPr/>
            </p:nvSpPr>
            <p:spPr bwMode="auto">
              <a:xfrm>
                <a:off x="778" y="3496"/>
                <a:ext cx="34" cy="17"/>
              </a:xfrm>
              <a:custGeom>
                <a:avLst/>
                <a:gdLst>
                  <a:gd name="T0" fmla="*/ 0 w 100"/>
                  <a:gd name="T1" fmla="*/ 0 h 50"/>
                  <a:gd name="T2" fmla="*/ 0 w 100"/>
                  <a:gd name="T3" fmla="*/ 0 h 50"/>
                  <a:gd name="T4" fmla="*/ 0 w 100"/>
                  <a:gd name="T5" fmla="*/ 0 h 50"/>
                  <a:gd name="T6" fmla="*/ 0 w 100"/>
                  <a:gd name="T7" fmla="*/ 0 h 50"/>
                  <a:gd name="T8" fmla="*/ 0 w 100"/>
                  <a:gd name="T9" fmla="*/ 0 h 50"/>
                  <a:gd name="T10" fmla="*/ 0 w 100"/>
                  <a:gd name="T11" fmla="*/ 0 h 50"/>
                  <a:gd name="T12" fmla="*/ 0 w 100"/>
                  <a:gd name="T13" fmla="*/ 0 h 50"/>
                  <a:gd name="T14" fmla="*/ 0 w 100"/>
                  <a:gd name="T15" fmla="*/ 0 h 50"/>
                  <a:gd name="T16" fmla="*/ 0 w 100"/>
                  <a:gd name="T17" fmla="*/ 0 h 50"/>
                  <a:gd name="T18" fmla="*/ 0 w 100"/>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0"/>
                  <a:gd name="T31" fmla="*/ 0 h 50"/>
                  <a:gd name="T32" fmla="*/ 100 w 100"/>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0" h="50">
                    <a:moveTo>
                      <a:pt x="14" y="2"/>
                    </a:moveTo>
                    <a:lnTo>
                      <a:pt x="11" y="0"/>
                    </a:lnTo>
                    <a:lnTo>
                      <a:pt x="100" y="39"/>
                    </a:lnTo>
                    <a:lnTo>
                      <a:pt x="92" y="50"/>
                    </a:lnTo>
                    <a:lnTo>
                      <a:pt x="3" y="10"/>
                    </a:lnTo>
                    <a:lnTo>
                      <a:pt x="0" y="8"/>
                    </a:lnTo>
                    <a:lnTo>
                      <a:pt x="3" y="10"/>
                    </a:lnTo>
                    <a:lnTo>
                      <a:pt x="1" y="9"/>
                    </a:lnTo>
                    <a:lnTo>
                      <a:pt x="0" y="8"/>
                    </a:lnTo>
                    <a:lnTo>
                      <a:pt x="14" y="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41" name="Freeform 513"/>
              <p:cNvSpPr>
                <a:spLocks/>
              </p:cNvSpPr>
              <p:nvPr/>
            </p:nvSpPr>
            <p:spPr bwMode="auto">
              <a:xfrm>
                <a:off x="766" y="3478"/>
                <a:ext cx="17" cy="21"/>
              </a:xfrm>
              <a:custGeom>
                <a:avLst/>
                <a:gdLst>
                  <a:gd name="T0" fmla="*/ 0 w 52"/>
                  <a:gd name="T1" fmla="*/ 0 h 64"/>
                  <a:gd name="T2" fmla="*/ 0 w 52"/>
                  <a:gd name="T3" fmla="*/ 0 h 64"/>
                  <a:gd name="T4" fmla="*/ 0 w 52"/>
                  <a:gd name="T5" fmla="*/ 0 h 64"/>
                  <a:gd name="T6" fmla="*/ 0 w 52"/>
                  <a:gd name="T7" fmla="*/ 0 h 64"/>
                  <a:gd name="T8" fmla="*/ 0 w 52"/>
                  <a:gd name="T9" fmla="*/ 0 h 64"/>
                  <a:gd name="T10" fmla="*/ 0 w 52"/>
                  <a:gd name="T11" fmla="*/ 0 h 64"/>
                  <a:gd name="T12" fmla="*/ 0 w 52"/>
                  <a:gd name="T13" fmla="*/ 0 h 64"/>
                  <a:gd name="T14" fmla="*/ 0 w 52"/>
                  <a:gd name="T15" fmla="*/ 0 h 64"/>
                  <a:gd name="T16" fmla="*/ 0 w 52"/>
                  <a:gd name="T17" fmla="*/ 0 h 64"/>
                  <a:gd name="T18" fmla="*/ 0 w 52"/>
                  <a:gd name="T19" fmla="*/ 0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64"/>
                  <a:gd name="T32" fmla="*/ 52 w 52"/>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64">
                    <a:moveTo>
                      <a:pt x="0" y="16"/>
                    </a:moveTo>
                    <a:lnTo>
                      <a:pt x="15" y="14"/>
                    </a:lnTo>
                    <a:lnTo>
                      <a:pt x="52" y="58"/>
                    </a:lnTo>
                    <a:lnTo>
                      <a:pt x="38" y="64"/>
                    </a:lnTo>
                    <a:lnTo>
                      <a:pt x="1" y="20"/>
                    </a:lnTo>
                    <a:lnTo>
                      <a:pt x="16" y="18"/>
                    </a:lnTo>
                    <a:lnTo>
                      <a:pt x="0" y="16"/>
                    </a:lnTo>
                    <a:lnTo>
                      <a:pt x="4" y="0"/>
                    </a:lnTo>
                    <a:lnTo>
                      <a:pt x="15" y="14"/>
                    </a:lnTo>
                    <a:lnTo>
                      <a:pt x="0" y="16"/>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42" name="Freeform 514"/>
              <p:cNvSpPr>
                <a:spLocks/>
              </p:cNvSpPr>
              <p:nvPr/>
            </p:nvSpPr>
            <p:spPr bwMode="auto">
              <a:xfrm>
                <a:off x="760" y="3483"/>
                <a:ext cx="11" cy="29"/>
              </a:xfrm>
              <a:custGeom>
                <a:avLst/>
                <a:gdLst>
                  <a:gd name="T0" fmla="*/ 0 w 33"/>
                  <a:gd name="T1" fmla="*/ 0 h 86"/>
                  <a:gd name="T2" fmla="*/ 0 w 33"/>
                  <a:gd name="T3" fmla="*/ 0 h 86"/>
                  <a:gd name="T4" fmla="*/ 0 w 33"/>
                  <a:gd name="T5" fmla="*/ 0 h 86"/>
                  <a:gd name="T6" fmla="*/ 0 w 33"/>
                  <a:gd name="T7" fmla="*/ 0 h 86"/>
                  <a:gd name="T8" fmla="*/ 0 w 33"/>
                  <a:gd name="T9" fmla="*/ 0 h 86"/>
                  <a:gd name="T10" fmla="*/ 0 w 33"/>
                  <a:gd name="T11" fmla="*/ 0 h 86"/>
                  <a:gd name="T12" fmla="*/ 0 w 33"/>
                  <a:gd name="T13" fmla="*/ 0 h 86"/>
                  <a:gd name="T14" fmla="*/ 0 w 33"/>
                  <a:gd name="T15" fmla="*/ 0 h 86"/>
                  <a:gd name="T16" fmla="*/ 0 w 33"/>
                  <a:gd name="T17" fmla="*/ 0 h 86"/>
                  <a:gd name="T18" fmla="*/ 0 w 33"/>
                  <a:gd name="T19" fmla="*/ 0 h 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
                  <a:gd name="T31" fmla="*/ 0 h 86"/>
                  <a:gd name="T32" fmla="*/ 33 w 33"/>
                  <a:gd name="T33" fmla="*/ 86 h 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 h="86">
                    <a:moveTo>
                      <a:pt x="1" y="81"/>
                    </a:moveTo>
                    <a:lnTo>
                      <a:pt x="0" y="82"/>
                    </a:lnTo>
                    <a:lnTo>
                      <a:pt x="17" y="0"/>
                    </a:lnTo>
                    <a:lnTo>
                      <a:pt x="33" y="2"/>
                    </a:lnTo>
                    <a:lnTo>
                      <a:pt x="16" y="85"/>
                    </a:lnTo>
                    <a:lnTo>
                      <a:pt x="15" y="86"/>
                    </a:lnTo>
                    <a:lnTo>
                      <a:pt x="16" y="85"/>
                    </a:lnTo>
                    <a:lnTo>
                      <a:pt x="15" y="86"/>
                    </a:lnTo>
                    <a:lnTo>
                      <a:pt x="1" y="8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43" name="Freeform 515"/>
              <p:cNvSpPr>
                <a:spLocks/>
              </p:cNvSpPr>
              <p:nvPr/>
            </p:nvSpPr>
            <p:spPr bwMode="auto">
              <a:xfrm>
                <a:off x="748" y="3510"/>
                <a:ext cx="17" cy="27"/>
              </a:xfrm>
              <a:custGeom>
                <a:avLst/>
                <a:gdLst>
                  <a:gd name="T0" fmla="*/ 0 w 52"/>
                  <a:gd name="T1" fmla="*/ 0 h 82"/>
                  <a:gd name="T2" fmla="*/ 0 w 52"/>
                  <a:gd name="T3" fmla="*/ 0 h 82"/>
                  <a:gd name="T4" fmla="*/ 0 w 52"/>
                  <a:gd name="T5" fmla="*/ 0 h 82"/>
                  <a:gd name="T6" fmla="*/ 0 w 52"/>
                  <a:gd name="T7" fmla="*/ 0 h 82"/>
                  <a:gd name="T8" fmla="*/ 0 w 52"/>
                  <a:gd name="T9" fmla="*/ 0 h 82"/>
                  <a:gd name="T10" fmla="*/ 0 w 52"/>
                  <a:gd name="T11" fmla="*/ 0 h 82"/>
                  <a:gd name="T12" fmla="*/ 0 w 52"/>
                  <a:gd name="T13" fmla="*/ 0 h 82"/>
                  <a:gd name="T14" fmla="*/ 0 w 52"/>
                  <a:gd name="T15" fmla="*/ 0 h 82"/>
                  <a:gd name="T16" fmla="*/ 0 w 52"/>
                  <a:gd name="T17" fmla="*/ 0 h 82"/>
                  <a:gd name="T18" fmla="*/ 0 w 52"/>
                  <a:gd name="T19" fmla="*/ 0 h 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82"/>
                  <a:gd name="T32" fmla="*/ 52 w 52"/>
                  <a:gd name="T33" fmla="*/ 82 h 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82">
                    <a:moveTo>
                      <a:pt x="2" y="74"/>
                    </a:moveTo>
                    <a:lnTo>
                      <a:pt x="0" y="76"/>
                    </a:lnTo>
                    <a:lnTo>
                      <a:pt x="38" y="0"/>
                    </a:lnTo>
                    <a:lnTo>
                      <a:pt x="52" y="5"/>
                    </a:lnTo>
                    <a:lnTo>
                      <a:pt x="14" y="80"/>
                    </a:lnTo>
                    <a:lnTo>
                      <a:pt x="12" y="82"/>
                    </a:lnTo>
                    <a:lnTo>
                      <a:pt x="14" y="80"/>
                    </a:lnTo>
                    <a:lnTo>
                      <a:pt x="14" y="81"/>
                    </a:lnTo>
                    <a:lnTo>
                      <a:pt x="12" y="82"/>
                    </a:lnTo>
                    <a:lnTo>
                      <a:pt x="2" y="74"/>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44" name="Freeform 516"/>
              <p:cNvSpPr>
                <a:spLocks/>
              </p:cNvSpPr>
              <p:nvPr/>
            </p:nvSpPr>
            <p:spPr bwMode="auto">
              <a:xfrm>
                <a:off x="735" y="3535"/>
                <a:ext cx="17" cy="11"/>
              </a:xfrm>
              <a:custGeom>
                <a:avLst/>
                <a:gdLst>
                  <a:gd name="T0" fmla="*/ 0 w 50"/>
                  <a:gd name="T1" fmla="*/ 0 h 35"/>
                  <a:gd name="T2" fmla="*/ 0 w 50"/>
                  <a:gd name="T3" fmla="*/ 0 h 35"/>
                  <a:gd name="T4" fmla="*/ 0 w 50"/>
                  <a:gd name="T5" fmla="*/ 0 h 35"/>
                  <a:gd name="T6" fmla="*/ 0 w 50"/>
                  <a:gd name="T7" fmla="*/ 0 h 35"/>
                  <a:gd name="T8" fmla="*/ 0 w 50"/>
                  <a:gd name="T9" fmla="*/ 0 h 35"/>
                  <a:gd name="T10" fmla="*/ 0 w 50"/>
                  <a:gd name="T11" fmla="*/ 0 h 35"/>
                  <a:gd name="T12" fmla="*/ 0 w 50"/>
                  <a:gd name="T13" fmla="*/ 0 h 35"/>
                  <a:gd name="T14" fmla="*/ 0 w 50"/>
                  <a:gd name="T15" fmla="*/ 0 h 35"/>
                  <a:gd name="T16" fmla="*/ 0 w 50"/>
                  <a:gd name="T17" fmla="*/ 0 h 35"/>
                  <a:gd name="T18" fmla="*/ 0 w 50"/>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35"/>
                  <a:gd name="T32" fmla="*/ 50 w 50"/>
                  <a:gd name="T33" fmla="*/ 35 h 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35">
                    <a:moveTo>
                      <a:pt x="0" y="31"/>
                    </a:moveTo>
                    <a:lnTo>
                      <a:pt x="3" y="27"/>
                    </a:lnTo>
                    <a:lnTo>
                      <a:pt x="40" y="0"/>
                    </a:lnTo>
                    <a:lnTo>
                      <a:pt x="50" y="8"/>
                    </a:lnTo>
                    <a:lnTo>
                      <a:pt x="13" y="35"/>
                    </a:lnTo>
                    <a:lnTo>
                      <a:pt x="16" y="31"/>
                    </a:lnTo>
                    <a:lnTo>
                      <a:pt x="0" y="31"/>
                    </a:lnTo>
                    <a:lnTo>
                      <a:pt x="0" y="29"/>
                    </a:lnTo>
                    <a:lnTo>
                      <a:pt x="3" y="27"/>
                    </a:lnTo>
                    <a:lnTo>
                      <a:pt x="0" y="31"/>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45" name="Freeform 517"/>
              <p:cNvSpPr>
                <a:spLocks/>
              </p:cNvSpPr>
              <p:nvPr/>
            </p:nvSpPr>
            <p:spPr bwMode="auto">
              <a:xfrm>
                <a:off x="735" y="3545"/>
                <a:ext cx="5" cy="4"/>
              </a:xfrm>
              <a:custGeom>
                <a:avLst/>
                <a:gdLst>
                  <a:gd name="T0" fmla="*/ 0 w 16"/>
                  <a:gd name="T1" fmla="*/ 0 h 12"/>
                  <a:gd name="T2" fmla="*/ 0 w 16"/>
                  <a:gd name="T3" fmla="*/ 0 h 12"/>
                  <a:gd name="T4" fmla="*/ 0 w 16"/>
                  <a:gd name="T5" fmla="*/ 0 h 12"/>
                  <a:gd name="T6" fmla="*/ 0 w 16"/>
                  <a:gd name="T7" fmla="*/ 0 h 12"/>
                  <a:gd name="T8" fmla="*/ 0 w 16"/>
                  <a:gd name="T9" fmla="*/ 0 h 12"/>
                  <a:gd name="T10" fmla="*/ 0 w 16"/>
                  <a:gd name="T11" fmla="*/ 0 h 12"/>
                  <a:gd name="T12" fmla="*/ 0 w 16"/>
                  <a:gd name="T13" fmla="*/ 0 h 12"/>
                  <a:gd name="T14" fmla="*/ 0 60000 65536"/>
                  <a:gd name="T15" fmla="*/ 0 60000 65536"/>
                  <a:gd name="T16" fmla="*/ 0 60000 65536"/>
                  <a:gd name="T17" fmla="*/ 0 60000 65536"/>
                  <a:gd name="T18" fmla="*/ 0 60000 65536"/>
                  <a:gd name="T19" fmla="*/ 0 60000 65536"/>
                  <a:gd name="T20" fmla="*/ 0 60000 65536"/>
                  <a:gd name="T21" fmla="*/ 0 w 16"/>
                  <a:gd name="T22" fmla="*/ 0 h 12"/>
                  <a:gd name="T23" fmla="*/ 16 w 16"/>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2">
                    <a:moveTo>
                      <a:pt x="0" y="12"/>
                    </a:moveTo>
                    <a:lnTo>
                      <a:pt x="0" y="12"/>
                    </a:lnTo>
                    <a:lnTo>
                      <a:pt x="0" y="0"/>
                    </a:lnTo>
                    <a:lnTo>
                      <a:pt x="16" y="0"/>
                    </a:lnTo>
                    <a:lnTo>
                      <a:pt x="16" y="12"/>
                    </a:lnTo>
                    <a:lnTo>
                      <a:pt x="0" y="1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46" name="Freeform 518"/>
              <p:cNvSpPr>
                <a:spLocks/>
              </p:cNvSpPr>
              <p:nvPr/>
            </p:nvSpPr>
            <p:spPr bwMode="auto">
              <a:xfrm>
                <a:off x="735" y="3549"/>
                <a:ext cx="5" cy="7"/>
              </a:xfrm>
              <a:custGeom>
                <a:avLst/>
                <a:gdLst>
                  <a:gd name="T0" fmla="*/ 0 w 16"/>
                  <a:gd name="T1" fmla="*/ 0 h 22"/>
                  <a:gd name="T2" fmla="*/ 0 w 16"/>
                  <a:gd name="T3" fmla="*/ 0 h 22"/>
                  <a:gd name="T4" fmla="*/ 0 w 16"/>
                  <a:gd name="T5" fmla="*/ 0 h 22"/>
                  <a:gd name="T6" fmla="*/ 0 w 16"/>
                  <a:gd name="T7" fmla="*/ 0 h 22"/>
                  <a:gd name="T8" fmla="*/ 0 w 16"/>
                  <a:gd name="T9" fmla="*/ 0 h 22"/>
                  <a:gd name="T10" fmla="*/ 0 w 16"/>
                  <a:gd name="T11" fmla="*/ 0 h 22"/>
                  <a:gd name="T12" fmla="*/ 0 w 16"/>
                  <a:gd name="T13" fmla="*/ 0 h 22"/>
                  <a:gd name="T14" fmla="*/ 0 w 16"/>
                  <a:gd name="T15" fmla="*/ 0 h 22"/>
                  <a:gd name="T16" fmla="*/ 0 w 16"/>
                  <a:gd name="T17" fmla="*/ 0 h 22"/>
                  <a:gd name="T18" fmla="*/ 0 w 16"/>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22"/>
                  <a:gd name="T32" fmla="*/ 16 w 16"/>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22">
                    <a:moveTo>
                      <a:pt x="8" y="22"/>
                    </a:moveTo>
                    <a:lnTo>
                      <a:pt x="0" y="16"/>
                    </a:lnTo>
                    <a:lnTo>
                      <a:pt x="0" y="0"/>
                    </a:lnTo>
                    <a:lnTo>
                      <a:pt x="16" y="0"/>
                    </a:lnTo>
                    <a:lnTo>
                      <a:pt x="16" y="16"/>
                    </a:lnTo>
                    <a:lnTo>
                      <a:pt x="8" y="10"/>
                    </a:lnTo>
                    <a:lnTo>
                      <a:pt x="8" y="22"/>
                    </a:lnTo>
                    <a:lnTo>
                      <a:pt x="0" y="22"/>
                    </a:lnTo>
                    <a:lnTo>
                      <a:pt x="0" y="16"/>
                    </a:lnTo>
                    <a:lnTo>
                      <a:pt x="8" y="22"/>
                    </a:lnTo>
                    <a:close/>
                  </a:path>
                </a:pathLst>
              </a:custGeom>
              <a:solidFill>
                <a:srgbClr val="00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47" name="Freeform 519"/>
              <p:cNvSpPr>
                <a:spLocks/>
              </p:cNvSpPr>
              <p:nvPr/>
            </p:nvSpPr>
            <p:spPr bwMode="auto">
              <a:xfrm>
                <a:off x="2953" y="3408"/>
                <a:ext cx="75" cy="23"/>
              </a:xfrm>
              <a:custGeom>
                <a:avLst/>
                <a:gdLst>
                  <a:gd name="T0" fmla="*/ 0 w 223"/>
                  <a:gd name="T1" fmla="*/ 0 h 68"/>
                  <a:gd name="T2" fmla="*/ 0 w 223"/>
                  <a:gd name="T3" fmla="*/ 0 h 68"/>
                  <a:gd name="T4" fmla="*/ 0 w 223"/>
                  <a:gd name="T5" fmla="*/ 0 h 68"/>
                  <a:gd name="T6" fmla="*/ 0 w 223"/>
                  <a:gd name="T7" fmla="*/ 0 h 68"/>
                  <a:gd name="T8" fmla="*/ 0 w 223"/>
                  <a:gd name="T9" fmla="*/ 0 h 68"/>
                  <a:gd name="T10" fmla="*/ 0 60000 65536"/>
                  <a:gd name="T11" fmla="*/ 0 60000 65536"/>
                  <a:gd name="T12" fmla="*/ 0 60000 65536"/>
                  <a:gd name="T13" fmla="*/ 0 60000 65536"/>
                  <a:gd name="T14" fmla="*/ 0 60000 65536"/>
                  <a:gd name="T15" fmla="*/ 0 w 223"/>
                  <a:gd name="T16" fmla="*/ 0 h 68"/>
                  <a:gd name="T17" fmla="*/ 223 w 223"/>
                  <a:gd name="T18" fmla="*/ 68 h 68"/>
                </a:gdLst>
                <a:ahLst/>
                <a:cxnLst>
                  <a:cxn ang="T10">
                    <a:pos x="T0" y="T1"/>
                  </a:cxn>
                  <a:cxn ang="T11">
                    <a:pos x="T2" y="T3"/>
                  </a:cxn>
                  <a:cxn ang="T12">
                    <a:pos x="T4" y="T5"/>
                  </a:cxn>
                  <a:cxn ang="T13">
                    <a:pos x="T6" y="T7"/>
                  </a:cxn>
                  <a:cxn ang="T14">
                    <a:pos x="T8" y="T9"/>
                  </a:cxn>
                </a:cxnLst>
                <a:rect l="T15" t="T16" r="T17" b="T18"/>
                <a:pathLst>
                  <a:path w="223" h="68">
                    <a:moveTo>
                      <a:pt x="223" y="2"/>
                    </a:moveTo>
                    <a:lnTo>
                      <a:pt x="222" y="68"/>
                    </a:lnTo>
                    <a:lnTo>
                      <a:pt x="0" y="67"/>
                    </a:lnTo>
                    <a:lnTo>
                      <a:pt x="1" y="0"/>
                    </a:lnTo>
                    <a:lnTo>
                      <a:pt x="223"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48" name="Freeform 520"/>
              <p:cNvSpPr>
                <a:spLocks/>
              </p:cNvSpPr>
              <p:nvPr/>
            </p:nvSpPr>
            <p:spPr bwMode="auto">
              <a:xfrm>
                <a:off x="3025" y="3409"/>
                <a:ext cx="5" cy="24"/>
              </a:xfrm>
              <a:custGeom>
                <a:avLst/>
                <a:gdLst>
                  <a:gd name="T0" fmla="*/ 0 w 17"/>
                  <a:gd name="T1" fmla="*/ 0 h 73"/>
                  <a:gd name="T2" fmla="*/ 0 w 17"/>
                  <a:gd name="T3" fmla="*/ 0 h 73"/>
                  <a:gd name="T4" fmla="*/ 0 w 17"/>
                  <a:gd name="T5" fmla="*/ 0 h 73"/>
                  <a:gd name="T6" fmla="*/ 0 w 17"/>
                  <a:gd name="T7" fmla="*/ 0 h 73"/>
                  <a:gd name="T8" fmla="*/ 0 w 17"/>
                  <a:gd name="T9" fmla="*/ 0 h 73"/>
                  <a:gd name="T10" fmla="*/ 0 w 17"/>
                  <a:gd name="T11" fmla="*/ 0 h 73"/>
                  <a:gd name="T12" fmla="*/ 0 w 17"/>
                  <a:gd name="T13" fmla="*/ 0 h 73"/>
                  <a:gd name="T14" fmla="*/ 0 w 17"/>
                  <a:gd name="T15" fmla="*/ 0 h 73"/>
                  <a:gd name="T16" fmla="*/ 0 w 17"/>
                  <a:gd name="T17" fmla="*/ 0 h 73"/>
                  <a:gd name="T18" fmla="*/ 0 w 17"/>
                  <a:gd name="T19" fmla="*/ 0 h 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73"/>
                  <a:gd name="T32" fmla="*/ 17 w 17"/>
                  <a:gd name="T33" fmla="*/ 73 h 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73">
                    <a:moveTo>
                      <a:pt x="8" y="60"/>
                    </a:moveTo>
                    <a:lnTo>
                      <a:pt x="0" y="66"/>
                    </a:lnTo>
                    <a:lnTo>
                      <a:pt x="1" y="0"/>
                    </a:lnTo>
                    <a:lnTo>
                      <a:pt x="17" y="0"/>
                    </a:lnTo>
                    <a:lnTo>
                      <a:pt x="16" y="66"/>
                    </a:lnTo>
                    <a:lnTo>
                      <a:pt x="8" y="73"/>
                    </a:lnTo>
                    <a:lnTo>
                      <a:pt x="16" y="66"/>
                    </a:lnTo>
                    <a:lnTo>
                      <a:pt x="16" y="73"/>
                    </a:lnTo>
                    <a:lnTo>
                      <a:pt x="8" y="73"/>
                    </a:lnTo>
                    <a:lnTo>
                      <a:pt x="8"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49" name="Freeform 521"/>
              <p:cNvSpPr>
                <a:spLocks/>
              </p:cNvSpPr>
              <p:nvPr/>
            </p:nvSpPr>
            <p:spPr bwMode="auto">
              <a:xfrm>
                <a:off x="2951" y="3428"/>
                <a:ext cx="76" cy="5"/>
              </a:xfrm>
              <a:custGeom>
                <a:avLst/>
                <a:gdLst>
                  <a:gd name="T0" fmla="*/ 0 w 230"/>
                  <a:gd name="T1" fmla="*/ 0 h 14"/>
                  <a:gd name="T2" fmla="*/ 0 w 230"/>
                  <a:gd name="T3" fmla="*/ 0 h 14"/>
                  <a:gd name="T4" fmla="*/ 0 w 230"/>
                  <a:gd name="T5" fmla="*/ 0 h 14"/>
                  <a:gd name="T6" fmla="*/ 0 w 230"/>
                  <a:gd name="T7" fmla="*/ 0 h 14"/>
                  <a:gd name="T8" fmla="*/ 0 w 230"/>
                  <a:gd name="T9" fmla="*/ 0 h 14"/>
                  <a:gd name="T10" fmla="*/ 0 w 230"/>
                  <a:gd name="T11" fmla="*/ 0 h 14"/>
                  <a:gd name="T12" fmla="*/ 0 w 230"/>
                  <a:gd name="T13" fmla="*/ 0 h 14"/>
                  <a:gd name="T14" fmla="*/ 0 w 230"/>
                  <a:gd name="T15" fmla="*/ 0 h 14"/>
                  <a:gd name="T16" fmla="*/ 0 w 230"/>
                  <a:gd name="T17" fmla="*/ 0 h 14"/>
                  <a:gd name="T18" fmla="*/ 0 w 230"/>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0"/>
                  <a:gd name="T31" fmla="*/ 0 h 14"/>
                  <a:gd name="T32" fmla="*/ 230 w 230"/>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0" h="14">
                    <a:moveTo>
                      <a:pt x="17" y="6"/>
                    </a:moveTo>
                    <a:lnTo>
                      <a:pt x="8" y="0"/>
                    </a:lnTo>
                    <a:lnTo>
                      <a:pt x="230" y="1"/>
                    </a:lnTo>
                    <a:lnTo>
                      <a:pt x="230" y="14"/>
                    </a:lnTo>
                    <a:lnTo>
                      <a:pt x="8" y="13"/>
                    </a:lnTo>
                    <a:lnTo>
                      <a:pt x="0" y="6"/>
                    </a:lnTo>
                    <a:lnTo>
                      <a:pt x="8" y="13"/>
                    </a:lnTo>
                    <a:lnTo>
                      <a:pt x="0" y="13"/>
                    </a:lnTo>
                    <a:lnTo>
                      <a:pt x="0" y="6"/>
                    </a:lnTo>
                    <a:lnTo>
                      <a:pt x="17"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0" name="Freeform 522"/>
              <p:cNvSpPr>
                <a:spLocks/>
              </p:cNvSpPr>
              <p:nvPr/>
            </p:nvSpPr>
            <p:spPr bwMode="auto">
              <a:xfrm>
                <a:off x="2951" y="3405"/>
                <a:ext cx="6" cy="25"/>
              </a:xfrm>
              <a:custGeom>
                <a:avLst/>
                <a:gdLst>
                  <a:gd name="T0" fmla="*/ 0 w 18"/>
                  <a:gd name="T1" fmla="*/ 0 h 76"/>
                  <a:gd name="T2" fmla="*/ 0 w 18"/>
                  <a:gd name="T3" fmla="*/ 0 h 76"/>
                  <a:gd name="T4" fmla="*/ 0 w 18"/>
                  <a:gd name="T5" fmla="*/ 0 h 76"/>
                  <a:gd name="T6" fmla="*/ 0 w 18"/>
                  <a:gd name="T7" fmla="*/ 0 h 76"/>
                  <a:gd name="T8" fmla="*/ 0 w 18"/>
                  <a:gd name="T9" fmla="*/ 0 h 76"/>
                  <a:gd name="T10" fmla="*/ 0 w 18"/>
                  <a:gd name="T11" fmla="*/ 0 h 76"/>
                  <a:gd name="T12" fmla="*/ 0 w 18"/>
                  <a:gd name="T13" fmla="*/ 0 h 76"/>
                  <a:gd name="T14" fmla="*/ 0 w 18"/>
                  <a:gd name="T15" fmla="*/ 0 h 76"/>
                  <a:gd name="T16" fmla="*/ 0 w 18"/>
                  <a:gd name="T17" fmla="*/ 0 h 76"/>
                  <a:gd name="T18" fmla="*/ 0 w 18"/>
                  <a:gd name="T19" fmla="*/ 0 h 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76"/>
                  <a:gd name="T32" fmla="*/ 18 w 18"/>
                  <a:gd name="T33" fmla="*/ 76 h 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76">
                    <a:moveTo>
                      <a:pt x="6" y="14"/>
                    </a:moveTo>
                    <a:lnTo>
                      <a:pt x="18" y="9"/>
                    </a:lnTo>
                    <a:lnTo>
                      <a:pt x="17" y="76"/>
                    </a:lnTo>
                    <a:lnTo>
                      <a:pt x="0" y="76"/>
                    </a:lnTo>
                    <a:lnTo>
                      <a:pt x="1" y="9"/>
                    </a:lnTo>
                    <a:lnTo>
                      <a:pt x="12" y="4"/>
                    </a:lnTo>
                    <a:lnTo>
                      <a:pt x="1" y="9"/>
                    </a:lnTo>
                    <a:lnTo>
                      <a:pt x="1" y="0"/>
                    </a:lnTo>
                    <a:lnTo>
                      <a:pt x="12" y="4"/>
                    </a:lnTo>
                    <a:lnTo>
                      <a:pt x="6"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1" name="Freeform 523"/>
              <p:cNvSpPr>
                <a:spLocks/>
              </p:cNvSpPr>
              <p:nvPr/>
            </p:nvSpPr>
            <p:spPr bwMode="auto">
              <a:xfrm>
                <a:off x="2158" y="3045"/>
                <a:ext cx="104" cy="42"/>
              </a:xfrm>
              <a:custGeom>
                <a:avLst/>
                <a:gdLst>
                  <a:gd name="T0" fmla="*/ 0 w 313"/>
                  <a:gd name="T1" fmla="*/ 0 h 125"/>
                  <a:gd name="T2" fmla="*/ 0 w 313"/>
                  <a:gd name="T3" fmla="*/ 0 h 125"/>
                  <a:gd name="T4" fmla="*/ 0 w 313"/>
                  <a:gd name="T5" fmla="*/ 0 h 125"/>
                  <a:gd name="T6" fmla="*/ 0 w 313"/>
                  <a:gd name="T7" fmla="*/ 0 h 125"/>
                  <a:gd name="T8" fmla="*/ 0 w 313"/>
                  <a:gd name="T9" fmla="*/ 0 h 125"/>
                  <a:gd name="T10" fmla="*/ 0 60000 65536"/>
                  <a:gd name="T11" fmla="*/ 0 60000 65536"/>
                  <a:gd name="T12" fmla="*/ 0 60000 65536"/>
                  <a:gd name="T13" fmla="*/ 0 60000 65536"/>
                  <a:gd name="T14" fmla="*/ 0 60000 65536"/>
                  <a:gd name="T15" fmla="*/ 0 w 313"/>
                  <a:gd name="T16" fmla="*/ 0 h 125"/>
                  <a:gd name="T17" fmla="*/ 313 w 313"/>
                  <a:gd name="T18" fmla="*/ 125 h 125"/>
                </a:gdLst>
                <a:ahLst/>
                <a:cxnLst>
                  <a:cxn ang="T10">
                    <a:pos x="T0" y="T1"/>
                  </a:cxn>
                  <a:cxn ang="T11">
                    <a:pos x="T2" y="T3"/>
                  </a:cxn>
                  <a:cxn ang="T12">
                    <a:pos x="T4" y="T5"/>
                  </a:cxn>
                  <a:cxn ang="T13">
                    <a:pos x="T6" y="T7"/>
                  </a:cxn>
                  <a:cxn ang="T14">
                    <a:pos x="T8" y="T9"/>
                  </a:cxn>
                </a:cxnLst>
                <a:rect l="T15" t="T16" r="T17" b="T18"/>
                <a:pathLst>
                  <a:path w="313" h="125">
                    <a:moveTo>
                      <a:pt x="313" y="0"/>
                    </a:moveTo>
                    <a:lnTo>
                      <a:pt x="312" y="99"/>
                    </a:lnTo>
                    <a:lnTo>
                      <a:pt x="0" y="125"/>
                    </a:lnTo>
                    <a:lnTo>
                      <a:pt x="1" y="41"/>
                    </a:lnTo>
                    <a:lnTo>
                      <a:pt x="313" y="0"/>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2" name="Freeform 524"/>
              <p:cNvSpPr>
                <a:spLocks/>
              </p:cNvSpPr>
              <p:nvPr/>
            </p:nvSpPr>
            <p:spPr bwMode="auto">
              <a:xfrm>
                <a:off x="2259" y="3045"/>
                <a:ext cx="6" cy="36"/>
              </a:xfrm>
              <a:custGeom>
                <a:avLst/>
                <a:gdLst>
                  <a:gd name="T0" fmla="*/ 0 w 17"/>
                  <a:gd name="T1" fmla="*/ 0 h 106"/>
                  <a:gd name="T2" fmla="*/ 0 w 17"/>
                  <a:gd name="T3" fmla="*/ 0 h 106"/>
                  <a:gd name="T4" fmla="*/ 0 w 17"/>
                  <a:gd name="T5" fmla="*/ 0 h 106"/>
                  <a:gd name="T6" fmla="*/ 0 w 17"/>
                  <a:gd name="T7" fmla="*/ 0 h 106"/>
                  <a:gd name="T8" fmla="*/ 0 w 17"/>
                  <a:gd name="T9" fmla="*/ 0 h 106"/>
                  <a:gd name="T10" fmla="*/ 0 w 17"/>
                  <a:gd name="T11" fmla="*/ 0 h 106"/>
                  <a:gd name="T12" fmla="*/ 0 w 17"/>
                  <a:gd name="T13" fmla="*/ 0 h 106"/>
                  <a:gd name="T14" fmla="*/ 0 w 17"/>
                  <a:gd name="T15" fmla="*/ 0 h 106"/>
                  <a:gd name="T16" fmla="*/ 0 w 17"/>
                  <a:gd name="T17" fmla="*/ 0 h 106"/>
                  <a:gd name="T18" fmla="*/ 0 w 17"/>
                  <a:gd name="T19" fmla="*/ 0 h 1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06"/>
                  <a:gd name="T32" fmla="*/ 17 w 17"/>
                  <a:gd name="T33" fmla="*/ 106 h 1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06">
                    <a:moveTo>
                      <a:pt x="7" y="93"/>
                    </a:moveTo>
                    <a:lnTo>
                      <a:pt x="0" y="99"/>
                    </a:lnTo>
                    <a:lnTo>
                      <a:pt x="1" y="0"/>
                    </a:lnTo>
                    <a:lnTo>
                      <a:pt x="17" y="0"/>
                    </a:lnTo>
                    <a:lnTo>
                      <a:pt x="16" y="99"/>
                    </a:lnTo>
                    <a:lnTo>
                      <a:pt x="9" y="106"/>
                    </a:lnTo>
                    <a:lnTo>
                      <a:pt x="16" y="99"/>
                    </a:lnTo>
                    <a:lnTo>
                      <a:pt x="16" y="105"/>
                    </a:lnTo>
                    <a:lnTo>
                      <a:pt x="9" y="106"/>
                    </a:lnTo>
                    <a:lnTo>
                      <a:pt x="7" y="93"/>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 name="Freeform 525"/>
              <p:cNvSpPr>
                <a:spLocks/>
              </p:cNvSpPr>
              <p:nvPr/>
            </p:nvSpPr>
            <p:spPr bwMode="auto">
              <a:xfrm>
                <a:off x="2155" y="3076"/>
                <a:ext cx="107" cy="13"/>
              </a:xfrm>
              <a:custGeom>
                <a:avLst/>
                <a:gdLst>
                  <a:gd name="T0" fmla="*/ 0 w 321"/>
                  <a:gd name="T1" fmla="*/ 0 h 38"/>
                  <a:gd name="T2" fmla="*/ 0 w 321"/>
                  <a:gd name="T3" fmla="*/ 0 h 38"/>
                  <a:gd name="T4" fmla="*/ 0 w 321"/>
                  <a:gd name="T5" fmla="*/ 0 h 38"/>
                  <a:gd name="T6" fmla="*/ 0 w 321"/>
                  <a:gd name="T7" fmla="*/ 0 h 38"/>
                  <a:gd name="T8" fmla="*/ 0 w 321"/>
                  <a:gd name="T9" fmla="*/ 0 h 38"/>
                  <a:gd name="T10" fmla="*/ 0 w 321"/>
                  <a:gd name="T11" fmla="*/ 0 h 38"/>
                  <a:gd name="T12" fmla="*/ 0 w 321"/>
                  <a:gd name="T13" fmla="*/ 0 h 38"/>
                  <a:gd name="T14" fmla="*/ 0 w 321"/>
                  <a:gd name="T15" fmla="*/ 0 h 38"/>
                  <a:gd name="T16" fmla="*/ 0 w 321"/>
                  <a:gd name="T17" fmla="*/ 0 h 38"/>
                  <a:gd name="T18" fmla="*/ 0 w 321"/>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1"/>
                  <a:gd name="T31" fmla="*/ 0 h 38"/>
                  <a:gd name="T32" fmla="*/ 321 w 321"/>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1" h="38">
                    <a:moveTo>
                      <a:pt x="17" y="32"/>
                    </a:moveTo>
                    <a:lnTo>
                      <a:pt x="7" y="26"/>
                    </a:lnTo>
                    <a:lnTo>
                      <a:pt x="319" y="0"/>
                    </a:lnTo>
                    <a:lnTo>
                      <a:pt x="321" y="13"/>
                    </a:lnTo>
                    <a:lnTo>
                      <a:pt x="9" y="38"/>
                    </a:lnTo>
                    <a:lnTo>
                      <a:pt x="0" y="32"/>
                    </a:lnTo>
                    <a:lnTo>
                      <a:pt x="9" y="38"/>
                    </a:lnTo>
                    <a:lnTo>
                      <a:pt x="0" y="38"/>
                    </a:lnTo>
                    <a:lnTo>
                      <a:pt x="0" y="32"/>
                    </a:lnTo>
                    <a:lnTo>
                      <a:pt x="17" y="32"/>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4" name="Freeform 526"/>
              <p:cNvSpPr>
                <a:spLocks/>
              </p:cNvSpPr>
              <p:nvPr/>
            </p:nvSpPr>
            <p:spPr bwMode="auto">
              <a:xfrm>
                <a:off x="2155" y="3057"/>
                <a:ext cx="6" cy="30"/>
              </a:xfrm>
              <a:custGeom>
                <a:avLst/>
                <a:gdLst>
                  <a:gd name="T0" fmla="*/ 0 w 18"/>
                  <a:gd name="T1" fmla="*/ 0 h 91"/>
                  <a:gd name="T2" fmla="*/ 0 w 18"/>
                  <a:gd name="T3" fmla="*/ 0 h 91"/>
                  <a:gd name="T4" fmla="*/ 0 w 18"/>
                  <a:gd name="T5" fmla="*/ 0 h 91"/>
                  <a:gd name="T6" fmla="*/ 0 w 18"/>
                  <a:gd name="T7" fmla="*/ 0 h 91"/>
                  <a:gd name="T8" fmla="*/ 0 w 18"/>
                  <a:gd name="T9" fmla="*/ 0 h 91"/>
                  <a:gd name="T10" fmla="*/ 0 w 18"/>
                  <a:gd name="T11" fmla="*/ 0 h 91"/>
                  <a:gd name="T12" fmla="*/ 0 w 18"/>
                  <a:gd name="T13" fmla="*/ 0 h 91"/>
                  <a:gd name="T14" fmla="*/ 0 w 18"/>
                  <a:gd name="T15" fmla="*/ 0 h 91"/>
                  <a:gd name="T16" fmla="*/ 0 w 18"/>
                  <a:gd name="T17" fmla="*/ 0 h 91"/>
                  <a:gd name="T18" fmla="*/ 0 w 18"/>
                  <a:gd name="T19" fmla="*/ 0 h 9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91"/>
                  <a:gd name="T32" fmla="*/ 18 w 18"/>
                  <a:gd name="T33" fmla="*/ 91 h 9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91">
                    <a:moveTo>
                      <a:pt x="7" y="13"/>
                    </a:moveTo>
                    <a:lnTo>
                      <a:pt x="18" y="7"/>
                    </a:lnTo>
                    <a:lnTo>
                      <a:pt x="17" y="91"/>
                    </a:lnTo>
                    <a:lnTo>
                      <a:pt x="0" y="91"/>
                    </a:lnTo>
                    <a:lnTo>
                      <a:pt x="1" y="7"/>
                    </a:lnTo>
                    <a:lnTo>
                      <a:pt x="11" y="1"/>
                    </a:lnTo>
                    <a:lnTo>
                      <a:pt x="1" y="7"/>
                    </a:lnTo>
                    <a:lnTo>
                      <a:pt x="1" y="0"/>
                    </a:lnTo>
                    <a:lnTo>
                      <a:pt x="11" y="1"/>
                    </a:lnTo>
                    <a:lnTo>
                      <a:pt x="7" y="13"/>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5" name="Freeform 527"/>
              <p:cNvSpPr>
                <a:spLocks/>
              </p:cNvSpPr>
              <p:nvPr/>
            </p:nvSpPr>
            <p:spPr bwMode="auto">
              <a:xfrm>
                <a:off x="1560" y="3115"/>
                <a:ext cx="124" cy="42"/>
              </a:xfrm>
              <a:custGeom>
                <a:avLst/>
                <a:gdLst>
                  <a:gd name="T0" fmla="*/ 1 w 372"/>
                  <a:gd name="T1" fmla="*/ 0 h 124"/>
                  <a:gd name="T2" fmla="*/ 0 w 372"/>
                  <a:gd name="T3" fmla="*/ 0 h 124"/>
                  <a:gd name="T4" fmla="*/ 0 w 372"/>
                  <a:gd name="T5" fmla="*/ 0 h 124"/>
                  <a:gd name="T6" fmla="*/ 1 w 372"/>
                  <a:gd name="T7" fmla="*/ 0 h 124"/>
                  <a:gd name="T8" fmla="*/ 1 w 372"/>
                  <a:gd name="T9" fmla="*/ 0 h 124"/>
                  <a:gd name="T10" fmla="*/ 0 60000 65536"/>
                  <a:gd name="T11" fmla="*/ 0 60000 65536"/>
                  <a:gd name="T12" fmla="*/ 0 60000 65536"/>
                  <a:gd name="T13" fmla="*/ 0 60000 65536"/>
                  <a:gd name="T14" fmla="*/ 0 60000 65536"/>
                  <a:gd name="T15" fmla="*/ 0 w 372"/>
                  <a:gd name="T16" fmla="*/ 0 h 124"/>
                  <a:gd name="T17" fmla="*/ 372 w 372"/>
                  <a:gd name="T18" fmla="*/ 124 h 124"/>
                </a:gdLst>
                <a:ahLst/>
                <a:cxnLst>
                  <a:cxn ang="T10">
                    <a:pos x="T0" y="T1"/>
                  </a:cxn>
                  <a:cxn ang="T11">
                    <a:pos x="T2" y="T3"/>
                  </a:cxn>
                  <a:cxn ang="T12">
                    <a:pos x="T4" y="T5"/>
                  </a:cxn>
                  <a:cxn ang="T13">
                    <a:pos x="T6" y="T7"/>
                  </a:cxn>
                  <a:cxn ang="T14">
                    <a:pos x="T8" y="T9"/>
                  </a:cxn>
                </a:cxnLst>
                <a:rect l="T15" t="T16" r="T17" b="T18"/>
                <a:pathLst>
                  <a:path w="372" h="124">
                    <a:moveTo>
                      <a:pt x="371" y="83"/>
                    </a:moveTo>
                    <a:lnTo>
                      <a:pt x="0" y="124"/>
                    </a:lnTo>
                    <a:lnTo>
                      <a:pt x="1" y="42"/>
                    </a:lnTo>
                    <a:lnTo>
                      <a:pt x="372" y="0"/>
                    </a:lnTo>
                    <a:lnTo>
                      <a:pt x="371" y="83"/>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6" name="Freeform 528"/>
              <p:cNvSpPr>
                <a:spLocks/>
              </p:cNvSpPr>
              <p:nvPr/>
            </p:nvSpPr>
            <p:spPr bwMode="auto">
              <a:xfrm>
                <a:off x="1557" y="3141"/>
                <a:ext cx="127" cy="18"/>
              </a:xfrm>
              <a:custGeom>
                <a:avLst/>
                <a:gdLst>
                  <a:gd name="T0" fmla="*/ 0 w 380"/>
                  <a:gd name="T1" fmla="*/ 0 h 54"/>
                  <a:gd name="T2" fmla="*/ 0 w 380"/>
                  <a:gd name="T3" fmla="*/ 0 h 54"/>
                  <a:gd name="T4" fmla="*/ 1 w 380"/>
                  <a:gd name="T5" fmla="*/ 0 h 54"/>
                  <a:gd name="T6" fmla="*/ 1 w 380"/>
                  <a:gd name="T7" fmla="*/ 0 h 54"/>
                  <a:gd name="T8" fmla="*/ 0 w 380"/>
                  <a:gd name="T9" fmla="*/ 0 h 54"/>
                  <a:gd name="T10" fmla="*/ 0 w 380"/>
                  <a:gd name="T11" fmla="*/ 0 h 54"/>
                  <a:gd name="T12" fmla="*/ 0 w 380"/>
                  <a:gd name="T13" fmla="*/ 0 h 54"/>
                  <a:gd name="T14" fmla="*/ 0 w 380"/>
                  <a:gd name="T15" fmla="*/ 0 h 54"/>
                  <a:gd name="T16" fmla="*/ 0 w 380"/>
                  <a:gd name="T17" fmla="*/ 0 h 54"/>
                  <a:gd name="T18" fmla="*/ 0 w 380"/>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0"/>
                  <a:gd name="T31" fmla="*/ 0 h 54"/>
                  <a:gd name="T32" fmla="*/ 380 w 380"/>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0" h="54">
                    <a:moveTo>
                      <a:pt x="16" y="47"/>
                    </a:moveTo>
                    <a:lnTo>
                      <a:pt x="7" y="41"/>
                    </a:lnTo>
                    <a:lnTo>
                      <a:pt x="378" y="0"/>
                    </a:lnTo>
                    <a:lnTo>
                      <a:pt x="380" y="13"/>
                    </a:lnTo>
                    <a:lnTo>
                      <a:pt x="9" y="53"/>
                    </a:lnTo>
                    <a:lnTo>
                      <a:pt x="0" y="47"/>
                    </a:lnTo>
                    <a:lnTo>
                      <a:pt x="9" y="53"/>
                    </a:lnTo>
                    <a:lnTo>
                      <a:pt x="0" y="54"/>
                    </a:lnTo>
                    <a:lnTo>
                      <a:pt x="0" y="47"/>
                    </a:lnTo>
                    <a:lnTo>
                      <a:pt x="16" y="47"/>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7" name="Freeform 529"/>
              <p:cNvSpPr>
                <a:spLocks/>
              </p:cNvSpPr>
              <p:nvPr/>
            </p:nvSpPr>
            <p:spPr bwMode="auto">
              <a:xfrm>
                <a:off x="1557" y="3127"/>
                <a:ext cx="6" cy="30"/>
              </a:xfrm>
              <a:custGeom>
                <a:avLst/>
                <a:gdLst>
                  <a:gd name="T0" fmla="*/ 0 w 17"/>
                  <a:gd name="T1" fmla="*/ 0 h 89"/>
                  <a:gd name="T2" fmla="*/ 0 w 17"/>
                  <a:gd name="T3" fmla="*/ 0 h 89"/>
                  <a:gd name="T4" fmla="*/ 0 w 17"/>
                  <a:gd name="T5" fmla="*/ 0 h 89"/>
                  <a:gd name="T6" fmla="*/ 0 w 17"/>
                  <a:gd name="T7" fmla="*/ 0 h 89"/>
                  <a:gd name="T8" fmla="*/ 0 w 17"/>
                  <a:gd name="T9" fmla="*/ 0 h 89"/>
                  <a:gd name="T10" fmla="*/ 0 w 17"/>
                  <a:gd name="T11" fmla="*/ 0 h 89"/>
                  <a:gd name="T12" fmla="*/ 0 w 17"/>
                  <a:gd name="T13" fmla="*/ 0 h 89"/>
                  <a:gd name="T14" fmla="*/ 0 w 17"/>
                  <a:gd name="T15" fmla="*/ 0 h 89"/>
                  <a:gd name="T16" fmla="*/ 0 w 17"/>
                  <a:gd name="T17" fmla="*/ 0 h 89"/>
                  <a:gd name="T18" fmla="*/ 0 w 17"/>
                  <a:gd name="T19" fmla="*/ 0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89"/>
                  <a:gd name="T32" fmla="*/ 17 w 17"/>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89">
                    <a:moveTo>
                      <a:pt x="10" y="13"/>
                    </a:moveTo>
                    <a:lnTo>
                      <a:pt x="17" y="7"/>
                    </a:lnTo>
                    <a:lnTo>
                      <a:pt x="16" y="89"/>
                    </a:lnTo>
                    <a:lnTo>
                      <a:pt x="0" y="89"/>
                    </a:lnTo>
                    <a:lnTo>
                      <a:pt x="1" y="7"/>
                    </a:lnTo>
                    <a:lnTo>
                      <a:pt x="8" y="0"/>
                    </a:lnTo>
                    <a:lnTo>
                      <a:pt x="1" y="7"/>
                    </a:lnTo>
                    <a:lnTo>
                      <a:pt x="1" y="1"/>
                    </a:lnTo>
                    <a:lnTo>
                      <a:pt x="8" y="0"/>
                    </a:lnTo>
                    <a:lnTo>
                      <a:pt x="10" y="13"/>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8" name="Freeform 530"/>
              <p:cNvSpPr>
                <a:spLocks/>
              </p:cNvSpPr>
              <p:nvPr/>
            </p:nvSpPr>
            <p:spPr bwMode="auto">
              <a:xfrm>
                <a:off x="1560" y="3112"/>
                <a:ext cx="139" cy="19"/>
              </a:xfrm>
              <a:custGeom>
                <a:avLst/>
                <a:gdLst>
                  <a:gd name="T0" fmla="*/ 1 w 418"/>
                  <a:gd name="T1" fmla="*/ 0 h 58"/>
                  <a:gd name="T2" fmla="*/ 1 w 418"/>
                  <a:gd name="T3" fmla="*/ 0 h 58"/>
                  <a:gd name="T4" fmla="*/ 0 w 418"/>
                  <a:gd name="T5" fmla="*/ 0 h 58"/>
                  <a:gd name="T6" fmla="*/ 0 w 418"/>
                  <a:gd name="T7" fmla="*/ 0 h 58"/>
                  <a:gd name="T8" fmla="*/ 1 w 418"/>
                  <a:gd name="T9" fmla="*/ 0 h 58"/>
                  <a:gd name="T10" fmla="*/ 1 w 418"/>
                  <a:gd name="T11" fmla="*/ 0 h 58"/>
                  <a:gd name="T12" fmla="*/ 1 w 418"/>
                  <a:gd name="T13" fmla="*/ 0 h 58"/>
                  <a:gd name="T14" fmla="*/ 1 w 418"/>
                  <a:gd name="T15" fmla="*/ 0 h 58"/>
                  <a:gd name="T16" fmla="*/ 1 w 418"/>
                  <a:gd name="T17" fmla="*/ 0 h 58"/>
                  <a:gd name="T18" fmla="*/ 1 w 418"/>
                  <a:gd name="T19" fmla="*/ 0 h 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8"/>
                  <a:gd name="T31" fmla="*/ 0 h 58"/>
                  <a:gd name="T32" fmla="*/ 418 w 418"/>
                  <a:gd name="T33" fmla="*/ 58 h 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8" h="58">
                    <a:moveTo>
                      <a:pt x="368" y="5"/>
                    </a:moveTo>
                    <a:lnTo>
                      <a:pt x="373" y="16"/>
                    </a:lnTo>
                    <a:lnTo>
                      <a:pt x="2" y="58"/>
                    </a:lnTo>
                    <a:lnTo>
                      <a:pt x="0" y="45"/>
                    </a:lnTo>
                    <a:lnTo>
                      <a:pt x="371" y="4"/>
                    </a:lnTo>
                    <a:lnTo>
                      <a:pt x="375" y="15"/>
                    </a:lnTo>
                    <a:lnTo>
                      <a:pt x="371" y="4"/>
                    </a:lnTo>
                    <a:lnTo>
                      <a:pt x="418" y="0"/>
                    </a:lnTo>
                    <a:lnTo>
                      <a:pt x="375" y="15"/>
                    </a:lnTo>
                    <a:lnTo>
                      <a:pt x="368" y="5"/>
                    </a:lnTo>
                    <a:close/>
                  </a:path>
                </a:pathLst>
              </a:custGeom>
              <a:solidFill>
                <a:srgbClr val="B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9" name="Freeform 531"/>
              <p:cNvSpPr>
                <a:spLocks/>
              </p:cNvSpPr>
              <p:nvPr/>
            </p:nvSpPr>
            <p:spPr bwMode="auto">
              <a:xfrm>
                <a:off x="1927" y="3099"/>
                <a:ext cx="316" cy="98"/>
              </a:xfrm>
              <a:custGeom>
                <a:avLst/>
                <a:gdLst>
                  <a:gd name="T0" fmla="*/ 1 w 948"/>
                  <a:gd name="T1" fmla="*/ 0 h 294"/>
                  <a:gd name="T2" fmla="*/ 1 w 948"/>
                  <a:gd name="T3" fmla="*/ 0 h 294"/>
                  <a:gd name="T4" fmla="*/ 0 w 948"/>
                  <a:gd name="T5" fmla="*/ 0 h 294"/>
                  <a:gd name="T6" fmla="*/ 1 w 948"/>
                  <a:gd name="T7" fmla="*/ 0 h 294"/>
                  <a:gd name="T8" fmla="*/ 0 60000 65536"/>
                  <a:gd name="T9" fmla="*/ 0 60000 65536"/>
                  <a:gd name="T10" fmla="*/ 0 60000 65536"/>
                  <a:gd name="T11" fmla="*/ 0 60000 65536"/>
                  <a:gd name="T12" fmla="*/ 0 w 948"/>
                  <a:gd name="T13" fmla="*/ 0 h 294"/>
                  <a:gd name="T14" fmla="*/ 948 w 948"/>
                  <a:gd name="T15" fmla="*/ 294 h 294"/>
                </a:gdLst>
                <a:ahLst/>
                <a:cxnLst>
                  <a:cxn ang="T8">
                    <a:pos x="T0" y="T1"/>
                  </a:cxn>
                  <a:cxn ang="T9">
                    <a:pos x="T2" y="T3"/>
                  </a:cxn>
                  <a:cxn ang="T10">
                    <a:pos x="T4" y="T5"/>
                  </a:cxn>
                  <a:cxn ang="T11">
                    <a:pos x="T6" y="T7"/>
                  </a:cxn>
                </a:cxnLst>
                <a:rect l="T12" t="T13" r="T14" b="T15"/>
                <a:pathLst>
                  <a:path w="948" h="294">
                    <a:moveTo>
                      <a:pt x="390" y="65"/>
                    </a:moveTo>
                    <a:lnTo>
                      <a:pt x="948" y="294"/>
                    </a:lnTo>
                    <a:lnTo>
                      <a:pt x="0" y="0"/>
                    </a:lnTo>
                    <a:lnTo>
                      <a:pt x="390"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0" name="Freeform 532"/>
              <p:cNvSpPr>
                <a:spLocks/>
              </p:cNvSpPr>
              <p:nvPr/>
            </p:nvSpPr>
            <p:spPr bwMode="auto">
              <a:xfrm>
                <a:off x="2055" y="3119"/>
                <a:ext cx="216" cy="88"/>
              </a:xfrm>
              <a:custGeom>
                <a:avLst/>
                <a:gdLst>
                  <a:gd name="T0" fmla="*/ 1 w 646"/>
                  <a:gd name="T1" fmla="*/ 0 h 264"/>
                  <a:gd name="T2" fmla="*/ 1 w 646"/>
                  <a:gd name="T3" fmla="*/ 0 h 264"/>
                  <a:gd name="T4" fmla="*/ 0 w 646"/>
                  <a:gd name="T5" fmla="*/ 0 h 264"/>
                  <a:gd name="T6" fmla="*/ 0 w 646"/>
                  <a:gd name="T7" fmla="*/ 0 h 264"/>
                  <a:gd name="T8" fmla="*/ 1 w 646"/>
                  <a:gd name="T9" fmla="*/ 0 h 264"/>
                  <a:gd name="T10" fmla="*/ 1 w 646"/>
                  <a:gd name="T11" fmla="*/ 0 h 264"/>
                  <a:gd name="T12" fmla="*/ 1 w 646"/>
                  <a:gd name="T13" fmla="*/ 0 h 264"/>
                  <a:gd name="T14" fmla="*/ 1 w 646"/>
                  <a:gd name="T15" fmla="*/ 0 h 264"/>
                  <a:gd name="T16" fmla="*/ 1 w 646"/>
                  <a:gd name="T17" fmla="*/ 0 h 264"/>
                  <a:gd name="T18" fmla="*/ 1 w 646"/>
                  <a:gd name="T19" fmla="*/ 0 h 2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6"/>
                  <a:gd name="T31" fmla="*/ 0 h 264"/>
                  <a:gd name="T32" fmla="*/ 646 w 646"/>
                  <a:gd name="T33" fmla="*/ 264 h 2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6" h="264">
                    <a:moveTo>
                      <a:pt x="565" y="229"/>
                    </a:moveTo>
                    <a:lnTo>
                      <a:pt x="558" y="239"/>
                    </a:lnTo>
                    <a:lnTo>
                      <a:pt x="0" y="10"/>
                    </a:lnTo>
                    <a:lnTo>
                      <a:pt x="8" y="0"/>
                    </a:lnTo>
                    <a:lnTo>
                      <a:pt x="566" y="229"/>
                    </a:lnTo>
                    <a:lnTo>
                      <a:pt x="559" y="239"/>
                    </a:lnTo>
                    <a:lnTo>
                      <a:pt x="566" y="229"/>
                    </a:lnTo>
                    <a:lnTo>
                      <a:pt x="646" y="264"/>
                    </a:lnTo>
                    <a:lnTo>
                      <a:pt x="559" y="239"/>
                    </a:lnTo>
                    <a:lnTo>
                      <a:pt x="565" y="2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1" name="Freeform 533"/>
              <p:cNvSpPr>
                <a:spLocks/>
              </p:cNvSpPr>
              <p:nvPr/>
            </p:nvSpPr>
            <p:spPr bwMode="auto">
              <a:xfrm>
                <a:off x="1926" y="3097"/>
                <a:ext cx="318" cy="101"/>
              </a:xfrm>
              <a:custGeom>
                <a:avLst/>
                <a:gdLst>
                  <a:gd name="T0" fmla="*/ 0 w 954"/>
                  <a:gd name="T1" fmla="*/ 0 h 304"/>
                  <a:gd name="T2" fmla="*/ 0 w 954"/>
                  <a:gd name="T3" fmla="*/ 0 h 304"/>
                  <a:gd name="T4" fmla="*/ 1 w 954"/>
                  <a:gd name="T5" fmla="*/ 0 h 304"/>
                  <a:gd name="T6" fmla="*/ 1 w 954"/>
                  <a:gd name="T7" fmla="*/ 0 h 304"/>
                  <a:gd name="T8" fmla="*/ 0 w 954"/>
                  <a:gd name="T9" fmla="*/ 0 h 304"/>
                  <a:gd name="T10" fmla="*/ 0 w 954"/>
                  <a:gd name="T11" fmla="*/ 0 h 304"/>
                  <a:gd name="T12" fmla="*/ 0 w 954"/>
                  <a:gd name="T13" fmla="*/ 0 h 304"/>
                  <a:gd name="T14" fmla="*/ 0 60000 65536"/>
                  <a:gd name="T15" fmla="*/ 0 60000 65536"/>
                  <a:gd name="T16" fmla="*/ 0 60000 65536"/>
                  <a:gd name="T17" fmla="*/ 0 60000 65536"/>
                  <a:gd name="T18" fmla="*/ 0 60000 65536"/>
                  <a:gd name="T19" fmla="*/ 0 60000 65536"/>
                  <a:gd name="T20" fmla="*/ 0 60000 65536"/>
                  <a:gd name="T21" fmla="*/ 0 w 954"/>
                  <a:gd name="T22" fmla="*/ 0 h 304"/>
                  <a:gd name="T23" fmla="*/ 954 w 954"/>
                  <a:gd name="T24" fmla="*/ 304 h 3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54" h="304">
                    <a:moveTo>
                      <a:pt x="0" y="10"/>
                    </a:moveTo>
                    <a:lnTo>
                      <a:pt x="6" y="0"/>
                    </a:lnTo>
                    <a:lnTo>
                      <a:pt x="954" y="294"/>
                    </a:lnTo>
                    <a:lnTo>
                      <a:pt x="948" y="304"/>
                    </a:lnTo>
                    <a:lnTo>
                      <a:pt x="0" y="10"/>
                    </a:lnTo>
                    <a:lnTo>
                      <a:pt x="6" y="0"/>
                    </a:ln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2" name="Freeform 534"/>
              <p:cNvSpPr>
                <a:spLocks/>
              </p:cNvSpPr>
              <p:nvPr/>
            </p:nvSpPr>
            <p:spPr bwMode="auto">
              <a:xfrm>
                <a:off x="2905" y="3322"/>
                <a:ext cx="229" cy="31"/>
              </a:xfrm>
              <a:custGeom>
                <a:avLst/>
                <a:gdLst>
                  <a:gd name="T0" fmla="*/ 1 w 688"/>
                  <a:gd name="T1" fmla="*/ 0 h 93"/>
                  <a:gd name="T2" fmla="*/ 0 w 688"/>
                  <a:gd name="T3" fmla="*/ 0 h 93"/>
                  <a:gd name="T4" fmla="*/ 0 w 688"/>
                  <a:gd name="T5" fmla="*/ 0 h 93"/>
                  <a:gd name="T6" fmla="*/ 0 w 688"/>
                  <a:gd name="T7" fmla="*/ 0 h 93"/>
                  <a:gd name="T8" fmla="*/ 1 w 688"/>
                  <a:gd name="T9" fmla="*/ 0 h 93"/>
                  <a:gd name="T10" fmla="*/ 1 w 688"/>
                  <a:gd name="T11" fmla="*/ 0 h 93"/>
                  <a:gd name="T12" fmla="*/ 1 w 688"/>
                  <a:gd name="T13" fmla="*/ 0 h 93"/>
                  <a:gd name="T14" fmla="*/ 0 60000 65536"/>
                  <a:gd name="T15" fmla="*/ 0 60000 65536"/>
                  <a:gd name="T16" fmla="*/ 0 60000 65536"/>
                  <a:gd name="T17" fmla="*/ 0 60000 65536"/>
                  <a:gd name="T18" fmla="*/ 0 60000 65536"/>
                  <a:gd name="T19" fmla="*/ 0 60000 65536"/>
                  <a:gd name="T20" fmla="*/ 0 60000 65536"/>
                  <a:gd name="T21" fmla="*/ 0 w 688"/>
                  <a:gd name="T22" fmla="*/ 0 h 93"/>
                  <a:gd name="T23" fmla="*/ 688 w 688"/>
                  <a:gd name="T24" fmla="*/ 93 h 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8" h="93">
                    <a:moveTo>
                      <a:pt x="688" y="0"/>
                    </a:moveTo>
                    <a:lnTo>
                      <a:pt x="260" y="9"/>
                    </a:lnTo>
                    <a:lnTo>
                      <a:pt x="0" y="63"/>
                    </a:lnTo>
                    <a:lnTo>
                      <a:pt x="0" y="91"/>
                    </a:lnTo>
                    <a:lnTo>
                      <a:pt x="428" y="93"/>
                    </a:lnTo>
                    <a:lnTo>
                      <a:pt x="428" y="54"/>
                    </a:lnTo>
                    <a:lnTo>
                      <a:pt x="688" y="0"/>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3" name="Freeform 535"/>
              <p:cNvSpPr>
                <a:spLocks/>
              </p:cNvSpPr>
              <p:nvPr/>
            </p:nvSpPr>
            <p:spPr bwMode="auto">
              <a:xfrm>
                <a:off x="2991" y="3320"/>
                <a:ext cx="143" cy="7"/>
              </a:xfrm>
              <a:custGeom>
                <a:avLst/>
                <a:gdLst>
                  <a:gd name="T0" fmla="*/ 0 w 430"/>
                  <a:gd name="T1" fmla="*/ 0 h 21"/>
                  <a:gd name="T2" fmla="*/ 0 w 430"/>
                  <a:gd name="T3" fmla="*/ 0 h 21"/>
                  <a:gd name="T4" fmla="*/ 1 w 430"/>
                  <a:gd name="T5" fmla="*/ 0 h 21"/>
                  <a:gd name="T6" fmla="*/ 1 w 430"/>
                  <a:gd name="T7" fmla="*/ 0 h 21"/>
                  <a:gd name="T8" fmla="*/ 0 w 430"/>
                  <a:gd name="T9" fmla="*/ 0 h 21"/>
                  <a:gd name="T10" fmla="*/ 0 w 430"/>
                  <a:gd name="T11" fmla="*/ 0 h 21"/>
                  <a:gd name="T12" fmla="*/ 0 w 430"/>
                  <a:gd name="T13" fmla="*/ 0 h 21"/>
                  <a:gd name="T14" fmla="*/ 0 w 430"/>
                  <a:gd name="T15" fmla="*/ 0 h 21"/>
                  <a:gd name="T16" fmla="*/ 0 w 430"/>
                  <a:gd name="T17" fmla="*/ 0 h 21"/>
                  <a:gd name="T18" fmla="*/ 0 w 430"/>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0"/>
                  <a:gd name="T31" fmla="*/ 0 h 21"/>
                  <a:gd name="T32" fmla="*/ 430 w 430"/>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0" h="21">
                    <a:moveTo>
                      <a:pt x="0" y="9"/>
                    </a:moveTo>
                    <a:lnTo>
                      <a:pt x="2" y="9"/>
                    </a:lnTo>
                    <a:lnTo>
                      <a:pt x="430" y="0"/>
                    </a:lnTo>
                    <a:lnTo>
                      <a:pt x="430" y="12"/>
                    </a:lnTo>
                    <a:lnTo>
                      <a:pt x="2" y="21"/>
                    </a:lnTo>
                    <a:lnTo>
                      <a:pt x="4" y="21"/>
                    </a:lnTo>
                    <a:lnTo>
                      <a:pt x="0" y="9"/>
                    </a:lnTo>
                    <a:lnTo>
                      <a:pt x="1" y="9"/>
                    </a:lnTo>
                    <a:lnTo>
                      <a:pt x="2" y="9"/>
                    </a:lnTo>
                    <a:lnTo>
                      <a:pt x="0" y="9"/>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 name="Freeform 536"/>
              <p:cNvSpPr>
                <a:spLocks/>
              </p:cNvSpPr>
              <p:nvPr/>
            </p:nvSpPr>
            <p:spPr bwMode="auto">
              <a:xfrm>
                <a:off x="2902" y="3323"/>
                <a:ext cx="90" cy="22"/>
              </a:xfrm>
              <a:custGeom>
                <a:avLst/>
                <a:gdLst>
                  <a:gd name="T0" fmla="*/ 0 w 270"/>
                  <a:gd name="T1" fmla="*/ 0 h 66"/>
                  <a:gd name="T2" fmla="*/ 0 w 270"/>
                  <a:gd name="T3" fmla="*/ 0 h 66"/>
                  <a:gd name="T4" fmla="*/ 0 w 270"/>
                  <a:gd name="T5" fmla="*/ 0 h 66"/>
                  <a:gd name="T6" fmla="*/ 0 w 270"/>
                  <a:gd name="T7" fmla="*/ 0 h 66"/>
                  <a:gd name="T8" fmla="*/ 0 w 270"/>
                  <a:gd name="T9" fmla="*/ 0 h 66"/>
                  <a:gd name="T10" fmla="*/ 0 w 270"/>
                  <a:gd name="T11" fmla="*/ 0 h 66"/>
                  <a:gd name="T12" fmla="*/ 0 w 270"/>
                  <a:gd name="T13" fmla="*/ 0 h 66"/>
                  <a:gd name="T14" fmla="*/ 0 w 270"/>
                  <a:gd name="T15" fmla="*/ 0 h 66"/>
                  <a:gd name="T16" fmla="*/ 0 w 270"/>
                  <a:gd name="T17" fmla="*/ 0 h 66"/>
                  <a:gd name="T18" fmla="*/ 0 w 270"/>
                  <a:gd name="T19" fmla="*/ 0 h 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0"/>
                  <a:gd name="T31" fmla="*/ 0 h 66"/>
                  <a:gd name="T32" fmla="*/ 270 w 270"/>
                  <a:gd name="T33" fmla="*/ 66 h 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0" h="66">
                    <a:moveTo>
                      <a:pt x="0" y="60"/>
                    </a:moveTo>
                    <a:lnTo>
                      <a:pt x="6" y="54"/>
                    </a:lnTo>
                    <a:lnTo>
                      <a:pt x="266" y="0"/>
                    </a:lnTo>
                    <a:lnTo>
                      <a:pt x="270" y="12"/>
                    </a:lnTo>
                    <a:lnTo>
                      <a:pt x="10" y="66"/>
                    </a:lnTo>
                    <a:lnTo>
                      <a:pt x="16" y="60"/>
                    </a:lnTo>
                    <a:lnTo>
                      <a:pt x="0" y="60"/>
                    </a:lnTo>
                    <a:lnTo>
                      <a:pt x="0" y="56"/>
                    </a:lnTo>
                    <a:lnTo>
                      <a:pt x="6" y="54"/>
                    </a:lnTo>
                    <a:lnTo>
                      <a:pt x="0" y="60"/>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5" name="Freeform 537"/>
              <p:cNvSpPr>
                <a:spLocks/>
              </p:cNvSpPr>
              <p:nvPr/>
            </p:nvSpPr>
            <p:spPr bwMode="auto">
              <a:xfrm>
                <a:off x="2902" y="3343"/>
                <a:ext cx="6" cy="12"/>
              </a:xfrm>
              <a:custGeom>
                <a:avLst/>
                <a:gdLst>
                  <a:gd name="T0" fmla="*/ 0 w 16"/>
                  <a:gd name="T1" fmla="*/ 0 h 34"/>
                  <a:gd name="T2" fmla="*/ 0 w 16"/>
                  <a:gd name="T3" fmla="*/ 0 h 34"/>
                  <a:gd name="T4" fmla="*/ 0 w 16"/>
                  <a:gd name="T5" fmla="*/ 0 h 34"/>
                  <a:gd name="T6" fmla="*/ 0 w 16"/>
                  <a:gd name="T7" fmla="*/ 0 h 34"/>
                  <a:gd name="T8" fmla="*/ 0 w 16"/>
                  <a:gd name="T9" fmla="*/ 0 h 34"/>
                  <a:gd name="T10" fmla="*/ 0 w 16"/>
                  <a:gd name="T11" fmla="*/ 0 h 34"/>
                  <a:gd name="T12" fmla="*/ 0 w 16"/>
                  <a:gd name="T13" fmla="*/ 0 h 34"/>
                  <a:gd name="T14" fmla="*/ 0 w 16"/>
                  <a:gd name="T15" fmla="*/ 0 h 34"/>
                  <a:gd name="T16" fmla="*/ 0 w 16"/>
                  <a:gd name="T17" fmla="*/ 0 h 34"/>
                  <a:gd name="T18" fmla="*/ 0 w 16"/>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34"/>
                  <a:gd name="T32" fmla="*/ 16 w 16"/>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34">
                    <a:moveTo>
                      <a:pt x="8" y="34"/>
                    </a:moveTo>
                    <a:lnTo>
                      <a:pt x="0" y="28"/>
                    </a:lnTo>
                    <a:lnTo>
                      <a:pt x="0" y="0"/>
                    </a:lnTo>
                    <a:lnTo>
                      <a:pt x="16" y="0"/>
                    </a:lnTo>
                    <a:lnTo>
                      <a:pt x="16" y="28"/>
                    </a:lnTo>
                    <a:lnTo>
                      <a:pt x="8" y="21"/>
                    </a:lnTo>
                    <a:lnTo>
                      <a:pt x="8" y="34"/>
                    </a:lnTo>
                    <a:lnTo>
                      <a:pt x="0" y="34"/>
                    </a:lnTo>
                    <a:lnTo>
                      <a:pt x="0" y="28"/>
                    </a:lnTo>
                    <a:lnTo>
                      <a:pt x="8" y="34"/>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6" name="Freeform 538"/>
              <p:cNvSpPr>
                <a:spLocks/>
              </p:cNvSpPr>
              <p:nvPr/>
            </p:nvSpPr>
            <p:spPr bwMode="auto">
              <a:xfrm>
                <a:off x="2905" y="3350"/>
                <a:ext cx="145" cy="5"/>
              </a:xfrm>
              <a:custGeom>
                <a:avLst/>
                <a:gdLst>
                  <a:gd name="T0" fmla="*/ 1 w 436"/>
                  <a:gd name="T1" fmla="*/ 0 h 15"/>
                  <a:gd name="T2" fmla="*/ 1 w 436"/>
                  <a:gd name="T3" fmla="*/ 0 h 15"/>
                  <a:gd name="T4" fmla="*/ 0 w 436"/>
                  <a:gd name="T5" fmla="*/ 0 h 15"/>
                  <a:gd name="T6" fmla="*/ 0 w 436"/>
                  <a:gd name="T7" fmla="*/ 0 h 15"/>
                  <a:gd name="T8" fmla="*/ 1 w 436"/>
                  <a:gd name="T9" fmla="*/ 0 h 15"/>
                  <a:gd name="T10" fmla="*/ 1 w 436"/>
                  <a:gd name="T11" fmla="*/ 0 h 15"/>
                  <a:gd name="T12" fmla="*/ 1 w 436"/>
                  <a:gd name="T13" fmla="*/ 0 h 15"/>
                  <a:gd name="T14" fmla="*/ 1 w 436"/>
                  <a:gd name="T15" fmla="*/ 0 h 15"/>
                  <a:gd name="T16" fmla="*/ 1 w 436"/>
                  <a:gd name="T17" fmla="*/ 0 h 15"/>
                  <a:gd name="T18" fmla="*/ 1 w 436"/>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6"/>
                  <a:gd name="T31" fmla="*/ 0 h 15"/>
                  <a:gd name="T32" fmla="*/ 436 w 436"/>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6" h="15">
                    <a:moveTo>
                      <a:pt x="436" y="9"/>
                    </a:moveTo>
                    <a:lnTo>
                      <a:pt x="428" y="15"/>
                    </a:lnTo>
                    <a:lnTo>
                      <a:pt x="0" y="13"/>
                    </a:lnTo>
                    <a:lnTo>
                      <a:pt x="0" y="0"/>
                    </a:lnTo>
                    <a:lnTo>
                      <a:pt x="428" y="2"/>
                    </a:lnTo>
                    <a:lnTo>
                      <a:pt x="420" y="9"/>
                    </a:lnTo>
                    <a:lnTo>
                      <a:pt x="436" y="9"/>
                    </a:lnTo>
                    <a:lnTo>
                      <a:pt x="436" y="15"/>
                    </a:lnTo>
                    <a:lnTo>
                      <a:pt x="428" y="15"/>
                    </a:lnTo>
                    <a:lnTo>
                      <a:pt x="436" y="9"/>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7" name="Freeform 539"/>
              <p:cNvSpPr>
                <a:spLocks/>
              </p:cNvSpPr>
              <p:nvPr/>
            </p:nvSpPr>
            <p:spPr bwMode="auto">
              <a:xfrm>
                <a:off x="3045" y="3339"/>
                <a:ext cx="5" cy="14"/>
              </a:xfrm>
              <a:custGeom>
                <a:avLst/>
                <a:gdLst>
                  <a:gd name="T0" fmla="*/ 0 w 16"/>
                  <a:gd name="T1" fmla="*/ 0 h 44"/>
                  <a:gd name="T2" fmla="*/ 0 w 16"/>
                  <a:gd name="T3" fmla="*/ 0 h 44"/>
                  <a:gd name="T4" fmla="*/ 0 w 16"/>
                  <a:gd name="T5" fmla="*/ 0 h 44"/>
                  <a:gd name="T6" fmla="*/ 0 w 16"/>
                  <a:gd name="T7" fmla="*/ 0 h 44"/>
                  <a:gd name="T8" fmla="*/ 0 w 16"/>
                  <a:gd name="T9" fmla="*/ 0 h 44"/>
                  <a:gd name="T10" fmla="*/ 0 w 16"/>
                  <a:gd name="T11" fmla="*/ 0 h 44"/>
                  <a:gd name="T12" fmla="*/ 0 w 16"/>
                  <a:gd name="T13" fmla="*/ 0 h 44"/>
                  <a:gd name="T14" fmla="*/ 0 w 16"/>
                  <a:gd name="T15" fmla="*/ 0 h 44"/>
                  <a:gd name="T16" fmla="*/ 0 w 16"/>
                  <a:gd name="T17" fmla="*/ 0 h 44"/>
                  <a:gd name="T18" fmla="*/ 0 w 16"/>
                  <a:gd name="T19" fmla="*/ 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44"/>
                  <a:gd name="T32" fmla="*/ 16 w 16"/>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44">
                    <a:moveTo>
                      <a:pt x="11" y="0"/>
                    </a:moveTo>
                    <a:lnTo>
                      <a:pt x="16" y="5"/>
                    </a:lnTo>
                    <a:lnTo>
                      <a:pt x="16" y="44"/>
                    </a:lnTo>
                    <a:lnTo>
                      <a:pt x="0" y="44"/>
                    </a:lnTo>
                    <a:lnTo>
                      <a:pt x="0" y="5"/>
                    </a:lnTo>
                    <a:lnTo>
                      <a:pt x="5" y="10"/>
                    </a:lnTo>
                    <a:lnTo>
                      <a:pt x="11" y="0"/>
                    </a:lnTo>
                    <a:lnTo>
                      <a:pt x="16" y="1"/>
                    </a:lnTo>
                    <a:lnTo>
                      <a:pt x="16" y="5"/>
                    </a:lnTo>
                    <a:lnTo>
                      <a:pt x="11" y="0"/>
                    </a:lnTo>
                    <a:close/>
                  </a:path>
                </a:pathLst>
              </a:custGeom>
              <a:solidFill>
                <a:srgbClr val="7F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8" name="Freeform 540"/>
              <p:cNvSpPr>
                <a:spLocks/>
              </p:cNvSpPr>
              <p:nvPr/>
            </p:nvSpPr>
            <p:spPr bwMode="auto">
              <a:xfrm>
                <a:off x="1721" y="3044"/>
                <a:ext cx="69" cy="35"/>
              </a:xfrm>
              <a:custGeom>
                <a:avLst/>
                <a:gdLst>
                  <a:gd name="T0" fmla="*/ 0 w 207"/>
                  <a:gd name="T1" fmla="*/ 0 h 105"/>
                  <a:gd name="T2" fmla="*/ 0 w 207"/>
                  <a:gd name="T3" fmla="*/ 0 h 105"/>
                  <a:gd name="T4" fmla="*/ 0 w 207"/>
                  <a:gd name="T5" fmla="*/ 0 h 105"/>
                  <a:gd name="T6" fmla="*/ 0 w 207"/>
                  <a:gd name="T7" fmla="*/ 0 h 105"/>
                  <a:gd name="T8" fmla="*/ 0 w 207"/>
                  <a:gd name="T9" fmla="*/ 0 h 105"/>
                  <a:gd name="T10" fmla="*/ 0 60000 65536"/>
                  <a:gd name="T11" fmla="*/ 0 60000 65536"/>
                  <a:gd name="T12" fmla="*/ 0 60000 65536"/>
                  <a:gd name="T13" fmla="*/ 0 60000 65536"/>
                  <a:gd name="T14" fmla="*/ 0 60000 65536"/>
                  <a:gd name="T15" fmla="*/ 0 w 207"/>
                  <a:gd name="T16" fmla="*/ 0 h 105"/>
                  <a:gd name="T17" fmla="*/ 207 w 207"/>
                  <a:gd name="T18" fmla="*/ 105 h 105"/>
                </a:gdLst>
                <a:ahLst/>
                <a:cxnLst>
                  <a:cxn ang="T10">
                    <a:pos x="T0" y="T1"/>
                  </a:cxn>
                  <a:cxn ang="T11">
                    <a:pos x="T2" y="T3"/>
                  </a:cxn>
                  <a:cxn ang="T12">
                    <a:pos x="T4" y="T5"/>
                  </a:cxn>
                  <a:cxn ang="T13">
                    <a:pos x="T6" y="T7"/>
                  </a:cxn>
                  <a:cxn ang="T14">
                    <a:pos x="T8" y="T9"/>
                  </a:cxn>
                </a:cxnLst>
                <a:rect l="T15" t="T16" r="T17" b="T18"/>
                <a:pathLst>
                  <a:path w="207" h="105">
                    <a:moveTo>
                      <a:pt x="207" y="0"/>
                    </a:moveTo>
                    <a:lnTo>
                      <a:pt x="206" y="79"/>
                    </a:lnTo>
                    <a:lnTo>
                      <a:pt x="0" y="105"/>
                    </a:lnTo>
                    <a:lnTo>
                      <a:pt x="0" y="38"/>
                    </a:lnTo>
                    <a:lnTo>
                      <a:pt x="20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9" name="Freeform 541"/>
              <p:cNvSpPr>
                <a:spLocks/>
              </p:cNvSpPr>
              <p:nvPr/>
            </p:nvSpPr>
            <p:spPr bwMode="auto">
              <a:xfrm>
                <a:off x="1787" y="3044"/>
                <a:ext cx="6" cy="28"/>
              </a:xfrm>
              <a:custGeom>
                <a:avLst/>
                <a:gdLst>
                  <a:gd name="T0" fmla="*/ 0 w 17"/>
                  <a:gd name="T1" fmla="*/ 0 h 85"/>
                  <a:gd name="T2" fmla="*/ 0 w 17"/>
                  <a:gd name="T3" fmla="*/ 0 h 85"/>
                  <a:gd name="T4" fmla="*/ 0 w 17"/>
                  <a:gd name="T5" fmla="*/ 0 h 85"/>
                  <a:gd name="T6" fmla="*/ 0 w 17"/>
                  <a:gd name="T7" fmla="*/ 0 h 85"/>
                  <a:gd name="T8" fmla="*/ 0 w 17"/>
                  <a:gd name="T9" fmla="*/ 0 h 85"/>
                  <a:gd name="T10" fmla="*/ 0 w 17"/>
                  <a:gd name="T11" fmla="*/ 0 h 85"/>
                  <a:gd name="T12" fmla="*/ 0 w 17"/>
                  <a:gd name="T13" fmla="*/ 0 h 85"/>
                  <a:gd name="T14" fmla="*/ 0 w 17"/>
                  <a:gd name="T15" fmla="*/ 0 h 85"/>
                  <a:gd name="T16" fmla="*/ 0 w 17"/>
                  <a:gd name="T17" fmla="*/ 0 h 85"/>
                  <a:gd name="T18" fmla="*/ 0 w 17"/>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85"/>
                  <a:gd name="T32" fmla="*/ 17 w 17"/>
                  <a:gd name="T33" fmla="*/ 85 h 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85">
                    <a:moveTo>
                      <a:pt x="7" y="73"/>
                    </a:moveTo>
                    <a:lnTo>
                      <a:pt x="0" y="79"/>
                    </a:lnTo>
                    <a:lnTo>
                      <a:pt x="1" y="0"/>
                    </a:lnTo>
                    <a:lnTo>
                      <a:pt x="17" y="0"/>
                    </a:lnTo>
                    <a:lnTo>
                      <a:pt x="16" y="79"/>
                    </a:lnTo>
                    <a:lnTo>
                      <a:pt x="9" y="85"/>
                    </a:lnTo>
                    <a:lnTo>
                      <a:pt x="16" y="79"/>
                    </a:lnTo>
                    <a:lnTo>
                      <a:pt x="16" y="84"/>
                    </a:lnTo>
                    <a:lnTo>
                      <a:pt x="9" y="85"/>
                    </a:lnTo>
                    <a:lnTo>
                      <a:pt x="7" y="7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70" name="Freeform 542"/>
              <p:cNvSpPr>
                <a:spLocks/>
              </p:cNvSpPr>
              <p:nvPr/>
            </p:nvSpPr>
            <p:spPr bwMode="auto">
              <a:xfrm>
                <a:off x="1718" y="3068"/>
                <a:ext cx="72" cy="13"/>
              </a:xfrm>
              <a:custGeom>
                <a:avLst/>
                <a:gdLst>
                  <a:gd name="T0" fmla="*/ 0 w 215"/>
                  <a:gd name="T1" fmla="*/ 0 h 40"/>
                  <a:gd name="T2" fmla="*/ 0 w 215"/>
                  <a:gd name="T3" fmla="*/ 0 h 40"/>
                  <a:gd name="T4" fmla="*/ 0 w 215"/>
                  <a:gd name="T5" fmla="*/ 0 h 40"/>
                  <a:gd name="T6" fmla="*/ 0 w 215"/>
                  <a:gd name="T7" fmla="*/ 0 h 40"/>
                  <a:gd name="T8" fmla="*/ 0 w 215"/>
                  <a:gd name="T9" fmla="*/ 0 h 40"/>
                  <a:gd name="T10" fmla="*/ 0 w 215"/>
                  <a:gd name="T11" fmla="*/ 0 h 40"/>
                  <a:gd name="T12" fmla="*/ 0 w 215"/>
                  <a:gd name="T13" fmla="*/ 0 h 40"/>
                  <a:gd name="T14" fmla="*/ 0 w 215"/>
                  <a:gd name="T15" fmla="*/ 0 h 40"/>
                  <a:gd name="T16" fmla="*/ 0 w 215"/>
                  <a:gd name="T17" fmla="*/ 0 h 40"/>
                  <a:gd name="T18" fmla="*/ 0 w 215"/>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5"/>
                  <a:gd name="T31" fmla="*/ 0 h 40"/>
                  <a:gd name="T32" fmla="*/ 215 w 215"/>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5" h="40">
                    <a:moveTo>
                      <a:pt x="16" y="32"/>
                    </a:moveTo>
                    <a:lnTo>
                      <a:pt x="7" y="26"/>
                    </a:lnTo>
                    <a:lnTo>
                      <a:pt x="213" y="0"/>
                    </a:lnTo>
                    <a:lnTo>
                      <a:pt x="215" y="12"/>
                    </a:lnTo>
                    <a:lnTo>
                      <a:pt x="9" y="39"/>
                    </a:lnTo>
                    <a:lnTo>
                      <a:pt x="0" y="32"/>
                    </a:lnTo>
                    <a:lnTo>
                      <a:pt x="9" y="39"/>
                    </a:lnTo>
                    <a:lnTo>
                      <a:pt x="0" y="40"/>
                    </a:lnTo>
                    <a:lnTo>
                      <a:pt x="0" y="32"/>
                    </a:lnTo>
                    <a:lnTo>
                      <a:pt x="16"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71" name="Freeform 543"/>
              <p:cNvSpPr>
                <a:spLocks/>
              </p:cNvSpPr>
              <p:nvPr/>
            </p:nvSpPr>
            <p:spPr bwMode="auto">
              <a:xfrm>
                <a:off x="1718" y="3054"/>
                <a:ext cx="6" cy="25"/>
              </a:xfrm>
              <a:custGeom>
                <a:avLst/>
                <a:gdLst>
                  <a:gd name="T0" fmla="*/ 0 w 16"/>
                  <a:gd name="T1" fmla="*/ 0 h 74"/>
                  <a:gd name="T2" fmla="*/ 0 w 16"/>
                  <a:gd name="T3" fmla="*/ 0 h 74"/>
                  <a:gd name="T4" fmla="*/ 0 w 16"/>
                  <a:gd name="T5" fmla="*/ 0 h 74"/>
                  <a:gd name="T6" fmla="*/ 0 w 16"/>
                  <a:gd name="T7" fmla="*/ 0 h 74"/>
                  <a:gd name="T8" fmla="*/ 0 w 16"/>
                  <a:gd name="T9" fmla="*/ 0 h 74"/>
                  <a:gd name="T10" fmla="*/ 0 w 16"/>
                  <a:gd name="T11" fmla="*/ 0 h 74"/>
                  <a:gd name="T12" fmla="*/ 0 w 16"/>
                  <a:gd name="T13" fmla="*/ 0 h 74"/>
                  <a:gd name="T14" fmla="*/ 0 w 16"/>
                  <a:gd name="T15" fmla="*/ 0 h 74"/>
                  <a:gd name="T16" fmla="*/ 0 w 16"/>
                  <a:gd name="T17" fmla="*/ 0 h 74"/>
                  <a:gd name="T18" fmla="*/ 0 w 16"/>
                  <a:gd name="T19" fmla="*/ 0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74"/>
                  <a:gd name="T32" fmla="*/ 16 w 16"/>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74">
                    <a:moveTo>
                      <a:pt x="6" y="13"/>
                    </a:moveTo>
                    <a:lnTo>
                      <a:pt x="16" y="7"/>
                    </a:lnTo>
                    <a:lnTo>
                      <a:pt x="16" y="74"/>
                    </a:lnTo>
                    <a:lnTo>
                      <a:pt x="0" y="74"/>
                    </a:lnTo>
                    <a:lnTo>
                      <a:pt x="0" y="7"/>
                    </a:lnTo>
                    <a:lnTo>
                      <a:pt x="10" y="1"/>
                    </a:lnTo>
                    <a:lnTo>
                      <a:pt x="0" y="7"/>
                    </a:lnTo>
                    <a:lnTo>
                      <a:pt x="0" y="0"/>
                    </a:lnTo>
                    <a:lnTo>
                      <a:pt x="10" y="1"/>
                    </a:lnTo>
                    <a:lnTo>
                      <a:pt x="6"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72" name="Freeform 544"/>
              <p:cNvSpPr>
                <a:spLocks/>
              </p:cNvSpPr>
              <p:nvPr/>
            </p:nvSpPr>
            <p:spPr bwMode="auto">
              <a:xfrm>
                <a:off x="1720" y="3150"/>
                <a:ext cx="62" cy="30"/>
              </a:xfrm>
              <a:custGeom>
                <a:avLst/>
                <a:gdLst>
                  <a:gd name="T0" fmla="*/ 0 w 186"/>
                  <a:gd name="T1" fmla="*/ 0 h 90"/>
                  <a:gd name="T2" fmla="*/ 0 w 186"/>
                  <a:gd name="T3" fmla="*/ 0 h 90"/>
                  <a:gd name="T4" fmla="*/ 0 w 186"/>
                  <a:gd name="T5" fmla="*/ 0 h 90"/>
                  <a:gd name="T6" fmla="*/ 0 w 186"/>
                  <a:gd name="T7" fmla="*/ 0 h 90"/>
                  <a:gd name="T8" fmla="*/ 0 w 186"/>
                  <a:gd name="T9" fmla="*/ 0 h 90"/>
                  <a:gd name="T10" fmla="*/ 0 60000 65536"/>
                  <a:gd name="T11" fmla="*/ 0 60000 65536"/>
                  <a:gd name="T12" fmla="*/ 0 60000 65536"/>
                  <a:gd name="T13" fmla="*/ 0 60000 65536"/>
                  <a:gd name="T14" fmla="*/ 0 60000 65536"/>
                  <a:gd name="T15" fmla="*/ 0 w 186"/>
                  <a:gd name="T16" fmla="*/ 0 h 90"/>
                  <a:gd name="T17" fmla="*/ 186 w 186"/>
                  <a:gd name="T18" fmla="*/ 90 h 90"/>
                </a:gdLst>
                <a:ahLst/>
                <a:cxnLst>
                  <a:cxn ang="T10">
                    <a:pos x="T0" y="T1"/>
                  </a:cxn>
                  <a:cxn ang="T11">
                    <a:pos x="T2" y="T3"/>
                  </a:cxn>
                  <a:cxn ang="T12">
                    <a:pos x="T4" y="T5"/>
                  </a:cxn>
                  <a:cxn ang="T13">
                    <a:pos x="T6" y="T7"/>
                  </a:cxn>
                  <a:cxn ang="T14">
                    <a:pos x="T8" y="T9"/>
                  </a:cxn>
                </a:cxnLst>
                <a:rect l="T15" t="T16" r="T17" b="T18"/>
                <a:pathLst>
                  <a:path w="186" h="90">
                    <a:moveTo>
                      <a:pt x="186" y="0"/>
                    </a:moveTo>
                    <a:lnTo>
                      <a:pt x="185" y="79"/>
                    </a:lnTo>
                    <a:lnTo>
                      <a:pt x="0" y="90"/>
                    </a:lnTo>
                    <a:lnTo>
                      <a:pt x="1" y="22"/>
                    </a:lnTo>
                    <a:lnTo>
                      <a:pt x="18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73" name="Freeform 545"/>
              <p:cNvSpPr>
                <a:spLocks/>
              </p:cNvSpPr>
              <p:nvPr/>
            </p:nvSpPr>
            <p:spPr bwMode="auto">
              <a:xfrm>
                <a:off x="1779" y="3150"/>
                <a:ext cx="5" cy="29"/>
              </a:xfrm>
              <a:custGeom>
                <a:avLst/>
                <a:gdLst>
                  <a:gd name="T0" fmla="*/ 0 w 17"/>
                  <a:gd name="T1" fmla="*/ 0 h 85"/>
                  <a:gd name="T2" fmla="*/ 0 w 17"/>
                  <a:gd name="T3" fmla="*/ 0 h 85"/>
                  <a:gd name="T4" fmla="*/ 0 w 17"/>
                  <a:gd name="T5" fmla="*/ 0 h 85"/>
                  <a:gd name="T6" fmla="*/ 0 w 17"/>
                  <a:gd name="T7" fmla="*/ 0 h 85"/>
                  <a:gd name="T8" fmla="*/ 0 w 17"/>
                  <a:gd name="T9" fmla="*/ 0 h 85"/>
                  <a:gd name="T10" fmla="*/ 0 w 17"/>
                  <a:gd name="T11" fmla="*/ 0 h 85"/>
                  <a:gd name="T12" fmla="*/ 0 w 17"/>
                  <a:gd name="T13" fmla="*/ 0 h 85"/>
                  <a:gd name="T14" fmla="*/ 0 w 17"/>
                  <a:gd name="T15" fmla="*/ 0 h 85"/>
                  <a:gd name="T16" fmla="*/ 0 w 17"/>
                  <a:gd name="T17" fmla="*/ 0 h 85"/>
                  <a:gd name="T18" fmla="*/ 0 w 17"/>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85"/>
                  <a:gd name="T32" fmla="*/ 17 w 17"/>
                  <a:gd name="T33" fmla="*/ 85 h 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85">
                    <a:moveTo>
                      <a:pt x="7" y="72"/>
                    </a:moveTo>
                    <a:lnTo>
                      <a:pt x="0" y="79"/>
                    </a:lnTo>
                    <a:lnTo>
                      <a:pt x="1" y="0"/>
                    </a:lnTo>
                    <a:lnTo>
                      <a:pt x="17" y="0"/>
                    </a:lnTo>
                    <a:lnTo>
                      <a:pt x="16" y="79"/>
                    </a:lnTo>
                    <a:lnTo>
                      <a:pt x="9" y="85"/>
                    </a:lnTo>
                    <a:lnTo>
                      <a:pt x="16" y="79"/>
                    </a:lnTo>
                    <a:lnTo>
                      <a:pt x="16" y="84"/>
                    </a:lnTo>
                    <a:lnTo>
                      <a:pt x="9" y="85"/>
                    </a:lnTo>
                    <a:lnTo>
                      <a:pt x="7"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74" name="Freeform 546"/>
              <p:cNvSpPr>
                <a:spLocks/>
              </p:cNvSpPr>
              <p:nvPr/>
            </p:nvSpPr>
            <p:spPr bwMode="auto">
              <a:xfrm>
                <a:off x="1717" y="3174"/>
                <a:ext cx="65" cy="8"/>
              </a:xfrm>
              <a:custGeom>
                <a:avLst/>
                <a:gdLst>
                  <a:gd name="T0" fmla="*/ 0 w 194"/>
                  <a:gd name="T1" fmla="*/ 0 h 24"/>
                  <a:gd name="T2" fmla="*/ 0 w 194"/>
                  <a:gd name="T3" fmla="*/ 0 h 24"/>
                  <a:gd name="T4" fmla="*/ 0 w 194"/>
                  <a:gd name="T5" fmla="*/ 0 h 24"/>
                  <a:gd name="T6" fmla="*/ 0 w 194"/>
                  <a:gd name="T7" fmla="*/ 0 h 24"/>
                  <a:gd name="T8" fmla="*/ 0 w 194"/>
                  <a:gd name="T9" fmla="*/ 0 h 24"/>
                  <a:gd name="T10" fmla="*/ 0 w 194"/>
                  <a:gd name="T11" fmla="*/ 0 h 24"/>
                  <a:gd name="T12" fmla="*/ 0 w 194"/>
                  <a:gd name="T13" fmla="*/ 0 h 24"/>
                  <a:gd name="T14" fmla="*/ 0 w 194"/>
                  <a:gd name="T15" fmla="*/ 0 h 24"/>
                  <a:gd name="T16" fmla="*/ 0 w 194"/>
                  <a:gd name="T17" fmla="*/ 0 h 24"/>
                  <a:gd name="T18" fmla="*/ 0 w 194"/>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4"/>
                  <a:gd name="T31" fmla="*/ 0 h 24"/>
                  <a:gd name="T32" fmla="*/ 194 w 19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4" h="24">
                    <a:moveTo>
                      <a:pt x="16" y="18"/>
                    </a:moveTo>
                    <a:lnTo>
                      <a:pt x="7" y="12"/>
                    </a:lnTo>
                    <a:lnTo>
                      <a:pt x="192" y="0"/>
                    </a:lnTo>
                    <a:lnTo>
                      <a:pt x="194" y="13"/>
                    </a:lnTo>
                    <a:lnTo>
                      <a:pt x="9" y="24"/>
                    </a:lnTo>
                    <a:lnTo>
                      <a:pt x="0" y="18"/>
                    </a:lnTo>
                    <a:lnTo>
                      <a:pt x="9" y="24"/>
                    </a:lnTo>
                    <a:lnTo>
                      <a:pt x="0" y="24"/>
                    </a:lnTo>
                    <a:lnTo>
                      <a:pt x="0" y="18"/>
                    </a:lnTo>
                    <a:lnTo>
                      <a:pt x="1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75" name="Freeform 547"/>
              <p:cNvSpPr>
                <a:spLocks/>
              </p:cNvSpPr>
              <p:nvPr/>
            </p:nvSpPr>
            <p:spPr bwMode="auto">
              <a:xfrm>
                <a:off x="1717" y="3155"/>
                <a:ext cx="6" cy="25"/>
              </a:xfrm>
              <a:custGeom>
                <a:avLst/>
                <a:gdLst>
                  <a:gd name="T0" fmla="*/ 0 w 17"/>
                  <a:gd name="T1" fmla="*/ 0 h 77"/>
                  <a:gd name="T2" fmla="*/ 0 w 17"/>
                  <a:gd name="T3" fmla="*/ 0 h 77"/>
                  <a:gd name="T4" fmla="*/ 0 w 17"/>
                  <a:gd name="T5" fmla="*/ 0 h 77"/>
                  <a:gd name="T6" fmla="*/ 0 w 17"/>
                  <a:gd name="T7" fmla="*/ 0 h 77"/>
                  <a:gd name="T8" fmla="*/ 0 w 17"/>
                  <a:gd name="T9" fmla="*/ 0 h 77"/>
                  <a:gd name="T10" fmla="*/ 0 w 17"/>
                  <a:gd name="T11" fmla="*/ 0 h 77"/>
                  <a:gd name="T12" fmla="*/ 0 w 17"/>
                  <a:gd name="T13" fmla="*/ 0 h 77"/>
                  <a:gd name="T14" fmla="*/ 0 w 17"/>
                  <a:gd name="T15" fmla="*/ 0 h 77"/>
                  <a:gd name="T16" fmla="*/ 0 w 17"/>
                  <a:gd name="T17" fmla="*/ 0 h 77"/>
                  <a:gd name="T18" fmla="*/ 0 w 17"/>
                  <a:gd name="T19" fmla="*/ 0 h 7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77"/>
                  <a:gd name="T32" fmla="*/ 17 w 17"/>
                  <a:gd name="T33" fmla="*/ 77 h 7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77">
                    <a:moveTo>
                      <a:pt x="6" y="14"/>
                    </a:moveTo>
                    <a:lnTo>
                      <a:pt x="17" y="9"/>
                    </a:lnTo>
                    <a:lnTo>
                      <a:pt x="16" y="77"/>
                    </a:lnTo>
                    <a:lnTo>
                      <a:pt x="0" y="77"/>
                    </a:lnTo>
                    <a:lnTo>
                      <a:pt x="1" y="9"/>
                    </a:lnTo>
                    <a:lnTo>
                      <a:pt x="12" y="4"/>
                    </a:lnTo>
                    <a:lnTo>
                      <a:pt x="1" y="9"/>
                    </a:lnTo>
                    <a:lnTo>
                      <a:pt x="1" y="0"/>
                    </a:lnTo>
                    <a:lnTo>
                      <a:pt x="12" y="4"/>
                    </a:lnTo>
                    <a:lnTo>
                      <a:pt x="6"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76" name="Freeform 548"/>
              <p:cNvSpPr>
                <a:spLocks/>
              </p:cNvSpPr>
              <p:nvPr/>
            </p:nvSpPr>
            <p:spPr bwMode="auto">
              <a:xfrm>
                <a:off x="1719" y="3231"/>
                <a:ext cx="62" cy="28"/>
              </a:xfrm>
              <a:custGeom>
                <a:avLst/>
                <a:gdLst>
                  <a:gd name="T0" fmla="*/ 0 w 187"/>
                  <a:gd name="T1" fmla="*/ 0 h 86"/>
                  <a:gd name="T2" fmla="*/ 0 w 187"/>
                  <a:gd name="T3" fmla="*/ 0 h 86"/>
                  <a:gd name="T4" fmla="*/ 0 w 187"/>
                  <a:gd name="T5" fmla="*/ 0 h 86"/>
                  <a:gd name="T6" fmla="*/ 0 w 187"/>
                  <a:gd name="T7" fmla="*/ 0 h 86"/>
                  <a:gd name="T8" fmla="*/ 0 w 187"/>
                  <a:gd name="T9" fmla="*/ 0 h 86"/>
                  <a:gd name="T10" fmla="*/ 0 60000 65536"/>
                  <a:gd name="T11" fmla="*/ 0 60000 65536"/>
                  <a:gd name="T12" fmla="*/ 0 60000 65536"/>
                  <a:gd name="T13" fmla="*/ 0 60000 65536"/>
                  <a:gd name="T14" fmla="*/ 0 60000 65536"/>
                  <a:gd name="T15" fmla="*/ 0 w 187"/>
                  <a:gd name="T16" fmla="*/ 0 h 86"/>
                  <a:gd name="T17" fmla="*/ 187 w 187"/>
                  <a:gd name="T18" fmla="*/ 86 h 86"/>
                </a:gdLst>
                <a:ahLst/>
                <a:cxnLst>
                  <a:cxn ang="T10">
                    <a:pos x="T0" y="T1"/>
                  </a:cxn>
                  <a:cxn ang="T11">
                    <a:pos x="T2" y="T3"/>
                  </a:cxn>
                  <a:cxn ang="T12">
                    <a:pos x="T4" y="T5"/>
                  </a:cxn>
                  <a:cxn ang="T13">
                    <a:pos x="T6" y="T7"/>
                  </a:cxn>
                  <a:cxn ang="T14">
                    <a:pos x="T8" y="T9"/>
                  </a:cxn>
                </a:cxnLst>
                <a:rect l="T15" t="T16" r="T17" b="T18"/>
                <a:pathLst>
                  <a:path w="187" h="86">
                    <a:moveTo>
                      <a:pt x="187" y="0"/>
                    </a:moveTo>
                    <a:lnTo>
                      <a:pt x="186" y="83"/>
                    </a:lnTo>
                    <a:lnTo>
                      <a:pt x="0" y="86"/>
                    </a:lnTo>
                    <a:lnTo>
                      <a:pt x="1" y="14"/>
                    </a:lnTo>
                    <a:lnTo>
                      <a:pt x="18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77" name="Freeform 549"/>
              <p:cNvSpPr>
                <a:spLocks/>
              </p:cNvSpPr>
              <p:nvPr/>
            </p:nvSpPr>
            <p:spPr bwMode="auto">
              <a:xfrm>
                <a:off x="1778" y="3231"/>
                <a:ext cx="6" cy="29"/>
              </a:xfrm>
              <a:custGeom>
                <a:avLst/>
                <a:gdLst>
                  <a:gd name="T0" fmla="*/ 0 w 18"/>
                  <a:gd name="T1" fmla="*/ 0 h 89"/>
                  <a:gd name="T2" fmla="*/ 0 w 18"/>
                  <a:gd name="T3" fmla="*/ 0 h 89"/>
                  <a:gd name="T4" fmla="*/ 0 w 18"/>
                  <a:gd name="T5" fmla="*/ 0 h 89"/>
                  <a:gd name="T6" fmla="*/ 0 w 18"/>
                  <a:gd name="T7" fmla="*/ 0 h 89"/>
                  <a:gd name="T8" fmla="*/ 0 w 18"/>
                  <a:gd name="T9" fmla="*/ 0 h 89"/>
                  <a:gd name="T10" fmla="*/ 0 w 18"/>
                  <a:gd name="T11" fmla="*/ 0 h 89"/>
                  <a:gd name="T12" fmla="*/ 0 w 18"/>
                  <a:gd name="T13" fmla="*/ 0 h 89"/>
                  <a:gd name="T14" fmla="*/ 0 w 18"/>
                  <a:gd name="T15" fmla="*/ 0 h 89"/>
                  <a:gd name="T16" fmla="*/ 0 w 18"/>
                  <a:gd name="T17" fmla="*/ 0 h 89"/>
                  <a:gd name="T18" fmla="*/ 0 w 18"/>
                  <a:gd name="T19" fmla="*/ 0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89"/>
                  <a:gd name="T32" fmla="*/ 18 w 18"/>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89">
                    <a:moveTo>
                      <a:pt x="9" y="77"/>
                    </a:moveTo>
                    <a:lnTo>
                      <a:pt x="0" y="83"/>
                    </a:lnTo>
                    <a:lnTo>
                      <a:pt x="2" y="0"/>
                    </a:lnTo>
                    <a:lnTo>
                      <a:pt x="18" y="0"/>
                    </a:lnTo>
                    <a:lnTo>
                      <a:pt x="17" y="83"/>
                    </a:lnTo>
                    <a:lnTo>
                      <a:pt x="9" y="89"/>
                    </a:lnTo>
                    <a:lnTo>
                      <a:pt x="17" y="83"/>
                    </a:lnTo>
                    <a:lnTo>
                      <a:pt x="17" y="89"/>
                    </a:lnTo>
                    <a:lnTo>
                      <a:pt x="9" y="89"/>
                    </a:lnTo>
                    <a:lnTo>
                      <a:pt x="9" y="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78" name="Freeform 550"/>
              <p:cNvSpPr>
                <a:spLocks/>
              </p:cNvSpPr>
              <p:nvPr/>
            </p:nvSpPr>
            <p:spPr bwMode="auto">
              <a:xfrm>
                <a:off x="1716" y="3256"/>
                <a:ext cx="65" cy="5"/>
              </a:xfrm>
              <a:custGeom>
                <a:avLst/>
                <a:gdLst>
                  <a:gd name="T0" fmla="*/ 0 w 194"/>
                  <a:gd name="T1" fmla="*/ 0 h 15"/>
                  <a:gd name="T2" fmla="*/ 0 w 194"/>
                  <a:gd name="T3" fmla="*/ 0 h 15"/>
                  <a:gd name="T4" fmla="*/ 0 w 194"/>
                  <a:gd name="T5" fmla="*/ 0 h 15"/>
                  <a:gd name="T6" fmla="*/ 0 w 194"/>
                  <a:gd name="T7" fmla="*/ 0 h 15"/>
                  <a:gd name="T8" fmla="*/ 0 w 194"/>
                  <a:gd name="T9" fmla="*/ 0 h 15"/>
                  <a:gd name="T10" fmla="*/ 0 w 194"/>
                  <a:gd name="T11" fmla="*/ 0 h 15"/>
                  <a:gd name="T12" fmla="*/ 0 w 194"/>
                  <a:gd name="T13" fmla="*/ 0 h 15"/>
                  <a:gd name="T14" fmla="*/ 0 w 194"/>
                  <a:gd name="T15" fmla="*/ 0 h 15"/>
                  <a:gd name="T16" fmla="*/ 0 w 194"/>
                  <a:gd name="T17" fmla="*/ 0 h 15"/>
                  <a:gd name="T18" fmla="*/ 0 w 194"/>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4"/>
                  <a:gd name="T31" fmla="*/ 0 h 15"/>
                  <a:gd name="T32" fmla="*/ 194 w 19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4" h="15">
                    <a:moveTo>
                      <a:pt x="16" y="9"/>
                    </a:moveTo>
                    <a:lnTo>
                      <a:pt x="8" y="3"/>
                    </a:lnTo>
                    <a:lnTo>
                      <a:pt x="194" y="0"/>
                    </a:lnTo>
                    <a:lnTo>
                      <a:pt x="194" y="12"/>
                    </a:lnTo>
                    <a:lnTo>
                      <a:pt x="8" y="15"/>
                    </a:lnTo>
                    <a:lnTo>
                      <a:pt x="0" y="9"/>
                    </a:lnTo>
                    <a:lnTo>
                      <a:pt x="8" y="15"/>
                    </a:lnTo>
                    <a:lnTo>
                      <a:pt x="0" y="15"/>
                    </a:lnTo>
                    <a:lnTo>
                      <a:pt x="0" y="9"/>
                    </a:ln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79" name="Freeform 551"/>
              <p:cNvSpPr>
                <a:spLocks/>
              </p:cNvSpPr>
              <p:nvPr/>
            </p:nvSpPr>
            <p:spPr bwMode="auto">
              <a:xfrm>
                <a:off x="1716" y="3232"/>
                <a:ext cx="6" cy="27"/>
              </a:xfrm>
              <a:custGeom>
                <a:avLst/>
                <a:gdLst>
                  <a:gd name="T0" fmla="*/ 0 w 17"/>
                  <a:gd name="T1" fmla="*/ 0 h 81"/>
                  <a:gd name="T2" fmla="*/ 0 w 17"/>
                  <a:gd name="T3" fmla="*/ 0 h 81"/>
                  <a:gd name="T4" fmla="*/ 0 w 17"/>
                  <a:gd name="T5" fmla="*/ 0 h 81"/>
                  <a:gd name="T6" fmla="*/ 0 w 17"/>
                  <a:gd name="T7" fmla="*/ 0 h 81"/>
                  <a:gd name="T8" fmla="*/ 0 w 17"/>
                  <a:gd name="T9" fmla="*/ 0 h 81"/>
                  <a:gd name="T10" fmla="*/ 0 w 17"/>
                  <a:gd name="T11" fmla="*/ 0 h 81"/>
                  <a:gd name="T12" fmla="*/ 0 w 17"/>
                  <a:gd name="T13" fmla="*/ 0 h 81"/>
                  <a:gd name="T14" fmla="*/ 0 w 17"/>
                  <a:gd name="T15" fmla="*/ 0 h 81"/>
                  <a:gd name="T16" fmla="*/ 0 w 17"/>
                  <a:gd name="T17" fmla="*/ 0 h 81"/>
                  <a:gd name="T18" fmla="*/ 0 w 17"/>
                  <a:gd name="T19" fmla="*/ 0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81"/>
                  <a:gd name="T32" fmla="*/ 17 w 17"/>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81">
                    <a:moveTo>
                      <a:pt x="6" y="14"/>
                    </a:moveTo>
                    <a:lnTo>
                      <a:pt x="17" y="9"/>
                    </a:lnTo>
                    <a:lnTo>
                      <a:pt x="16" y="81"/>
                    </a:lnTo>
                    <a:lnTo>
                      <a:pt x="0" y="81"/>
                    </a:lnTo>
                    <a:lnTo>
                      <a:pt x="1" y="9"/>
                    </a:lnTo>
                    <a:lnTo>
                      <a:pt x="12" y="4"/>
                    </a:lnTo>
                    <a:lnTo>
                      <a:pt x="1" y="9"/>
                    </a:lnTo>
                    <a:lnTo>
                      <a:pt x="1" y="0"/>
                    </a:lnTo>
                    <a:lnTo>
                      <a:pt x="12" y="4"/>
                    </a:lnTo>
                    <a:lnTo>
                      <a:pt x="6"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0" name="Freeform 552"/>
              <p:cNvSpPr>
                <a:spLocks/>
              </p:cNvSpPr>
              <p:nvPr/>
            </p:nvSpPr>
            <p:spPr bwMode="auto">
              <a:xfrm>
                <a:off x="1718" y="3282"/>
                <a:ext cx="62" cy="28"/>
              </a:xfrm>
              <a:custGeom>
                <a:avLst/>
                <a:gdLst>
                  <a:gd name="T0" fmla="*/ 0 w 186"/>
                  <a:gd name="T1" fmla="*/ 0 h 83"/>
                  <a:gd name="T2" fmla="*/ 0 w 186"/>
                  <a:gd name="T3" fmla="*/ 0 h 83"/>
                  <a:gd name="T4" fmla="*/ 0 w 186"/>
                  <a:gd name="T5" fmla="*/ 0 h 83"/>
                  <a:gd name="T6" fmla="*/ 0 w 186"/>
                  <a:gd name="T7" fmla="*/ 0 h 83"/>
                  <a:gd name="T8" fmla="*/ 0 w 186"/>
                  <a:gd name="T9" fmla="*/ 0 h 83"/>
                  <a:gd name="T10" fmla="*/ 0 60000 65536"/>
                  <a:gd name="T11" fmla="*/ 0 60000 65536"/>
                  <a:gd name="T12" fmla="*/ 0 60000 65536"/>
                  <a:gd name="T13" fmla="*/ 0 60000 65536"/>
                  <a:gd name="T14" fmla="*/ 0 60000 65536"/>
                  <a:gd name="T15" fmla="*/ 0 w 186"/>
                  <a:gd name="T16" fmla="*/ 0 h 83"/>
                  <a:gd name="T17" fmla="*/ 186 w 186"/>
                  <a:gd name="T18" fmla="*/ 83 h 83"/>
                </a:gdLst>
                <a:ahLst/>
                <a:cxnLst>
                  <a:cxn ang="T10">
                    <a:pos x="T0" y="T1"/>
                  </a:cxn>
                  <a:cxn ang="T11">
                    <a:pos x="T2" y="T3"/>
                  </a:cxn>
                  <a:cxn ang="T12">
                    <a:pos x="T4" y="T5"/>
                  </a:cxn>
                  <a:cxn ang="T13">
                    <a:pos x="T6" y="T7"/>
                  </a:cxn>
                  <a:cxn ang="T14">
                    <a:pos x="T8" y="T9"/>
                  </a:cxn>
                </a:cxnLst>
                <a:rect l="T15" t="T16" r="T17" b="T18"/>
                <a:pathLst>
                  <a:path w="186" h="83">
                    <a:moveTo>
                      <a:pt x="186" y="0"/>
                    </a:moveTo>
                    <a:lnTo>
                      <a:pt x="185" y="83"/>
                    </a:lnTo>
                    <a:lnTo>
                      <a:pt x="0" y="82"/>
                    </a:lnTo>
                    <a:lnTo>
                      <a:pt x="1" y="6"/>
                    </a:lnTo>
                    <a:lnTo>
                      <a:pt x="18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1" name="Freeform 553"/>
              <p:cNvSpPr>
                <a:spLocks/>
              </p:cNvSpPr>
              <p:nvPr/>
            </p:nvSpPr>
            <p:spPr bwMode="auto">
              <a:xfrm>
                <a:off x="1777" y="3282"/>
                <a:ext cx="6" cy="30"/>
              </a:xfrm>
              <a:custGeom>
                <a:avLst/>
                <a:gdLst>
                  <a:gd name="T0" fmla="*/ 0 w 18"/>
                  <a:gd name="T1" fmla="*/ 0 h 89"/>
                  <a:gd name="T2" fmla="*/ 0 w 18"/>
                  <a:gd name="T3" fmla="*/ 0 h 89"/>
                  <a:gd name="T4" fmla="*/ 0 w 18"/>
                  <a:gd name="T5" fmla="*/ 0 h 89"/>
                  <a:gd name="T6" fmla="*/ 0 w 18"/>
                  <a:gd name="T7" fmla="*/ 0 h 89"/>
                  <a:gd name="T8" fmla="*/ 0 w 18"/>
                  <a:gd name="T9" fmla="*/ 0 h 89"/>
                  <a:gd name="T10" fmla="*/ 0 w 18"/>
                  <a:gd name="T11" fmla="*/ 0 h 89"/>
                  <a:gd name="T12" fmla="*/ 0 w 18"/>
                  <a:gd name="T13" fmla="*/ 0 h 89"/>
                  <a:gd name="T14" fmla="*/ 0 w 18"/>
                  <a:gd name="T15" fmla="*/ 0 h 89"/>
                  <a:gd name="T16" fmla="*/ 0 w 18"/>
                  <a:gd name="T17" fmla="*/ 0 h 89"/>
                  <a:gd name="T18" fmla="*/ 0 w 18"/>
                  <a:gd name="T19" fmla="*/ 0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89"/>
                  <a:gd name="T32" fmla="*/ 18 w 18"/>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89">
                    <a:moveTo>
                      <a:pt x="9" y="77"/>
                    </a:moveTo>
                    <a:lnTo>
                      <a:pt x="0" y="83"/>
                    </a:lnTo>
                    <a:lnTo>
                      <a:pt x="1" y="0"/>
                    </a:lnTo>
                    <a:lnTo>
                      <a:pt x="18" y="0"/>
                    </a:lnTo>
                    <a:lnTo>
                      <a:pt x="17" y="83"/>
                    </a:lnTo>
                    <a:lnTo>
                      <a:pt x="9" y="89"/>
                    </a:lnTo>
                    <a:lnTo>
                      <a:pt x="17" y="83"/>
                    </a:lnTo>
                    <a:lnTo>
                      <a:pt x="17" y="89"/>
                    </a:lnTo>
                    <a:lnTo>
                      <a:pt x="9" y="89"/>
                    </a:lnTo>
                    <a:lnTo>
                      <a:pt x="9" y="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2" name="Freeform 554"/>
              <p:cNvSpPr>
                <a:spLocks/>
              </p:cNvSpPr>
              <p:nvPr/>
            </p:nvSpPr>
            <p:spPr bwMode="auto">
              <a:xfrm>
                <a:off x="1716" y="3307"/>
                <a:ext cx="64" cy="5"/>
              </a:xfrm>
              <a:custGeom>
                <a:avLst/>
                <a:gdLst>
                  <a:gd name="T0" fmla="*/ 0 w 193"/>
                  <a:gd name="T1" fmla="*/ 0 h 13"/>
                  <a:gd name="T2" fmla="*/ 0 w 193"/>
                  <a:gd name="T3" fmla="*/ 0 h 13"/>
                  <a:gd name="T4" fmla="*/ 0 w 193"/>
                  <a:gd name="T5" fmla="*/ 0 h 13"/>
                  <a:gd name="T6" fmla="*/ 0 w 193"/>
                  <a:gd name="T7" fmla="*/ 0 h 13"/>
                  <a:gd name="T8" fmla="*/ 0 w 193"/>
                  <a:gd name="T9" fmla="*/ 0 h 13"/>
                  <a:gd name="T10" fmla="*/ 0 w 193"/>
                  <a:gd name="T11" fmla="*/ 0 h 13"/>
                  <a:gd name="T12" fmla="*/ 0 w 193"/>
                  <a:gd name="T13" fmla="*/ 0 h 13"/>
                  <a:gd name="T14" fmla="*/ 0 w 193"/>
                  <a:gd name="T15" fmla="*/ 0 h 13"/>
                  <a:gd name="T16" fmla="*/ 0 w 193"/>
                  <a:gd name="T17" fmla="*/ 0 h 13"/>
                  <a:gd name="T18" fmla="*/ 0 w 193"/>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3"/>
                  <a:gd name="T31" fmla="*/ 0 h 13"/>
                  <a:gd name="T32" fmla="*/ 193 w 193"/>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3" h="13">
                    <a:moveTo>
                      <a:pt x="16" y="6"/>
                    </a:moveTo>
                    <a:lnTo>
                      <a:pt x="8" y="0"/>
                    </a:lnTo>
                    <a:lnTo>
                      <a:pt x="193" y="1"/>
                    </a:lnTo>
                    <a:lnTo>
                      <a:pt x="193" y="13"/>
                    </a:lnTo>
                    <a:lnTo>
                      <a:pt x="8" y="12"/>
                    </a:lnTo>
                    <a:lnTo>
                      <a:pt x="0" y="6"/>
                    </a:lnTo>
                    <a:lnTo>
                      <a:pt x="8" y="12"/>
                    </a:lnTo>
                    <a:lnTo>
                      <a:pt x="0" y="12"/>
                    </a:lnTo>
                    <a:lnTo>
                      <a:pt x="0" y="6"/>
                    </a:lnTo>
                    <a:lnTo>
                      <a:pt x="16"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3" name="Freeform 555"/>
              <p:cNvSpPr>
                <a:spLocks/>
              </p:cNvSpPr>
              <p:nvPr/>
            </p:nvSpPr>
            <p:spPr bwMode="auto">
              <a:xfrm>
                <a:off x="1716" y="3281"/>
                <a:ext cx="5" cy="28"/>
              </a:xfrm>
              <a:custGeom>
                <a:avLst/>
                <a:gdLst>
                  <a:gd name="T0" fmla="*/ 0 w 17"/>
                  <a:gd name="T1" fmla="*/ 0 h 86"/>
                  <a:gd name="T2" fmla="*/ 0 w 17"/>
                  <a:gd name="T3" fmla="*/ 0 h 86"/>
                  <a:gd name="T4" fmla="*/ 0 w 17"/>
                  <a:gd name="T5" fmla="*/ 0 h 86"/>
                  <a:gd name="T6" fmla="*/ 0 w 17"/>
                  <a:gd name="T7" fmla="*/ 0 h 86"/>
                  <a:gd name="T8" fmla="*/ 0 w 17"/>
                  <a:gd name="T9" fmla="*/ 0 h 86"/>
                  <a:gd name="T10" fmla="*/ 0 w 17"/>
                  <a:gd name="T11" fmla="*/ 0 h 86"/>
                  <a:gd name="T12" fmla="*/ 0 w 17"/>
                  <a:gd name="T13" fmla="*/ 0 h 86"/>
                  <a:gd name="T14" fmla="*/ 0 w 17"/>
                  <a:gd name="T15" fmla="*/ 0 h 86"/>
                  <a:gd name="T16" fmla="*/ 0 w 17"/>
                  <a:gd name="T17" fmla="*/ 0 h 86"/>
                  <a:gd name="T18" fmla="*/ 0 w 17"/>
                  <a:gd name="T19" fmla="*/ 0 h 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86"/>
                  <a:gd name="T32" fmla="*/ 17 w 17"/>
                  <a:gd name="T33" fmla="*/ 86 h 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86">
                    <a:moveTo>
                      <a:pt x="5" y="15"/>
                    </a:moveTo>
                    <a:lnTo>
                      <a:pt x="17" y="10"/>
                    </a:lnTo>
                    <a:lnTo>
                      <a:pt x="16" y="86"/>
                    </a:lnTo>
                    <a:lnTo>
                      <a:pt x="0" y="86"/>
                    </a:lnTo>
                    <a:lnTo>
                      <a:pt x="1" y="10"/>
                    </a:lnTo>
                    <a:lnTo>
                      <a:pt x="13" y="5"/>
                    </a:lnTo>
                    <a:lnTo>
                      <a:pt x="1" y="10"/>
                    </a:lnTo>
                    <a:lnTo>
                      <a:pt x="1" y="0"/>
                    </a:lnTo>
                    <a:lnTo>
                      <a:pt x="13" y="5"/>
                    </a:lnTo>
                    <a:lnTo>
                      <a:pt x="5"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grpSp>
          <p:nvGrpSpPr>
            <p:cNvPr id="4" name="Group 556"/>
            <p:cNvGrpSpPr>
              <a:grpSpLocks/>
            </p:cNvGrpSpPr>
            <p:nvPr/>
          </p:nvGrpSpPr>
          <p:grpSpPr bwMode="auto">
            <a:xfrm>
              <a:off x="528" y="1248"/>
              <a:ext cx="3690" cy="3456"/>
              <a:chOff x="528" y="1248"/>
              <a:chExt cx="3690" cy="3456"/>
            </a:xfrm>
          </p:grpSpPr>
          <p:pic>
            <p:nvPicPr>
              <p:cNvPr id="5" name="Picture 5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 y="1248"/>
                <a:ext cx="807" cy="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146"/>
              <p:cNvGraphicFramePr>
                <a:graphicFrameLocks noChangeAspect="1"/>
              </p:cNvGraphicFramePr>
              <p:nvPr/>
            </p:nvGraphicFramePr>
            <p:xfrm>
              <a:off x="1920" y="1392"/>
              <a:ext cx="557" cy="432"/>
            </p:xfrm>
            <a:graphic>
              <a:graphicData uri="http://schemas.openxmlformats.org/presentationml/2006/ole">
                <mc:AlternateContent xmlns:mc="http://schemas.openxmlformats.org/markup-compatibility/2006">
                  <mc:Choice xmlns:v="urn:schemas-microsoft-com:vml" Requires="v">
                    <p:oleObj name="CorelDRAW!" r:id="rId4" imgW="235898" imgH="2347198" progId="">
                      <p:embed/>
                    </p:oleObj>
                  </mc:Choice>
                  <mc:Fallback>
                    <p:oleObj name="CorelDRAW!" r:id="rId4" imgW="235898" imgH="2347198"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0" y="1392"/>
                            <a:ext cx="557" cy="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Line 559"/>
              <p:cNvSpPr>
                <a:spLocks noChangeShapeType="1"/>
              </p:cNvSpPr>
              <p:nvPr/>
            </p:nvSpPr>
            <p:spPr bwMode="auto">
              <a:xfrm flipH="1">
                <a:off x="2640" y="1680"/>
                <a:ext cx="28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s-MX"/>
              </a:p>
            </p:txBody>
          </p:sp>
          <p:sp>
            <p:nvSpPr>
              <p:cNvPr id="8" name="Line 560"/>
              <p:cNvSpPr>
                <a:spLocks noChangeShapeType="1"/>
              </p:cNvSpPr>
              <p:nvPr/>
            </p:nvSpPr>
            <p:spPr bwMode="auto">
              <a:xfrm flipH="1">
                <a:off x="1536" y="1680"/>
                <a:ext cx="48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s-MX"/>
              </a:p>
            </p:txBody>
          </p:sp>
          <p:pic>
            <p:nvPicPr>
              <p:cNvPr id="9" name="Picture 56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6" y="1968"/>
                <a:ext cx="721"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6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3408" y="3216"/>
                <a:ext cx="528" cy="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6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28" y="1920"/>
                <a:ext cx="864" cy="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6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2" y="2832"/>
                <a:ext cx="1014"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6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352" y="3024"/>
                <a:ext cx="873"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Object 147"/>
              <p:cNvGraphicFramePr>
                <a:graphicFrameLocks noChangeAspect="1"/>
              </p:cNvGraphicFramePr>
              <p:nvPr/>
            </p:nvGraphicFramePr>
            <p:xfrm>
              <a:off x="3024" y="2160"/>
              <a:ext cx="1038" cy="492"/>
            </p:xfrm>
            <a:graphic>
              <a:graphicData uri="http://schemas.openxmlformats.org/presentationml/2006/ole">
                <mc:AlternateContent xmlns:mc="http://schemas.openxmlformats.org/markup-compatibility/2006">
                  <mc:Choice xmlns:v="urn:schemas-microsoft-com:vml" Requires="v">
                    <p:oleObj name="CorelDRAW!" r:id="rId11" imgW="119926" imgH="56913" progId="">
                      <p:embed/>
                    </p:oleObj>
                  </mc:Choice>
                  <mc:Fallback>
                    <p:oleObj name="CorelDRAW!" r:id="rId11" imgW="119926" imgH="56913" progId="">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24" y="2160"/>
                            <a:ext cx="1038" cy="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Line 567"/>
              <p:cNvSpPr>
                <a:spLocks noChangeShapeType="1"/>
              </p:cNvSpPr>
              <p:nvPr/>
            </p:nvSpPr>
            <p:spPr bwMode="auto">
              <a:xfrm>
                <a:off x="3840" y="2832"/>
                <a:ext cx="0" cy="2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s-MX"/>
              </a:p>
            </p:txBody>
          </p:sp>
          <p:sp>
            <p:nvSpPr>
              <p:cNvPr id="16" name="Line 568"/>
              <p:cNvSpPr>
                <a:spLocks noChangeShapeType="1"/>
              </p:cNvSpPr>
              <p:nvPr/>
            </p:nvSpPr>
            <p:spPr bwMode="auto">
              <a:xfrm>
                <a:off x="2736" y="2448"/>
                <a:ext cx="24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s-MX"/>
              </a:p>
            </p:txBody>
          </p:sp>
          <p:sp>
            <p:nvSpPr>
              <p:cNvPr id="17" name="Line 569"/>
              <p:cNvSpPr>
                <a:spLocks noChangeShapeType="1"/>
              </p:cNvSpPr>
              <p:nvPr/>
            </p:nvSpPr>
            <p:spPr bwMode="auto">
              <a:xfrm flipH="1">
                <a:off x="1776" y="3168"/>
                <a:ext cx="57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s-MX"/>
              </a:p>
            </p:txBody>
          </p:sp>
          <p:pic>
            <p:nvPicPr>
              <p:cNvPr id="18" name="Picture 57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872" y="3216"/>
                <a:ext cx="396"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57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20" y="3744"/>
                <a:ext cx="648"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 name="Object 148"/>
              <p:cNvGraphicFramePr>
                <a:graphicFrameLocks noChangeAspect="1"/>
              </p:cNvGraphicFramePr>
              <p:nvPr/>
            </p:nvGraphicFramePr>
            <p:xfrm>
              <a:off x="1440" y="3840"/>
              <a:ext cx="746" cy="670"/>
            </p:xfrm>
            <a:graphic>
              <a:graphicData uri="http://schemas.openxmlformats.org/presentationml/2006/ole">
                <mc:AlternateContent xmlns:mc="http://schemas.openxmlformats.org/markup-compatibility/2006">
                  <mc:Choice xmlns:v="urn:schemas-microsoft-com:vml" Requires="v">
                    <p:oleObj name="CorelDRAW!" r:id="rId15" imgW="244557" imgH="219668" progId="">
                      <p:embed/>
                    </p:oleObj>
                  </mc:Choice>
                  <mc:Fallback>
                    <p:oleObj name="CorelDRAW!" r:id="rId15" imgW="244557" imgH="219668" progId="">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440" y="3840"/>
                            <a:ext cx="746" cy="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 name="Line 573"/>
              <p:cNvSpPr>
                <a:spLocks noChangeShapeType="1"/>
              </p:cNvSpPr>
              <p:nvPr/>
            </p:nvSpPr>
            <p:spPr bwMode="auto">
              <a:xfrm>
                <a:off x="864" y="3696"/>
                <a:ext cx="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2" name="Line 574"/>
              <p:cNvSpPr>
                <a:spLocks noChangeShapeType="1"/>
              </p:cNvSpPr>
              <p:nvPr/>
            </p:nvSpPr>
            <p:spPr bwMode="auto">
              <a:xfrm>
                <a:off x="864" y="4224"/>
                <a:ext cx="43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s-MX"/>
              </a:p>
            </p:txBody>
          </p:sp>
          <p:sp>
            <p:nvSpPr>
              <p:cNvPr id="23" name="Line 575"/>
              <p:cNvSpPr>
                <a:spLocks noChangeShapeType="1"/>
              </p:cNvSpPr>
              <p:nvPr/>
            </p:nvSpPr>
            <p:spPr bwMode="auto">
              <a:xfrm>
                <a:off x="2256" y="4224"/>
                <a:ext cx="67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s-MX"/>
              </a:p>
            </p:txBody>
          </p:sp>
          <p:sp>
            <p:nvSpPr>
              <p:cNvPr id="24" name="Text Box 576"/>
              <p:cNvSpPr txBox="1">
                <a:spLocks noChangeArrowheads="1"/>
              </p:cNvSpPr>
              <p:nvPr/>
            </p:nvSpPr>
            <p:spPr bwMode="auto">
              <a:xfrm>
                <a:off x="2870" y="1850"/>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s-MX" altLang="es-MX" sz="2400">
                  <a:latin typeface="Times New Roman" panose="02020603050405020304" pitchFamily="18" charset="0"/>
                </a:endParaRPr>
              </a:p>
            </p:txBody>
          </p:sp>
          <p:sp>
            <p:nvSpPr>
              <p:cNvPr id="25" name="Rectangle 577"/>
              <p:cNvSpPr>
                <a:spLocks noChangeArrowheads="1"/>
              </p:cNvSpPr>
              <p:nvPr/>
            </p:nvSpPr>
            <p:spPr bwMode="auto">
              <a:xfrm>
                <a:off x="2448" y="1776"/>
                <a:ext cx="172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_tradnl" altLang="es-MX" sz="1400" b="1">
                    <a:latin typeface="Lucida Sans Unicode" panose="020B0602030504020204" pitchFamily="34" charset="0"/>
                  </a:rPr>
                  <a:t>LABORATORIO PRODUCTOR</a:t>
                </a:r>
                <a:r>
                  <a:rPr lang="es-ES_tradnl" altLang="es-MX" sz="1200" b="1">
                    <a:latin typeface="Lucida Sans Unicode" panose="020B0602030504020204" pitchFamily="34" charset="0"/>
                  </a:rPr>
                  <a:t> </a:t>
                </a:r>
              </a:p>
            </p:txBody>
          </p:sp>
          <p:sp>
            <p:nvSpPr>
              <p:cNvPr id="26" name="Text Box 578"/>
              <p:cNvSpPr txBox="1">
                <a:spLocks noChangeArrowheads="1"/>
              </p:cNvSpPr>
              <p:nvPr/>
            </p:nvSpPr>
            <p:spPr bwMode="auto">
              <a:xfrm>
                <a:off x="1728" y="2640"/>
                <a:ext cx="90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_tradnl" altLang="es-MX" sz="1400" b="1"/>
                  <a:t>AEROPUERTO</a:t>
                </a:r>
              </a:p>
            </p:txBody>
          </p:sp>
          <p:sp>
            <p:nvSpPr>
              <p:cNvPr id="27" name="Text Box 579"/>
              <p:cNvSpPr txBox="1">
                <a:spLocks noChangeArrowheads="1"/>
              </p:cNvSpPr>
              <p:nvPr/>
            </p:nvSpPr>
            <p:spPr bwMode="auto">
              <a:xfrm>
                <a:off x="2976" y="2640"/>
                <a:ext cx="124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_tradnl" altLang="es-MX" sz="1400" b="1"/>
                  <a:t>ALMACEN CENTRAL</a:t>
                </a:r>
                <a:endParaRPr lang="es-ES_tradnl" altLang="es-MX" sz="2400">
                  <a:latin typeface="Times New Roman" panose="02020603050405020304" pitchFamily="18" charset="0"/>
                </a:endParaRPr>
              </a:p>
            </p:txBody>
          </p:sp>
          <p:sp>
            <p:nvSpPr>
              <p:cNvPr id="28" name="Line 580"/>
              <p:cNvSpPr>
                <a:spLocks noChangeShapeType="1"/>
              </p:cNvSpPr>
              <p:nvPr/>
            </p:nvSpPr>
            <p:spPr bwMode="auto">
              <a:xfrm>
                <a:off x="3936" y="3216"/>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9" name="Text Box 581"/>
              <p:cNvSpPr txBox="1">
                <a:spLocks noChangeArrowheads="1"/>
              </p:cNvSpPr>
              <p:nvPr/>
            </p:nvSpPr>
            <p:spPr bwMode="auto">
              <a:xfrm>
                <a:off x="2016" y="3504"/>
                <a:ext cx="197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_tradnl" altLang="es-MX" sz="1400" b="1"/>
                  <a:t>ALMACEN REGIONAL / DISTRITAL</a:t>
                </a:r>
                <a:endParaRPr lang="es-ES_tradnl" altLang="es-MX" sz="2400">
                  <a:latin typeface="Times New Roman" panose="02020603050405020304" pitchFamily="18" charset="0"/>
                </a:endParaRPr>
              </a:p>
            </p:txBody>
          </p:sp>
          <p:sp>
            <p:nvSpPr>
              <p:cNvPr id="30" name="Text Box 582"/>
              <p:cNvSpPr txBox="1">
                <a:spLocks noChangeArrowheads="1"/>
              </p:cNvSpPr>
              <p:nvPr/>
            </p:nvSpPr>
            <p:spPr bwMode="auto">
              <a:xfrm>
                <a:off x="528" y="3408"/>
                <a:ext cx="1298"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_tradnl" altLang="es-MX" sz="1400" b="1"/>
                  <a:t>   ALMACEN LOCAL</a:t>
                </a:r>
              </a:p>
              <a:p>
                <a:r>
                  <a:rPr lang="es-ES_tradnl" altLang="es-MX" sz="1400" b="1"/>
                  <a:t> (CENTRO DE SALUD)</a:t>
                </a:r>
                <a:endParaRPr lang="es-ES_tradnl" altLang="es-MX" sz="2400">
                  <a:latin typeface="Times New Roman" panose="02020603050405020304" pitchFamily="18" charset="0"/>
                </a:endParaRPr>
              </a:p>
            </p:txBody>
          </p:sp>
          <p:sp>
            <p:nvSpPr>
              <p:cNvPr id="31" name="Text Box 583"/>
              <p:cNvSpPr txBox="1">
                <a:spLocks noChangeArrowheads="1"/>
              </p:cNvSpPr>
              <p:nvPr/>
            </p:nvSpPr>
            <p:spPr bwMode="auto">
              <a:xfrm>
                <a:off x="1344" y="4464"/>
                <a:ext cx="99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_tradnl" altLang="es-MX" sz="1400" b="1"/>
                  <a:t>VACUNADORES</a:t>
                </a:r>
              </a:p>
            </p:txBody>
          </p:sp>
          <p:sp>
            <p:nvSpPr>
              <p:cNvPr id="32" name="Text Box 584"/>
              <p:cNvSpPr txBox="1">
                <a:spLocks noChangeArrowheads="1"/>
              </p:cNvSpPr>
              <p:nvPr/>
            </p:nvSpPr>
            <p:spPr bwMode="auto">
              <a:xfrm>
                <a:off x="2928" y="4512"/>
                <a:ext cx="109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_tradnl" altLang="es-MX" sz="1400" b="1"/>
                  <a:t>MADRE Y NIÑO(A)</a:t>
                </a:r>
              </a:p>
            </p:txBody>
          </p:sp>
        </p:grpSp>
      </p:grpSp>
    </p:spTree>
    <p:extLst>
      <p:ext uri="{BB962C8B-B14F-4D97-AF65-F5344CB8AC3E}">
        <p14:creationId xmlns:p14="http://schemas.microsoft.com/office/powerpoint/2010/main" val="2057899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p:cNvSpPr txBox="1"/>
          <p:nvPr/>
        </p:nvSpPr>
        <p:spPr>
          <a:xfrm>
            <a:off x="3051671" y="473724"/>
            <a:ext cx="5210979" cy="369332"/>
          </a:xfrm>
          <a:prstGeom prst="rect">
            <a:avLst/>
          </a:prstGeom>
          <a:noFill/>
        </p:spPr>
        <p:txBody>
          <a:bodyPr wrap="square" rtlCol="0">
            <a:spAutoFit/>
          </a:bodyPr>
          <a:lstStyle/>
          <a:p>
            <a:r>
              <a:rPr lang="es-ES" b="1" dirty="0"/>
              <a:t>TERMOS </a:t>
            </a:r>
            <a:r>
              <a:rPr lang="es-ES" dirty="0"/>
              <a:t> </a:t>
            </a:r>
            <a:endParaRPr lang="es-CO"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904" y="2217106"/>
            <a:ext cx="2236221" cy="229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3051671" y="940643"/>
            <a:ext cx="8905301" cy="5078313"/>
          </a:xfrm>
          <a:prstGeom prst="rect">
            <a:avLst/>
          </a:prstGeom>
        </p:spPr>
        <p:txBody>
          <a:bodyPr wrap="square">
            <a:spAutoFit/>
          </a:bodyPr>
          <a:lstStyle/>
          <a:p>
            <a:pPr algn="just">
              <a:buFont typeface="Arial" panose="020B0604020202020204" pitchFamily="34" charset="0"/>
              <a:buChar char="•"/>
            </a:pPr>
            <a:r>
              <a:rPr lang="es-ES_tradnl" altLang="es-MX" b="1" dirty="0">
                <a:latin typeface="Arial Narrow" panose="020B0606020202030204" pitchFamily="34" charset="0"/>
              </a:rPr>
              <a:t>Los termos son recipientes de pequeñas dimensiones, fabricados con paredes aislantes de </a:t>
            </a:r>
            <a:r>
              <a:rPr lang="es-ES_tradnl" altLang="es-MX" b="1" dirty="0" err="1">
                <a:latin typeface="Arial Narrow" panose="020B0606020202030204" pitchFamily="34" charset="0"/>
              </a:rPr>
              <a:t>poliestireno</a:t>
            </a:r>
            <a:r>
              <a:rPr lang="es-ES_tradnl" altLang="es-MX" b="1" dirty="0">
                <a:latin typeface="Arial Narrow" panose="020B0606020202030204" pitchFamily="34" charset="0"/>
              </a:rPr>
              <a:t> o poliuretano, </a:t>
            </a:r>
            <a:r>
              <a:rPr lang="es-ES_tradnl" altLang="es-MX" b="1" i="1" dirty="0">
                <a:latin typeface="Arial Narrow" panose="020B0606020202030204" pitchFamily="34" charset="0"/>
              </a:rPr>
              <a:t>que pueden tener o no revestimiento</a:t>
            </a:r>
            <a:r>
              <a:rPr lang="es-ES_tradnl" altLang="es-MX" b="1" dirty="0">
                <a:latin typeface="Arial Narrow" panose="020B0606020202030204" pitchFamily="34" charset="0"/>
              </a:rPr>
              <a:t>. S</a:t>
            </a:r>
          </a:p>
          <a:p>
            <a:pPr algn="just">
              <a:buFont typeface="Arial" panose="020B0604020202020204" pitchFamily="34" charset="0"/>
              <a:buChar char="•"/>
            </a:pPr>
            <a:endParaRPr lang="es-ES_tradnl" altLang="es-MX" b="1" dirty="0">
              <a:latin typeface="Arial Narrow" panose="020B0606020202030204" pitchFamily="34" charset="0"/>
            </a:endParaRPr>
          </a:p>
          <a:p>
            <a:pPr algn="just">
              <a:buFont typeface="Arial" panose="020B0604020202020204" pitchFamily="34" charset="0"/>
              <a:buChar char="•"/>
            </a:pPr>
            <a:r>
              <a:rPr lang="es-ES_tradnl" altLang="es-MX" b="1" dirty="0">
                <a:latin typeface="Arial Narrow" panose="020B0606020202030204" pitchFamily="34" charset="0"/>
              </a:rPr>
              <a:t>Se utilizan para transportar vacunas entre el nivel central, regional y local y también en las actividades de vacunación </a:t>
            </a:r>
            <a:r>
              <a:rPr lang="es-ES_tradnl" altLang="es-MX" b="1" dirty="0" err="1">
                <a:latin typeface="Arial Narrow" panose="020B0606020202030204" pitchFamily="34" charset="0"/>
              </a:rPr>
              <a:t>intra</a:t>
            </a:r>
            <a:r>
              <a:rPr lang="es-ES_tradnl" altLang="es-MX" b="1" dirty="0">
                <a:latin typeface="Arial Narrow" panose="020B0606020202030204" pitchFamily="34" charset="0"/>
              </a:rPr>
              <a:t> y extra mural.</a:t>
            </a:r>
          </a:p>
          <a:p>
            <a:pPr algn="just">
              <a:buFont typeface="Arial" panose="020B0604020202020204" pitchFamily="34" charset="0"/>
              <a:buChar char="•"/>
            </a:pPr>
            <a:endParaRPr lang="es-ES_tradnl" altLang="es-MX" b="1" dirty="0">
              <a:latin typeface="Arial Narrow" panose="020B0606020202030204" pitchFamily="34" charset="0"/>
            </a:endParaRPr>
          </a:p>
          <a:p>
            <a:pPr>
              <a:buFont typeface="Arial" panose="020B0604020202020204" pitchFamily="34" charset="0"/>
              <a:buChar char="•"/>
            </a:pPr>
            <a:r>
              <a:rPr lang="es-ES_tradnl" altLang="es-MX" b="1" dirty="0">
                <a:latin typeface="Arial Narrow" panose="020B0606020202030204" pitchFamily="34" charset="0"/>
              </a:rPr>
              <a:t>Los termos pueden mantener y conservar una temperatura de entre +2 </a:t>
            </a:r>
            <a:r>
              <a:rPr lang="es-ES_tradnl" altLang="es-MX" b="1" dirty="0" err="1">
                <a:latin typeface="Arial Narrow" panose="020B0606020202030204" pitchFamily="34" charset="0"/>
              </a:rPr>
              <a:t>ºC</a:t>
            </a:r>
            <a:r>
              <a:rPr lang="es-ES_tradnl" altLang="es-MX" b="1" dirty="0">
                <a:latin typeface="Arial Narrow" panose="020B0606020202030204" pitchFamily="34" charset="0"/>
              </a:rPr>
              <a:t> y +8 </a:t>
            </a:r>
            <a:r>
              <a:rPr lang="es-ES_tradnl" altLang="es-MX" b="1" dirty="0" err="1">
                <a:latin typeface="Arial Narrow" panose="020B0606020202030204" pitchFamily="34" charset="0"/>
              </a:rPr>
              <a:t>ºC</a:t>
            </a:r>
            <a:r>
              <a:rPr lang="es-ES_tradnl" altLang="es-MX" b="1" dirty="0">
                <a:latin typeface="Arial Narrow" panose="020B0606020202030204" pitchFamily="34" charset="0"/>
              </a:rPr>
              <a:t> , </a:t>
            </a:r>
          </a:p>
          <a:p>
            <a:pPr marL="457200" indent="-457200" fontAlgn="auto">
              <a:spcBef>
                <a:spcPts val="0"/>
              </a:spcBef>
              <a:spcAft>
                <a:spcPts val="0"/>
              </a:spcAft>
              <a:buFont typeface="Wingdings" pitchFamily="2" charset="2"/>
              <a:buChar char="§"/>
              <a:defRPr/>
            </a:pPr>
            <a:r>
              <a:rPr lang="es-ES_tradnl" b="1" dirty="0">
                <a:latin typeface="Arial Narrow" pitchFamily="34" charset="0"/>
              </a:rPr>
              <a:t>Duración de 12 a 48 horas aproximadamente.</a:t>
            </a:r>
          </a:p>
          <a:p>
            <a:pPr marL="457200" indent="-457200" fontAlgn="auto">
              <a:spcBef>
                <a:spcPts val="0"/>
              </a:spcBef>
              <a:spcAft>
                <a:spcPts val="0"/>
              </a:spcAft>
              <a:buFont typeface="Wingdings" pitchFamily="2" charset="2"/>
              <a:buChar char="§"/>
              <a:defRPr/>
            </a:pPr>
            <a:endParaRPr lang="es-ES" b="1" dirty="0">
              <a:latin typeface="Arial Narrow" pitchFamily="34" charset="0"/>
            </a:endParaRPr>
          </a:p>
          <a:p>
            <a:pPr marL="457200" indent="-457200" fontAlgn="auto">
              <a:spcBef>
                <a:spcPts val="0"/>
              </a:spcBef>
              <a:spcAft>
                <a:spcPts val="0"/>
              </a:spcAft>
              <a:buFont typeface="Wingdings" pitchFamily="2" charset="2"/>
              <a:buChar char="§"/>
              <a:defRPr/>
            </a:pPr>
            <a:r>
              <a:rPr lang="es-ES" b="1" dirty="0">
                <a:latin typeface="Arial Narrow" pitchFamily="34" charset="0"/>
              </a:rPr>
              <a:t>No colocar sobre el piso.</a:t>
            </a:r>
          </a:p>
          <a:p>
            <a:pPr fontAlgn="auto">
              <a:spcBef>
                <a:spcPts val="0"/>
              </a:spcBef>
              <a:spcAft>
                <a:spcPts val="0"/>
              </a:spcAft>
              <a:defRPr/>
            </a:pPr>
            <a:endParaRPr lang="es-ES" b="1" dirty="0">
              <a:latin typeface="Arial Narrow" pitchFamily="34" charset="0"/>
            </a:endParaRPr>
          </a:p>
          <a:p>
            <a:pPr marL="457200" indent="-457200" fontAlgn="auto">
              <a:spcBef>
                <a:spcPts val="0"/>
              </a:spcBef>
              <a:spcAft>
                <a:spcPts val="0"/>
              </a:spcAft>
              <a:buFont typeface="Wingdings" pitchFamily="2" charset="2"/>
              <a:buChar char="§"/>
              <a:defRPr/>
            </a:pPr>
            <a:r>
              <a:rPr lang="es-ES" b="1" dirty="0">
                <a:latin typeface="Arial Narrow" pitchFamily="34" charset="0"/>
              </a:rPr>
              <a:t>No sentarse sobre ellos. </a:t>
            </a:r>
          </a:p>
          <a:p>
            <a:pPr marL="457200" indent="-457200" fontAlgn="auto">
              <a:spcBef>
                <a:spcPts val="0"/>
              </a:spcBef>
              <a:spcAft>
                <a:spcPts val="0"/>
              </a:spcAft>
              <a:buFont typeface="Wingdings" pitchFamily="2" charset="2"/>
              <a:buChar char="§"/>
              <a:defRPr/>
            </a:pPr>
            <a:endParaRPr lang="es-ES" b="1" dirty="0">
              <a:latin typeface="Arial Narrow" pitchFamily="34" charset="0"/>
            </a:endParaRPr>
          </a:p>
          <a:p>
            <a:pPr marL="457200" indent="-457200" fontAlgn="auto">
              <a:spcBef>
                <a:spcPts val="0"/>
              </a:spcBef>
              <a:spcAft>
                <a:spcPts val="0"/>
              </a:spcAft>
              <a:buFont typeface="Wingdings" pitchFamily="2" charset="2"/>
              <a:buChar char="§"/>
              <a:defRPr/>
            </a:pPr>
            <a:r>
              <a:rPr lang="es-ES" b="1" dirty="0">
                <a:latin typeface="Arial Narrow" pitchFamily="34" charset="0"/>
              </a:rPr>
              <a:t>Vacuna aislada del paquete </a:t>
            </a:r>
            <a:r>
              <a:rPr lang="es-ES" b="1" dirty="0" err="1">
                <a:latin typeface="Arial Narrow" pitchFamily="34" charset="0"/>
              </a:rPr>
              <a:t>hielero</a:t>
            </a:r>
            <a:r>
              <a:rPr lang="es-ES" b="1" dirty="0">
                <a:latin typeface="Arial Narrow" pitchFamily="34" charset="0"/>
              </a:rPr>
              <a:t>.</a:t>
            </a:r>
          </a:p>
          <a:p>
            <a:pPr marL="457200" indent="-457200" fontAlgn="auto">
              <a:spcBef>
                <a:spcPts val="0"/>
              </a:spcBef>
              <a:spcAft>
                <a:spcPts val="0"/>
              </a:spcAft>
              <a:buFont typeface="Wingdings" pitchFamily="2" charset="2"/>
              <a:buChar char="§"/>
              <a:defRPr/>
            </a:pPr>
            <a:endParaRPr lang="es-ES" b="1" dirty="0">
              <a:latin typeface="Arial Narrow" pitchFamily="34" charset="0"/>
            </a:endParaRPr>
          </a:p>
          <a:p>
            <a:pPr marL="457200" indent="-457200" fontAlgn="auto">
              <a:spcBef>
                <a:spcPts val="0"/>
              </a:spcBef>
              <a:spcAft>
                <a:spcPts val="0"/>
              </a:spcAft>
              <a:buFont typeface="Wingdings" pitchFamily="2" charset="2"/>
              <a:buChar char="§"/>
              <a:defRPr/>
            </a:pPr>
            <a:r>
              <a:rPr lang="es-ES" b="1" dirty="0">
                <a:latin typeface="Arial Narrow" pitchFamily="34" charset="0"/>
              </a:rPr>
              <a:t>Llevarlo en forma uniforme.</a:t>
            </a:r>
          </a:p>
          <a:p>
            <a:pPr marL="457200" indent="-457200" fontAlgn="auto">
              <a:spcBef>
                <a:spcPts val="0"/>
              </a:spcBef>
              <a:spcAft>
                <a:spcPts val="0"/>
              </a:spcAft>
              <a:buFont typeface="Wingdings" pitchFamily="2" charset="2"/>
              <a:buChar char="§"/>
              <a:defRPr/>
            </a:pPr>
            <a:endParaRPr lang="es-ES" b="1" dirty="0">
              <a:latin typeface="Arial Narrow" pitchFamily="34" charset="0"/>
            </a:endParaRPr>
          </a:p>
          <a:p>
            <a:pPr marL="457200" indent="-457200" fontAlgn="auto">
              <a:spcBef>
                <a:spcPts val="0"/>
              </a:spcBef>
              <a:spcAft>
                <a:spcPts val="0"/>
              </a:spcAft>
              <a:buFont typeface="Wingdings" pitchFamily="2" charset="2"/>
              <a:buChar char="§"/>
              <a:defRPr/>
            </a:pPr>
            <a:r>
              <a:rPr lang="es-ES" b="1" dirty="0">
                <a:latin typeface="Arial Narrow" pitchFamily="34" charset="0"/>
              </a:rPr>
              <a:t>Utilizar las pilas  correspondientes</a:t>
            </a:r>
            <a:endParaRPr lang="es-ES" altLang="es-MX" b="1" dirty="0">
              <a:latin typeface="Arial Narrow" panose="020B0606020202030204" pitchFamily="34" charset="0"/>
            </a:endParaRPr>
          </a:p>
        </p:txBody>
      </p:sp>
    </p:spTree>
    <p:extLst>
      <p:ext uri="{BB962C8B-B14F-4D97-AF65-F5344CB8AC3E}">
        <p14:creationId xmlns:p14="http://schemas.microsoft.com/office/powerpoint/2010/main" val="2698242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904" y="800311"/>
            <a:ext cx="8270875"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65569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p:cNvSpPr/>
          <p:nvPr/>
        </p:nvSpPr>
        <p:spPr>
          <a:xfrm>
            <a:off x="1795340" y="578253"/>
            <a:ext cx="5957272" cy="369332"/>
          </a:xfrm>
          <a:prstGeom prst="rect">
            <a:avLst/>
          </a:prstGeom>
        </p:spPr>
        <p:txBody>
          <a:bodyPr wrap="none">
            <a:spAutoFit/>
          </a:bodyPr>
          <a:lstStyle/>
          <a:p>
            <a:pPr algn="ctr"/>
            <a:r>
              <a:rPr lang="es-ES_tradnl" altLang="es-MX" b="1" dirty="0">
                <a:solidFill>
                  <a:srgbClr val="C00000"/>
                </a:solidFill>
                <a:latin typeface="Arial Black" panose="020B0A04020102020204" pitchFamily="34" charset="0"/>
              </a:rPr>
              <a:t>REGISTRO Y CONTROL DE LA TEMPERATURA</a:t>
            </a:r>
            <a:endParaRPr lang="es-ES" altLang="es-MX" dirty="0">
              <a:solidFill>
                <a:srgbClr val="C00000"/>
              </a:solidFill>
              <a:latin typeface="Arial Black" panose="020B0A04020102020204" pitchFamily="34" charset="0"/>
            </a:endParaRPr>
          </a:p>
        </p:txBody>
      </p:sp>
      <p:sp>
        <p:nvSpPr>
          <p:cNvPr id="3" name="3 Rectángulo"/>
          <p:cNvSpPr/>
          <p:nvPr/>
        </p:nvSpPr>
        <p:spPr>
          <a:xfrm>
            <a:off x="253517" y="1389513"/>
            <a:ext cx="4689250" cy="3785652"/>
          </a:xfrm>
          <a:prstGeom prst="rect">
            <a:avLst/>
          </a:prstGeom>
        </p:spPr>
        <p:txBody>
          <a:bodyPr wrap="square">
            <a:spAutoFit/>
          </a:bodyPr>
          <a:lstStyle/>
          <a:p>
            <a:pPr marL="457200" indent="-457200" fontAlgn="auto">
              <a:spcBef>
                <a:spcPts val="0"/>
              </a:spcBef>
              <a:spcAft>
                <a:spcPts val="0"/>
              </a:spcAft>
              <a:buFont typeface="Arial" pitchFamily="34" charset="0"/>
              <a:buChar char="•"/>
              <a:defRPr/>
            </a:pPr>
            <a:r>
              <a:rPr lang="es-ES_tradnl" sz="1600" b="1" dirty="0">
                <a:latin typeface="Arial Narrow" pitchFamily="34" charset="0"/>
                <a:cs typeface="+mn-cs"/>
              </a:rPr>
              <a:t>La temperatura de la cadena de frío debe registrarse diariamente en una tarjeta de control.  </a:t>
            </a:r>
          </a:p>
          <a:p>
            <a:pPr marL="457200" indent="-457200" fontAlgn="auto">
              <a:spcBef>
                <a:spcPts val="0"/>
              </a:spcBef>
              <a:spcAft>
                <a:spcPts val="0"/>
              </a:spcAft>
              <a:buFont typeface="Arial" pitchFamily="34" charset="0"/>
              <a:buChar char="•"/>
              <a:defRPr/>
            </a:pPr>
            <a:endParaRPr lang="es-ES" sz="1600" b="1" dirty="0">
              <a:latin typeface="Arial Narrow" pitchFamily="34" charset="0"/>
              <a:cs typeface="+mn-cs"/>
            </a:endParaRPr>
          </a:p>
          <a:p>
            <a:pPr marL="457200" indent="-457200" fontAlgn="auto">
              <a:spcBef>
                <a:spcPts val="0"/>
              </a:spcBef>
              <a:spcAft>
                <a:spcPts val="0"/>
              </a:spcAft>
              <a:buFont typeface="Arial" pitchFamily="34" charset="0"/>
              <a:buChar char="•"/>
              <a:defRPr/>
            </a:pPr>
            <a:r>
              <a:rPr lang="es-ES_tradnl" sz="1600" b="1" dirty="0">
                <a:latin typeface="Arial Narrow" pitchFamily="34" charset="0"/>
                <a:cs typeface="+mn-cs"/>
              </a:rPr>
              <a:t>Se toma en la mañana y la otra al finalizar la jornada</a:t>
            </a:r>
            <a:r>
              <a:rPr lang="es-ES_tradnl" sz="1600" b="1" dirty="0">
                <a:latin typeface="Arial Narrow" pitchFamily="34" charset="0"/>
              </a:rPr>
              <a:t>,  y en la noche.</a:t>
            </a:r>
            <a:endParaRPr lang="es-ES_tradnl" sz="1600" b="1" dirty="0">
              <a:latin typeface="Arial Narrow" pitchFamily="34" charset="0"/>
              <a:cs typeface="+mn-cs"/>
            </a:endParaRPr>
          </a:p>
          <a:p>
            <a:pPr marL="457200" indent="-457200" fontAlgn="auto">
              <a:spcBef>
                <a:spcPts val="0"/>
              </a:spcBef>
              <a:spcAft>
                <a:spcPts val="0"/>
              </a:spcAft>
              <a:buFont typeface="Arial" pitchFamily="34" charset="0"/>
              <a:buChar char="•"/>
              <a:defRPr/>
            </a:pPr>
            <a:endParaRPr lang="es-ES_tradnl" sz="1600" b="1" dirty="0">
              <a:latin typeface="Arial Narrow" pitchFamily="34" charset="0"/>
              <a:cs typeface="+mn-cs"/>
            </a:endParaRPr>
          </a:p>
          <a:p>
            <a:pPr marL="457200" indent="-457200" fontAlgn="auto">
              <a:spcBef>
                <a:spcPts val="0"/>
              </a:spcBef>
              <a:spcAft>
                <a:spcPts val="0"/>
              </a:spcAft>
              <a:buFont typeface="Arial" pitchFamily="34" charset="0"/>
              <a:buChar char="•"/>
              <a:defRPr/>
            </a:pPr>
            <a:r>
              <a:rPr lang="es-ES_tradnl" sz="1600" b="1" dirty="0">
                <a:latin typeface="Arial Narrow" pitchFamily="34" charset="0"/>
                <a:cs typeface="+mn-cs"/>
              </a:rPr>
              <a:t>Mediante el registro diario de la temperatura, se pueden conocer también las condiciones operativas de los equipos frigoríficos, lo que permitirá identificar y prevenir problemas de orden técnico.</a:t>
            </a:r>
          </a:p>
          <a:p>
            <a:pPr fontAlgn="auto">
              <a:spcBef>
                <a:spcPts val="0"/>
              </a:spcBef>
              <a:spcAft>
                <a:spcPts val="0"/>
              </a:spcAft>
              <a:defRPr/>
            </a:pPr>
            <a:endParaRPr lang="es-ES_tradnl" sz="1600" b="1" dirty="0">
              <a:latin typeface="Arial Narrow" pitchFamily="34" charset="0"/>
              <a:cs typeface="+mn-cs"/>
            </a:endParaRPr>
          </a:p>
          <a:p>
            <a:pPr fontAlgn="auto">
              <a:spcBef>
                <a:spcPts val="0"/>
              </a:spcBef>
              <a:spcAft>
                <a:spcPts val="0"/>
              </a:spcAft>
              <a:defRPr/>
            </a:pPr>
            <a:r>
              <a:rPr lang="es-ES_tradnl" sz="1600" dirty="0">
                <a:latin typeface="+mn-lt"/>
                <a:cs typeface="+mn-cs"/>
              </a:rPr>
              <a:t>•    </a:t>
            </a:r>
            <a:r>
              <a:rPr lang="es-ES_tradnl" sz="1600" b="1" dirty="0">
                <a:latin typeface="Arial Narrow" pitchFamily="34" charset="0"/>
                <a:cs typeface="+mn-cs"/>
              </a:rPr>
              <a:t>Comprobar que la puerta del refrigerador esté 						debidamente cerrada.</a:t>
            </a:r>
            <a:endParaRPr lang="es-ES" sz="1600" b="1" dirty="0">
              <a:latin typeface="Arial Narrow" pitchFamily="34" charset="0"/>
              <a:cs typeface="+mn-cs"/>
            </a:endParaRPr>
          </a:p>
          <a:p>
            <a:pPr marL="457200" indent="-457200" fontAlgn="auto">
              <a:spcBef>
                <a:spcPts val="0"/>
              </a:spcBef>
              <a:spcAft>
                <a:spcPts val="0"/>
              </a:spcAft>
              <a:buFont typeface="Arial" pitchFamily="34" charset="0"/>
              <a:buChar char="•"/>
              <a:defRPr/>
            </a:pPr>
            <a:endParaRPr lang="es-ES" sz="1600" b="1" dirty="0">
              <a:latin typeface="Arial Narrow" pitchFamily="34" charset="0"/>
              <a:cs typeface="+mn-cs"/>
            </a:endParaRPr>
          </a:p>
        </p:txBody>
      </p:sp>
      <p:grpSp>
        <p:nvGrpSpPr>
          <p:cNvPr id="4" name="14 Grupo"/>
          <p:cNvGrpSpPr>
            <a:grpSpLocks/>
          </p:cNvGrpSpPr>
          <p:nvPr/>
        </p:nvGrpSpPr>
        <p:grpSpPr bwMode="auto">
          <a:xfrm>
            <a:off x="5897142" y="1223009"/>
            <a:ext cx="5487138" cy="3566127"/>
            <a:chOff x="900113" y="1268760"/>
            <a:chExt cx="7848351" cy="5158509"/>
          </a:xfrm>
        </p:grpSpPr>
        <p:sp>
          <p:nvSpPr>
            <p:cNvPr id="5" name="Text Box 4"/>
            <p:cNvSpPr txBox="1">
              <a:spLocks noChangeArrowheads="1"/>
            </p:cNvSpPr>
            <p:nvPr/>
          </p:nvSpPr>
          <p:spPr bwMode="auto">
            <a:xfrm>
              <a:off x="900113" y="2414588"/>
              <a:ext cx="2016124" cy="3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MX" altLang="es-MX" sz="1100" b="1"/>
                <a:t>HORA Y FECHA</a:t>
              </a:r>
              <a:endParaRPr lang="es-ES" altLang="es-MX" sz="1100" b="1"/>
            </a:p>
          </p:txBody>
        </p:sp>
        <p:sp>
          <p:nvSpPr>
            <p:cNvPr id="6" name="Text Box 7"/>
            <p:cNvSpPr txBox="1">
              <a:spLocks noChangeArrowheads="1"/>
            </p:cNvSpPr>
            <p:nvPr/>
          </p:nvSpPr>
          <p:spPr bwMode="auto">
            <a:xfrm>
              <a:off x="900113" y="2932113"/>
              <a:ext cx="2087562" cy="6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MX" altLang="es-MX" sz="1100" b="1" dirty="0"/>
                <a:t>TEMPERATURA </a:t>
              </a:r>
            </a:p>
            <a:p>
              <a:r>
                <a:rPr lang="es-MX" altLang="es-MX" sz="1100" b="1" dirty="0"/>
                <a:t>REFRIGERADOR</a:t>
              </a:r>
              <a:endParaRPr lang="es-ES" altLang="es-MX" sz="1100" b="1" dirty="0"/>
            </a:p>
          </p:txBody>
        </p:sp>
        <p:sp>
          <p:nvSpPr>
            <p:cNvPr id="7" name="Text Box 9"/>
            <p:cNvSpPr txBox="1">
              <a:spLocks noChangeArrowheads="1"/>
            </p:cNvSpPr>
            <p:nvPr/>
          </p:nvSpPr>
          <p:spPr bwMode="auto">
            <a:xfrm>
              <a:off x="971550" y="4011613"/>
              <a:ext cx="2087563" cy="6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MX" altLang="es-MX" sz="1100" b="1" dirty="0"/>
                <a:t>TEMPERATURA </a:t>
              </a:r>
            </a:p>
            <a:p>
              <a:r>
                <a:rPr lang="es-MX" altLang="es-MX" sz="1100" b="1" dirty="0"/>
                <a:t>AMBIENTE</a:t>
              </a:r>
              <a:endParaRPr lang="es-ES" altLang="es-MX" sz="1100" b="1" dirty="0"/>
            </a:p>
          </p:txBody>
        </p:sp>
        <p:sp>
          <p:nvSpPr>
            <p:cNvPr id="8" name="Text Box 11"/>
            <p:cNvSpPr txBox="1">
              <a:spLocks noChangeArrowheads="1"/>
            </p:cNvSpPr>
            <p:nvPr/>
          </p:nvSpPr>
          <p:spPr bwMode="auto">
            <a:xfrm>
              <a:off x="1042987" y="5294314"/>
              <a:ext cx="1368425" cy="3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MX" altLang="es-MX" sz="1100" b="1"/>
                <a:t>TECLADO</a:t>
              </a:r>
              <a:endParaRPr lang="es-ES" altLang="es-MX" sz="1100" b="1"/>
            </a:p>
          </p:txBody>
        </p:sp>
        <p:pic>
          <p:nvPicPr>
            <p:cNvPr id="9" name="Picture 2" descr="FOTOS 010"/>
            <p:cNvPicPr>
              <a:picLocks noChangeAspect="1" noChangeArrowheads="1"/>
            </p:cNvPicPr>
            <p:nvPr/>
          </p:nvPicPr>
          <p:blipFill>
            <a:blip r:embed="rId3">
              <a:extLst>
                <a:ext uri="{28A0092B-C50C-407E-A947-70E740481C1C}">
                  <a14:useLocalDpi xmlns:a14="http://schemas.microsoft.com/office/drawing/2010/main" val="0"/>
                </a:ext>
              </a:extLst>
            </a:blip>
            <a:srcRect l="18256" t="10039" r="-1308"/>
            <a:stretch>
              <a:fillRect/>
            </a:stretch>
          </p:blipFill>
          <p:spPr bwMode="auto">
            <a:xfrm>
              <a:off x="4320926" y="1268760"/>
              <a:ext cx="4427538" cy="5158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Line 3"/>
            <p:cNvSpPr>
              <a:spLocks noChangeShapeType="1"/>
            </p:cNvSpPr>
            <p:nvPr/>
          </p:nvSpPr>
          <p:spPr bwMode="auto">
            <a:xfrm>
              <a:off x="2916238" y="2636838"/>
              <a:ext cx="2519857" cy="0"/>
            </a:xfrm>
            <a:prstGeom prst="line">
              <a:avLst/>
            </a:prstGeom>
            <a:noFill/>
            <a:ln w="254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s-MX" sz="1100"/>
            </a:p>
          </p:txBody>
        </p:sp>
        <p:sp>
          <p:nvSpPr>
            <p:cNvPr id="11" name="Line 8"/>
            <p:cNvSpPr>
              <a:spLocks noChangeShapeType="1"/>
            </p:cNvSpPr>
            <p:nvPr/>
          </p:nvSpPr>
          <p:spPr bwMode="auto">
            <a:xfrm>
              <a:off x="2843212" y="4365625"/>
              <a:ext cx="2592883" cy="0"/>
            </a:xfrm>
            <a:prstGeom prst="line">
              <a:avLst/>
            </a:prstGeom>
            <a:noFill/>
            <a:ln w="254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s-MX" sz="1100"/>
            </a:p>
          </p:txBody>
        </p:sp>
        <p:sp>
          <p:nvSpPr>
            <p:cNvPr id="12" name="Line 10"/>
            <p:cNvSpPr>
              <a:spLocks noChangeShapeType="1"/>
            </p:cNvSpPr>
            <p:nvPr/>
          </p:nvSpPr>
          <p:spPr bwMode="auto">
            <a:xfrm flipV="1">
              <a:off x="2771775" y="5516563"/>
              <a:ext cx="2160265" cy="0"/>
            </a:xfrm>
            <a:prstGeom prst="line">
              <a:avLst/>
            </a:prstGeom>
            <a:noFill/>
            <a:ln w="254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s-MX" sz="1100"/>
            </a:p>
          </p:txBody>
        </p:sp>
        <p:sp>
          <p:nvSpPr>
            <p:cNvPr id="13" name="Line 3"/>
            <p:cNvSpPr>
              <a:spLocks noChangeShapeType="1"/>
            </p:cNvSpPr>
            <p:nvPr/>
          </p:nvSpPr>
          <p:spPr bwMode="auto">
            <a:xfrm>
              <a:off x="2915816" y="3284984"/>
              <a:ext cx="2519857" cy="0"/>
            </a:xfrm>
            <a:prstGeom prst="line">
              <a:avLst/>
            </a:prstGeom>
            <a:noFill/>
            <a:ln w="254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s-MX" sz="1100"/>
            </a:p>
          </p:txBody>
        </p:sp>
      </p:grpSp>
      <p:sp>
        <p:nvSpPr>
          <p:cNvPr id="14" name="Rectángulo 13"/>
          <p:cNvSpPr/>
          <p:nvPr/>
        </p:nvSpPr>
        <p:spPr>
          <a:xfrm>
            <a:off x="5997032" y="4956491"/>
            <a:ext cx="5957273" cy="646331"/>
          </a:xfrm>
          <a:prstGeom prst="rect">
            <a:avLst/>
          </a:prstGeom>
        </p:spPr>
        <p:txBody>
          <a:bodyPr wrap="square">
            <a:spAutoFit/>
          </a:bodyPr>
          <a:lstStyle/>
          <a:p>
            <a:pPr algn="just" fontAlgn="auto">
              <a:defRPr/>
            </a:pPr>
            <a:r>
              <a:rPr lang="es-ES_tradnl" sz="1200" b="1" dirty="0">
                <a:latin typeface="Arial Narrow" pitchFamily="34" charset="0"/>
              </a:rPr>
              <a:t>La temperatura de la mañana es mas baja que la de la tarde.</a:t>
            </a:r>
          </a:p>
          <a:p>
            <a:pPr algn="just" fontAlgn="auto">
              <a:defRPr/>
            </a:pPr>
            <a:r>
              <a:rPr lang="es-ES_tradnl" sz="1200" b="1" dirty="0">
                <a:latin typeface="Arial Narrow" pitchFamily="34" charset="0"/>
              </a:rPr>
              <a:t>Se debe marcar la temperatura actual, mínima y máxima y registrar curva con color respectivo.</a:t>
            </a:r>
          </a:p>
          <a:p>
            <a:pPr algn="just" fontAlgn="auto">
              <a:defRPr/>
            </a:pPr>
            <a:r>
              <a:rPr lang="es-ES_tradnl" sz="1200" b="1" dirty="0">
                <a:latin typeface="Arial Narrow" pitchFamily="34" charset="0"/>
              </a:rPr>
              <a:t>La acumulación de las temperaturas afecta el biológico.</a:t>
            </a:r>
            <a:endParaRPr lang="es-CO" sz="1200" b="1" dirty="0">
              <a:latin typeface="Arial Narrow" pitchFamily="34" charset="0"/>
            </a:endParaRPr>
          </a:p>
        </p:txBody>
      </p:sp>
    </p:spTree>
    <p:extLst>
      <p:ext uri="{BB962C8B-B14F-4D97-AF65-F5344CB8AC3E}">
        <p14:creationId xmlns:p14="http://schemas.microsoft.com/office/powerpoint/2010/main" val="2885499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82BB3066-7012-DADB-DF72-69658DD13420}"/>
              </a:ext>
            </a:extLst>
          </p:cNvPr>
          <p:cNvSpPr>
            <a:spLocks noGrp="1"/>
          </p:cNvSpPr>
          <p:nvPr>
            <p:ph type="ctrTitle"/>
          </p:nvPr>
        </p:nvSpPr>
        <p:spPr>
          <a:xfrm>
            <a:off x="5700886" y="860994"/>
            <a:ext cx="6254045" cy="3306137"/>
          </a:xfrm>
        </p:spPr>
        <p:txBody>
          <a:bodyPr>
            <a:normAutofit/>
          </a:bodyPr>
          <a:lstStyle/>
          <a:p>
            <a:br>
              <a:rPr lang="es-MX" sz="4400" b="1" dirty="0">
                <a:latin typeface="Bookman Old Style" panose="02050604050505020204" pitchFamily="18" charset="0"/>
                <a:cs typeface="Arial" panose="020B0604020202020204" pitchFamily="34" charset="0"/>
              </a:rPr>
            </a:br>
            <a:r>
              <a:rPr lang="es-MX" sz="4400" b="1" dirty="0">
                <a:latin typeface="Bookman Old Style" panose="02050604050505020204" pitchFamily="18" charset="0"/>
                <a:cs typeface="Arial" panose="020B0604020202020204" pitchFamily="34" charset="0"/>
              </a:rPr>
              <a:t>SISTEMA DE INFORMACION PAIWEB </a:t>
            </a:r>
            <a:endParaRPr lang="es-CO" sz="4400" b="1" dirty="0">
              <a:latin typeface="Bookman Old Style" panose="02050604050505020204" pitchFamily="18" charset="0"/>
              <a:cs typeface="Arial" panose="020B0604020202020204" pitchFamily="34" charset="0"/>
            </a:endParaRPr>
          </a:p>
        </p:txBody>
      </p:sp>
      <p:pic>
        <p:nvPicPr>
          <p:cNvPr id="3" name="Picture 2" descr="PAIWEB">
            <a:extLst>
              <a:ext uri="{FF2B5EF4-FFF2-40B4-BE49-F238E27FC236}">
                <a16:creationId xmlns:a16="http://schemas.microsoft.com/office/drawing/2014/main" id="{A45632BB-9393-D342-C2C3-0655CBD452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3910" y="376796"/>
            <a:ext cx="4660546" cy="5228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8449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67C5DF9-142F-BDA1-54BD-4790CC6F298B}"/>
            </a:ext>
          </a:extLst>
        </p:cNvPr>
        <p:cNvGrpSpPr/>
        <p:nvPr/>
      </p:nvGrpSpPr>
      <p:grpSpPr>
        <a:xfrm>
          <a:off x="0" y="0"/>
          <a:ext cx="0" cy="0"/>
          <a:chOff x="0" y="0"/>
          <a:chExt cx="0" cy="0"/>
        </a:xfrm>
      </p:grpSpPr>
      <p:grpSp>
        <p:nvGrpSpPr>
          <p:cNvPr id="2" name="Group 55">
            <a:extLst>
              <a:ext uri="{FF2B5EF4-FFF2-40B4-BE49-F238E27FC236}">
                <a16:creationId xmlns:a16="http://schemas.microsoft.com/office/drawing/2014/main" id="{624F4A27-EB1F-96AE-89EF-2FA76B478ECF}"/>
              </a:ext>
            </a:extLst>
          </p:cNvPr>
          <p:cNvGrpSpPr>
            <a:grpSpLocks/>
          </p:cNvGrpSpPr>
          <p:nvPr/>
        </p:nvGrpSpPr>
        <p:grpSpPr>
          <a:xfrm>
            <a:off x="1793486" y="185283"/>
            <a:ext cx="8253625" cy="6305547"/>
            <a:chOff x="0" y="0"/>
            <a:chExt cx="8310887" cy="6428746"/>
          </a:xfrm>
        </p:grpSpPr>
        <p:pic>
          <p:nvPicPr>
            <p:cNvPr id="3" name="Image 56">
              <a:extLst>
                <a:ext uri="{FF2B5EF4-FFF2-40B4-BE49-F238E27FC236}">
                  <a16:creationId xmlns:a16="http://schemas.microsoft.com/office/drawing/2014/main" id="{F6CBE386-936A-D4D2-3D83-EA0414E2C73B}"/>
                </a:ext>
              </a:extLst>
            </p:cNvPr>
            <p:cNvPicPr/>
            <p:nvPr/>
          </p:nvPicPr>
          <p:blipFill>
            <a:blip r:embed="rId3" cstate="print"/>
            <a:stretch>
              <a:fillRect/>
            </a:stretch>
          </p:blipFill>
          <p:spPr>
            <a:xfrm>
              <a:off x="435518" y="1212529"/>
              <a:ext cx="142557" cy="142557"/>
            </a:xfrm>
            <a:prstGeom prst="rect">
              <a:avLst/>
            </a:prstGeom>
          </p:spPr>
        </p:pic>
        <p:pic>
          <p:nvPicPr>
            <p:cNvPr id="4" name="Image 57">
              <a:extLst>
                <a:ext uri="{FF2B5EF4-FFF2-40B4-BE49-F238E27FC236}">
                  <a16:creationId xmlns:a16="http://schemas.microsoft.com/office/drawing/2014/main" id="{4768C1EA-C7D1-06F1-3A1A-A00F4B9037EA}"/>
                </a:ext>
              </a:extLst>
            </p:cNvPr>
            <p:cNvPicPr/>
            <p:nvPr/>
          </p:nvPicPr>
          <p:blipFill>
            <a:blip r:embed="rId4" cstate="print"/>
            <a:stretch>
              <a:fillRect/>
            </a:stretch>
          </p:blipFill>
          <p:spPr>
            <a:xfrm>
              <a:off x="3288919" y="414178"/>
              <a:ext cx="142570" cy="142557"/>
            </a:xfrm>
            <a:prstGeom prst="rect">
              <a:avLst/>
            </a:prstGeom>
          </p:spPr>
        </p:pic>
        <p:pic>
          <p:nvPicPr>
            <p:cNvPr id="5" name="Image 58">
              <a:extLst>
                <a:ext uri="{FF2B5EF4-FFF2-40B4-BE49-F238E27FC236}">
                  <a16:creationId xmlns:a16="http://schemas.microsoft.com/office/drawing/2014/main" id="{3976E661-A0EF-8D75-9C3D-35C7E99E11EF}"/>
                </a:ext>
              </a:extLst>
            </p:cNvPr>
            <p:cNvPicPr/>
            <p:nvPr/>
          </p:nvPicPr>
          <p:blipFill>
            <a:blip r:embed="rId5" cstate="print"/>
            <a:stretch>
              <a:fillRect/>
            </a:stretch>
          </p:blipFill>
          <p:spPr>
            <a:xfrm>
              <a:off x="8168330" y="2804500"/>
              <a:ext cx="142557" cy="142557"/>
            </a:xfrm>
            <a:prstGeom prst="rect">
              <a:avLst/>
            </a:prstGeom>
          </p:spPr>
        </p:pic>
        <p:pic>
          <p:nvPicPr>
            <p:cNvPr id="6" name="Image 59">
              <a:extLst>
                <a:ext uri="{FF2B5EF4-FFF2-40B4-BE49-F238E27FC236}">
                  <a16:creationId xmlns:a16="http://schemas.microsoft.com/office/drawing/2014/main" id="{66E23F2C-9FA5-FC8F-1F00-9509A0D26B7C}"/>
                </a:ext>
              </a:extLst>
            </p:cNvPr>
            <p:cNvPicPr/>
            <p:nvPr/>
          </p:nvPicPr>
          <p:blipFill>
            <a:blip r:embed="rId6" cstate="print"/>
            <a:stretch>
              <a:fillRect/>
            </a:stretch>
          </p:blipFill>
          <p:spPr>
            <a:xfrm>
              <a:off x="5883145" y="1523700"/>
              <a:ext cx="69227" cy="71666"/>
            </a:xfrm>
            <a:prstGeom prst="rect">
              <a:avLst/>
            </a:prstGeom>
          </p:spPr>
        </p:pic>
        <p:pic>
          <p:nvPicPr>
            <p:cNvPr id="7" name="Image 60">
              <a:extLst>
                <a:ext uri="{FF2B5EF4-FFF2-40B4-BE49-F238E27FC236}">
                  <a16:creationId xmlns:a16="http://schemas.microsoft.com/office/drawing/2014/main" id="{452A187C-486F-D99A-4B50-5C04B43957A9}"/>
                </a:ext>
              </a:extLst>
            </p:cNvPr>
            <p:cNvPicPr/>
            <p:nvPr/>
          </p:nvPicPr>
          <p:blipFill>
            <a:blip r:embed="rId7" cstate="print"/>
            <a:stretch>
              <a:fillRect/>
            </a:stretch>
          </p:blipFill>
          <p:spPr>
            <a:xfrm>
              <a:off x="4632152" y="207017"/>
              <a:ext cx="69227" cy="71666"/>
            </a:xfrm>
            <a:prstGeom prst="rect">
              <a:avLst/>
            </a:prstGeom>
          </p:spPr>
        </p:pic>
        <p:pic>
          <p:nvPicPr>
            <p:cNvPr id="8" name="Image 61">
              <a:extLst>
                <a:ext uri="{FF2B5EF4-FFF2-40B4-BE49-F238E27FC236}">
                  <a16:creationId xmlns:a16="http://schemas.microsoft.com/office/drawing/2014/main" id="{9172BEC9-FCE4-17CD-CC7E-C40CDB87D3D5}"/>
                </a:ext>
              </a:extLst>
            </p:cNvPr>
            <p:cNvPicPr/>
            <p:nvPr/>
          </p:nvPicPr>
          <p:blipFill>
            <a:blip r:embed="rId6" cstate="print"/>
            <a:stretch>
              <a:fillRect/>
            </a:stretch>
          </p:blipFill>
          <p:spPr>
            <a:xfrm>
              <a:off x="7312714" y="2609580"/>
              <a:ext cx="69227" cy="71666"/>
            </a:xfrm>
            <a:prstGeom prst="rect">
              <a:avLst/>
            </a:prstGeom>
          </p:spPr>
        </p:pic>
        <p:pic>
          <p:nvPicPr>
            <p:cNvPr id="9" name="Image 62">
              <a:extLst>
                <a:ext uri="{FF2B5EF4-FFF2-40B4-BE49-F238E27FC236}">
                  <a16:creationId xmlns:a16="http://schemas.microsoft.com/office/drawing/2014/main" id="{22476E1C-98F5-08EC-BC8A-0B02B1CBFE40}"/>
                </a:ext>
              </a:extLst>
            </p:cNvPr>
            <p:cNvPicPr/>
            <p:nvPr/>
          </p:nvPicPr>
          <p:blipFill>
            <a:blip r:embed="rId6" cstate="print"/>
            <a:stretch>
              <a:fillRect/>
            </a:stretch>
          </p:blipFill>
          <p:spPr>
            <a:xfrm>
              <a:off x="6207528" y="5790038"/>
              <a:ext cx="69227" cy="71666"/>
            </a:xfrm>
            <a:prstGeom prst="rect">
              <a:avLst/>
            </a:prstGeom>
          </p:spPr>
        </p:pic>
        <p:pic>
          <p:nvPicPr>
            <p:cNvPr id="10" name="Image 63">
              <a:extLst>
                <a:ext uri="{FF2B5EF4-FFF2-40B4-BE49-F238E27FC236}">
                  <a16:creationId xmlns:a16="http://schemas.microsoft.com/office/drawing/2014/main" id="{E9D6EF98-3A90-3A7C-C36D-11BC8F37F42F}"/>
                </a:ext>
              </a:extLst>
            </p:cNvPr>
            <p:cNvPicPr/>
            <p:nvPr/>
          </p:nvPicPr>
          <p:blipFill>
            <a:blip r:embed="rId7" cstate="print"/>
            <a:stretch>
              <a:fillRect/>
            </a:stretch>
          </p:blipFill>
          <p:spPr>
            <a:xfrm>
              <a:off x="6095151" y="2601314"/>
              <a:ext cx="69227" cy="71666"/>
            </a:xfrm>
            <a:prstGeom prst="rect">
              <a:avLst/>
            </a:prstGeom>
          </p:spPr>
        </p:pic>
        <p:pic>
          <p:nvPicPr>
            <p:cNvPr id="11" name="Image 64">
              <a:extLst>
                <a:ext uri="{FF2B5EF4-FFF2-40B4-BE49-F238E27FC236}">
                  <a16:creationId xmlns:a16="http://schemas.microsoft.com/office/drawing/2014/main" id="{B764F23C-CE01-12F9-94FE-24351F93C3AC}"/>
                </a:ext>
              </a:extLst>
            </p:cNvPr>
            <p:cNvPicPr/>
            <p:nvPr/>
          </p:nvPicPr>
          <p:blipFill>
            <a:blip r:embed="rId7" cstate="print"/>
            <a:stretch>
              <a:fillRect/>
            </a:stretch>
          </p:blipFill>
          <p:spPr>
            <a:xfrm>
              <a:off x="5756499" y="605052"/>
              <a:ext cx="69227" cy="71666"/>
            </a:xfrm>
            <a:prstGeom prst="rect">
              <a:avLst/>
            </a:prstGeom>
          </p:spPr>
        </p:pic>
        <p:pic>
          <p:nvPicPr>
            <p:cNvPr id="12" name="Image 65">
              <a:extLst>
                <a:ext uri="{FF2B5EF4-FFF2-40B4-BE49-F238E27FC236}">
                  <a16:creationId xmlns:a16="http://schemas.microsoft.com/office/drawing/2014/main" id="{FA1E04FC-14E6-C51B-922D-EF0E8379B7E0}"/>
                </a:ext>
              </a:extLst>
            </p:cNvPr>
            <p:cNvPicPr/>
            <p:nvPr/>
          </p:nvPicPr>
          <p:blipFill>
            <a:blip r:embed="rId7" cstate="print"/>
            <a:stretch>
              <a:fillRect/>
            </a:stretch>
          </p:blipFill>
          <p:spPr>
            <a:xfrm>
              <a:off x="255315" y="6121639"/>
              <a:ext cx="69227" cy="71666"/>
            </a:xfrm>
            <a:prstGeom prst="rect">
              <a:avLst/>
            </a:prstGeom>
          </p:spPr>
        </p:pic>
        <p:pic>
          <p:nvPicPr>
            <p:cNvPr id="13" name="Image 66">
              <a:extLst>
                <a:ext uri="{FF2B5EF4-FFF2-40B4-BE49-F238E27FC236}">
                  <a16:creationId xmlns:a16="http://schemas.microsoft.com/office/drawing/2014/main" id="{C96C779E-293B-FFE4-7861-ED31D0057154}"/>
                </a:ext>
              </a:extLst>
            </p:cNvPr>
            <p:cNvPicPr/>
            <p:nvPr/>
          </p:nvPicPr>
          <p:blipFill>
            <a:blip r:embed="rId8" cstate="print"/>
            <a:stretch>
              <a:fillRect/>
            </a:stretch>
          </p:blipFill>
          <p:spPr>
            <a:xfrm>
              <a:off x="0" y="0"/>
              <a:ext cx="5726059" cy="5957030"/>
            </a:xfrm>
            <a:prstGeom prst="rect">
              <a:avLst/>
            </a:prstGeom>
          </p:spPr>
        </p:pic>
        <p:pic>
          <p:nvPicPr>
            <p:cNvPr id="14" name="Image 67">
              <a:extLst>
                <a:ext uri="{FF2B5EF4-FFF2-40B4-BE49-F238E27FC236}">
                  <a16:creationId xmlns:a16="http://schemas.microsoft.com/office/drawing/2014/main" id="{4C50B200-0C0F-825B-540B-5D8FA7D8CB79}"/>
                </a:ext>
              </a:extLst>
            </p:cNvPr>
            <p:cNvPicPr/>
            <p:nvPr/>
          </p:nvPicPr>
          <p:blipFill>
            <a:blip r:embed="rId9" cstate="print"/>
            <a:stretch>
              <a:fillRect/>
            </a:stretch>
          </p:blipFill>
          <p:spPr>
            <a:xfrm>
              <a:off x="0" y="1539246"/>
              <a:ext cx="5956300" cy="4889500"/>
            </a:xfrm>
            <a:prstGeom prst="rect">
              <a:avLst/>
            </a:prstGeom>
          </p:spPr>
        </p:pic>
        <p:pic>
          <p:nvPicPr>
            <p:cNvPr id="15" name="Image 68">
              <a:extLst>
                <a:ext uri="{FF2B5EF4-FFF2-40B4-BE49-F238E27FC236}">
                  <a16:creationId xmlns:a16="http://schemas.microsoft.com/office/drawing/2014/main" id="{9A1B027F-BBE5-D63F-74D1-274EC5F26F8C}"/>
                </a:ext>
              </a:extLst>
            </p:cNvPr>
            <p:cNvPicPr/>
            <p:nvPr/>
          </p:nvPicPr>
          <p:blipFill>
            <a:blip r:embed="rId10" cstate="print"/>
            <a:stretch>
              <a:fillRect/>
            </a:stretch>
          </p:blipFill>
          <p:spPr>
            <a:xfrm>
              <a:off x="0" y="1554210"/>
              <a:ext cx="5884242" cy="4709438"/>
            </a:xfrm>
            <a:prstGeom prst="rect">
              <a:avLst/>
            </a:prstGeom>
          </p:spPr>
        </p:pic>
      </p:grpSp>
      <p:sp>
        <p:nvSpPr>
          <p:cNvPr id="19" name="Rectangle 5">
            <a:extLst>
              <a:ext uri="{FF2B5EF4-FFF2-40B4-BE49-F238E27FC236}">
                <a16:creationId xmlns:a16="http://schemas.microsoft.com/office/drawing/2014/main" id="{3E7F5C68-579D-BCD3-36D8-828A4E8163B1}"/>
              </a:ext>
            </a:extLst>
          </p:cNvPr>
          <p:cNvSpPr>
            <a:spLocks noChangeArrowheads="1"/>
          </p:cNvSpPr>
          <p:nvPr/>
        </p:nvSpPr>
        <p:spPr bwMode="auto">
          <a:xfrm>
            <a:off x="999613" y="2717109"/>
            <a:ext cx="6545085" cy="198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8414" tIns="169809" rIns="1431474"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MX" sz="2500" b="0" i="0" u="none" strike="noStrike" kern="1200" cap="none" spc="0" normalizeH="0" baseline="0" noProof="0" dirty="0">
                <a:ln>
                  <a:noFill/>
                </a:ln>
                <a:solidFill>
                  <a:srgbClr val="5F52A1"/>
                </a:solidFill>
                <a:effectLst/>
                <a:uLnTx/>
                <a:uFillTx/>
                <a:latin typeface="Arial" panose="020B0604020202020204" pitchFamily="34" charset="0"/>
                <a:ea typeface="Trebuchet MS" panose="020B0603020202020204" pitchFamily="34" charset="0"/>
                <a:cs typeface="Trebuchet MS" panose="020B0603020202020204" pitchFamily="34" charset="0"/>
              </a:rPr>
              <a:t>Sistema de Información Nominal del Programa Ampliado de Inmunizaciones</a:t>
            </a:r>
            <a:endParaRPr kumimoji="0" lang="es-MX" altLang="es-MX"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MX" sz="2500" b="0" i="0" u="none" strike="noStrike" kern="1200" cap="none" spc="0" normalizeH="0" baseline="0" noProof="0" dirty="0">
                <a:ln>
                  <a:noFill/>
                </a:ln>
                <a:solidFill>
                  <a:srgbClr val="5F52A1"/>
                </a:solidFill>
                <a:effectLst/>
                <a:uLnTx/>
                <a:uFillTx/>
                <a:latin typeface="Arial" panose="020B0604020202020204" pitchFamily="34" charset="0"/>
                <a:ea typeface="Trebuchet MS" panose="020B0603020202020204" pitchFamily="34" charset="0"/>
                <a:cs typeface="Trebuchet MS" panose="020B0603020202020204" pitchFamily="34" charset="0"/>
              </a:rPr>
              <a:t>- </a:t>
            </a:r>
            <a:r>
              <a:rPr kumimoji="0" lang="es-ES" altLang="es-MX" sz="2500" b="1" i="0" u="none" strike="noStrike" kern="1200" cap="none" spc="0" normalizeH="0" baseline="0" noProof="0" dirty="0">
                <a:ln>
                  <a:noFill/>
                </a:ln>
                <a:solidFill>
                  <a:srgbClr val="5F52A1"/>
                </a:solidFill>
                <a:effectLst/>
                <a:uLnTx/>
                <a:uFillTx/>
                <a:latin typeface="Arial" panose="020B0604020202020204" pitchFamily="34" charset="0"/>
                <a:ea typeface="Trebuchet MS" panose="020B0603020202020204" pitchFamily="34" charset="0"/>
                <a:cs typeface="Trebuchet MS" panose="020B0603020202020204" pitchFamily="34" charset="0"/>
              </a:rPr>
              <a:t>PAIWEB 2.0.</a:t>
            </a:r>
            <a:endParaRPr kumimoji="0" lang="es-ES" altLang="es-MX" sz="1600" b="0" i="0" u="none" strike="noStrike" kern="1200" cap="none" spc="0" normalizeH="0" baseline="0" noProof="0" dirty="0">
              <a:ln>
                <a:noFill/>
              </a:ln>
              <a:solidFill>
                <a:prstClr val="black"/>
              </a:solidFill>
              <a:effectLst/>
              <a:uLnTx/>
              <a:uFillTx/>
              <a:latin typeface="Arial" panose="020B0604020202020204" pitchFamily="34" charset="0"/>
              <a:ea typeface="Trebuchet MS" panose="020B0603020202020204" pitchFamily="34" charset="0"/>
              <a:cs typeface="Trebuchet MS" panose="020B0603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S" alt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2052" name="Image 5">
            <a:extLst>
              <a:ext uri="{FF2B5EF4-FFF2-40B4-BE49-F238E27FC236}">
                <a16:creationId xmlns:a16="http://schemas.microsoft.com/office/drawing/2014/main" id="{64F39E37-D55D-4843-A2D2-B9F3BF69F760}"/>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121900" y="1333500"/>
            <a:ext cx="142875" cy="142875"/>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6">
            <a:extLst>
              <a:ext uri="{FF2B5EF4-FFF2-40B4-BE49-F238E27FC236}">
                <a16:creationId xmlns:a16="http://schemas.microsoft.com/office/drawing/2014/main" id="{509B2172-D8F5-5A4D-9E23-6A9A56E1BB82}"/>
              </a:ext>
            </a:extLst>
          </p:cNvPr>
          <p:cNvSpPr>
            <a:spLocks noChangeArrowheads="1"/>
          </p:cNvSpPr>
          <p:nvPr/>
        </p:nvSpPr>
        <p:spPr bwMode="auto">
          <a:xfrm>
            <a:off x="1384092" y="523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MX" sz="1600" b="0" i="0" u="none" strike="noStrike" kern="1200" cap="none" spc="0" normalizeH="0" baseline="0" noProof="0" dirty="0">
                <a:ln>
                  <a:noFill/>
                </a:ln>
                <a:solidFill>
                  <a:srgbClr val="AF66A8"/>
                </a:solidFill>
                <a:effectLst/>
                <a:uLnTx/>
                <a:uFillTx/>
                <a:latin typeface="Arial" panose="020B0604020202020204" pitchFamily="34" charset="0"/>
                <a:ea typeface="Trebuchet MS" panose="020B0603020202020204" pitchFamily="34" charset="0"/>
                <a:cs typeface="Trebuchet MS" panose="020B0603020202020204" pitchFamily="34" charset="0"/>
              </a:rPr>
              <a:t>¡Cambiamos digitalmente, para servir mejor!</a:t>
            </a:r>
            <a:endParaRPr kumimoji="0" lang="es-ES" altLang="es-MX" sz="1600" b="0" i="0" u="none" strike="noStrike" kern="1200" cap="none" spc="0" normalizeH="0" baseline="0" noProof="0" dirty="0">
              <a:ln>
                <a:noFill/>
              </a:ln>
              <a:solidFill>
                <a:prstClr val="black"/>
              </a:solidFill>
              <a:effectLst/>
              <a:uLnTx/>
              <a:uFillTx/>
              <a:latin typeface="Arial" panose="020B0604020202020204" pitchFamily="34" charset="0"/>
              <a:ea typeface="Trebuchet MS" panose="020B0603020202020204" pitchFamily="34" charset="0"/>
              <a:cs typeface="Trebuchet MS" panose="020B0603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S" alt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2" name="CuadroTexto 21">
            <a:extLst>
              <a:ext uri="{FF2B5EF4-FFF2-40B4-BE49-F238E27FC236}">
                <a16:creationId xmlns:a16="http://schemas.microsoft.com/office/drawing/2014/main" id="{5BBE4C87-B84D-F24E-4B06-A4F631C5B9D6}"/>
              </a:ext>
            </a:extLst>
          </p:cNvPr>
          <p:cNvSpPr txBox="1"/>
          <p:nvPr/>
        </p:nvSpPr>
        <p:spPr>
          <a:xfrm>
            <a:off x="7392512" y="2177602"/>
            <a:ext cx="4523995" cy="230832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El Sistema de Información Nominal PAIWEB es la herramienta donde se gestiona y realiza el seguimiento a la información del historial</a:t>
            </a:r>
            <a:r>
              <a:rPr kumimoji="0" lang="es-ES" sz="1800" b="0" i="0" u="none" strike="noStrike" kern="1200" cap="none" spc="-85"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vacunal</a:t>
            </a:r>
            <a:r>
              <a:rPr kumimoji="0" lang="es-ES" sz="1800" b="0" i="0" u="none" strike="noStrike" kern="1200" cap="none" spc="-5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de</a:t>
            </a:r>
            <a:r>
              <a:rPr kumimoji="0" lang="es-ES" sz="1800" b="0" i="0" u="none" strike="noStrike" kern="1200" cap="none" spc="-5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los</a:t>
            </a:r>
            <a:r>
              <a:rPr kumimoji="0" lang="es-ES" sz="1800" b="0" i="0" u="none" strike="noStrike" kern="1200" cap="none" spc="-5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ciudadanos</a:t>
            </a:r>
            <a:r>
              <a:rPr kumimoji="0" lang="es-ES" sz="1800" b="0" i="0" u="none" strike="noStrike" kern="1200" cap="none" spc="-5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en</a:t>
            </a:r>
            <a:r>
              <a:rPr kumimoji="0" lang="es-ES" sz="1800" b="0" i="0" u="none" strike="noStrike" kern="1200" cap="none" spc="-5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el</a:t>
            </a:r>
            <a:r>
              <a:rPr kumimoji="0" lang="es-ES" sz="1800" b="0" i="0" u="none" strike="noStrike" kern="1200" cap="none" spc="-5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país,</a:t>
            </a:r>
            <a:r>
              <a:rPr kumimoji="0" lang="es-ES" sz="1800" b="0" i="0" u="none" strike="noStrike" kern="1200" cap="none" spc="-5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que</a:t>
            </a:r>
            <a:r>
              <a:rPr kumimoji="0" lang="es-ES" sz="1800" b="0" i="0" u="none" strike="noStrike" kern="1200" cap="none" spc="-5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son</a:t>
            </a:r>
            <a:r>
              <a:rPr kumimoji="0" lang="es-ES" sz="1800" b="0" i="0" u="none" strike="noStrike" kern="1200" cap="none" spc="-5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objeto</a:t>
            </a:r>
            <a:r>
              <a:rPr kumimoji="0" lang="es-ES" sz="1800" b="0" i="0" u="none" strike="noStrike" kern="1200" cap="none" spc="-5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000000"/>
                </a:solidFill>
                <a:effectLst/>
                <a:uLnTx/>
                <a:uFillTx/>
                <a:latin typeface="Trebuchet MS" panose="020B0603020202020204" pitchFamily="34" charset="0"/>
                <a:ea typeface="Trebuchet MS" panose="020B0603020202020204" pitchFamily="34" charset="0"/>
                <a:cs typeface="Trebuchet MS" panose="020B0603020202020204" pitchFamily="34" charset="0"/>
              </a:rPr>
              <a:t>del Programa Ampliado de Inmunizaciones PAI del Ministerio de Salud y Protección Social.</a:t>
            </a:r>
            <a:endParaRPr kumimoji="0" lang="es-MX"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953340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F74DA4F-87AB-7B56-7E5E-13F1C46E3D1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A04D464-6C24-C957-5DC3-14911FD1FE70}"/>
              </a:ext>
            </a:extLst>
          </p:cNvPr>
          <p:cNvSpPr txBox="1"/>
          <p:nvPr/>
        </p:nvSpPr>
        <p:spPr>
          <a:xfrm>
            <a:off x="4910669" y="514855"/>
            <a:ext cx="6096000" cy="324191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750"/>
              </a:spcAft>
              <a:buClrTx/>
              <a:buSzTx/>
              <a:buFontTx/>
              <a:buNone/>
              <a:tabLst/>
              <a:defRPr/>
            </a:pPr>
            <a:r>
              <a:rPr kumimoji="0" lang="es-MX" sz="1800" b="0" i="0" u="none" strike="noStrike" kern="1200" cap="none" spc="0" normalizeH="0" baseline="0" noProof="0" dirty="0">
                <a:ln>
                  <a:noFill/>
                </a:ln>
                <a:solidFill>
                  <a:srgbClr val="223453"/>
                </a:solidFill>
                <a:effectLst/>
                <a:uLnTx/>
                <a:uFillTx/>
                <a:latin typeface="Tahoma" panose="020B0604030504040204" pitchFamily="34" charset="0"/>
                <a:ea typeface="+mn-ea"/>
                <a:cs typeface="+mn-cs"/>
              </a:rPr>
              <a:t>En Colombia se aplican anualmente alrededor de 25 millones de dosis de vacunas como parte del Programa Ampliado de Inmunización – PAI, proceso que queda registrado en el aplicativo PAIWEB del Ministerio de Salud y Protección Social.</a:t>
            </a:r>
            <a:endParaRPr kumimoji="0" lang="es-MX" sz="1800" b="0" i="0" u="none" strike="noStrike" kern="1200" cap="none" spc="0" normalizeH="0" baseline="0" noProof="0" dirty="0">
              <a:ln>
                <a:noFill/>
              </a:ln>
              <a:solidFill>
                <a:srgbClr val="223453"/>
              </a:solidFill>
              <a:effectLst/>
              <a:uLnTx/>
              <a:uFillTx/>
              <a:latin typeface="WorkSans-Regular"/>
              <a:ea typeface="+mn-ea"/>
              <a:cs typeface="+mn-cs"/>
            </a:endParaRPr>
          </a:p>
          <a:p>
            <a:pPr marL="0" marR="0" lvl="0" indent="0" algn="just" defTabSz="457200" rtl="0" eaLnBrk="1" fontAlgn="auto" latinLnBrk="0" hangingPunct="1">
              <a:lnSpc>
                <a:spcPct val="100000"/>
              </a:lnSpc>
              <a:spcBef>
                <a:spcPts val="0"/>
              </a:spcBef>
              <a:spcAft>
                <a:spcPts val="750"/>
              </a:spcAft>
              <a:buClrTx/>
              <a:buSzTx/>
              <a:buFontTx/>
              <a:buNone/>
              <a:tabLst/>
              <a:defRPr/>
            </a:pPr>
            <a:r>
              <a:rPr kumimoji="0" lang="es-MX" sz="1800" b="0" i="0" u="none" strike="noStrike" kern="1200" cap="none" spc="0" normalizeH="0" baseline="0" noProof="0" dirty="0">
                <a:ln>
                  <a:noFill/>
                </a:ln>
                <a:solidFill>
                  <a:srgbClr val="223453"/>
                </a:solidFill>
                <a:effectLst/>
                <a:uLnTx/>
                <a:uFillTx/>
                <a:latin typeface="WorkSans-Regular"/>
                <a:ea typeface="+mn-ea"/>
                <a:cs typeface="+mn-cs"/>
              </a:rPr>
              <a:t>Este software es de uso exclusivo de las secretarías de salud de las entidades territoriales, EPS, IPS -que son las que registran la vacunación- y, por supuesto, del Minsalud como ente rector; en él se lleva consolidada la información de qué vacuna se ha aplicado a cada colombiano y de lo que es el esquema PAI en el país.</a:t>
            </a:r>
          </a:p>
        </p:txBody>
      </p:sp>
      <p:pic>
        <p:nvPicPr>
          <p:cNvPr id="4" name="Image 69">
            <a:extLst>
              <a:ext uri="{FF2B5EF4-FFF2-40B4-BE49-F238E27FC236}">
                <a16:creationId xmlns:a16="http://schemas.microsoft.com/office/drawing/2014/main" id="{960AB611-D696-178D-15DB-5878A4FABAC3}"/>
              </a:ext>
            </a:extLst>
          </p:cNvPr>
          <p:cNvPicPr/>
          <p:nvPr/>
        </p:nvPicPr>
        <p:blipFill>
          <a:blip r:embed="rId3" cstate="print"/>
          <a:stretch>
            <a:fillRect/>
          </a:stretch>
        </p:blipFill>
        <p:spPr>
          <a:xfrm>
            <a:off x="1591875" y="0"/>
            <a:ext cx="2325370" cy="3930015"/>
          </a:xfrm>
          <a:prstGeom prst="rect">
            <a:avLst/>
          </a:prstGeom>
        </p:spPr>
      </p:pic>
      <p:sp>
        <p:nvSpPr>
          <p:cNvPr id="6" name="CuadroTexto 5">
            <a:extLst>
              <a:ext uri="{FF2B5EF4-FFF2-40B4-BE49-F238E27FC236}">
                <a16:creationId xmlns:a16="http://schemas.microsoft.com/office/drawing/2014/main" id="{97545C0A-73B5-D8DB-AD2F-0725D2CA96E2}"/>
              </a:ext>
            </a:extLst>
          </p:cNvPr>
          <p:cNvSpPr txBox="1"/>
          <p:nvPr/>
        </p:nvSpPr>
        <p:spPr>
          <a:xfrm>
            <a:off x="1027288" y="4377136"/>
            <a:ext cx="10656711" cy="923330"/>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A02B93">
                    <a:lumMod val="75000"/>
                  </a:srgbClr>
                </a:solidFill>
                <a:effectLst/>
                <a:uLnTx/>
                <a:uFillTx/>
                <a:latin typeface="WorkSans-Regular"/>
                <a:ea typeface="+mn-ea"/>
                <a:cs typeface="+mn-cs"/>
              </a:rPr>
              <a:t>"Es decir que en el PAIWEB vamos a llevar la trazabilidad completa, con información permanente, de la vacunación de todos los colombianos, por eso este será el único aplicativo donde se registrará la vacunación en todo el país.</a:t>
            </a:r>
            <a:endParaRPr kumimoji="0" lang="es-MX" sz="1800" b="0" i="0" u="none" strike="noStrike" kern="1200" cap="none" spc="0" normalizeH="0" baseline="0" noProof="0" dirty="0">
              <a:ln>
                <a:noFill/>
              </a:ln>
              <a:solidFill>
                <a:srgbClr val="A02B93">
                  <a:lumMod val="75000"/>
                </a:srgb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26946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9BABDB-433A-99F4-F79F-CB934EEA56BA}"/>
            </a:ext>
          </a:extLst>
        </p:cNvPr>
        <p:cNvGrpSpPr/>
        <p:nvPr/>
      </p:nvGrpSpPr>
      <p:grpSpPr>
        <a:xfrm>
          <a:off x="0" y="0"/>
          <a:ext cx="0" cy="0"/>
          <a:chOff x="0" y="0"/>
          <a:chExt cx="0" cy="0"/>
        </a:xfrm>
      </p:grpSpPr>
      <p:sp>
        <p:nvSpPr>
          <p:cNvPr id="14" name="CuadroTexto 13">
            <a:extLst>
              <a:ext uri="{FF2B5EF4-FFF2-40B4-BE49-F238E27FC236}">
                <a16:creationId xmlns:a16="http://schemas.microsoft.com/office/drawing/2014/main" id="{210A2B74-D703-FA01-43B0-B0392D2CB548}"/>
              </a:ext>
            </a:extLst>
          </p:cNvPr>
          <p:cNvSpPr txBox="1"/>
          <p:nvPr/>
        </p:nvSpPr>
        <p:spPr>
          <a:xfrm>
            <a:off x="1185333" y="470090"/>
            <a:ext cx="609600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AF66A8"/>
                </a:solidFill>
                <a:effectLst/>
                <a:uLnTx/>
                <a:uFillTx/>
                <a:latin typeface="Trebuchet MS" panose="020B0603020202020204" pitchFamily="34" charset="0"/>
                <a:ea typeface="Trebuchet MS" panose="020B0603020202020204" pitchFamily="34" charset="0"/>
                <a:cs typeface="Trebuchet MS" panose="020B0603020202020204" pitchFamily="34" charset="0"/>
              </a:rPr>
              <a:t>PAIWEB</a:t>
            </a:r>
            <a:r>
              <a:rPr kumimoji="0" lang="es-ES" sz="1800" b="0" i="0" u="none" strike="noStrike" kern="1200" cap="none" spc="-150" normalizeH="0" baseline="0" noProof="0" dirty="0">
                <a:ln>
                  <a:noFill/>
                </a:ln>
                <a:solidFill>
                  <a:srgbClr val="AF66A8"/>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AF66A8"/>
                </a:solidFill>
                <a:effectLst/>
                <a:uLnTx/>
                <a:uFillTx/>
                <a:latin typeface="Trebuchet MS" panose="020B0603020202020204" pitchFamily="34" charset="0"/>
                <a:ea typeface="Trebuchet MS" panose="020B0603020202020204" pitchFamily="34" charset="0"/>
                <a:cs typeface="Trebuchet MS" panose="020B0603020202020204" pitchFamily="34" charset="0"/>
              </a:rPr>
              <a:t>2.0</a:t>
            </a:r>
            <a:r>
              <a:rPr kumimoji="0" lang="es-ES" sz="1800" b="0" i="0" u="none" strike="noStrike" kern="1200" cap="none" spc="-145" normalizeH="0" baseline="0" noProof="0" dirty="0">
                <a:ln>
                  <a:noFill/>
                </a:ln>
                <a:solidFill>
                  <a:srgbClr val="AF66A8"/>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AF66A8"/>
                </a:solidFill>
                <a:effectLst/>
                <a:uLnTx/>
                <a:uFillTx/>
                <a:latin typeface="Trebuchet MS" panose="020B0603020202020204" pitchFamily="34" charset="0"/>
                <a:ea typeface="Trebuchet MS" panose="020B0603020202020204" pitchFamily="34" charset="0"/>
                <a:cs typeface="Trebuchet MS" panose="020B0603020202020204" pitchFamily="34" charset="0"/>
              </a:rPr>
              <a:t>es</a:t>
            </a:r>
            <a:r>
              <a:rPr kumimoji="0" lang="es-ES" sz="1800" b="0" i="0" u="none" strike="noStrike" kern="1200" cap="none" spc="-145" normalizeH="0" baseline="0" noProof="0" dirty="0">
                <a:ln>
                  <a:noFill/>
                </a:ln>
                <a:solidFill>
                  <a:srgbClr val="AF66A8"/>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AF66A8"/>
                </a:solidFill>
                <a:effectLst/>
                <a:uLnTx/>
                <a:uFillTx/>
                <a:latin typeface="Trebuchet MS" panose="020B0603020202020204" pitchFamily="34" charset="0"/>
                <a:ea typeface="Trebuchet MS" panose="020B0603020202020204" pitchFamily="34" charset="0"/>
                <a:cs typeface="Trebuchet MS" panose="020B0603020202020204" pitchFamily="34" charset="0"/>
              </a:rPr>
              <a:t>integrado</a:t>
            </a:r>
            <a:r>
              <a:rPr kumimoji="0" lang="es-ES" sz="1800" b="0" i="0" u="none" strike="noStrike" kern="1200" cap="none" spc="-145" normalizeH="0" baseline="0" noProof="0" dirty="0">
                <a:ln>
                  <a:noFill/>
                </a:ln>
                <a:solidFill>
                  <a:srgbClr val="AF66A8"/>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AF66A8"/>
                </a:solidFill>
                <a:effectLst/>
                <a:uLnTx/>
                <a:uFillTx/>
                <a:latin typeface="Trebuchet MS" panose="020B0603020202020204" pitchFamily="34" charset="0"/>
                <a:ea typeface="Trebuchet MS" panose="020B0603020202020204" pitchFamily="34" charset="0"/>
                <a:cs typeface="Trebuchet MS" panose="020B0603020202020204" pitchFamily="34" charset="0"/>
              </a:rPr>
              <a:t>por</a:t>
            </a:r>
            <a:r>
              <a:rPr kumimoji="0" lang="es-ES" sz="1800" b="0" i="0" u="none" strike="noStrike" kern="1200" cap="none" spc="-180" normalizeH="0" baseline="0" noProof="0" dirty="0">
                <a:ln>
                  <a:noFill/>
                </a:ln>
                <a:solidFill>
                  <a:srgbClr val="AF66A8"/>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AF66A8"/>
                </a:solidFill>
                <a:effectLst/>
                <a:uLnTx/>
                <a:uFillTx/>
                <a:latin typeface="Trebuchet MS" panose="020B0603020202020204" pitchFamily="34" charset="0"/>
                <a:ea typeface="Trebuchet MS" panose="020B0603020202020204" pitchFamily="34" charset="0"/>
                <a:cs typeface="Trebuchet MS" panose="020B0603020202020204" pitchFamily="34" charset="0"/>
              </a:rPr>
              <a:t>los</a:t>
            </a:r>
            <a:r>
              <a:rPr kumimoji="0" lang="es-ES" sz="1800" b="0" i="0" u="none" strike="noStrike" kern="1200" cap="none" spc="-145" normalizeH="0" baseline="0" noProof="0" dirty="0">
                <a:ln>
                  <a:noFill/>
                </a:ln>
                <a:solidFill>
                  <a:srgbClr val="AF66A8"/>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0" normalizeH="0" baseline="0" noProof="0" dirty="0">
                <a:ln>
                  <a:noFill/>
                </a:ln>
                <a:solidFill>
                  <a:srgbClr val="AF66A8"/>
                </a:solidFill>
                <a:effectLst/>
                <a:uLnTx/>
                <a:uFillTx/>
                <a:latin typeface="Trebuchet MS" panose="020B0603020202020204" pitchFamily="34" charset="0"/>
                <a:ea typeface="Trebuchet MS" panose="020B0603020202020204" pitchFamily="34" charset="0"/>
                <a:cs typeface="Trebuchet MS" panose="020B0603020202020204" pitchFamily="34" charset="0"/>
              </a:rPr>
              <a:t>siguientes</a:t>
            </a:r>
            <a:r>
              <a:rPr kumimoji="0" lang="es-ES" sz="1800" b="0" i="0" u="none" strike="noStrike" kern="1200" cap="none" spc="-145" normalizeH="0" baseline="0" noProof="0" dirty="0">
                <a:ln>
                  <a:noFill/>
                </a:ln>
                <a:solidFill>
                  <a:srgbClr val="AF66A8"/>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800" b="0" i="0" u="none" strike="noStrike" kern="1200" cap="none" spc="-10" normalizeH="0" baseline="0" noProof="0" dirty="0">
                <a:ln>
                  <a:noFill/>
                </a:ln>
                <a:solidFill>
                  <a:srgbClr val="AF66A8"/>
                </a:solidFill>
                <a:effectLst/>
                <a:uLnTx/>
                <a:uFillTx/>
                <a:latin typeface="Trebuchet MS" panose="020B0603020202020204" pitchFamily="34" charset="0"/>
                <a:ea typeface="Trebuchet MS" panose="020B0603020202020204" pitchFamily="34" charset="0"/>
                <a:cs typeface="Trebuchet MS" panose="020B0603020202020204" pitchFamily="34" charset="0"/>
              </a:rPr>
              <a:t>módulos</a:t>
            </a:r>
            <a:endParaRPr kumimoji="0" lang="es-MX"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Textbox 13">
            <a:extLst>
              <a:ext uri="{FF2B5EF4-FFF2-40B4-BE49-F238E27FC236}">
                <a16:creationId xmlns:a16="http://schemas.microsoft.com/office/drawing/2014/main" id="{A7EC80F7-0D02-76DF-5A21-B249EEB3CAF4}"/>
              </a:ext>
            </a:extLst>
          </p:cNvPr>
          <p:cNvSpPr txBox="1">
            <a:spLocks/>
          </p:cNvSpPr>
          <p:nvPr/>
        </p:nvSpPr>
        <p:spPr>
          <a:xfrm>
            <a:off x="4813300" y="1202549"/>
            <a:ext cx="2565400" cy="614680"/>
          </a:xfrm>
          <a:prstGeom prst="rect">
            <a:avLst/>
          </a:prstGeom>
          <a:solidFill>
            <a:srgbClr val="3CA0D9">
              <a:alpha val="25000"/>
            </a:srgbClr>
          </a:solidFill>
        </p:spPr>
        <p:txBody>
          <a:bodyPr wrap="square" lIns="0" tIns="0" rIns="0" bIns="0" rtlCol="0">
            <a:noAutofit/>
          </a:bodyPr>
          <a:lstStyle/>
          <a:p>
            <a:pPr marL="812800" marR="331470" lvl="0" indent="-514350" algn="l" defTabSz="457200" rtl="0" eaLnBrk="1" fontAlgn="auto" latinLnBrk="0" hangingPunct="1">
              <a:lnSpc>
                <a:spcPct val="115000"/>
              </a:lnSpc>
              <a:spcBef>
                <a:spcPts val="435"/>
              </a:spcBef>
              <a:spcAft>
                <a:spcPts val="0"/>
              </a:spcAft>
              <a:buClrTx/>
              <a:buSzTx/>
              <a:buFontTx/>
              <a:buNone/>
              <a:tabLst/>
              <a:defRPr/>
            </a:pPr>
            <a:r>
              <a:rPr kumimoji="0" lang="es-ES" sz="1500" b="0" i="0" u="none" strike="noStrike" kern="1200" cap="none" spc="-10" normalizeH="0" baseline="0" noProof="0" dirty="0">
                <a:ln>
                  <a:noFill/>
                </a:ln>
                <a:solidFill>
                  <a:srgbClr val="5F52A1"/>
                </a:solidFill>
                <a:effectLst/>
                <a:uLnTx/>
                <a:uFillTx/>
                <a:latin typeface="Trebuchet MS" panose="020B0603020202020204" pitchFamily="34" charset="0"/>
                <a:ea typeface="Trebuchet MS" panose="020B0603020202020204" pitchFamily="34" charset="0"/>
                <a:cs typeface="Trebuchet MS" panose="020B0603020202020204" pitchFamily="34" charset="0"/>
              </a:rPr>
              <a:t>Módulo</a:t>
            </a:r>
            <a:r>
              <a:rPr kumimoji="0" lang="es-ES" sz="1500" b="0" i="0" u="none" strike="noStrike" kern="1200" cap="none" spc="-160" normalizeH="0" baseline="0" noProof="0" dirty="0">
                <a:ln>
                  <a:noFill/>
                </a:ln>
                <a:solidFill>
                  <a:srgbClr val="5F52A1"/>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500" b="0" i="0" u="none" strike="noStrike" kern="1200" cap="none" spc="-10" normalizeH="0" baseline="0" noProof="0" dirty="0">
                <a:ln>
                  <a:noFill/>
                </a:ln>
                <a:solidFill>
                  <a:srgbClr val="5F52A1"/>
                </a:solidFill>
                <a:effectLst/>
                <a:uLnTx/>
                <a:uFillTx/>
                <a:latin typeface="Trebuchet MS" panose="020B0603020202020204" pitchFamily="34" charset="0"/>
                <a:ea typeface="Trebuchet MS" panose="020B0603020202020204" pitchFamily="34" charset="0"/>
                <a:cs typeface="Trebuchet MS" panose="020B0603020202020204" pitchFamily="34" charset="0"/>
              </a:rPr>
              <a:t>de</a:t>
            </a:r>
            <a:r>
              <a:rPr kumimoji="0" lang="es-ES" sz="1500" b="0" i="0" u="none" strike="noStrike" kern="1200" cap="none" spc="-195" normalizeH="0" baseline="0" noProof="0" dirty="0">
                <a:ln>
                  <a:noFill/>
                </a:ln>
                <a:solidFill>
                  <a:srgbClr val="5F52A1"/>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500" b="0" i="0" u="none" strike="noStrike" kern="1200" cap="none" spc="-10" normalizeH="0" baseline="0" noProof="0" dirty="0">
                <a:ln>
                  <a:noFill/>
                </a:ln>
                <a:solidFill>
                  <a:srgbClr val="5F52A1"/>
                </a:solidFill>
                <a:effectLst/>
                <a:uLnTx/>
                <a:uFillTx/>
                <a:latin typeface="Trebuchet MS" panose="020B0603020202020204" pitchFamily="34" charset="0"/>
                <a:ea typeface="Trebuchet MS" panose="020B0603020202020204" pitchFamily="34" charset="0"/>
                <a:cs typeface="Trebuchet MS" panose="020B0603020202020204" pitchFamily="34" charset="0"/>
              </a:rPr>
              <a:t>Aplicación Biológicos</a:t>
            </a:r>
            <a:endParaRPr kumimoji="0" lang="es-MX" sz="1100" b="0" i="0" u="none" strike="noStrike" kern="1200" cap="none" spc="0" normalizeH="0" baseline="0" noProof="0" dirty="0">
              <a:ln>
                <a:noFill/>
              </a:ln>
              <a:solidFill>
                <a:prstClr val="black"/>
              </a:solidFill>
              <a:effectLst/>
              <a:uLnTx/>
              <a:uFillTx/>
              <a:latin typeface="Trebuchet MS" panose="020B0603020202020204" pitchFamily="34" charset="0"/>
              <a:ea typeface="Trebuchet MS" panose="020B0603020202020204" pitchFamily="34" charset="0"/>
              <a:cs typeface="Trebuchet MS" panose="020B0603020202020204" pitchFamily="34" charset="0"/>
            </a:endParaRPr>
          </a:p>
        </p:txBody>
      </p:sp>
      <p:sp>
        <p:nvSpPr>
          <p:cNvPr id="16" name="Textbox 14">
            <a:extLst>
              <a:ext uri="{FF2B5EF4-FFF2-40B4-BE49-F238E27FC236}">
                <a16:creationId xmlns:a16="http://schemas.microsoft.com/office/drawing/2014/main" id="{3987FC9F-C0C6-8419-A4C6-3F4182540045}"/>
              </a:ext>
            </a:extLst>
          </p:cNvPr>
          <p:cNvSpPr txBox="1">
            <a:spLocks/>
          </p:cNvSpPr>
          <p:nvPr/>
        </p:nvSpPr>
        <p:spPr>
          <a:xfrm>
            <a:off x="4813300" y="2026002"/>
            <a:ext cx="2565400" cy="615950"/>
          </a:xfrm>
          <a:prstGeom prst="rect">
            <a:avLst/>
          </a:prstGeom>
          <a:solidFill>
            <a:srgbClr val="3CA0D9">
              <a:alpha val="25000"/>
            </a:srgbClr>
          </a:solidFill>
        </p:spPr>
        <p:txBody>
          <a:bodyPr wrap="square" lIns="0" tIns="0" rIns="0" bIns="0" rtlCol="0">
            <a:noAutofit/>
          </a:bodyPr>
          <a:lstStyle/>
          <a:p>
            <a:pPr marL="443865" marR="0" lvl="0" indent="0" algn="l" defTabSz="457200" rtl="0" eaLnBrk="1" fontAlgn="auto" latinLnBrk="0" hangingPunct="1">
              <a:lnSpc>
                <a:spcPct val="100000"/>
              </a:lnSpc>
              <a:spcBef>
                <a:spcPts val="1330"/>
              </a:spcBef>
              <a:spcAft>
                <a:spcPts val="0"/>
              </a:spcAft>
              <a:buClrTx/>
              <a:buSzTx/>
              <a:buFontTx/>
              <a:buNone/>
              <a:tabLst/>
              <a:defRPr/>
            </a:pPr>
            <a:r>
              <a:rPr kumimoji="0" lang="es-ES" sz="1500" b="0" i="0" u="none" strike="noStrike" kern="1200" cap="none" spc="0" normalizeH="0" baseline="0" noProof="0">
                <a:ln>
                  <a:noFill/>
                </a:ln>
                <a:solidFill>
                  <a:srgbClr val="5F52A1"/>
                </a:solidFill>
                <a:effectLst/>
                <a:uLnTx/>
                <a:uFillTx/>
                <a:latin typeface="Trebuchet MS" panose="020B0603020202020204" pitchFamily="34" charset="0"/>
                <a:ea typeface="Trebuchet MS" panose="020B0603020202020204" pitchFamily="34" charset="0"/>
                <a:cs typeface="Trebuchet MS" panose="020B0603020202020204" pitchFamily="34" charset="0"/>
              </a:rPr>
              <a:t>Módulo</a:t>
            </a:r>
            <a:r>
              <a:rPr kumimoji="0" lang="es-ES" sz="1500" b="0" i="0" u="none" strike="noStrike" kern="1200" cap="none" spc="160" normalizeH="0" baseline="0" noProof="0">
                <a:ln>
                  <a:noFill/>
                </a:ln>
                <a:solidFill>
                  <a:srgbClr val="5F52A1"/>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500" b="0" i="0" u="none" strike="noStrike" kern="1200" cap="none" spc="0" normalizeH="0" baseline="0" noProof="0">
                <a:ln>
                  <a:noFill/>
                </a:ln>
                <a:solidFill>
                  <a:srgbClr val="5F52A1"/>
                </a:solidFill>
                <a:effectLst/>
                <a:uLnTx/>
                <a:uFillTx/>
                <a:latin typeface="Trebuchet MS" panose="020B0603020202020204" pitchFamily="34" charset="0"/>
                <a:ea typeface="Trebuchet MS" panose="020B0603020202020204" pitchFamily="34" charset="0"/>
                <a:cs typeface="Trebuchet MS" panose="020B0603020202020204" pitchFamily="34" charset="0"/>
              </a:rPr>
              <a:t>de</a:t>
            </a:r>
            <a:r>
              <a:rPr kumimoji="0" lang="es-ES" sz="1500" b="0" i="0" u="none" strike="noStrike" kern="1200" cap="none" spc="165" normalizeH="0" baseline="0" noProof="0">
                <a:ln>
                  <a:noFill/>
                </a:ln>
                <a:solidFill>
                  <a:srgbClr val="5F52A1"/>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500" b="0" i="0" u="none" strike="noStrike" kern="1200" cap="none" spc="-10" normalizeH="0" baseline="0" noProof="0">
                <a:ln>
                  <a:noFill/>
                </a:ln>
                <a:solidFill>
                  <a:srgbClr val="5F52A1"/>
                </a:solidFill>
                <a:effectLst/>
                <a:uLnTx/>
                <a:uFillTx/>
                <a:latin typeface="Trebuchet MS" panose="020B0603020202020204" pitchFamily="34" charset="0"/>
                <a:ea typeface="Trebuchet MS" panose="020B0603020202020204" pitchFamily="34" charset="0"/>
                <a:cs typeface="Trebuchet MS" panose="020B0603020202020204" pitchFamily="34" charset="0"/>
              </a:rPr>
              <a:t>Pedidos</a:t>
            </a:r>
            <a:endParaRPr kumimoji="0" lang="es-MX" sz="1100" b="0" i="0" u="none" strike="noStrike" kern="1200" cap="none" spc="0" normalizeH="0" baseline="0" noProof="0">
              <a:ln>
                <a:noFill/>
              </a:ln>
              <a:solidFill>
                <a:prstClr val="black"/>
              </a:solidFill>
              <a:effectLst/>
              <a:uLnTx/>
              <a:uFillTx/>
              <a:latin typeface="Trebuchet MS" panose="020B0603020202020204" pitchFamily="34" charset="0"/>
              <a:ea typeface="Trebuchet MS" panose="020B0603020202020204" pitchFamily="34" charset="0"/>
              <a:cs typeface="Trebuchet MS" panose="020B0603020202020204" pitchFamily="34" charset="0"/>
            </a:endParaRPr>
          </a:p>
        </p:txBody>
      </p:sp>
      <p:pic>
        <p:nvPicPr>
          <p:cNvPr id="18" name="Imagen 17">
            <a:extLst>
              <a:ext uri="{FF2B5EF4-FFF2-40B4-BE49-F238E27FC236}">
                <a16:creationId xmlns:a16="http://schemas.microsoft.com/office/drawing/2014/main" id="{2DC97C95-D049-7831-E067-8A7C5EEA9B36}"/>
              </a:ext>
            </a:extLst>
          </p:cNvPr>
          <p:cNvPicPr>
            <a:picLocks noChangeAspect="1"/>
          </p:cNvPicPr>
          <p:nvPr/>
        </p:nvPicPr>
        <p:blipFill>
          <a:blip r:embed="rId3"/>
          <a:stretch>
            <a:fillRect/>
          </a:stretch>
        </p:blipFill>
        <p:spPr>
          <a:xfrm>
            <a:off x="4813300" y="2573937"/>
            <a:ext cx="2562583" cy="3029373"/>
          </a:xfrm>
          <a:prstGeom prst="rect">
            <a:avLst/>
          </a:prstGeom>
        </p:spPr>
      </p:pic>
      <p:sp>
        <p:nvSpPr>
          <p:cNvPr id="19" name="Textbox 21">
            <a:extLst>
              <a:ext uri="{FF2B5EF4-FFF2-40B4-BE49-F238E27FC236}">
                <a16:creationId xmlns:a16="http://schemas.microsoft.com/office/drawing/2014/main" id="{81C0BC14-83A6-D22F-739D-C765BFE1C875}"/>
              </a:ext>
            </a:extLst>
          </p:cNvPr>
          <p:cNvSpPr txBox="1"/>
          <p:nvPr/>
        </p:nvSpPr>
        <p:spPr>
          <a:xfrm>
            <a:off x="4813300" y="5678170"/>
            <a:ext cx="2565400" cy="946150"/>
          </a:xfrm>
          <a:prstGeom prst="rect">
            <a:avLst/>
          </a:prstGeom>
          <a:ln>
            <a:noFill/>
          </a:ln>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pPr marL="128905" marR="137160" lvl="0" indent="0" algn="ctr" defTabSz="457200" rtl="0" eaLnBrk="1" fontAlgn="auto" latinLnBrk="0" hangingPunct="1">
              <a:lnSpc>
                <a:spcPct val="115000"/>
              </a:lnSpc>
              <a:spcBef>
                <a:spcPts val="730"/>
              </a:spcBef>
              <a:spcAft>
                <a:spcPts val="0"/>
              </a:spcAft>
              <a:buClrTx/>
              <a:buSzTx/>
              <a:buFontTx/>
              <a:buNone/>
              <a:tabLst/>
              <a:defRPr/>
            </a:pPr>
            <a:r>
              <a:rPr kumimoji="0" lang="es-ES" sz="1500" b="0" i="0" u="none" strike="noStrike" kern="1200" cap="none" spc="0" normalizeH="0" baseline="0" noProof="0" dirty="0">
                <a:ln>
                  <a:noFill/>
                </a:ln>
                <a:solidFill>
                  <a:srgbClr val="5F52A1"/>
                </a:solidFill>
                <a:effectLst/>
                <a:uLnTx/>
                <a:uFillTx/>
                <a:latin typeface="Trebuchet MS" panose="020B0603020202020204" pitchFamily="34" charset="0"/>
                <a:ea typeface="Trebuchet MS" panose="020B0603020202020204" pitchFamily="34" charset="0"/>
                <a:cs typeface="Trebuchet MS" panose="020B0603020202020204" pitchFamily="34" charset="0"/>
              </a:rPr>
              <a:t>Módulo Reportes, tablero de control, estadísticas y</a:t>
            </a:r>
            <a:r>
              <a:rPr kumimoji="0" lang="es-ES" sz="1500" b="0" i="0" u="none" strike="noStrike" kern="1200" cap="none" spc="-95" normalizeH="0" baseline="0" noProof="0" dirty="0">
                <a:ln>
                  <a:noFill/>
                </a:ln>
                <a:solidFill>
                  <a:srgbClr val="5F52A1"/>
                </a:solidFill>
                <a:effectLst/>
                <a:uLnTx/>
                <a:uFillTx/>
                <a:latin typeface="Trebuchet MS" panose="020B0603020202020204" pitchFamily="34" charset="0"/>
                <a:ea typeface="Trebuchet MS" panose="020B0603020202020204" pitchFamily="34" charset="0"/>
                <a:cs typeface="Trebuchet MS" panose="020B0603020202020204" pitchFamily="34" charset="0"/>
              </a:rPr>
              <a:t> </a:t>
            </a:r>
            <a:r>
              <a:rPr kumimoji="0" lang="es-ES" sz="1500" b="0" i="0" u="none" strike="noStrike" kern="1200" cap="none" spc="0" normalizeH="0" baseline="0" noProof="0" dirty="0">
                <a:ln>
                  <a:noFill/>
                </a:ln>
                <a:solidFill>
                  <a:srgbClr val="5F52A1"/>
                </a:solidFill>
                <a:effectLst/>
                <a:uLnTx/>
                <a:uFillTx/>
                <a:latin typeface="Trebuchet MS" panose="020B0603020202020204" pitchFamily="34" charset="0"/>
                <a:ea typeface="Trebuchet MS" panose="020B0603020202020204" pitchFamily="34" charset="0"/>
                <a:cs typeface="Trebuchet MS" panose="020B0603020202020204" pitchFamily="34" charset="0"/>
              </a:rPr>
              <a:t>buscador</a:t>
            </a:r>
            <a:endParaRPr kumimoji="0" lang="es-MX" sz="1100" b="0" i="0" u="none" strike="noStrike" kern="1200" cap="none" spc="0" normalizeH="0" baseline="0" noProof="0" dirty="0">
              <a:ln>
                <a:noFill/>
              </a:ln>
              <a:solidFill>
                <a:prstClr val="black"/>
              </a:solidFill>
              <a:effectLst/>
              <a:uLnTx/>
              <a:uFillTx/>
              <a:latin typeface="Trebuchet MS" panose="020B0603020202020204" pitchFamily="34" charset="0"/>
              <a:ea typeface="Trebuchet MS" panose="020B0603020202020204" pitchFamily="34" charset="0"/>
              <a:cs typeface="Trebuchet MS" panose="020B0603020202020204" pitchFamily="34" charset="0"/>
            </a:endParaRPr>
          </a:p>
        </p:txBody>
      </p:sp>
      <p:pic>
        <p:nvPicPr>
          <p:cNvPr id="20" name="Image 69">
            <a:extLst>
              <a:ext uri="{FF2B5EF4-FFF2-40B4-BE49-F238E27FC236}">
                <a16:creationId xmlns:a16="http://schemas.microsoft.com/office/drawing/2014/main" id="{C9E1E5E6-607E-9FD5-C903-D434F7941F5B}"/>
              </a:ext>
            </a:extLst>
          </p:cNvPr>
          <p:cNvPicPr/>
          <p:nvPr/>
        </p:nvPicPr>
        <p:blipFill>
          <a:blip r:embed="rId4" cstate="print"/>
          <a:stretch>
            <a:fillRect/>
          </a:stretch>
        </p:blipFill>
        <p:spPr>
          <a:xfrm>
            <a:off x="1907963" y="1293788"/>
            <a:ext cx="2325370" cy="3930015"/>
          </a:xfrm>
          <a:prstGeom prst="rect">
            <a:avLst/>
          </a:prstGeom>
        </p:spPr>
      </p:pic>
      <p:pic>
        <p:nvPicPr>
          <p:cNvPr id="3099" name="Image 26">
            <a:extLst>
              <a:ext uri="{FF2B5EF4-FFF2-40B4-BE49-F238E27FC236}">
                <a16:creationId xmlns:a16="http://schemas.microsoft.com/office/drawing/2014/main" id="{2214585A-6336-5C6D-A30A-B2FD1D0FE213}"/>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75051" y="3476414"/>
            <a:ext cx="45719" cy="71438"/>
          </a:xfrm>
          <a:prstGeom prst="rect">
            <a:avLst/>
          </a:prstGeom>
          <a:noFill/>
          <a:extLst>
            <a:ext uri="{909E8E84-426E-40DD-AFC4-6F175D3DCCD1}">
              <a14:hiddenFill xmlns:a14="http://schemas.microsoft.com/office/drawing/2010/main">
                <a:solidFill>
                  <a:srgbClr val="FFFFFF"/>
                </a:solidFill>
              </a14:hiddenFill>
            </a:ext>
          </a:extLst>
        </p:spPr>
      </p:pic>
      <p:pic>
        <p:nvPicPr>
          <p:cNvPr id="3097" name="Image 28">
            <a:extLst>
              <a:ext uri="{FF2B5EF4-FFF2-40B4-BE49-F238E27FC236}">
                <a16:creationId xmlns:a16="http://schemas.microsoft.com/office/drawing/2014/main" id="{91B0642B-5861-B8EA-411F-F297D90268A3}"/>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49914" y="3012864"/>
            <a:ext cx="45719" cy="71438"/>
          </a:xfrm>
          <a:prstGeom prst="rect">
            <a:avLst/>
          </a:prstGeom>
          <a:noFill/>
          <a:extLst>
            <a:ext uri="{909E8E84-426E-40DD-AFC4-6F175D3DCCD1}">
              <a14:hiddenFill xmlns:a14="http://schemas.microsoft.com/office/drawing/2010/main">
                <a:solidFill>
                  <a:srgbClr val="FFFFFF"/>
                </a:solidFill>
              </a14:hiddenFill>
            </a:ext>
          </a:extLst>
        </p:spPr>
      </p:pic>
      <p:pic>
        <p:nvPicPr>
          <p:cNvPr id="3100" name="Image 25">
            <a:extLst>
              <a:ext uri="{FF2B5EF4-FFF2-40B4-BE49-F238E27FC236}">
                <a16:creationId xmlns:a16="http://schemas.microsoft.com/office/drawing/2014/main" id="{80AD3EEC-246A-1EA1-BB01-37A3EDD75665}"/>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4526" y="2831889"/>
            <a:ext cx="87217" cy="142875"/>
          </a:xfrm>
          <a:prstGeom prst="rect">
            <a:avLst/>
          </a:prstGeom>
          <a:noFill/>
          <a:extLst>
            <a:ext uri="{909E8E84-426E-40DD-AFC4-6F175D3DCCD1}">
              <a14:hiddenFill xmlns:a14="http://schemas.microsoft.com/office/drawing/2010/main">
                <a:solidFill>
                  <a:srgbClr val="FFFFFF"/>
                </a:solidFill>
              </a14:hiddenFill>
            </a:ext>
          </a:extLst>
        </p:spPr>
      </p:pic>
      <p:pic>
        <p:nvPicPr>
          <p:cNvPr id="3098" name="Image 27">
            <a:extLst>
              <a:ext uri="{FF2B5EF4-FFF2-40B4-BE49-F238E27FC236}">
                <a16:creationId xmlns:a16="http://schemas.microsoft.com/office/drawing/2014/main" id="{F5DE16B5-AC23-F026-C5FD-47C318549DF8}"/>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10601" y="3087477"/>
            <a:ext cx="45719" cy="71437"/>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9">
            <a:extLst>
              <a:ext uri="{FF2B5EF4-FFF2-40B4-BE49-F238E27FC236}">
                <a16:creationId xmlns:a16="http://schemas.microsoft.com/office/drawing/2014/main" id="{5065B954-8923-551F-AF11-D63316FFE785}"/>
              </a:ext>
            </a:extLst>
          </p:cNvPr>
          <p:cNvSpPr>
            <a:spLocks noChangeArrowheads="1"/>
          </p:cNvSpPr>
          <p:nvPr/>
        </p:nvSpPr>
        <p:spPr bwMode="auto">
          <a:xfrm>
            <a:off x="7958667" y="1033621"/>
            <a:ext cx="3755662" cy="1215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MX" sz="1100" b="0" i="0" u="none" strike="noStrike" kern="1200" cap="none" spc="0" normalizeH="0" baseline="0" noProof="0" dirty="0">
                <a:ln>
                  <a:noFill/>
                </a:ln>
                <a:solidFill>
                  <a:srgbClr val="A02B93">
                    <a:lumMod val="60000"/>
                    <a:lumOff val="40000"/>
                  </a:srgbClr>
                </a:solidFill>
                <a:effectLst/>
                <a:uLnTx/>
                <a:uFillTx/>
                <a:latin typeface="Arial" panose="020B0604020202020204" pitchFamily="34" charset="0"/>
                <a:ea typeface="Trebuchet MS" panose="020B0603020202020204" pitchFamily="34" charset="0"/>
                <a:cs typeface="Trebuchet MS" panose="020B0603020202020204" pitchFamily="34" charset="0"/>
              </a:rPr>
              <a:t>Módulo de Aplicación o Gestión de Biológicos</a:t>
            </a:r>
            <a:endParaRPr kumimoji="0" lang="es-MX" altLang="es-MX" sz="600" b="0" i="0" u="none" strike="noStrike" kern="1200" cap="none" spc="0" normalizeH="0" baseline="0" noProof="0" dirty="0">
              <a:ln>
                <a:noFill/>
              </a:ln>
              <a:solidFill>
                <a:srgbClr val="A02B93">
                  <a:lumMod val="60000"/>
                  <a:lumOff val="40000"/>
                </a:srgbClr>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MX" sz="1200" b="0" i="0" u="none" strike="noStrike" kern="1200" cap="none" spc="0" normalizeH="0" baseline="0" noProof="0" dirty="0">
                <a:ln>
                  <a:noFill/>
                </a:ln>
                <a:solidFill>
                  <a:srgbClr val="000000"/>
                </a:solidFill>
                <a:effectLst/>
                <a:uLnTx/>
                <a:uFillTx/>
                <a:latin typeface="Arial" panose="020B0604020202020204" pitchFamily="34" charset="0"/>
                <a:ea typeface="Trebuchet MS" panose="020B0603020202020204" pitchFamily="34" charset="0"/>
                <a:cs typeface="Trebuchet MS" panose="020B0603020202020204" pitchFamily="34" charset="0"/>
              </a:rPr>
              <a:t>Facilita el registro o actualización de la información de vacunas, incluyendo datos básicos, socio-demográficos y antecedentes de recién nacidos, niños, niñas y adultos.</a:t>
            </a:r>
            <a:endParaRPr kumimoji="0" lang="es-ES" altLang="es-MX"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MX"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4" name="CuadroTexto 23">
            <a:extLst>
              <a:ext uri="{FF2B5EF4-FFF2-40B4-BE49-F238E27FC236}">
                <a16:creationId xmlns:a16="http://schemas.microsoft.com/office/drawing/2014/main" id="{12D0FE88-3C06-EA9D-891E-6318E80EA106}"/>
              </a:ext>
            </a:extLst>
          </p:cNvPr>
          <p:cNvSpPr txBox="1"/>
          <p:nvPr/>
        </p:nvSpPr>
        <p:spPr>
          <a:xfrm>
            <a:off x="7891827" y="2359577"/>
            <a:ext cx="4136810" cy="1107996"/>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A02B93">
                    <a:lumMod val="60000"/>
                    <a:lumOff val="40000"/>
                  </a:srgbClr>
                </a:solidFill>
                <a:effectLst/>
                <a:uLnTx/>
                <a:uFillTx/>
                <a:latin typeface="Arial" panose="020B0604020202020204" pitchFamily="34" charset="0"/>
                <a:ea typeface="+mn-ea"/>
                <a:cs typeface="Arial" panose="020B0604020202020204" pitchFamily="34" charset="0"/>
              </a:rPr>
              <a:t>Módulo de Pedidos</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Permite la generación del cálculo de necesidades de cada uno de los insumos acorde con las metas asignadas y el esquema de vacunación en los diferentes niveles. Así como, el seguimiento y trazabilidad de los pedidos desde la solicitud hasta la recepción de los insumos solicitados</a:t>
            </a:r>
          </a:p>
        </p:txBody>
      </p:sp>
      <p:pic>
        <p:nvPicPr>
          <p:cNvPr id="3107" name="Image 38">
            <a:extLst>
              <a:ext uri="{FF2B5EF4-FFF2-40B4-BE49-F238E27FC236}">
                <a16:creationId xmlns:a16="http://schemas.microsoft.com/office/drawing/2014/main" id="{7825A2E8-ADA4-B21C-BED2-32FDD52CAA65}"/>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193092" y="4758290"/>
            <a:ext cx="83909" cy="142875"/>
          </a:xfrm>
          <a:prstGeom prst="rect">
            <a:avLst/>
          </a:prstGeom>
          <a:noFill/>
          <a:extLst>
            <a:ext uri="{909E8E84-426E-40DD-AFC4-6F175D3DCCD1}">
              <a14:hiddenFill xmlns:a14="http://schemas.microsoft.com/office/drawing/2010/main">
                <a:solidFill>
                  <a:srgbClr val="FFFFFF"/>
                </a:solidFill>
              </a14:hiddenFill>
            </a:ext>
          </a:extLst>
        </p:spPr>
      </p:pic>
      <p:pic>
        <p:nvPicPr>
          <p:cNvPr id="3106" name="Image 39">
            <a:extLst>
              <a:ext uri="{FF2B5EF4-FFF2-40B4-BE49-F238E27FC236}">
                <a16:creationId xmlns:a16="http://schemas.microsoft.com/office/drawing/2014/main" id="{27AC6503-62C1-24B8-BB86-43787CD3B953}"/>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108579" y="5004353"/>
            <a:ext cx="45719" cy="71437"/>
          </a:xfrm>
          <a:prstGeom prst="rect">
            <a:avLst/>
          </a:prstGeom>
          <a:noFill/>
          <a:extLst>
            <a:ext uri="{909E8E84-426E-40DD-AFC4-6F175D3DCCD1}">
              <a14:hiddenFill xmlns:a14="http://schemas.microsoft.com/office/drawing/2010/main">
                <a:solidFill>
                  <a:srgbClr val="FFFFFF"/>
                </a:solidFill>
              </a14:hiddenFill>
            </a:ext>
          </a:extLst>
        </p:spPr>
      </p:pic>
      <p:pic>
        <p:nvPicPr>
          <p:cNvPr id="3104" name="Image 41">
            <a:extLst>
              <a:ext uri="{FF2B5EF4-FFF2-40B4-BE49-F238E27FC236}">
                <a16:creationId xmlns:a16="http://schemas.microsoft.com/office/drawing/2014/main" id="{2CD980C8-392B-E11D-E919-443CF062CF6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48417" y="5209140"/>
            <a:ext cx="45719" cy="71438"/>
          </a:xfrm>
          <a:prstGeom prst="rect">
            <a:avLst/>
          </a:prstGeom>
          <a:noFill/>
          <a:extLst>
            <a:ext uri="{909E8E84-426E-40DD-AFC4-6F175D3DCCD1}">
              <a14:hiddenFill xmlns:a14="http://schemas.microsoft.com/office/drawing/2010/main">
                <a:solidFill>
                  <a:srgbClr val="FFFFFF"/>
                </a:solidFill>
              </a14:hiddenFill>
            </a:ext>
          </a:extLst>
        </p:spPr>
      </p:pic>
      <p:pic>
        <p:nvPicPr>
          <p:cNvPr id="3103" name="Image 42">
            <a:extLst>
              <a:ext uri="{FF2B5EF4-FFF2-40B4-BE49-F238E27FC236}">
                <a16:creationId xmlns:a16="http://schemas.microsoft.com/office/drawing/2014/main" id="{16984CBD-9D6C-14D9-CF1F-2FBB8A31D735}"/>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609979" y="5245653"/>
            <a:ext cx="45719" cy="71437"/>
          </a:xfrm>
          <a:prstGeom prst="rect">
            <a:avLst/>
          </a:prstGeom>
          <a:noFill/>
          <a:extLst>
            <a:ext uri="{909E8E84-426E-40DD-AFC4-6F175D3DCCD1}">
              <a14:hiddenFill xmlns:a14="http://schemas.microsoft.com/office/drawing/2010/main">
                <a:solidFill>
                  <a:srgbClr val="FFFFFF"/>
                </a:solidFill>
              </a14:hiddenFill>
            </a:ext>
          </a:extLst>
        </p:spPr>
      </p:pic>
      <p:pic>
        <p:nvPicPr>
          <p:cNvPr id="3105" name="Image 40">
            <a:extLst>
              <a:ext uri="{FF2B5EF4-FFF2-40B4-BE49-F238E27FC236}">
                <a16:creationId xmlns:a16="http://schemas.microsoft.com/office/drawing/2014/main" id="{BA652F7D-60F4-717F-1AD1-F0E2E14553A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60679" y="5417103"/>
            <a:ext cx="45719" cy="71437"/>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7">
            <a:extLst>
              <a:ext uri="{FF2B5EF4-FFF2-40B4-BE49-F238E27FC236}">
                <a16:creationId xmlns:a16="http://schemas.microsoft.com/office/drawing/2014/main" id="{345F9141-D865-B6F5-42F5-4B88F01E6F7A}"/>
              </a:ext>
            </a:extLst>
          </p:cNvPr>
          <p:cNvSpPr>
            <a:spLocks noChangeArrowheads="1"/>
          </p:cNvSpPr>
          <p:nvPr/>
        </p:nvSpPr>
        <p:spPr bwMode="auto">
          <a:xfrm>
            <a:off x="7888856" y="3985956"/>
            <a:ext cx="3709551"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sz="1100" b="1" i="0" u="none" strike="noStrike" kern="0" cap="none" spc="0" normalizeH="0" baseline="0" noProof="0" dirty="0">
                <a:ln>
                  <a:noFill/>
                </a:ln>
                <a:solidFill>
                  <a:srgbClr val="A02B93">
                    <a:lumMod val="60000"/>
                    <a:lumOff val="40000"/>
                  </a:srgbClr>
                </a:solidFill>
                <a:effectLst/>
                <a:uLnTx/>
                <a:uFillTx/>
                <a:latin typeface="Arial" panose="020B0604020202020204" pitchFamily="34" charset="0"/>
                <a:ea typeface="Trebuchet MS" panose="020B0603020202020204" pitchFamily="34" charset="0"/>
                <a:cs typeface="Arial" panose="020B0604020202020204" pitchFamily="34" charset="0"/>
              </a:rPr>
              <a:t>Módulo</a:t>
            </a:r>
            <a:r>
              <a:rPr kumimoji="0" lang="es-ES" sz="1100" b="1" i="0" u="none" strike="noStrike" kern="0" cap="none" spc="170" normalizeH="0" baseline="0" noProof="0" dirty="0">
                <a:ln>
                  <a:noFill/>
                </a:ln>
                <a:solidFill>
                  <a:srgbClr val="A02B93">
                    <a:lumMod val="60000"/>
                    <a:lumOff val="40000"/>
                  </a:srgbClr>
                </a:solidFill>
                <a:effectLst/>
                <a:uLnTx/>
                <a:uFillTx/>
                <a:latin typeface="Arial" panose="020B0604020202020204" pitchFamily="34" charset="0"/>
                <a:ea typeface="Trebuchet MS" panose="020B0603020202020204" pitchFamily="34" charset="0"/>
                <a:cs typeface="Arial" panose="020B0604020202020204" pitchFamily="34" charset="0"/>
              </a:rPr>
              <a:t> </a:t>
            </a:r>
            <a:r>
              <a:rPr kumimoji="0" lang="es-ES" sz="1100" b="1" i="0" u="none" strike="noStrike" kern="0" cap="none" spc="0" normalizeH="0" baseline="0" noProof="0" dirty="0">
                <a:ln>
                  <a:noFill/>
                </a:ln>
                <a:solidFill>
                  <a:srgbClr val="A02B93">
                    <a:lumMod val="60000"/>
                    <a:lumOff val="40000"/>
                  </a:srgbClr>
                </a:solidFill>
                <a:effectLst/>
                <a:uLnTx/>
                <a:uFillTx/>
                <a:latin typeface="Arial" panose="020B0604020202020204" pitchFamily="34" charset="0"/>
                <a:ea typeface="Trebuchet MS" panose="020B0603020202020204" pitchFamily="34" charset="0"/>
                <a:cs typeface="Arial" panose="020B0604020202020204" pitchFamily="34" charset="0"/>
              </a:rPr>
              <a:t>de</a:t>
            </a:r>
            <a:r>
              <a:rPr kumimoji="0" lang="es-ES" sz="1100" b="1" i="0" u="none" strike="noStrike" kern="0" cap="none" spc="170" normalizeH="0" baseline="0" noProof="0" dirty="0">
                <a:ln>
                  <a:noFill/>
                </a:ln>
                <a:solidFill>
                  <a:srgbClr val="A02B93">
                    <a:lumMod val="60000"/>
                    <a:lumOff val="40000"/>
                  </a:srgbClr>
                </a:solidFill>
                <a:effectLst/>
                <a:uLnTx/>
                <a:uFillTx/>
                <a:latin typeface="Arial" panose="020B0604020202020204" pitchFamily="34" charset="0"/>
                <a:ea typeface="Trebuchet MS" panose="020B0603020202020204" pitchFamily="34" charset="0"/>
                <a:cs typeface="Arial" panose="020B0604020202020204" pitchFamily="34" charset="0"/>
              </a:rPr>
              <a:t> </a:t>
            </a:r>
            <a:r>
              <a:rPr kumimoji="0" lang="es-ES" sz="1100" b="1" i="0" u="none" strike="noStrike" kern="0" cap="none" spc="-10" normalizeH="0" baseline="0" noProof="0" dirty="0">
                <a:ln>
                  <a:noFill/>
                </a:ln>
                <a:solidFill>
                  <a:srgbClr val="A02B93">
                    <a:lumMod val="60000"/>
                    <a:lumOff val="40000"/>
                  </a:srgbClr>
                </a:solidFill>
                <a:effectLst/>
                <a:uLnTx/>
                <a:uFillTx/>
                <a:latin typeface="Arial" panose="020B0604020202020204" pitchFamily="34" charset="0"/>
                <a:ea typeface="Trebuchet MS" panose="020B0603020202020204" pitchFamily="34" charset="0"/>
                <a:cs typeface="Arial" panose="020B0604020202020204" pitchFamily="34" charset="0"/>
              </a:rPr>
              <a:t>Inventarios</a:t>
            </a:r>
            <a:endParaRPr kumimoji="0" lang="es-MX" sz="1100" b="1" i="0" u="none" strike="noStrike" kern="0" cap="none" spc="0" normalizeH="0" baseline="0" noProof="0" dirty="0">
              <a:ln>
                <a:noFill/>
              </a:ln>
              <a:solidFill>
                <a:srgbClr val="A02B93">
                  <a:lumMod val="60000"/>
                  <a:lumOff val="40000"/>
                </a:srgbClr>
              </a:solidFill>
              <a:effectLst/>
              <a:uLnTx/>
              <a:uFillTx/>
              <a:latin typeface="Arial" panose="020B0604020202020204" pitchFamily="34" charset="0"/>
              <a:ea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altLang="es-MX" sz="1100" b="0" i="0" u="none" strike="noStrike" kern="1200" cap="none" spc="0" normalizeH="0" baseline="0" noProof="0" dirty="0">
                <a:ln>
                  <a:noFill/>
                </a:ln>
                <a:solidFill>
                  <a:srgbClr val="000000"/>
                </a:solidFill>
                <a:effectLst/>
                <a:uLnTx/>
                <a:uFillTx/>
                <a:latin typeface="Arial" panose="020B0604020202020204" pitchFamily="34" charset="0"/>
                <a:ea typeface="Trebuchet MS" panose="020B0603020202020204" pitchFamily="34" charset="0"/>
                <a:cs typeface="Trebuchet MS" panose="020B0603020202020204" pitchFamily="34" charset="0"/>
              </a:rPr>
              <a:t>Permite el ingreso de los insumos disponibles y proporciona información detallada por insumo (fechas de vencimiento, lotes, cantidades entre otros); facilitando la asignación de los mismos a los diferentes niveles institucionales y trazabilidad del insumo desde la compra hasta la aplicación en el usuario final.</a:t>
            </a:r>
            <a:endParaRPr kumimoji="0" lang="es-ES" alt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843988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1F739F5-99D3-3A1D-9DD4-B8B3A495D469}"/>
            </a:ext>
          </a:extLst>
        </p:cNvPr>
        <p:cNvGrpSpPr/>
        <p:nvPr/>
      </p:nvGrpSpPr>
      <p:grpSpPr>
        <a:xfrm>
          <a:off x="0" y="0"/>
          <a:ext cx="0" cy="0"/>
          <a:chOff x="0" y="0"/>
          <a:chExt cx="0" cy="0"/>
        </a:xfrm>
      </p:grpSpPr>
      <p:pic>
        <p:nvPicPr>
          <p:cNvPr id="4107" name="Image 44">
            <a:extLst>
              <a:ext uri="{FF2B5EF4-FFF2-40B4-BE49-F238E27FC236}">
                <a16:creationId xmlns:a16="http://schemas.microsoft.com/office/drawing/2014/main" id="{0A1CA23D-73E8-E13D-3DA2-E0093142FE7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09713" y="457200"/>
            <a:ext cx="142875" cy="14287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52">
            <a:extLst>
              <a:ext uri="{FF2B5EF4-FFF2-40B4-BE49-F238E27FC236}">
                <a16:creationId xmlns:a16="http://schemas.microsoft.com/office/drawing/2014/main" id="{4ABC71F1-DB79-4612-518B-180BB0D2BCD1}"/>
              </a:ext>
            </a:extLst>
          </p:cNvPr>
          <p:cNvGrpSpPr>
            <a:grpSpLocks/>
          </p:cNvGrpSpPr>
          <p:nvPr/>
        </p:nvGrpSpPr>
        <p:grpSpPr>
          <a:xfrm>
            <a:off x="7571105" y="9214485"/>
            <a:ext cx="2799080" cy="533400"/>
            <a:chOff x="0" y="0"/>
            <a:chExt cx="2799080" cy="533400"/>
          </a:xfrm>
        </p:grpSpPr>
        <p:sp>
          <p:nvSpPr>
            <p:cNvPr id="3" name="Graphic 53">
              <a:extLst>
                <a:ext uri="{FF2B5EF4-FFF2-40B4-BE49-F238E27FC236}">
                  <a16:creationId xmlns:a16="http://schemas.microsoft.com/office/drawing/2014/main" id="{80BFC92C-F5AE-7D51-2A56-98321A7026C1}"/>
                </a:ext>
              </a:extLst>
            </p:cNvPr>
            <p:cNvSpPr/>
            <p:nvPr/>
          </p:nvSpPr>
          <p:spPr>
            <a:xfrm>
              <a:off x="0" y="0"/>
              <a:ext cx="2679065" cy="533400"/>
            </a:xfrm>
            <a:custGeom>
              <a:avLst/>
              <a:gdLst/>
              <a:ahLst/>
              <a:cxnLst/>
              <a:rect l="l" t="t" r="r" b="b"/>
              <a:pathLst>
                <a:path w="2679065" h="533400">
                  <a:moveTo>
                    <a:pt x="1440556" y="0"/>
                  </a:moveTo>
                  <a:lnTo>
                    <a:pt x="1395918" y="33"/>
                  </a:lnTo>
                  <a:lnTo>
                    <a:pt x="1351162" y="1079"/>
                  </a:lnTo>
                  <a:lnTo>
                    <a:pt x="1306306" y="3137"/>
                  </a:lnTo>
                  <a:lnTo>
                    <a:pt x="1261368" y="6204"/>
                  </a:lnTo>
                  <a:lnTo>
                    <a:pt x="1216366" y="10279"/>
                  </a:lnTo>
                  <a:lnTo>
                    <a:pt x="1171320" y="15361"/>
                  </a:lnTo>
                  <a:lnTo>
                    <a:pt x="1126248" y="21448"/>
                  </a:lnTo>
                  <a:lnTo>
                    <a:pt x="1081168" y="28539"/>
                  </a:lnTo>
                  <a:lnTo>
                    <a:pt x="1036099" y="36632"/>
                  </a:lnTo>
                  <a:lnTo>
                    <a:pt x="991060" y="45726"/>
                  </a:lnTo>
                  <a:lnTo>
                    <a:pt x="946069" y="55819"/>
                  </a:lnTo>
                  <a:lnTo>
                    <a:pt x="901145" y="66910"/>
                  </a:lnTo>
                  <a:lnTo>
                    <a:pt x="856307" y="78998"/>
                  </a:lnTo>
                  <a:lnTo>
                    <a:pt x="811572" y="92080"/>
                  </a:lnTo>
                  <a:lnTo>
                    <a:pt x="766960" y="106156"/>
                  </a:lnTo>
                  <a:lnTo>
                    <a:pt x="722489" y="121224"/>
                  </a:lnTo>
                  <a:lnTo>
                    <a:pt x="678177" y="137282"/>
                  </a:lnTo>
                  <a:lnTo>
                    <a:pt x="634044" y="154330"/>
                  </a:lnTo>
                  <a:lnTo>
                    <a:pt x="590108" y="172365"/>
                  </a:lnTo>
                  <a:lnTo>
                    <a:pt x="546387" y="191386"/>
                  </a:lnTo>
                  <a:lnTo>
                    <a:pt x="502900" y="211391"/>
                  </a:lnTo>
                  <a:lnTo>
                    <a:pt x="459665" y="232380"/>
                  </a:lnTo>
                  <a:lnTo>
                    <a:pt x="416701" y="254350"/>
                  </a:lnTo>
                  <a:lnTo>
                    <a:pt x="374028" y="277301"/>
                  </a:lnTo>
                  <a:lnTo>
                    <a:pt x="331662" y="301230"/>
                  </a:lnTo>
                  <a:lnTo>
                    <a:pt x="289623" y="326136"/>
                  </a:lnTo>
                  <a:lnTo>
                    <a:pt x="247930" y="352018"/>
                  </a:lnTo>
                  <a:lnTo>
                    <a:pt x="206601" y="378875"/>
                  </a:lnTo>
                  <a:lnTo>
                    <a:pt x="165654" y="406704"/>
                  </a:lnTo>
                  <a:lnTo>
                    <a:pt x="125108" y="435505"/>
                  </a:lnTo>
                  <a:lnTo>
                    <a:pt x="84982" y="465275"/>
                  </a:lnTo>
                  <a:lnTo>
                    <a:pt x="45294" y="496014"/>
                  </a:lnTo>
                  <a:lnTo>
                    <a:pt x="6063" y="527720"/>
                  </a:lnTo>
                  <a:lnTo>
                    <a:pt x="0" y="532831"/>
                  </a:lnTo>
                  <a:lnTo>
                    <a:pt x="2678664" y="532831"/>
                  </a:lnTo>
                  <a:lnTo>
                    <a:pt x="2632239" y="477167"/>
                  </a:lnTo>
                  <a:lnTo>
                    <a:pt x="2599807" y="446137"/>
                  </a:lnTo>
                  <a:lnTo>
                    <a:pt x="2566698" y="416164"/>
                  </a:lnTo>
                  <a:lnTo>
                    <a:pt x="2532932" y="387246"/>
                  </a:lnTo>
                  <a:lnTo>
                    <a:pt x="2498527" y="359381"/>
                  </a:lnTo>
                  <a:lnTo>
                    <a:pt x="2463502" y="332570"/>
                  </a:lnTo>
                  <a:lnTo>
                    <a:pt x="2427874" y="306809"/>
                  </a:lnTo>
                  <a:lnTo>
                    <a:pt x="2391664" y="282098"/>
                  </a:lnTo>
                  <a:lnTo>
                    <a:pt x="2354889" y="258434"/>
                  </a:lnTo>
                  <a:lnTo>
                    <a:pt x="2317567" y="235818"/>
                  </a:lnTo>
                  <a:lnTo>
                    <a:pt x="2279718" y="214246"/>
                  </a:lnTo>
                  <a:lnTo>
                    <a:pt x="2241360" y="193718"/>
                  </a:lnTo>
                  <a:lnTo>
                    <a:pt x="2202512" y="174232"/>
                  </a:lnTo>
                  <a:lnTo>
                    <a:pt x="2163192" y="155786"/>
                  </a:lnTo>
                  <a:lnTo>
                    <a:pt x="2123418" y="138380"/>
                  </a:lnTo>
                  <a:lnTo>
                    <a:pt x="2083210" y="122011"/>
                  </a:lnTo>
                  <a:lnTo>
                    <a:pt x="2042586" y="106679"/>
                  </a:lnTo>
                  <a:lnTo>
                    <a:pt x="2001564" y="92381"/>
                  </a:lnTo>
                  <a:lnTo>
                    <a:pt x="1960163" y="79117"/>
                  </a:lnTo>
                  <a:lnTo>
                    <a:pt x="1918402" y="66884"/>
                  </a:lnTo>
                  <a:lnTo>
                    <a:pt x="1876299" y="55681"/>
                  </a:lnTo>
                  <a:lnTo>
                    <a:pt x="1833873" y="45508"/>
                  </a:lnTo>
                  <a:lnTo>
                    <a:pt x="1791142" y="36362"/>
                  </a:lnTo>
                  <a:lnTo>
                    <a:pt x="1748125" y="28241"/>
                  </a:lnTo>
                  <a:lnTo>
                    <a:pt x="1704841" y="21145"/>
                  </a:lnTo>
                  <a:lnTo>
                    <a:pt x="1661307" y="15072"/>
                  </a:lnTo>
                  <a:lnTo>
                    <a:pt x="1617543" y="10021"/>
                  </a:lnTo>
                  <a:lnTo>
                    <a:pt x="1573568" y="5989"/>
                  </a:lnTo>
                  <a:lnTo>
                    <a:pt x="1529399" y="2976"/>
                  </a:lnTo>
                  <a:lnTo>
                    <a:pt x="1485055" y="980"/>
                  </a:lnTo>
                  <a:lnTo>
                    <a:pt x="1440556" y="0"/>
                  </a:lnTo>
                  <a:close/>
                </a:path>
              </a:pathLst>
            </a:custGeom>
            <a:solidFill>
              <a:srgbClr val="EF4F62"/>
            </a:solidFill>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Graphic 54">
              <a:extLst>
                <a:ext uri="{FF2B5EF4-FFF2-40B4-BE49-F238E27FC236}">
                  <a16:creationId xmlns:a16="http://schemas.microsoft.com/office/drawing/2014/main" id="{877D4373-6FAF-F448-DE94-7BAEB3427B9C}"/>
                </a:ext>
              </a:extLst>
            </p:cNvPr>
            <p:cNvSpPr/>
            <p:nvPr/>
          </p:nvSpPr>
          <p:spPr>
            <a:xfrm>
              <a:off x="444773" y="142852"/>
              <a:ext cx="2353945" cy="390525"/>
            </a:xfrm>
            <a:custGeom>
              <a:avLst/>
              <a:gdLst/>
              <a:ahLst/>
              <a:cxnLst/>
              <a:rect l="l" t="t" r="r" b="b"/>
              <a:pathLst>
                <a:path w="2353945" h="390525">
                  <a:moveTo>
                    <a:pt x="72720" y="389978"/>
                  </a:moveTo>
                  <a:lnTo>
                    <a:pt x="68554" y="385889"/>
                  </a:lnTo>
                  <a:lnTo>
                    <a:pt x="43395" y="361149"/>
                  </a:lnTo>
                  <a:lnTo>
                    <a:pt x="36868" y="365379"/>
                  </a:lnTo>
                  <a:lnTo>
                    <a:pt x="12026" y="381787"/>
                  </a:lnTo>
                  <a:lnTo>
                    <a:pt x="0" y="389978"/>
                  </a:lnTo>
                  <a:lnTo>
                    <a:pt x="34759" y="389978"/>
                  </a:lnTo>
                  <a:lnTo>
                    <a:pt x="40906" y="385889"/>
                  </a:lnTo>
                  <a:lnTo>
                    <a:pt x="45072" y="389978"/>
                  </a:lnTo>
                  <a:lnTo>
                    <a:pt x="72720" y="389978"/>
                  </a:lnTo>
                  <a:close/>
                </a:path>
                <a:path w="2353945" h="390525">
                  <a:moveTo>
                    <a:pt x="454240" y="389978"/>
                  </a:moveTo>
                  <a:lnTo>
                    <a:pt x="310070" y="248196"/>
                  </a:lnTo>
                  <a:lnTo>
                    <a:pt x="286194" y="224713"/>
                  </a:lnTo>
                  <a:lnTo>
                    <a:pt x="250482" y="242531"/>
                  </a:lnTo>
                  <a:lnTo>
                    <a:pt x="220954" y="257848"/>
                  </a:lnTo>
                  <a:lnTo>
                    <a:pt x="191554" y="273621"/>
                  </a:lnTo>
                  <a:lnTo>
                    <a:pt x="151180" y="296151"/>
                  </a:lnTo>
                  <a:lnTo>
                    <a:pt x="246583" y="389978"/>
                  </a:lnTo>
                  <a:lnTo>
                    <a:pt x="274231" y="389978"/>
                  </a:lnTo>
                  <a:lnTo>
                    <a:pt x="183159" y="300405"/>
                  </a:lnTo>
                  <a:lnTo>
                    <a:pt x="207810" y="286854"/>
                  </a:lnTo>
                  <a:lnTo>
                    <a:pt x="232613" y="273621"/>
                  </a:lnTo>
                  <a:lnTo>
                    <a:pt x="257505" y="260718"/>
                  </a:lnTo>
                  <a:lnTo>
                    <a:pt x="282422" y="248196"/>
                  </a:lnTo>
                  <a:lnTo>
                    <a:pt x="426580" y="389978"/>
                  </a:lnTo>
                  <a:lnTo>
                    <a:pt x="454240" y="389978"/>
                  </a:lnTo>
                  <a:close/>
                </a:path>
                <a:path w="2353945" h="390525">
                  <a:moveTo>
                    <a:pt x="835723" y="389978"/>
                  </a:moveTo>
                  <a:lnTo>
                    <a:pt x="577684" y="136194"/>
                  </a:lnTo>
                  <a:lnTo>
                    <a:pt x="555091" y="113969"/>
                  </a:lnTo>
                  <a:lnTo>
                    <a:pt x="514705" y="128041"/>
                  </a:lnTo>
                  <a:lnTo>
                    <a:pt x="481482" y="140195"/>
                  </a:lnTo>
                  <a:lnTo>
                    <a:pt x="449491" y="152463"/>
                  </a:lnTo>
                  <a:lnTo>
                    <a:pt x="418515" y="164922"/>
                  </a:lnTo>
                  <a:lnTo>
                    <a:pt x="404952" y="170522"/>
                  </a:lnTo>
                  <a:lnTo>
                    <a:pt x="628091" y="389978"/>
                  </a:lnTo>
                  <a:lnTo>
                    <a:pt x="655739" y="389978"/>
                  </a:lnTo>
                  <a:lnTo>
                    <a:pt x="439508" y="177304"/>
                  </a:lnTo>
                  <a:lnTo>
                    <a:pt x="465836" y="166903"/>
                  </a:lnTo>
                  <a:lnTo>
                    <a:pt x="492937" y="156616"/>
                  </a:lnTo>
                  <a:lnTo>
                    <a:pt x="520954" y="146392"/>
                  </a:lnTo>
                  <a:lnTo>
                    <a:pt x="550037" y="136194"/>
                  </a:lnTo>
                  <a:lnTo>
                    <a:pt x="808075" y="389978"/>
                  </a:lnTo>
                  <a:lnTo>
                    <a:pt x="835723" y="389978"/>
                  </a:lnTo>
                  <a:close/>
                </a:path>
                <a:path w="2353945" h="390525">
                  <a:moveTo>
                    <a:pt x="1217231" y="389978"/>
                  </a:moveTo>
                  <a:lnTo>
                    <a:pt x="877582" y="55943"/>
                  </a:lnTo>
                  <a:lnTo>
                    <a:pt x="856310" y="35013"/>
                  </a:lnTo>
                  <a:lnTo>
                    <a:pt x="813536" y="43408"/>
                  </a:lnTo>
                  <a:lnTo>
                    <a:pt x="776312" y="51409"/>
                  </a:lnTo>
                  <a:lnTo>
                    <a:pt x="739787" y="59944"/>
                  </a:lnTo>
                  <a:lnTo>
                    <a:pt x="704075" y="68948"/>
                  </a:lnTo>
                  <a:lnTo>
                    <a:pt x="687578" y="73279"/>
                  </a:lnTo>
                  <a:lnTo>
                    <a:pt x="1009599" y="389978"/>
                  </a:lnTo>
                  <a:lnTo>
                    <a:pt x="1037234" y="389978"/>
                  </a:lnTo>
                  <a:lnTo>
                    <a:pt x="725551" y="83439"/>
                  </a:lnTo>
                  <a:lnTo>
                    <a:pt x="755878" y="76009"/>
                  </a:lnTo>
                  <a:lnTo>
                    <a:pt x="786777" y="68948"/>
                  </a:lnTo>
                  <a:lnTo>
                    <a:pt x="818159" y="62255"/>
                  </a:lnTo>
                  <a:lnTo>
                    <a:pt x="849947" y="55943"/>
                  </a:lnTo>
                  <a:lnTo>
                    <a:pt x="1189583" y="389978"/>
                  </a:lnTo>
                  <a:lnTo>
                    <a:pt x="1217231" y="389978"/>
                  </a:lnTo>
                  <a:close/>
                </a:path>
                <a:path w="2353945" h="390525">
                  <a:moveTo>
                    <a:pt x="1598726" y="389978"/>
                  </a:moveTo>
                  <a:lnTo>
                    <a:pt x="1221994" y="19456"/>
                  </a:lnTo>
                  <a:lnTo>
                    <a:pt x="1202207" y="0"/>
                  </a:lnTo>
                  <a:lnTo>
                    <a:pt x="1198067" y="0"/>
                  </a:lnTo>
                  <a:lnTo>
                    <a:pt x="1156106" y="1206"/>
                  </a:lnTo>
                  <a:lnTo>
                    <a:pt x="1113624" y="3340"/>
                  </a:lnTo>
                  <a:lnTo>
                    <a:pt x="1070787" y="6388"/>
                  </a:lnTo>
                  <a:lnTo>
                    <a:pt x="1007198" y="12420"/>
                  </a:lnTo>
                  <a:lnTo>
                    <a:pt x="1391081" y="389978"/>
                  </a:lnTo>
                  <a:lnTo>
                    <a:pt x="1418755" y="389978"/>
                  </a:lnTo>
                  <a:lnTo>
                    <a:pt x="1050302" y="27609"/>
                  </a:lnTo>
                  <a:lnTo>
                    <a:pt x="1086688" y="24574"/>
                  </a:lnTo>
                  <a:lnTo>
                    <a:pt x="1122895" y="22199"/>
                  </a:lnTo>
                  <a:lnTo>
                    <a:pt x="1158811" y="20497"/>
                  </a:lnTo>
                  <a:lnTo>
                    <a:pt x="1194346" y="19456"/>
                  </a:lnTo>
                  <a:lnTo>
                    <a:pt x="1571078" y="389978"/>
                  </a:lnTo>
                  <a:lnTo>
                    <a:pt x="1598726" y="389978"/>
                  </a:lnTo>
                  <a:close/>
                </a:path>
                <a:path w="2353945" h="390525">
                  <a:moveTo>
                    <a:pt x="1980234" y="389978"/>
                  </a:moveTo>
                  <a:lnTo>
                    <a:pt x="1624291" y="39916"/>
                  </a:lnTo>
                  <a:lnTo>
                    <a:pt x="1571726" y="29654"/>
                  </a:lnTo>
                  <a:lnTo>
                    <a:pt x="1516786" y="20612"/>
                  </a:lnTo>
                  <a:lnTo>
                    <a:pt x="1462951" y="13411"/>
                  </a:lnTo>
                  <a:lnTo>
                    <a:pt x="1408391" y="7683"/>
                  </a:lnTo>
                  <a:lnTo>
                    <a:pt x="1381379" y="5232"/>
                  </a:lnTo>
                  <a:lnTo>
                    <a:pt x="1772577" y="389978"/>
                  </a:lnTo>
                  <a:lnTo>
                    <a:pt x="1800237" y="389978"/>
                  </a:lnTo>
                  <a:lnTo>
                    <a:pt x="1433868" y="29654"/>
                  </a:lnTo>
                  <a:lnTo>
                    <a:pt x="1480096" y="35090"/>
                  </a:lnTo>
                  <a:lnTo>
                    <a:pt x="1525714" y="41579"/>
                  </a:lnTo>
                  <a:lnTo>
                    <a:pt x="1570647" y="49123"/>
                  </a:lnTo>
                  <a:lnTo>
                    <a:pt x="1614741" y="57708"/>
                  </a:lnTo>
                  <a:lnTo>
                    <a:pt x="1952586" y="389978"/>
                  </a:lnTo>
                  <a:lnTo>
                    <a:pt x="1980234" y="389978"/>
                  </a:lnTo>
                  <a:close/>
                </a:path>
                <a:path w="2353945" h="390525">
                  <a:moveTo>
                    <a:pt x="2353754" y="389978"/>
                  </a:moveTo>
                  <a:lnTo>
                    <a:pt x="2302789" y="348970"/>
                  </a:lnTo>
                  <a:lnTo>
                    <a:pt x="2263051" y="319417"/>
                  </a:lnTo>
                  <a:lnTo>
                    <a:pt x="2222423" y="291084"/>
                  </a:lnTo>
                  <a:lnTo>
                    <a:pt x="2180907" y="263982"/>
                  </a:lnTo>
                  <a:lnTo>
                    <a:pt x="2138515" y="238112"/>
                  </a:lnTo>
                  <a:lnTo>
                    <a:pt x="2095271" y="213499"/>
                  </a:lnTo>
                  <a:lnTo>
                    <a:pt x="2051189" y="190144"/>
                  </a:lnTo>
                  <a:lnTo>
                    <a:pt x="2006282" y="168059"/>
                  </a:lnTo>
                  <a:lnTo>
                    <a:pt x="1960549" y="147256"/>
                  </a:lnTo>
                  <a:lnTo>
                    <a:pt x="1914029" y="127723"/>
                  </a:lnTo>
                  <a:lnTo>
                    <a:pt x="1869033" y="109613"/>
                  </a:lnTo>
                  <a:lnTo>
                    <a:pt x="2154097" y="389978"/>
                  </a:lnTo>
                  <a:lnTo>
                    <a:pt x="2181758" y="389978"/>
                  </a:lnTo>
                  <a:lnTo>
                    <a:pt x="1953183" y="165176"/>
                  </a:lnTo>
                  <a:lnTo>
                    <a:pt x="1998332" y="185737"/>
                  </a:lnTo>
                  <a:lnTo>
                    <a:pt x="2042668" y="207568"/>
                  </a:lnTo>
                  <a:lnTo>
                    <a:pt x="2086203" y="230632"/>
                  </a:lnTo>
                  <a:lnTo>
                    <a:pt x="2128888" y="254952"/>
                  </a:lnTo>
                  <a:lnTo>
                    <a:pt x="2170747" y="280492"/>
                  </a:lnTo>
                  <a:lnTo>
                    <a:pt x="2211730" y="307263"/>
                  </a:lnTo>
                  <a:lnTo>
                    <a:pt x="2251862" y="335254"/>
                  </a:lnTo>
                  <a:lnTo>
                    <a:pt x="2291092" y="364439"/>
                  </a:lnTo>
                  <a:lnTo>
                    <a:pt x="2323325" y="389978"/>
                  </a:lnTo>
                  <a:lnTo>
                    <a:pt x="2353754" y="389978"/>
                  </a:lnTo>
                  <a:close/>
                </a:path>
              </a:pathLst>
            </a:custGeom>
            <a:solidFill>
              <a:srgbClr val="F1B849"/>
            </a:solidFill>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4103" name="Image 48">
            <a:extLst>
              <a:ext uri="{FF2B5EF4-FFF2-40B4-BE49-F238E27FC236}">
                <a16:creationId xmlns:a16="http://schemas.microsoft.com/office/drawing/2014/main" id="{09366D1B-BEE5-959A-03E3-6984CE829A6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84663" y="666750"/>
            <a:ext cx="142875" cy="142875"/>
          </a:xfrm>
          <a:prstGeom prst="rect">
            <a:avLst/>
          </a:prstGeom>
          <a:noFill/>
          <a:extLst>
            <a:ext uri="{909E8E84-426E-40DD-AFC4-6F175D3DCCD1}">
              <a14:hiddenFill xmlns:a14="http://schemas.microsoft.com/office/drawing/2010/main">
                <a:solidFill>
                  <a:srgbClr val="FFFFFF"/>
                </a:solidFill>
              </a14:hiddenFill>
            </a:ext>
          </a:extLst>
        </p:spPr>
      </p:pic>
      <p:sp>
        <p:nvSpPr>
          <p:cNvPr id="5" name="Graphic 49">
            <a:extLst>
              <a:ext uri="{FF2B5EF4-FFF2-40B4-BE49-F238E27FC236}">
                <a16:creationId xmlns:a16="http://schemas.microsoft.com/office/drawing/2014/main" id="{11192BB5-6326-0634-276D-FC0E1131C0CF}"/>
              </a:ext>
            </a:extLst>
          </p:cNvPr>
          <p:cNvSpPr>
            <a:spLocks/>
          </p:cNvSpPr>
          <p:nvPr/>
        </p:nvSpPr>
        <p:spPr>
          <a:xfrm>
            <a:off x="13584555" y="9707880"/>
            <a:ext cx="69850" cy="40640"/>
          </a:xfrm>
          <a:custGeom>
            <a:avLst/>
            <a:gdLst/>
            <a:ahLst/>
            <a:cxnLst/>
            <a:rect l="l" t="t" r="r" b="b"/>
            <a:pathLst>
              <a:path w="69850" h="40640">
                <a:moveTo>
                  <a:pt x="34613" y="0"/>
                </a:moveTo>
                <a:lnTo>
                  <a:pt x="8664" y="11197"/>
                </a:lnTo>
                <a:lnTo>
                  <a:pt x="0" y="35833"/>
                </a:lnTo>
                <a:lnTo>
                  <a:pt x="1473" y="40034"/>
                </a:lnTo>
                <a:lnTo>
                  <a:pt x="67750" y="40034"/>
                </a:lnTo>
                <a:lnTo>
                  <a:pt x="69227" y="35833"/>
                </a:lnTo>
                <a:lnTo>
                  <a:pt x="60584" y="11197"/>
                </a:lnTo>
                <a:lnTo>
                  <a:pt x="34613" y="0"/>
                </a:lnTo>
                <a:close/>
              </a:path>
            </a:pathLst>
          </a:custGeom>
          <a:solidFill>
            <a:srgbClr val="3CA0D9">
              <a:alpha val="25000"/>
            </a:srgbClr>
          </a:solidFill>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Graphic 50">
            <a:extLst>
              <a:ext uri="{FF2B5EF4-FFF2-40B4-BE49-F238E27FC236}">
                <a16:creationId xmlns:a16="http://schemas.microsoft.com/office/drawing/2014/main" id="{EBDAA41F-7379-F970-BB13-A652AFF637B5}"/>
              </a:ext>
            </a:extLst>
          </p:cNvPr>
          <p:cNvSpPr>
            <a:spLocks/>
          </p:cNvSpPr>
          <p:nvPr/>
        </p:nvSpPr>
        <p:spPr>
          <a:xfrm>
            <a:off x="757555" y="9726295"/>
            <a:ext cx="59690" cy="21590"/>
          </a:xfrm>
          <a:custGeom>
            <a:avLst/>
            <a:gdLst/>
            <a:ahLst/>
            <a:cxnLst/>
            <a:rect l="l" t="t" r="r" b="b"/>
            <a:pathLst>
              <a:path w="59690" h="21590">
                <a:moveTo>
                  <a:pt x="29556" y="0"/>
                </a:moveTo>
                <a:lnTo>
                  <a:pt x="3606" y="11199"/>
                </a:lnTo>
                <a:lnTo>
                  <a:pt x="0" y="21456"/>
                </a:lnTo>
                <a:lnTo>
                  <a:pt x="59125" y="21456"/>
                </a:lnTo>
                <a:lnTo>
                  <a:pt x="55527" y="11199"/>
                </a:lnTo>
                <a:lnTo>
                  <a:pt x="29556" y="0"/>
                </a:lnTo>
                <a:close/>
              </a:path>
            </a:pathLst>
          </a:custGeom>
          <a:solidFill>
            <a:srgbClr val="3CA0D9">
              <a:alpha val="25000"/>
            </a:srgbClr>
          </a:solidFill>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Graphic 51">
            <a:extLst>
              <a:ext uri="{FF2B5EF4-FFF2-40B4-BE49-F238E27FC236}">
                <a16:creationId xmlns:a16="http://schemas.microsoft.com/office/drawing/2014/main" id="{BD597305-31C3-AB46-EFE2-FD8F03D44A37}"/>
              </a:ext>
            </a:extLst>
          </p:cNvPr>
          <p:cNvSpPr>
            <a:spLocks/>
          </p:cNvSpPr>
          <p:nvPr/>
        </p:nvSpPr>
        <p:spPr>
          <a:xfrm>
            <a:off x="5544185" y="9709785"/>
            <a:ext cx="69850" cy="38100"/>
          </a:xfrm>
          <a:custGeom>
            <a:avLst/>
            <a:gdLst/>
            <a:ahLst/>
            <a:cxnLst/>
            <a:rect l="l" t="t" r="r" b="b"/>
            <a:pathLst>
              <a:path w="69850" h="38100">
                <a:moveTo>
                  <a:pt x="34609" y="0"/>
                </a:moveTo>
                <a:lnTo>
                  <a:pt x="8664" y="11199"/>
                </a:lnTo>
                <a:lnTo>
                  <a:pt x="0" y="35839"/>
                </a:lnTo>
                <a:lnTo>
                  <a:pt x="770" y="38037"/>
                </a:lnTo>
                <a:lnTo>
                  <a:pt x="68449" y="38037"/>
                </a:lnTo>
                <a:lnTo>
                  <a:pt x="69222" y="35839"/>
                </a:lnTo>
                <a:lnTo>
                  <a:pt x="60580" y="11199"/>
                </a:lnTo>
                <a:lnTo>
                  <a:pt x="34609" y="0"/>
                </a:lnTo>
                <a:close/>
              </a:path>
            </a:pathLst>
          </a:custGeom>
          <a:solidFill>
            <a:srgbClr val="3CA0D9">
              <a:alpha val="25000"/>
            </a:srgbClr>
          </a:solidFill>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4106" name="Image 45">
            <a:extLst>
              <a:ext uri="{FF2B5EF4-FFF2-40B4-BE49-F238E27FC236}">
                <a16:creationId xmlns:a16="http://schemas.microsoft.com/office/drawing/2014/main" id="{609D5102-F8E9-BA45-0040-FAC88A14D39B}"/>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87675" y="457200"/>
            <a:ext cx="69850" cy="71438"/>
          </a:xfrm>
          <a:prstGeom prst="rect">
            <a:avLst/>
          </a:prstGeom>
          <a:noFill/>
          <a:extLst>
            <a:ext uri="{909E8E84-426E-40DD-AFC4-6F175D3DCCD1}">
              <a14:hiddenFill xmlns:a14="http://schemas.microsoft.com/office/drawing/2010/main">
                <a:solidFill>
                  <a:srgbClr val="FFFFFF"/>
                </a:solidFill>
              </a14:hiddenFill>
            </a:ext>
          </a:extLst>
        </p:spPr>
      </p:pic>
      <p:pic>
        <p:nvPicPr>
          <p:cNvPr id="4105" name="Image 46">
            <a:extLst>
              <a:ext uri="{FF2B5EF4-FFF2-40B4-BE49-F238E27FC236}">
                <a16:creationId xmlns:a16="http://schemas.microsoft.com/office/drawing/2014/main" id="{5573AE1A-C620-EE1E-05F7-B59FCA208DDB}"/>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49763" y="1119188"/>
            <a:ext cx="69850" cy="7143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2">
            <a:extLst>
              <a:ext uri="{FF2B5EF4-FFF2-40B4-BE49-F238E27FC236}">
                <a16:creationId xmlns:a16="http://schemas.microsoft.com/office/drawing/2014/main" id="{CCFFC235-6828-DFEC-CD21-98CB35109949}"/>
              </a:ext>
            </a:extLst>
          </p:cNvPr>
          <p:cNvSpPr>
            <a:spLocks noChangeArrowheads="1"/>
          </p:cNvSpPr>
          <p:nvPr/>
        </p:nvSpPr>
        <p:spPr bwMode="auto">
          <a:xfrm>
            <a:off x="748806" y="295585"/>
            <a:ext cx="3933574" cy="3299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06234" tIns="15870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MX" sz="1200" b="0" i="0" u="none" strike="noStrike" kern="1200" cap="none" spc="0" normalizeH="0" baseline="0" noProof="0" dirty="0">
                <a:ln>
                  <a:noFill/>
                </a:ln>
                <a:solidFill>
                  <a:srgbClr val="AF66A8"/>
                </a:solidFill>
                <a:effectLst/>
                <a:uLnTx/>
                <a:uFillTx/>
                <a:latin typeface="Arial" panose="020B0604020202020204" pitchFamily="34" charset="0"/>
                <a:ea typeface="Trebuchet MS" panose="020B0603020202020204" pitchFamily="34" charset="0"/>
                <a:cs typeface="Trebuchet MS" panose="020B0603020202020204" pitchFamily="34" charset="0"/>
              </a:rPr>
              <a:t>Módulo de Cadena de Frío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S" altLang="es-MX" sz="1200" b="0" i="0" u="none" strike="noStrike" kern="1200" cap="none" spc="0" normalizeH="0" baseline="0" noProof="0" dirty="0">
              <a:ln>
                <a:noFill/>
              </a:ln>
              <a:solidFill>
                <a:srgbClr val="AF66A8"/>
              </a:solidFill>
              <a:effectLst/>
              <a:uLnTx/>
              <a:uFillTx/>
              <a:latin typeface="Arial" panose="020B0604020202020204" pitchFamily="34" charset="0"/>
              <a:ea typeface="Trebuchet MS" panose="020B0603020202020204" pitchFamily="34" charset="0"/>
              <a:cs typeface="Trebuchet MS" panose="020B0603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altLang="es-MX" sz="1200" b="0" i="0" u="none" strike="noStrike" kern="1200" cap="none" spc="0" normalizeH="0" baseline="0" noProof="0" dirty="0">
                <a:ln>
                  <a:noFill/>
                </a:ln>
                <a:solidFill>
                  <a:srgbClr val="000000"/>
                </a:solidFill>
                <a:effectLst/>
                <a:uLnTx/>
                <a:uFillTx/>
                <a:latin typeface="Arial" panose="020B0604020202020204" pitchFamily="34" charset="0"/>
                <a:ea typeface="Trebuchet MS" panose="020B0603020202020204" pitchFamily="34" charset="0"/>
                <a:cs typeface="Trebuchet MS" panose="020B0603020202020204" pitchFamily="34" charset="0"/>
              </a:rPr>
              <a:t>Permite registro y seguimiento de los equipos relacionados con el almacenamiento y transporte de los biológicos e insumos del programa a nivel nacional, mantenimiento y posibles traslados de estos, permitiendo un consolidado general de la capacidad de la cadena de frío y sus condiciones a nivel nacional.</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altLang="es-MX" sz="1200" b="0" i="0" u="none" strike="noStrike" kern="1200" cap="none" spc="0" normalizeH="0" baseline="0" noProof="0" dirty="0">
                <a:ln>
                  <a:noFill/>
                </a:ln>
                <a:solidFill>
                  <a:srgbClr val="000000"/>
                </a:solidFill>
                <a:effectLst/>
                <a:uLnTx/>
                <a:uFillTx/>
                <a:latin typeface="Arial" panose="020B0604020202020204" pitchFamily="34" charset="0"/>
                <a:ea typeface="Trebuchet MS" panose="020B0603020202020204" pitchFamily="34" charset="0"/>
                <a:cs typeface="Trebuchet MS" panose="020B0603020202020204" pitchFamily="34" charset="0"/>
              </a:rPr>
              <a:t>De igual manera permite la notificación, gestión y seguimiento a los casos de pérdidas de cadena de frío que se presenten en el territorio nacional.</a:t>
            </a:r>
            <a:endParaRPr kumimoji="0" lang="es-ES"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MX"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S" altLang="es-MX" sz="1200" b="0" i="0" u="none" strike="noStrike" kern="1200" cap="none" spc="0" normalizeH="0" baseline="0" noProof="0" dirty="0">
              <a:ln>
                <a:noFill/>
              </a:ln>
              <a:solidFill>
                <a:prstClr val="black"/>
              </a:solidFill>
              <a:effectLst/>
              <a:uLnTx/>
              <a:uFillTx/>
              <a:latin typeface="Arial" panose="020B0604020202020204" pitchFamily="34" charset="0"/>
              <a:ea typeface="Trebuchet MS" panose="020B0603020202020204" pitchFamily="34" charset="0"/>
              <a:cs typeface="Trebuchet MS" panose="020B0603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S"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4118" name="Image 90">
            <a:extLst>
              <a:ext uri="{FF2B5EF4-FFF2-40B4-BE49-F238E27FC236}">
                <a16:creationId xmlns:a16="http://schemas.microsoft.com/office/drawing/2014/main" id="{7D39EC01-7E28-8484-2CBD-1826B8A2E926}"/>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3" y="3678687"/>
            <a:ext cx="65329" cy="45719"/>
          </a:xfrm>
          <a:prstGeom prst="rect">
            <a:avLst/>
          </a:prstGeom>
          <a:noFill/>
          <a:extLst>
            <a:ext uri="{909E8E84-426E-40DD-AFC4-6F175D3DCCD1}">
              <a14:hiddenFill xmlns:a14="http://schemas.microsoft.com/office/drawing/2010/main">
                <a:solidFill>
                  <a:srgbClr val="FFFFFF"/>
                </a:solidFill>
              </a14:hiddenFill>
            </a:ext>
          </a:extLst>
        </p:spPr>
      </p:pic>
      <p:pic>
        <p:nvPicPr>
          <p:cNvPr id="4112" name="Image 96">
            <a:extLst>
              <a:ext uri="{FF2B5EF4-FFF2-40B4-BE49-F238E27FC236}">
                <a16:creationId xmlns:a16="http://schemas.microsoft.com/office/drawing/2014/main" id="{1C039104-5B44-B457-4874-32A32251BD43}"/>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3" y="3745362"/>
            <a:ext cx="65329" cy="4571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30">
            <a:extLst>
              <a:ext uri="{FF2B5EF4-FFF2-40B4-BE49-F238E27FC236}">
                <a16:creationId xmlns:a16="http://schemas.microsoft.com/office/drawing/2014/main" id="{EF777E05-F0F0-6F40-75F0-5C50C4B28FC6}"/>
              </a:ext>
            </a:extLst>
          </p:cNvPr>
          <p:cNvSpPr>
            <a:spLocks noChangeArrowheads="1"/>
          </p:cNvSpPr>
          <p:nvPr/>
        </p:nvSpPr>
        <p:spPr bwMode="auto">
          <a:xfrm>
            <a:off x="6385035" y="3920139"/>
            <a:ext cx="3688406"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altLang="es-MX" sz="1200" b="0" i="0" u="none" strike="noStrike" kern="1200" cap="none" spc="0" normalizeH="0" baseline="0" noProof="0" dirty="0">
                <a:ln>
                  <a:noFill/>
                </a:ln>
                <a:solidFill>
                  <a:srgbClr val="AF66A8"/>
                </a:solidFill>
                <a:effectLst/>
                <a:uLnTx/>
                <a:uFillTx/>
                <a:latin typeface="Arial" panose="020B0604020202020204" pitchFamily="34" charset="0"/>
                <a:ea typeface="Trebuchet MS" panose="020B0603020202020204" pitchFamily="34" charset="0"/>
                <a:cs typeface="Trebuchet MS" panose="020B0603020202020204" pitchFamily="34" charset="0"/>
              </a:rPr>
              <a:t>Módulo de Reportes, tableros de control, estadísticas y buscador</a:t>
            </a: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s-ES" altLang="es-MX" sz="1200" b="0" i="0" u="none" strike="noStrike" kern="1200" cap="none" spc="0" normalizeH="0" baseline="0" noProof="0" dirty="0">
              <a:ln>
                <a:noFill/>
              </a:ln>
              <a:solidFill>
                <a:srgbClr val="AF66A8"/>
              </a:solidFill>
              <a:effectLst/>
              <a:uLnTx/>
              <a:uFillTx/>
              <a:latin typeface="Arial" panose="020B0604020202020204" pitchFamily="34" charset="0"/>
              <a:ea typeface="Trebuchet MS" panose="020B0603020202020204" pitchFamily="34" charset="0"/>
              <a:cs typeface="Trebuchet MS" panose="020B0603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altLang="es-MX" sz="1200" b="0" i="0" u="none" strike="noStrike" kern="1200" cap="none" spc="0" normalizeH="0" baseline="0" noProof="0" dirty="0">
                <a:ln>
                  <a:noFill/>
                </a:ln>
                <a:solidFill>
                  <a:srgbClr val="000000"/>
                </a:solidFill>
                <a:effectLst/>
                <a:uLnTx/>
                <a:uFillTx/>
                <a:latin typeface="Arial" panose="020B0604020202020204" pitchFamily="34" charset="0"/>
                <a:ea typeface="Trebuchet MS" panose="020B0603020202020204" pitchFamily="34" charset="0"/>
                <a:cs typeface="Trebuchet MS" panose="020B0603020202020204" pitchFamily="34" charset="0"/>
              </a:rPr>
              <a:t>Para facilitar la generación de múltiples reportes, el seguimiento a los procesos, visualización de los tableros de control de pedidos e inventarios, y la consulta de información en el sistema</a:t>
            </a:r>
            <a:r>
              <a:rPr kumimoji="0" lang="es-MX"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s-ES" altLang="es-MX" sz="1200" b="0" i="0" u="none" strike="noStrike" kern="1200" cap="none" spc="0" normalizeH="0" baseline="0" noProof="0" dirty="0">
              <a:ln>
                <a:noFill/>
              </a:ln>
              <a:solidFill>
                <a:prstClr val="black"/>
              </a:solidFill>
              <a:effectLst/>
              <a:uLnTx/>
              <a:uFillTx/>
              <a:latin typeface="Arial" panose="020B0604020202020204" pitchFamily="34" charset="0"/>
              <a:ea typeface="Trebuchet MS" panose="020B0603020202020204" pitchFamily="34" charset="0"/>
              <a:cs typeface="Trebuchet MS" panose="020B0603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s-ES"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3" name="Rectangle 31">
            <a:extLst>
              <a:ext uri="{FF2B5EF4-FFF2-40B4-BE49-F238E27FC236}">
                <a16:creationId xmlns:a16="http://schemas.microsoft.com/office/drawing/2014/main" id="{C4A20F6C-039D-1A42-DA61-C74D6850E5CD}"/>
              </a:ext>
            </a:extLst>
          </p:cNvPr>
          <p:cNvSpPr>
            <a:spLocks noChangeArrowheads="1"/>
          </p:cNvSpPr>
          <p:nvPr/>
        </p:nvSpPr>
        <p:spPr bwMode="auto">
          <a:xfrm>
            <a:off x="6461620" y="2242312"/>
            <a:ext cx="3463331"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893"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altLang="es-MX" sz="1200" b="0" i="0" u="none" strike="noStrike" kern="1200" cap="none" spc="0" normalizeH="0" baseline="0" noProof="0" dirty="0">
                <a:ln>
                  <a:noFill/>
                </a:ln>
                <a:solidFill>
                  <a:srgbClr val="AF66A8"/>
                </a:solidFill>
                <a:effectLst/>
                <a:uLnTx/>
                <a:uFillTx/>
                <a:latin typeface="Arial" panose="020B0604020202020204" pitchFamily="34" charset="0"/>
                <a:ea typeface="Trebuchet MS" panose="020B0603020202020204" pitchFamily="34" charset="0"/>
                <a:cs typeface="Trebuchet MS" panose="020B0603020202020204" pitchFamily="34" charset="0"/>
              </a:rPr>
              <a:t>Módulo de Matriz de Biológicos e insumos</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altLang="es-MX" sz="1200" b="0" i="0" u="none" strike="noStrike" kern="1200" cap="none" spc="0" normalizeH="0" baseline="0" noProof="0" dirty="0">
                <a:ln>
                  <a:noFill/>
                </a:ln>
                <a:solidFill>
                  <a:srgbClr val="000000"/>
                </a:solidFill>
                <a:effectLst/>
                <a:uLnTx/>
                <a:uFillTx/>
                <a:latin typeface="Arial" panose="020B0604020202020204" pitchFamily="34" charset="0"/>
                <a:ea typeface="Trebuchet MS" panose="020B0603020202020204" pitchFamily="34" charset="0"/>
                <a:cs typeface="Trebuchet MS" panose="020B0603020202020204" pitchFamily="34" charset="0"/>
              </a:rPr>
              <a:t>Permite realizar la configuración de los biológicos y los esquemas de vacunación establecidos para Colombia, definidos para la población destinataria y las prescripciones de cada vacuna, entre otros parámetros.</a:t>
            </a:r>
            <a:endParaRPr kumimoji="0" lang="es-MX"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s-ES" altLang="es-MX" sz="1200" b="0" i="0" u="none" strike="noStrike" kern="1200" cap="none" spc="0" normalizeH="0" baseline="0" noProof="0" dirty="0">
              <a:ln>
                <a:noFill/>
              </a:ln>
              <a:solidFill>
                <a:prstClr val="black"/>
              </a:solidFill>
              <a:effectLst/>
              <a:uLnTx/>
              <a:uFillTx/>
              <a:latin typeface="Arial" panose="020B0604020202020204" pitchFamily="34" charset="0"/>
              <a:ea typeface="Trebuchet MS" panose="020B0603020202020204" pitchFamily="34" charset="0"/>
              <a:cs typeface="Trebuchet MS" panose="020B0603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s-ES"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7" name="Rectangle 35">
            <a:extLst>
              <a:ext uri="{FF2B5EF4-FFF2-40B4-BE49-F238E27FC236}">
                <a16:creationId xmlns:a16="http://schemas.microsoft.com/office/drawing/2014/main" id="{E6D59BEB-4A58-0F83-7BAD-CBBB88700407}"/>
              </a:ext>
            </a:extLst>
          </p:cNvPr>
          <p:cNvSpPr>
            <a:spLocks noChangeArrowheads="1"/>
          </p:cNvSpPr>
          <p:nvPr/>
        </p:nvSpPr>
        <p:spPr bwMode="auto">
          <a:xfrm>
            <a:off x="6385035" y="528637"/>
            <a:ext cx="386513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altLang="es-MX" sz="1200" b="0" i="0" u="none" strike="noStrike" kern="1200" cap="none" spc="0" normalizeH="0" baseline="0" noProof="0" dirty="0">
                <a:ln>
                  <a:noFill/>
                </a:ln>
                <a:solidFill>
                  <a:srgbClr val="AF66A8"/>
                </a:solidFill>
                <a:effectLst/>
                <a:uLnTx/>
                <a:uFillTx/>
                <a:latin typeface="Arial" panose="020B0604020202020204" pitchFamily="34" charset="0"/>
                <a:ea typeface="Trebuchet MS" panose="020B0603020202020204" pitchFamily="34" charset="0"/>
                <a:cs typeface="Trebuchet MS" panose="020B0603020202020204" pitchFamily="34" charset="0"/>
              </a:rPr>
              <a:t>Módulo de Administración, gestión de usuarios y auditoría</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altLang="es-MX" sz="1200" b="0" i="0" u="none" strike="noStrike" kern="1200" cap="none" spc="0" normalizeH="0" baseline="0" noProof="0" dirty="0">
                <a:ln>
                  <a:noFill/>
                </a:ln>
                <a:solidFill>
                  <a:srgbClr val="000000"/>
                </a:solidFill>
                <a:effectLst/>
                <a:uLnTx/>
                <a:uFillTx/>
                <a:latin typeface="Arial" panose="020B0604020202020204" pitchFamily="34" charset="0"/>
                <a:ea typeface="Trebuchet MS" panose="020B0603020202020204" pitchFamily="34" charset="0"/>
                <a:cs typeface="Trebuchet MS" panose="020B0603020202020204" pitchFamily="34" charset="0"/>
              </a:rPr>
              <a:t>Permite la gestión de usuarios, roles, instituciones, aseguradoras y la parametrización de diversas funcionalidades; así como, la trazabilidad o auditoria de los cambios e incidentes que se generen en la aplicación.</a:t>
            </a:r>
            <a:endParaRPr kumimoji="0" lang="es-MX"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s-ES" altLang="es-MX" sz="1200" b="0" i="0" u="none" strike="noStrike" kern="1200" cap="none" spc="0" normalizeH="0" baseline="0" noProof="0" dirty="0">
              <a:ln>
                <a:noFill/>
              </a:ln>
              <a:solidFill>
                <a:prstClr val="black"/>
              </a:solidFill>
              <a:effectLst/>
              <a:uLnTx/>
              <a:uFillTx/>
              <a:latin typeface="Arial" panose="020B0604020202020204" pitchFamily="34" charset="0"/>
              <a:ea typeface="Trebuchet MS" panose="020B0603020202020204" pitchFamily="34" charset="0"/>
              <a:cs typeface="Trebuchet MS" panose="020B0603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s-ES"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nvGrpSpPr>
          <p:cNvPr id="20" name="Group 174">
            <a:extLst>
              <a:ext uri="{FF2B5EF4-FFF2-40B4-BE49-F238E27FC236}">
                <a16:creationId xmlns:a16="http://schemas.microsoft.com/office/drawing/2014/main" id="{9126FA7D-FF66-F901-FF2A-65AA1D0C7A60}"/>
              </a:ext>
            </a:extLst>
          </p:cNvPr>
          <p:cNvGrpSpPr>
            <a:grpSpLocks/>
          </p:cNvGrpSpPr>
          <p:nvPr/>
        </p:nvGrpSpPr>
        <p:grpSpPr>
          <a:xfrm>
            <a:off x="895734" y="3221487"/>
            <a:ext cx="3933574" cy="3017417"/>
            <a:chOff x="0" y="0"/>
            <a:chExt cx="4305300" cy="3695711"/>
          </a:xfrm>
        </p:grpSpPr>
        <p:pic>
          <p:nvPicPr>
            <p:cNvPr id="21" name="Image 175">
              <a:extLst>
                <a:ext uri="{FF2B5EF4-FFF2-40B4-BE49-F238E27FC236}">
                  <a16:creationId xmlns:a16="http://schemas.microsoft.com/office/drawing/2014/main" id="{1B2986C1-1225-535B-AC93-E49AA39B76B7}"/>
                </a:ext>
              </a:extLst>
            </p:cNvPr>
            <p:cNvPicPr/>
            <p:nvPr/>
          </p:nvPicPr>
          <p:blipFill>
            <a:blip r:embed="rId9" cstate="print"/>
            <a:stretch>
              <a:fillRect/>
            </a:stretch>
          </p:blipFill>
          <p:spPr>
            <a:xfrm>
              <a:off x="3942256" y="0"/>
              <a:ext cx="142557" cy="142557"/>
            </a:xfrm>
            <a:prstGeom prst="rect">
              <a:avLst/>
            </a:prstGeom>
          </p:spPr>
        </p:pic>
        <p:pic>
          <p:nvPicPr>
            <p:cNvPr id="22" name="Image 176">
              <a:extLst>
                <a:ext uri="{FF2B5EF4-FFF2-40B4-BE49-F238E27FC236}">
                  <a16:creationId xmlns:a16="http://schemas.microsoft.com/office/drawing/2014/main" id="{38E6108E-F833-F611-9EF3-AEC132191E0E}"/>
                </a:ext>
              </a:extLst>
            </p:cNvPr>
            <p:cNvPicPr/>
            <p:nvPr/>
          </p:nvPicPr>
          <p:blipFill>
            <a:blip r:embed="rId10" cstate="print"/>
            <a:stretch>
              <a:fillRect/>
            </a:stretch>
          </p:blipFill>
          <p:spPr>
            <a:xfrm>
              <a:off x="0" y="66610"/>
              <a:ext cx="4305300" cy="3629101"/>
            </a:xfrm>
            <a:prstGeom prst="rect">
              <a:avLst/>
            </a:prstGeom>
          </p:spPr>
        </p:pic>
        <p:pic>
          <p:nvPicPr>
            <p:cNvPr id="23" name="Image 177">
              <a:extLst>
                <a:ext uri="{FF2B5EF4-FFF2-40B4-BE49-F238E27FC236}">
                  <a16:creationId xmlns:a16="http://schemas.microsoft.com/office/drawing/2014/main" id="{82CE5BD0-B85A-7FFD-06A3-7DA9F996842D}"/>
                </a:ext>
              </a:extLst>
            </p:cNvPr>
            <p:cNvPicPr/>
            <p:nvPr/>
          </p:nvPicPr>
          <p:blipFill>
            <a:blip r:embed="rId11" cstate="print"/>
            <a:stretch>
              <a:fillRect/>
            </a:stretch>
          </p:blipFill>
          <p:spPr>
            <a:xfrm>
              <a:off x="1240171" y="650566"/>
              <a:ext cx="538433" cy="538439"/>
            </a:xfrm>
            <a:prstGeom prst="rect">
              <a:avLst/>
            </a:prstGeom>
          </p:spPr>
        </p:pic>
        <p:pic>
          <p:nvPicPr>
            <p:cNvPr id="24" name="Image 178">
              <a:extLst>
                <a:ext uri="{FF2B5EF4-FFF2-40B4-BE49-F238E27FC236}">
                  <a16:creationId xmlns:a16="http://schemas.microsoft.com/office/drawing/2014/main" id="{27CBC27A-137E-5D0A-E535-4139FE28C290}"/>
                </a:ext>
              </a:extLst>
            </p:cNvPr>
            <p:cNvPicPr/>
            <p:nvPr/>
          </p:nvPicPr>
          <p:blipFill>
            <a:blip r:embed="rId12" cstate="print"/>
            <a:stretch>
              <a:fillRect/>
            </a:stretch>
          </p:blipFill>
          <p:spPr>
            <a:xfrm>
              <a:off x="1877786" y="767615"/>
              <a:ext cx="538420" cy="538435"/>
            </a:xfrm>
            <a:prstGeom prst="rect">
              <a:avLst/>
            </a:prstGeom>
          </p:spPr>
        </p:pic>
        <p:pic>
          <p:nvPicPr>
            <p:cNvPr id="25" name="Image 179">
              <a:extLst>
                <a:ext uri="{FF2B5EF4-FFF2-40B4-BE49-F238E27FC236}">
                  <a16:creationId xmlns:a16="http://schemas.microsoft.com/office/drawing/2014/main" id="{B76B5079-FD89-96F6-7828-BC5A20D26639}"/>
                </a:ext>
              </a:extLst>
            </p:cNvPr>
            <p:cNvPicPr/>
            <p:nvPr/>
          </p:nvPicPr>
          <p:blipFill>
            <a:blip r:embed="rId13" cstate="print"/>
            <a:stretch>
              <a:fillRect/>
            </a:stretch>
          </p:blipFill>
          <p:spPr>
            <a:xfrm>
              <a:off x="972094" y="627213"/>
              <a:ext cx="2061630" cy="1700282"/>
            </a:xfrm>
            <a:prstGeom prst="rect">
              <a:avLst/>
            </a:prstGeom>
          </p:spPr>
        </p:pic>
      </p:grpSp>
    </p:spTree>
    <p:extLst>
      <p:ext uri="{BB962C8B-B14F-4D97-AF65-F5344CB8AC3E}">
        <p14:creationId xmlns:p14="http://schemas.microsoft.com/office/powerpoint/2010/main" val="41302176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6DED040-A22C-D1C0-E162-F0B416915B95}"/>
            </a:ext>
          </a:extLst>
        </p:cNvPr>
        <p:cNvGrpSpPr/>
        <p:nvPr/>
      </p:nvGrpSpPr>
      <p:grpSpPr>
        <a:xfrm>
          <a:off x="0" y="0"/>
          <a:ext cx="0" cy="0"/>
          <a:chOff x="0" y="0"/>
          <a:chExt cx="0" cy="0"/>
        </a:xfrm>
      </p:grpSpPr>
      <p:grpSp>
        <p:nvGrpSpPr>
          <p:cNvPr id="2" name="Group 121">
            <a:extLst>
              <a:ext uri="{FF2B5EF4-FFF2-40B4-BE49-F238E27FC236}">
                <a16:creationId xmlns:a16="http://schemas.microsoft.com/office/drawing/2014/main" id="{0E9B04C5-8D1D-63DF-2F2D-3B7BE23FB109}"/>
              </a:ext>
            </a:extLst>
          </p:cNvPr>
          <p:cNvGrpSpPr>
            <a:grpSpLocks/>
          </p:cNvGrpSpPr>
          <p:nvPr/>
        </p:nvGrpSpPr>
        <p:grpSpPr>
          <a:xfrm>
            <a:off x="5822156" y="3447362"/>
            <a:ext cx="852134" cy="830997"/>
            <a:chOff x="0" y="0"/>
            <a:chExt cx="541020" cy="541020"/>
          </a:xfrm>
        </p:grpSpPr>
        <p:pic>
          <p:nvPicPr>
            <p:cNvPr id="3" name="Image 122">
              <a:extLst>
                <a:ext uri="{FF2B5EF4-FFF2-40B4-BE49-F238E27FC236}">
                  <a16:creationId xmlns:a16="http://schemas.microsoft.com/office/drawing/2014/main" id="{50AEFD77-B742-80AB-DD07-CBD27333619F}"/>
                </a:ext>
              </a:extLst>
            </p:cNvPr>
            <p:cNvPicPr/>
            <p:nvPr/>
          </p:nvPicPr>
          <p:blipFill>
            <a:blip r:embed="rId3" cstate="print"/>
            <a:stretch>
              <a:fillRect/>
            </a:stretch>
          </p:blipFill>
          <p:spPr>
            <a:xfrm>
              <a:off x="43948" y="115920"/>
              <a:ext cx="69227" cy="71666"/>
            </a:xfrm>
            <a:prstGeom prst="rect">
              <a:avLst/>
            </a:prstGeom>
          </p:spPr>
        </p:pic>
        <p:sp>
          <p:nvSpPr>
            <p:cNvPr id="4" name="Graphic 123">
              <a:extLst>
                <a:ext uri="{FF2B5EF4-FFF2-40B4-BE49-F238E27FC236}">
                  <a16:creationId xmlns:a16="http://schemas.microsoft.com/office/drawing/2014/main" id="{0AAA6288-E088-97C0-984F-2847AA6BF9FF}"/>
                </a:ext>
              </a:extLst>
            </p:cNvPr>
            <p:cNvSpPr/>
            <p:nvPr/>
          </p:nvSpPr>
          <p:spPr>
            <a:xfrm>
              <a:off x="51146" y="51142"/>
              <a:ext cx="438150" cy="438150"/>
            </a:xfrm>
            <a:custGeom>
              <a:avLst/>
              <a:gdLst/>
              <a:ahLst/>
              <a:cxnLst/>
              <a:rect l="l" t="t" r="r" b="b"/>
              <a:pathLst>
                <a:path w="438150" h="438150">
                  <a:moveTo>
                    <a:pt x="219075" y="0"/>
                  </a:moveTo>
                  <a:lnTo>
                    <a:pt x="168842" y="5786"/>
                  </a:lnTo>
                  <a:lnTo>
                    <a:pt x="122730" y="22269"/>
                  </a:lnTo>
                  <a:lnTo>
                    <a:pt x="82054" y="48131"/>
                  </a:lnTo>
                  <a:lnTo>
                    <a:pt x="48127" y="82059"/>
                  </a:lnTo>
                  <a:lnTo>
                    <a:pt x="22266" y="122736"/>
                  </a:lnTo>
                  <a:lnTo>
                    <a:pt x="5785" y="168846"/>
                  </a:lnTo>
                  <a:lnTo>
                    <a:pt x="0" y="219075"/>
                  </a:lnTo>
                  <a:lnTo>
                    <a:pt x="5785" y="269307"/>
                  </a:lnTo>
                  <a:lnTo>
                    <a:pt x="22266" y="315419"/>
                  </a:lnTo>
                  <a:lnTo>
                    <a:pt x="48127" y="356095"/>
                  </a:lnTo>
                  <a:lnTo>
                    <a:pt x="82054" y="390022"/>
                  </a:lnTo>
                  <a:lnTo>
                    <a:pt x="122730" y="415883"/>
                  </a:lnTo>
                  <a:lnTo>
                    <a:pt x="168842" y="432364"/>
                  </a:lnTo>
                  <a:lnTo>
                    <a:pt x="219075" y="438150"/>
                  </a:lnTo>
                  <a:lnTo>
                    <a:pt x="269307" y="432364"/>
                  </a:lnTo>
                  <a:lnTo>
                    <a:pt x="315419" y="415883"/>
                  </a:lnTo>
                  <a:lnTo>
                    <a:pt x="356095" y="390022"/>
                  </a:lnTo>
                  <a:lnTo>
                    <a:pt x="390022" y="356095"/>
                  </a:lnTo>
                  <a:lnTo>
                    <a:pt x="415883" y="315419"/>
                  </a:lnTo>
                  <a:lnTo>
                    <a:pt x="432364" y="269307"/>
                  </a:lnTo>
                  <a:lnTo>
                    <a:pt x="438150" y="219075"/>
                  </a:lnTo>
                  <a:lnTo>
                    <a:pt x="432364" y="168846"/>
                  </a:lnTo>
                  <a:lnTo>
                    <a:pt x="415883" y="122736"/>
                  </a:lnTo>
                  <a:lnTo>
                    <a:pt x="390022" y="82059"/>
                  </a:lnTo>
                  <a:lnTo>
                    <a:pt x="356095" y="48131"/>
                  </a:lnTo>
                  <a:lnTo>
                    <a:pt x="315419" y="22269"/>
                  </a:lnTo>
                  <a:lnTo>
                    <a:pt x="269307" y="5786"/>
                  </a:lnTo>
                  <a:lnTo>
                    <a:pt x="219075" y="0"/>
                  </a:lnTo>
                  <a:close/>
                </a:path>
              </a:pathLst>
            </a:custGeom>
            <a:solidFill>
              <a:srgbClr val="EF4F62"/>
            </a:solidFill>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Graphic 124">
              <a:extLst>
                <a:ext uri="{FF2B5EF4-FFF2-40B4-BE49-F238E27FC236}">
                  <a16:creationId xmlns:a16="http://schemas.microsoft.com/office/drawing/2014/main" id="{F9191441-56FD-FCA0-A6F5-A76CC4413678}"/>
                </a:ext>
              </a:extLst>
            </p:cNvPr>
            <p:cNvSpPr/>
            <p:nvPr/>
          </p:nvSpPr>
          <p:spPr>
            <a:xfrm>
              <a:off x="6350" y="6350"/>
              <a:ext cx="264160" cy="264160"/>
            </a:xfrm>
            <a:custGeom>
              <a:avLst/>
              <a:gdLst/>
              <a:ahLst/>
              <a:cxnLst/>
              <a:rect l="l" t="t" r="r" b="b"/>
              <a:pathLst>
                <a:path w="264160" h="264160">
                  <a:moveTo>
                    <a:pt x="0" y="263867"/>
                  </a:moveTo>
                  <a:lnTo>
                    <a:pt x="4251" y="216436"/>
                  </a:lnTo>
                  <a:lnTo>
                    <a:pt x="16507" y="171794"/>
                  </a:lnTo>
                  <a:lnTo>
                    <a:pt x="36025" y="130687"/>
                  </a:lnTo>
                  <a:lnTo>
                    <a:pt x="62057" y="93860"/>
                  </a:lnTo>
                  <a:lnTo>
                    <a:pt x="93860" y="62057"/>
                  </a:lnTo>
                  <a:lnTo>
                    <a:pt x="130687" y="36025"/>
                  </a:lnTo>
                  <a:lnTo>
                    <a:pt x="171794" y="16507"/>
                  </a:lnTo>
                  <a:lnTo>
                    <a:pt x="216436" y="4251"/>
                  </a:lnTo>
                  <a:lnTo>
                    <a:pt x="263867" y="0"/>
                  </a:lnTo>
                </a:path>
              </a:pathLst>
            </a:custGeom>
            <a:ln w="12700">
              <a:solidFill>
                <a:srgbClr val="EF4F62"/>
              </a:solidFill>
              <a:prstDash val="solid"/>
            </a:ln>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Graphic 125">
              <a:extLst>
                <a:ext uri="{FF2B5EF4-FFF2-40B4-BE49-F238E27FC236}">
                  <a16:creationId xmlns:a16="http://schemas.microsoft.com/office/drawing/2014/main" id="{8D460547-D10C-BA67-9B70-06D0BC602F5E}"/>
                </a:ext>
              </a:extLst>
            </p:cNvPr>
            <p:cNvSpPr/>
            <p:nvPr/>
          </p:nvSpPr>
          <p:spPr>
            <a:xfrm>
              <a:off x="270225" y="270217"/>
              <a:ext cx="264160" cy="264160"/>
            </a:xfrm>
            <a:custGeom>
              <a:avLst/>
              <a:gdLst/>
              <a:ahLst/>
              <a:cxnLst/>
              <a:rect l="l" t="t" r="r" b="b"/>
              <a:pathLst>
                <a:path w="264160" h="264160">
                  <a:moveTo>
                    <a:pt x="263867" y="0"/>
                  </a:moveTo>
                  <a:lnTo>
                    <a:pt x="259616" y="47434"/>
                  </a:lnTo>
                  <a:lnTo>
                    <a:pt x="247359" y="92078"/>
                  </a:lnTo>
                  <a:lnTo>
                    <a:pt x="227842" y="133185"/>
                  </a:lnTo>
                  <a:lnTo>
                    <a:pt x="201810" y="170012"/>
                  </a:lnTo>
                  <a:lnTo>
                    <a:pt x="170007" y="201814"/>
                  </a:lnTo>
                  <a:lnTo>
                    <a:pt x="133180" y="227845"/>
                  </a:lnTo>
                  <a:lnTo>
                    <a:pt x="92072" y="247361"/>
                  </a:lnTo>
                  <a:lnTo>
                    <a:pt x="47431" y="259617"/>
                  </a:lnTo>
                  <a:lnTo>
                    <a:pt x="0" y="263867"/>
                  </a:lnTo>
                </a:path>
              </a:pathLst>
            </a:custGeom>
            <a:ln w="12700">
              <a:solidFill>
                <a:srgbClr val="EF4F62"/>
              </a:solidFill>
              <a:prstDash val="solid"/>
            </a:ln>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7" name="Image 126">
              <a:extLst>
                <a:ext uri="{FF2B5EF4-FFF2-40B4-BE49-F238E27FC236}">
                  <a16:creationId xmlns:a16="http://schemas.microsoft.com/office/drawing/2014/main" id="{D570C7AA-8695-A69D-D05B-58D0C4992FDF}"/>
                </a:ext>
              </a:extLst>
            </p:cNvPr>
            <p:cNvPicPr/>
            <p:nvPr/>
          </p:nvPicPr>
          <p:blipFill>
            <a:blip r:embed="rId4" cstate="print"/>
            <a:stretch>
              <a:fillRect/>
            </a:stretch>
          </p:blipFill>
          <p:spPr>
            <a:xfrm>
              <a:off x="150454" y="170623"/>
              <a:ext cx="237235" cy="198970"/>
            </a:xfrm>
            <a:prstGeom prst="rect">
              <a:avLst/>
            </a:prstGeom>
          </p:spPr>
        </p:pic>
      </p:grpSp>
      <p:grpSp>
        <p:nvGrpSpPr>
          <p:cNvPr id="8" name="Group 98">
            <a:extLst>
              <a:ext uri="{FF2B5EF4-FFF2-40B4-BE49-F238E27FC236}">
                <a16:creationId xmlns:a16="http://schemas.microsoft.com/office/drawing/2014/main" id="{26982054-1FAE-6A9A-D201-82617314E5E9}"/>
              </a:ext>
            </a:extLst>
          </p:cNvPr>
          <p:cNvGrpSpPr>
            <a:grpSpLocks/>
          </p:cNvGrpSpPr>
          <p:nvPr/>
        </p:nvGrpSpPr>
        <p:grpSpPr>
          <a:xfrm>
            <a:off x="5754902" y="624824"/>
            <a:ext cx="1090149" cy="984380"/>
            <a:chOff x="0" y="0"/>
            <a:chExt cx="541020" cy="541020"/>
          </a:xfrm>
        </p:grpSpPr>
        <p:sp>
          <p:nvSpPr>
            <p:cNvPr id="9" name="Graphic 99">
              <a:extLst>
                <a:ext uri="{FF2B5EF4-FFF2-40B4-BE49-F238E27FC236}">
                  <a16:creationId xmlns:a16="http://schemas.microsoft.com/office/drawing/2014/main" id="{9F2FC34A-651F-701F-0D30-C7DC63C0A9F8}"/>
                </a:ext>
              </a:extLst>
            </p:cNvPr>
            <p:cNvSpPr/>
            <p:nvPr/>
          </p:nvSpPr>
          <p:spPr>
            <a:xfrm>
              <a:off x="51146" y="51142"/>
              <a:ext cx="438150" cy="438150"/>
            </a:xfrm>
            <a:custGeom>
              <a:avLst/>
              <a:gdLst/>
              <a:ahLst/>
              <a:cxnLst/>
              <a:rect l="l" t="t" r="r" b="b"/>
              <a:pathLst>
                <a:path w="438150" h="438150">
                  <a:moveTo>
                    <a:pt x="219075" y="0"/>
                  </a:moveTo>
                  <a:lnTo>
                    <a:pt x="168842" y="5786"/>
                  </a:lnTo>
                  <a:lnTo>
                    <a:pt x="122730" y="22269"/>
                  </a:lnTo>
                  <a:lnTo>
                    <a:pt x="82054" y="48131"/>
                  </a:lnTo>
                  <a:lnTo>
                    <a:pt x="48127" y="82059"/>
                  </a:lnTo>
                  <a:lnTo>
                    <a:pt x="22266" y="122736"/>
                  </a:lnTo>
                  <a:lnTo>
                    <a:pt x="5785" y="168846"/>
                  </a:lnTo>
                  <a:lnTo>
                    <a:pt x="0" y="219075"/>
                  </a:lnTo>
                  <a:lnTo>
                    <a:pt x="5785" y="269307"/>
                  </a:lnTo>
                  <a:lnTo>
                    <a:pt x="22266" y="315419"/>
                  </a:lnTo>
                  <a:lnTo>
                    <a:pt x="48127" y="356095"/>
                  </a:lnTo>
                  <a:lnTo>
                    <a:pt x="82054" y="390022"/>
                  </a:lnTo>
                  <a:lnTo>
                    <a:pt x="122730" y="415883"/>
                  </a:lnTo>
                  <a:lnTo>
                    <a:pt x="168842" y="432364"/>
                  </a:lnTo>
                  <a:lnTo>
                    <a:pt x="219075" y="438150"/>
                  </a:lnTo>
                  <a:lnTo>
                    <a:pt x="269307" y="432364"/>
                  </a:lnTo>
                  <a:lnTo>
                    <a:pt x="315419" y="415883"/>
                  </a:lnTo>
                  <a:lnTo>
                    <a:pt x="356095" y="390022"/>
                  </a:lnTo>
                  <a:lnTo>
                    <a:pt x="390022" y="356095"/>
                  </a:lnTo>
                  <a:lnTo>
                    <a:pt x="415883" y="315419"/>
                  </a:lnTo>
                  <a:lnTo>
                    <a:pt x="432364" y="269307"/>
                  </a:lnTo>
                  <a:lnTo>
                    <a:pt x="438150" y="219075"/>
                  </a:lnTo>
                  <a:lnTo>
                    <a:pt x="432364" y="168846"/>
                  </a:lnTo>
                  <a:lnTo>
                    <a:pt x="415883" y="122736"/>
                  </a:lnTo>
                  <a:lnTo>
                    <a:pt x="390022" y="82059"/>
                  </a:lnTo>
                  <a:lnTo>
                    <a:pt x="356095" y="48131"/>
                  </a:lnTo>
                  <a:lnTo>
                    <a:pt x="315419" y="22269"/>
                  </a:lnTo>
                  <a:lnTo>
                    <a:pt x="269307" y="5786"/>
                  </a:lnTo>
                  <a:lnTo>
                    <a:pt x="219075" y="0"/>
                  </a:lnTo>
                  <a:close/>
                </a:path>
              </a:pathLst>
            </a:custGeom>
            <a:solidFill>
              <a:srgbClr val="EF4F62"/>
            </a:solidFill>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Graphic 100">
              <a:extLst>
                <a:ext uri="{FF2B5EF4-FFF2-40B4-BE49-F238E27FC236}">
                  <a16:creationId xmlns:a16="http://schemas.microsoft.com/office/drawing/2014/main" id="{DEE40898-37D6-083F-80E2-D146B8FB9D50}"/>
                </a:ext>
              </a:extLst>
            </p:cNvPr>
            <p:cNvSpPr/>
            <p:nvPr/>
          </p:nvSpPr>
          <p:spPr>
            <a:xfrm>
              <a:off x="6350" y="6350"/>
              <a:ext cx="264160" cy="264160"/>
            </a:xfrm>
            <a:custGeom>
              <a:avLst/>
              <a:gdLst/>
              <a:ahLst/>
              <a:cxnLst/>
              <a:rect l="l" t="t" r="r" b="b"/>
              <a:pathLst>
                <a:path w="264160" h="264160">
                  <a:moveTo>
                    <a:pt x="0" y="263867"/>
                  </a:moveTo>
                  <a:lnTo>
                    <a:pt x="4251" y="216436"/>
                  </a:lnTo>
                  <a:lnTo>
                    <a:pt x="16507" y="171794"/>
                  </a:lnTo>
                  <a:lnTo>
                    <a:pt x="36025" y="130687"/>
                  </a:lnTo>
                  <a:lnTo>
                    <a:pt x="62057" y="93860"/>
                  </a:lnTo>
                  <a:lnTo>
                    <a:pt x="93860" y="62057"/>
                  </a:lnTo>
                  <a:lnTo>
                    <a:pt x="130687" y="36025"/>
                  </a:lnTo>
                  <a:lnTo>
                    <a:pt x="171794" y="16507"/>
                  </a:lnTo>
                  <a:lnTo>
                    <a:pt x="216436" y="4251"/>
                  </a:lnTo>
                  <a:lnTo>
                    <a:pt x="263867" y="0"/>
                  </a:lnTo>
                </a:path>
              </a:pathLst>
            </a:custGeom>
            <a:ln w="12700">
              <a:solidFill>
                <a:srgbClr val="EF4F62"/>
              </a:solidFill>
              <a:prstDash val="solid"/>
            </a:ln>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Graphic 101">
              <a:extLst>
                <a:ext uri="{FF2B5EF4-FFF2-40B4-BE49-F238E27FC236}">
                  <a16:creationId xmlns:a16="http://schemas.microsoft.com/office/drawing/2014/main" id="{75FF768E-4589-8243-FB2A-E35937B5E643}"/>
                </a:ext>
              </a:extLst>
            </p:cNvPr>
            <p:cNvSpPr/>
            <p:nvPr/>
          </p:nvSpPr>
          <p:spPr>
            <a:xfrm>
              <a:off x="270225" y="270217"/>
              <a:ext cx="264160" cy="264160"/>
            </a:xfrm>
            <a:custGeom>
              <a:avLst/>
              <a:gdLst/>
              <a:ahLst/>
              <a:cxnLst/>
              <a:rect l="l" t="t" r="r" b="b"/>
              <a:pathLst>
                <a:path w="264160" h="264160">
                  <a:moveTo>
                    <a:pt x="263867" y="0"/>
                  </a:moveTo>
                  <a:lnTo>
                    <a:pt x="259616" y="47434"/>
                  </a:lnTo>
                  <a:lnTo>
                    <a:pt x="247359" y="92078"/>
                  </a:lnTo>
                  <a:lnTo>
                    <a:pt x="227842" y="133185"/>
                  </a:lnTo>
                  <a:lnTo>
                    <a:pt x="201810" y="170012"/>
                  </a:lnTo>
                  <a:lnTo>
                    <a:pt x="170007" y="201814"/>
                  </a:lnTo>
                  <a:lnTo>
                    <a:pt x="133180" y="227845"/>
                  </a:lnTo>
                  <a:lnTo>
                    <a:pt x="92072" y="247361"/>
                  </a:lnTo>
                  <a:lnTo>
                    <a:pt x="47431" y="259617"/>
                  </a:lnTo>
                  <a:lnTo>
                    <a:pt x="0" y="263867"/>
                  </a:lnTo>
                </a:path>
              </a:pathLst>
            </a:custGeom>
            <a:ln w="12700">
              <a:solidFill>
                <a:srgbClr val="EF4F62"/>
              </a:solidFill>
              <a:prstDash val="solid"/>
            </a:ln>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Graphic 102">
              <a:extLst>
                <a:ext uri="{FF2B5EF4-FFF2-40B4-BE49-F238E27FC236}">
                  <a16:creationId xmlns:a16="http://schemas.microsoft.com/office/drawing/2014/main" id="{D00CF7B7-D2CC-19CF-EE36-6D68D0A7CB78}"/>
                </a:ext>
              </a:extLst>
            </p:cNvPr>
            <p:cNvSpPr/>
            <p:nvPr/>
          </p:nvSpPr>
          <p:spPr>
            <a:xfrm>
              <a:off x="140046" y="140064"/>
              <a:ext cx="260350" cy="260350"/>
            </a:xfrm>
            <a:custGeom>
              <a:avLst/>
              <a:gdLst/>
              <a:ahLst/>
              <a:cxnLst/>
              <a:rect l="l" t="t" r="r" b="b"/>
              <a:pathLst>
                <a:path w="260350" h="260350">
                  <a:moveTo>
                    <a:pt x="26035" y="47713"/>
                  </a:moveTo>
                  <a:lnTo>
                    <a:pt x="17360" y="47713"/>
                  </a:lnTo>
                  <a:lnTo>
                    <a:pt x="17360" y="56388"/>
                  </a:lnTo>
                  <a:lnTo>
                    <a:pt x="26035" y="56388"/>
                  </a:lnTo>
                  <a:lnTo>
                    <a:pt x="26035" y="47713"/>
                  </a:lnTo>
                  <a:close/>
                </a:path>
                <a:path w="260350" h="260350">
                  <a:moveTo>
                    <a:pt x="78105" y="65062"/>
                  </a:moveTo>
                  <a:lnTo>
                    <a:pt x="17360" y="65062"/>
                  </a:lnTo>
                  <a:lnTo>
                    <a:pt x="17360" y="73748"/>
                  </a:lnTo>
                  <a:lnTo>
                    <a:pt x="78105" y="73748"/>
                  </a:lnTo>
                  <a:lnTo>
                    <a:pt x="78105" y="65062"/>
                  </a:lnTo>
                  <a:close/>
                </a:path>
                <a:path w="260350" h="260350">
                  <a:moveTo>
                    <a:pt x="78105" y="47713"/>
                  </a:moveTo>
                  <a:lnTo>
                    <a:pt x="34709" y="47713"/>
                  </a:lnTo>
                  <a:lnTo>
                    <a:pt x="34709" y="56388"/>
                  </a:lnTo>
                  <a:lnTo>
                    <a:pt x="78105" y="56388"/>
                  </a:lnTo>
                  <a:lnTo>
                    <a:pt x="78105" y="47713"/>
                  </a:lnTo>
                  <a:close/>
                </a:path>
                <a:path w="260350" h="260350">
                  <a:moveTo>
                    <a:pt x="91122" y="182232"/>
                  </a:moveTo>
                  <a:lnTo>
                    <a:pt x="82448" y="182232"/>
                  </a:lnTo>
                  <a:lnTo>
                    <a:pt x="82448" y="190906"/>
                  </a:lnTo>
                  <a:lnTo>
                    <a:pt x="91122" y="190906"/>
                  </a:lnTo>
                  <a:lnTo>
                    <a:pt x="91122" y="182232"/>
                  </a:lnTo>
                  <a:close/>
                </a:path>
                <a:path w="260350" h="260350">
                  <a:moveTo>
                    <a:pt x="160540" y="182232"/>
                  </a:moveTo>
                  <a:lnTo>
                    <a:pt x="99796" y="182232"/>
                  </a:lnTo>
                  <a:lnTo>
                    <a:pt x="99796" y="190906"/>
                  </a:lnTo>
                  <a:lnTo>
                    <a:pt x="160540" y="190906"/>
                  </a:lnTo>
                  <a:lnTo>
                    <a:pt x="160540" y="182232"/>
                  </a:lnTo>
                  <a:close/>
                </a:path>
                <a:path w="260350" h="260350">
                  <a:moveTo>
                    <a:pt x="208280" y="39039"/>
                  </a:moveTo>
                  <a:lnTo>
                    <a:pt x="190919" y="39039"/>
                  </a:lnTo>
                  <a:lnTo>
                    <a:pt x="190919" y="47726"/>
                  </a:lnTo>
                  <a:lnTo>
                    <a:pt x="208280" y="47726"/>
                  </a:lnTo>
                  <a:lnTo>
                    <a:pt x="208280" y="39039"/>
                  </a:lnTo>
                  <a:close/>
                </a:path>
                <a:path w="260350" h="260350">
                  <a:moveTo>
                    <a:pt x="242989" y="39039"/>
                  </a:moveTo>
                  <a:lnTo>
                    <a:pt x="216954" y="39039"/>
                  </a:lnTo>
                  <a:lnTo>
                    <a:pt x="216954" y="47726"/>
                  </a:lnTo>
                  <a:lnTo>
                    <a:pt x="242989" y="47726"/>
                  </a:lnTo>
                  <a:lnTo>
                    <a:pt x="242989" y="39039"/>
                  </a:lnTo>
                  <a:close/>
                </a:path>
                <a:path w="260350" h="260350">
                  <a:moveTo>
                    <a:pt x="260350" y="19278"/>
                  </a:moveTo>
                  <a:lnTo>
                    <a:pt x="258406" y="17348"/>
                  </a:lnTo>
                  <a:lnTo>
                    <a:pt x="251675" y="17348"/>
                  </a:lnTo>
                  <a:lnTo>
                    <a:pt x="251675" y="26035"/>
                  </a:lnTo>
                  <a:lnTo>
                    <a:pt x="251675" y="60731"/>
                  </a:lnTo>
                  <a:lnTo>
                    <a:pt x="182245" y="60731"/>
                  </a:lnTo>
                  <a:lnTo>
                    <a:pt x="182245" y="26035"/>
                  </a:lnTo>
                  <a:lnTo>
                    <a:pt x="251675" y="26035"/>
                  </a:lnTo>
                  <a:lnTo>
                    <a:pt x="251675" y="17348"/>
                  </a:lnTo>
                  <a:lnTo>
                    <a:pt x="195262" y="17348"/>
                  </a:lnTo>
                  <a:lnTo>
                    <a:pt x="195249" y="8661"/>
                  </a:lnTo>
                  <a:lnTo>
                    <a:pt x="195249" y="5816"/>
                  </a:lnTo>
                  <a:lnTo>
                    <a:pt x="189433" y="0"/>
                  </a:lnTo>
                  <a:lnTo>
                    <a:pt x="186588" y="0"/>
                  </a:lnTo>
                  <a:lnTo>
                    <a:pt x="186588" y="10604"/>
                  </a:lnTo>
                  <a:lnTo>
                    <a:pt x="186588" y="17348"/>
                  </a:lnTo>
                  <a:lnTo>
                    <a:pt x="175514" y="17348"/>
                  </a:lnTo>
                  <a:lnTo>
                    <a:pt x="173570" y="19278"/>
                  </a:lnTo>
                  <a:lnTo>
                    <a:pt x="173570" y="67462"/>
                  </a:lnTo>
                  <a:lnTo>
                    <a:pt x="175514" y="69405"/>
                  </a:lnTo>
                  <a:lnTo>
                    <a:pt x="186588" y="69405"/>
                  </a:lnTo>
                  <a:lnTo>
                    <a:pt x="186588" y="78092"/>
                  </a:lnTo>
                  <a:lnTo>
                    <a:pt x="172643" y="78092"/>
                  </a:lnTo>
                  <a:lnTo>
                    <a:pt x="164922" y="85763"/>
                  </a:lnTo>
                  <a:lnTo>
                    <a:pt x="164871" y="100368"/>
                  </a:lnTo>
                  <a:lnTo>
                    <a:pt x="167055" y="105168"/>
                  </a:lnTo>
                  <a:lnTo>
                    <a:pt x="170853" y="108483"/>
                  </a:lnTo>
                  <a:lnTo>
                    <a:pt x="166687" y="113830"/>
                  </a:lnTo>
                  <a:lnTo>
                    <a:pt x="164934" y="120167"/>
                  </a:lnTo>
                  <a:lnTo>
                    <a:pt x="165633" y="126276"/>
                  </a:lnTo>
                  <a:lnTo>
                    <a:pt x="165684" y="126695"/>
                  </a:lnTo>
                  <a:lnTo>
                    <a:pt x="169011" y="132638"/>
                  </a:lnTo>
                  <a:lnTo>
                    <a:pt x="169595" y="133299"/>
                  </a:lnTo>
                  <a:lnTo>
                    <a:pt x="170205" y="133921"/>
                  </a:lnTo>
                  <a:lnTo>
                    <a:pt x="170878" y="134493"/>
                  </a:lnTo>
                  <a:lnTo>
                    <a:pt x="166687" y="139865"/>
                  </a:lnTo>
                  <a:lnTo>
                    <a:pt x="164934" y="146202"/>
                  </a:lnTo>
                  <a:lnTo>
                    <a:pt x="165633" y="152298"/>
                  </a:lnTo>
                  <a:lnTo>
                    <a:pt x="165684" y="152730"/>
                  </a:lnTo>
                  <a:lnTo>
                    <a:pt x="169011" y="158661"/>
                  </a:lnTo>
                  <a:lnTo>
                    <a:pt x="169595" y="159334"/>
                  </a:lnTo>
                  <a:lnTo>
                    <a:pt x="170205" y="159956"/>
                  </a:lnTo>
                  <a:lnTo>
                    <a:pt x="170878" y="160528"/>
                  </a:lnTo>
                  <a:lnTo>
                    <a:pt x="166662" y="165963"/>
                  </a:lnTo>
                  <a:lnTo>
                    <a:pt x="164934" y="172364"/>
                  </a:lnTo>
                  <a:lnTo>
                    <a:pt x="165646" y="178333"/>
                  </a:lnTo>
                  <a:lnTo>
                    <a:pt x="165722" y="178943"/>
                  </a:lnTo>
                  <a:lnTo>
                    <a:pt x="169100" y="184924"/>
                  </a:lnTo>
                  <a:lnTo>
                    <a:pt x="172402" y="188734"/>
                  </a:lnTo>
                  <a:lnTo>
                    <a:pt x="177203" y="190931"/>
                  </a:lnTo>
                  <a:lnTo>
                    <a:pt x="186588" y="190931"/>
                  </a:lnTo>
                  <a:lnTo>
                    <a:pt x="186588" y="197637"/>
                  </a:lnTo>
                  <a:lnTo>
                    <a:pt x="184645" y="199580"/>
                  </a:lnTo>
                  <a:lnTo>
                    <a:pt x="161759" y="199580"/>
                  </a:lnTo>
                  <a:lnTo>
                    <a:pt x="161759" y="208267"/>
                  </a:lnTo>
                  <a:lnTo>
                    <a:pt x="149618" y="225615"/>
                  </a:lnTo>
                  <a:lnTo>
                    <a:pt x="147535" y="225615"/>
                  </a:lnTo>
                  <a:lnTo>
                    <a:pt x="147535" y="234315"/>
                  </a:lnTo>
                  <a:lnTo>
                    <a:pt x="147535" y="251650"/>
                  </a:lnTo>
                  <a:lnTo>
                    <a:pt x="60756" y="251650"/>
                  </a:lnTo>
                  <a:lnTo>
                    <a:pt x="60756" y="234315"/>
                  </a:lnTo>
                  <a:lnTo>
                    <a:pt x="147535" y="234315"/>
                  </a:lnTo>
                  <a:lnTo>
                    <a:pt x="147535" y="225615"/>
                  </a:lnTo>
                  <a:lnTo>
                    <a:pt x="60350" y="225615"/>
                  </a:lnTo>
                  <a:lnTo>
                    <a:pt x="52158" y="139865"/>
                  </a:lnTo>
                  <a:lnTo>
                    <a:pt x="52095" y="114287"/>
                  </a:lnTo>
                  <a:lnTo>
                    <a:pt x="57912" y="108483"/>
                  </a:lnTo>
                  <a:lnTo>
                    <a:pt x="102679" y="108483"/>
                  </a:lnTo>
                  <a:lnTo>
                    <a:pt x="108483" y="114287"/>
                  </a:lnTo>
                  <a:lnTo>
                    <a:pt x="108483" y="128663"/>
                  </a:lnTo>
                  <a:lnTo>
                    <a:pt x="102654" y="134493"/>
                  </a:lnTo>
                  <a:lnTo>
                    <a:pt x="67030" y="134493"/>
                  </a:lnTo>
                  <a:lnTo>
                    <a:pt x="65087" y="136436"/>
                  </a:lnTo>
                  <a:lnTo>
                    <a:pt x="65100" y="202425"/>
                  </a:lnTo>
                  <a:lnTo>
                    <a:pt x="70929" y="208267"/>
                  </a:lnTo>
                  <a:lnTo>
                    <a:pt x="161759" y="208267"/>
                  </a:lnTo>
                  <a:lnTo>
                    <a:pt x="161759" y="199580"/>
                  </a:lnTo>
                  <a:lnTo>
                    <a:pt x="75704" y="199580"/>
                  </a:lnTo>
                  <a:lnTo>
                    <a:pt x="73761" y="197637"/>
                  </a:lnTo>
                  <a:lnTo>
                    <a:pt x="73761" y="143179"/>
                  </a:lnTo>
                  <a:lnTo>
                    <a:pt x="95465" y="143179"/>
                  </a:lnTo>
                  <a:lnTo>
                    <a:pt x="103898" y="141478"/>
                  </a:lnTo>
                  <a:lnTo>
                    <a:pt x="110794" y="136829"/>
                  </a:lnTo>
                  <a:lnTo>
                    <a:pt x="115443" y="129933"/>
                  </a:lnTo>
                  <a:lnTo>
                    <a:pt x="117157" y="121475"/>
                  </a:lnTo>
                  <a:lnTo>
                    <a:pt x="115443" y="113030"/>
                  </a:lnTo>
                  <a:lnTo>
                    <a:pt x="112382" y="108483"/>
                  </a:lnTo>
                  <a:lnTo>
                    <a:pt x="110794" y="106146"/>
                  </a:lnTo>
                  <a:lnTo>
                    <a:pt x="103898" y="101498"/>
                  </a:lnTo>
                  <a:lnTo>
                    <a:pt x="95465" y="99783"/>
                  </a:lnTo>
                  <a:lnTo>
                    <a:pt x="73761" y="99783"/>
                  </a:lnTo>
                  <a:lnTo>
                    <a:pt x="73761" y="91097"/>
                  </a:lnTo>
                  <a:lnTo>
                    <a:pt x="93522" y="91097"/>
                  </a:lnTo>
                  <a:lnTo>
                    <a:pt x="95465" y="89166"/>
                  </a:lnTo>
                  <a:lnTo>
                    <a:pt x="95465" y="82435"/>
                  </a:lnTo>
                  <a:lnTo>
                    <a:pt x="95465" y="39039"/>
                  </a:lnTo>
                  <a:lnTo>
                    <a:pt x="95465" y="32296"/>
                  </a:lnTo>
                  <a:lnTo>
                    <a:pt x="93522" y="30353"/>
                  </a:lnTo>
                  <a:lnTo>
                    <a:pt x="86766" y="30353"/>
                  </a:lnTo>
                  <a:lnTo>
                    <a:pt x="86766" y="39039"/>
                  </a:lnTo>
                  <a:lnTo>
                    <a:pt x="86766" y="82435"/>
                  </a:lnTo>
                  <a:lnTo>
                    <a:pt x="8674" y="82435"/>
                  </a:lnTo>
                  <a:lnTo>
                    <a:pt x="8674" y="39039"/>
                  </a:lnTo>
                  <a:lnTo>
                    <a:pt x="86766" y="39039"/>
                  </a:lnTo>
                  <a:lnTo>
                    <a:pt x="86766" y="30353"/>
                  </a:lnTo>
                  <a:lnTo>
                    <a:pt x="73761" y="30353"/>
                  </a:lnTo>
                  <a:lnTo>
                    <a:pt x="73761" y="10604"/>
                  </a:lnTo>
                  <a:lnTo>
                    <a:pt x="75704" y="8661"/>
                  </a:lnTo>
                  <a:lnTo>
                    <a:pt x="87744" y="8661"/>
                  </a:lnTo>
                  <a:lnTo>
                    <a:pt x="89547" y="15976"/>
                  </a:lnTo>
                  <a:lnTo>
                    <a:pt x="91059" y="21958"/>
                  </a:lnTo>
                  <a:lnTo>
                    <a:pt x="96278" y="26035"/>
                  </a:lnTo>
                  <a:lnTo>
                    <a:pt x="164058" y="26035"/>
                  </a:lnTo>
                  <a:lnTo>
                    <a:pt x="169291" y="21958"/>
                  </a:lnTo>
                  <a:lnTo>
                    <a:pt x="170446" y="17348"/>
                  </a:lnTo>
                  <a:lnTo>
                    <a:pt x="172605" y="8661"/>
                  </a:lnTo>
                  <a:lnTo>
                    <a:pt x="184645" y="8661"/>
                  </a:lnTo>
                  <a:lnTo>
                    <a:pt x="186588" y="10604"/>
                  </a:lnTo>
                  <a:lnTo>
                    <a:pt x="186588" y="0"/>
                  </a:lnTo>
                  <a:lnTo>
                    <a:pt x="163677" y="0"/>
                  </a:lnTo>
                  <a:lnTo>
                    <a:pt x="163677" y="8661"/>
                  </a:lnTo>
                  <a:lnTo>
                    <a:pt x="161848" y="15976"/>
                  </a:lnTo>
                  <a:lnTo>
                    <a:pt x="160083" y="17348"/>
                  </a:lnTo>
                  <a:lnTo>
                    <a:pt x="100253" y="17348"/>
                  </a:lnTo>
                  <a:lnTo>
                    <a:pt x="98501" y="15976"/>
                  </a:lnTo>
                  <a:lnTo>
                    <a:pt x="96672" y="8661"/>
                  </a:lnTo>
                  <a:lnTo>
                    <a:pt x="163677" y="8661"/>
                  </a:lnTo>
                  <a:lnTo>
                    <a:pt x="163677" y="0"/>
                  </a:lnTo>
                  <a:lnTo>
                    <a:pt x="70916" y="0"/>
                  </a:lnTo>
                  <a:lnTo>
                    <a:pt x="65100" y="5816"/>
                  </a:lnTo>
                  <a:lnTo>
                    <a:pt x="65087" y="30353"/>
                  </a:lnTo>
                  <a:lnTo>
                    <a:pt x="1943" y="30353"/>
                  </a:lnTo>
                  <a:lnTo>
                    <a:pt x="0" y="32296"/>
                  </a:lnTo>
                  <a:lnTo>
                    <a:pt x="0" y="89166"/>
                  </a:lnTo>
                  <a:lnTo>
                    <a:pt x="1943" y="91097"/>
                  </a:lnTo>
                  <a:lnTo>
                    <a:pt x="65087" y="91097"/>
                  </a:lnTo>
                  <a:lnTo>
                    <a:pt x="65087" y="99783"/>
                  </a:lnTo>
                  <a:lnTo>
                    <a:pt x="56642" y="101498"/>
                  </a:lnTo>
                  <a:lnTo>
                    <a:pt x="49745" y="106146"/>
                  </a:lnTo>
                  <a:lnTo>
                    <a:pt x="45097" y="113030"/>
                  </a:lnTo>
                  <a:lnTo>
                    <a:pt x="43395" y="121475"/>
                  </a:lnTo>
                  <a:lnTo>
                    <a:pt x="43446" y="139865"/>
                  </a:lnTo>
                  <a:lnTo>
                    <a:pt x="52070" y="230124"/>
                  </a:lnTo>
                  <a:lnTo>
                    <a:pt x="52070" y="258381"/>
                  </a:lnTo>
                  <a:lnTo>
                    <a:pt x="54013" y="260324"/>
                  </a:lnTo>
                  <a:lnTo>
                    <a:pt x="154266" y="260324"/>
                  </a:lnTo>
                  <a:lnTo>
                    <a:pt x="156210" y="258381"/>
                  </a:lnTo>
                  <a:lnTo>
                    <a:pt x="156210" y="251650"/>
                  </a:lnTo>
                  <a:lnTo>
                    <a:pt x="156210" y="234315"/>
                  </a:lnTo>
                  <a:lnTo>
                    <a:pt x="156210" y="231343"/>
                  </a:lnTo>
                  <a:lnTo>
                    <a:pt x="160210" y="225615"/>
                  </a:lnTo>
                  <a:lnTo>
                    <a:pt x="172351" y="208267"/>
                  </a:lnTo>
                  <a:lnTo>
                    <a:pt x="189407" y="208267"/>
                  </a:lnTo>
                  <a:lnTo>
                    <a:pt x="195249" y="202425"/>
                  </a:lnTo>
                  <a:lnTo>
                    <a:pt x="195249" y="199580"/>
                  </a:lnTo>
                  <a:lnTo>
                    <a:pt x="195249" y="190931"/>
                  </a:lnTo>
                  <a:lnTo>
                    <a:pt x="209156" y="190931"/>
                  </a:lnTo>
                  <a:lnTo>
                    <a:pt x="216928" y="183222"/>
                  </a:lnTo>
                  <a:lnTo>
                    <a:pt x="216928" y="182232"/>
                  </a:lnTo>
                  <a:lnTo>
                    <a:pt x="216954" y="168744"/>
                  </a:lnTo>
                  <a:lnTo>
                    <a:pt x="215747" y="165963"/>
                  </a:lnTo>
                  <a:lnTo>
                    <a:pt x="215265" y="164871"/>
                  </a:lnTo>
                  <a:lnTo>
                    <a:pt x="214795" y="163830"/>
                  </a:lnTo>
                  <a:lnTo>
                    <a:pt x="210972" y="160528"/>
                  </a:lnTo>
                  <a:lnTo>
                    <a:pt x="214363" y="156184"/>
                  </a:lnTo>
                  <a:lnTo>
                    <a:pt x="215150" y="155168"/>
                  </a:lnTo>
                  <a:lnTo>
                    <a:pt x="216903" y="148831"/>
                  </a:lnTo>
                  <a:lnTo>
                    <a:pt x="216242" y="143179"/>
                  </a:lnTo>
                  <a:lnTo>
                    <a:pt x="216141" y="142303"/>
                  </a:lnTo>
                  <a:lnTo>
                    <a:pt x="210972" y="134493"/>
                  </a:lnTo>
                  <a:lnTo>
                    <a:pt x="214363" y="130149"/>
                  </a:lnTo>
                  <a:lnTo>
                    <a:pt x="215150" y="129133"/>
                  </a:lnTo>
                  <a:lnTo>
                    <a:pt x="216903" y="122796"/>
                  </a:lnTo>
                  <a:lnTo>
                    <a:pt x="216192" y="116687"/>
                  </a:lnTo>
                  <a:lnTo>
                    <a:pt x="210997" y="108483"/>
                  </a:lnTo>
                  <a:lnTo>
                    <a:pt x="212763" y="106146"/>
                  </a:lnTo>
                  <a:lnTo>
                    <a:pt x="214312" y="104127"/>
                  </a:lnTo>
                  <a:lnTo>
                    <a:pt x="215163" y="103035"/>
                  </a:lnTo>
                  <a:lnTo>
                    <a:pt x="216903" y="96634"/>
                  </a:lnTo>
                  <a:lnTo>
                    <a:pt x="216230" y="91097"/>
                  </a:lnTo>
                  <a:lnTo>
                    <a:pt x="216103" y="90055"/>
                  </a:lnTo>
                  <a:lnTo>
                    <a:pt x="214249" y="86753"/>
                  </a:lnTo>
                  <a:lnTo>
                    <a:pt x="212737" y="84061"/>
                  </a:lnTo>
                  <a:lnTo>
                    <a:pt x="209448" y="80264"/>
                  </a:lnTo>
                  <a:lnTo>
                    <a:pt x="208280" y="79730"/>
                  </a:lnTo>
                  <a:lnTo>
                    <a:pt x="208280" y="90652"/>
                  </a:lnTo>
                  <a:lnTo>
                    <a:pt x="208280" y="116687"/>
                  </a:lnTo>
                  <a:lnTo>
                    <a:pt x="208280" y="178333"/>
                  </a:lnTo>
                  <a:lnTo>
                    <a:pt x="204393" y="182232"/>
                  </a:lnTo>
                  <a:lnTo>
                    <a:pt x="177457" y="182232"/>
                  </a:lnTo>
                  <a:lnTo>
                    <a:pt x="173570" y="178333"/>
                  </a:lnTo>
                  <a:lnTo>
                    <a:pt x="173570" y="168744"/>
                  </a:lnTo>
                  <a:lnTo>
                    <a:pt x="177457" y="164871"/>
                  </a:lnTo>
                  <a:lnTo>
                    <a:pt x="204393" y="164871"/>
                  </a:lnTo>
                  <a:lnTo>
                    <a:pt x="208280" y="168744"/>
                  </a:lnTo>
                  <a:lnTo>
                    <a:pt x="208280" y="152298"/>
                  </a:lnTo>
                  <a:lnTo>
                    <a:pt x="204393" y="156184"/>
                  </a:lnTo>
                  <a:lnTo>
                    <a:pt x="177457" y="156184"/>
                  </a:lnTo>
                  <a:lnTo>
                    <a:pt x="173570" y="152298"/>
                  </a:lnTo>
                  <a:lnTo>
                    <a:pt x="173570" y="142722"/>
                  </a:lnTo>
                  <a:lnTo>
                    <a:pt x="177457" y="138836"/>
                  </a:lnTo>
                  <a:lnTo>
                    <a:pt x="204393" y="138836"/>
                  </a:lnTo>
                  <a:lnTo>
                    <a:pt x="208280" y="142722"/>
                  </a:lnTo>
                  <a:lnTo>
                    <a:pt x="208280" y="126276"/>
                  </a:lnTo>
                  <a:lnTo>
                    <a:pt x="204393" y="130149"/>
                  </a:lnTo>
                  <a:lnTo>
                    <a:pt x="177457" y="130149"/>
                  </a:lnTo>
                  <a:lnTo>
                    <a:pt x="173570" y="126276"/>
                  </a:lnTo>
                  <a:lnTo>
                    <a:pt x="173570" y="116687"/>
                  </a:lnTo>
                  <a:lnTo>
                    <a:pt x="177457" y="112801"/>
                  </a:lnTo>
                  <a:lnTo>
                    <a:pt x="204393" y="112801"/>
                  </a:lnTo>
                  <a:lnTo>
                    <a:pt x="208280" y="116687"/>
                  </a:lnTo>
                  <a:lnTo>
                    <a:pt x="208280" y="90652"/>
                  </a:lnTo>
                  <a:lnTo>
                    <a:pt x="208153" y="100368"/>
                  </a:lnTo>
                  <a:lnTo>
                    <a:pt x="204393" y="104127"/>
                  </a:lnTo>
                  <a:lnTo>
                    <a:pt x="177457" y="104127"/>
                  </a:lnTo>
                  <a:lnTo>
                    <a:pt x="173685" y="100368"/>
                  </a:lnTo>
                  <a:lnTo>
                    <a:pt x="173570" y="90652"/>
                  </a:lnTo>
                  <a:lnTo>
                    <a:pt x="177457" y="86753"/>
                  </a:lnTo>
                  <a:lnTo>
                    <a:pt x="204393" y="86753"/>
                  </a:lnTo>
                  <a:lnTo>
                    <a:pt x="208280" y="90652"/>
                  </a:lnTo>
                  <a:lnTo>
                    <a:pt x="208280" y="79730"/>
                  </a:lnTo>
                  <a:lnTo>
                    <a:pt x="204698" y="78092"/>
                  </a:lnTo>
                  <a:lnTo>
                    <a:pt x="195262" y="78092"/>
                  </a:lnTo>
                  <a:lnTo>
                    <a:pt x="195262" y="69405"/>
                  </a:lnTo>
                  <a:lnTo>
                    <a:pt x="258406" y="69405"/>
                  </a:lnTo>
                  <a:lnTo>
                    <a:pt x="260350" y="67462"/>
                  </a:lnTo>
                  <a:lnTo>
                    <a:pt x="260350" y="60731"/>
                  </a:lnTo>
                  <a:lnTo>
                    <a:pt x="260350" y="26035"/>
                  </a:lnTo>
                  <a:lnTo>
                    <a:pt x="260350" y="19278"/>
                  </a:lnTo>
                  <a:close/>
                </a:path>
              </a:pathLst>
            </a:custGeom>
            <a:solidFill>
              <a:srgbClr val="771424"/>
            </a:solidFill>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3" name="Group 107">
            <a:extLst>
              <a:ext uri="{FF2B5EF4-FFF2-40B4-BE49-F238E27FC236}">
                <a16:creationId xmlns:a16="http://schemas.microsoft.com/office/drawing/2014/main" id="{8BE75DD8-15FE-54CB-44DA-2C7C4C448C6A}"/>
              </a:ext>
            </a:extLst>
          </p:cNvPr>
          <p:cNvGrpSpPr>
            <a:grpSpLocks/>
          </p:cNvGrpSpPr>
          <p:nvPr/>
        </p:nvGrpSpPr>
        <p:grpSpPr>
          <a:xfrm>
            <a:off x="5916901" y="1580412"/>
            <a:ext cx="908714" cy="908956"/>
            <a:chOff x="0" y="0"/>
            <a:chExt cx="541020" cy="541020"/>
          </a:xfrm>
        </p:grpSpPr>
        <p:sp>
          <p:nvSpPr>
            <p:cNvPr id="14" name="Graphic 108">
              <a:extLst>
                <a:ext uri="{FF2B5EF4-FFF2-40B4-BE49-F238E27FC236}">
                  <a16:creationId xmlns:a16="http://schemas.microsoft.com/office/drawing/2014/main" id="{9B2F60CC-2CDA-E74C-0A35-228DC64B179F}"/>
                </a:ext>
              </a:extLst>
            </p:cNvPr>
            <p:cNvSpPr/>
            <p:nvPr/>
          </p:nvSpPr>
          <p:spPr>
            <a:xfrm>
              <a:off x="51146" y="51142"/>
              <a:ext cx="438150" cy="438150"/>
            </a:xfrm>
            <a:custGeom>
              <a:avLst/>
              <a:gdLst/>
              <a:ahLst/>
              <a:cxnLst/>
              <a:rect l="l" t="t" r="r" b="b"/>
              <a:pathLst>
                <a:path w="438150" h="438150">
                  <a:moveTo>
                    <a:pt x="219075" y="0"/>
                  </a:moveTo>
                  <a:lnTo>
                    <a:pt x="168842" y="5786"/>
                  </a:lnTo>
                  <a:lnTo>
                    <a:pt x="122730" y="22269"/>
                  </a:lnTo>
                  <a:lnTo>
                    <a:pt x="82054" y="48131"/>
                  </a:lnTo>
                  <a:lnTo>
                    <a:pt x="48127" y="82059"/>
                  </a:lnTo>
                  <a:lnTo>
                    <a:pt x="22266" y="122736"/>
                  </a:lnTo>
                  <a:lnTo>
                    <a:pt x="5785" y="168846"/>
                  </a:lnTo>
                  <a:lnTo>
                    <a:pt x="0" y="219075"/>
                  </a:lnTo>
                  <a:lnTo>
                    <a:pt x="5785" y="269307"/>
                  </a:lnTo>
                  <a:lnTo>
                    <a:pt x="22266" y="315419"/>
                  </a:lnTo>
                  <a:lnTo>
                    <a:pt x="48127" y="356095"/>
                  </a:lnTo>
                  <a:lnTo>
                    <a:pt x="82054" y="390022"/>
                  </a:lnTo>
                  <a:lnTo>
                    <a:pt x="122730" y="415883"/>
                  </a:lnTo>
                  <a:lnTo>
                    <a:pt x="168842" y="432364"/>
                  </a:lnTo>
                  <a:lnTo>
                    <a:pt x="219075" y="438150"/>
                  </a:lnTo>
                  <a:lnTo>
                    <a:pt x="269307" y="432364"/>
                  </a:lnTo>
                  <a:lnTo>
                    <a:pt x="315419" y="415883"/>
                  </a:lnTo>
                  <a:lnTo>
                    <a:pt x="356095" y="390022"/>
                  </a:lnTo>
                  <a:lnTo>
                    <a:pt x="390022" y="356095"/>
                  </a:lnTo>
                  <a:lnTo>
                    <a:pt x="415883" y="315419"/>
                  </a:lnTo>
                  <a:lnTo>
                    <a:pt x="432364" y="269307"/>
                  </a:lnTo>
                  <a:lnTo>
                    <a:pt x="438150" y="219075"/>
                  </a:lnTo>
                  <a:lnTo>
                    <a:pt x="432364" y="168846"/>
                  </a:lnTo>
                  <a:lnTo>
                    <a:pt x="415883" y="122736"/>
                  </a:lnTo>
                  <a:lnTo>
                    <a:pt x="390022" y="82059"/>
                  </a:lnTo>
                  <a:lnTo>
                    <a:pt x="356095" y="48131"/>
                  </a:lnTo>
                  <a:lnTo>
                    <a:pt x="315419" y="22269"/>
                  </a:lnTo>
                  <a:lnTo>
                    <a:pt x="269307" y="5786"/>
                  </a:lnTo>
                  <a:lnTo>
                    <a:pt x="219075" y="0"/>
                  </a:lnTo>
                  <a:close/>
                </a:path>
              </a:pathLst>
            </a:custGeom>
            <a:solidFill>
              <a:srgbClr val="EF4F62"/>
            </a:solidFill>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Graphic 109">
              <a:extLst>
                <a:ext uri="{FF2B5EF4-FFF2-40B4-BE49-F238E27FC236}">
                  <a16:creationId xmlns:a16="http://schemas.microsoft.com/office/drawing/2014/main" id="{FC077EAE-71FE-DFD7-567F-38723B1075F7}"/>
                </a:ext>
              </a:extLst>
            </p:cNvPr>
            <p:cNvSpPr/>
            <p:nvPr/>
          </p:nvSpPr>
          <p:spPr>
            <a:xfrm>
              <a:off x="6350" y="6350"/>
              <a:ext cx="264160" cy="264160"/>
            </a:xfrm>
            <a:custGeom>
              <a:avLst/>
              <a:gdLst/>
              <a:ahLst/>
              <a:cxnLst/>
              <a:rect l="l" t="t" r="r" b="b"/>
              <a:pathLst>
                <a:path w="264160" h="264160">
                  <a:moveTo>
                    <a:pt x="0" y="263867"/>
                  </a:moveTo>
                  <a:lnTo>
                    <a:pt x="4251" y="216436"/>
                  </a:lnTo>
                  <a:lnTo>
                    <a:pt x="16507" y="171794"/>
                  </a:lnTo>
                  <a:lnTo>
                    <a:pt x="36025" y="130687"/>
                  </a:lnTo>
                  <a:lnTo>
                    <a:pt x="62057" y="93860"/>
                  </a:lnTo>
                  <a:lnTo>
                    <a:pt x="93860" y="62057"/>
                  </a:lnTo>
                  <a:lnTo>
                    <a:pt x="130687" y="36025"/>
                  </a:lnTo>
                  <a:lnTo>
                    <a:pt x="171794" y="16507"/>
                  </a:lnTo>
                  <a:lnTo>
                    <a:pt x="216436" y="4251"/>
                  </a:lnTo>
                  <a:lnTo>
                    <a:pt x="263867" y="0"/>
                  </a:lnTo>
                </a:path>
              </a:pathLst>
            </a:custGeom>
            <a:ln w="12700">
              <a:solidFill>
                <a:srgbClr val="EF4F62"/>
              </a:solidFill>
              <a:prstDash val="solid"/>
            </a:ln>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Graphic 110">
              <a:extLst>
                <a:ext uri="{FF2B5EF4-FFF2-40B4-BE49-F238E27FC236}">
                  <a16:creationId xmlns:a16="http://schemas.microsoft.com/office/drawing/2014/main" id="{84E21BAE-A703-712A-0F42-774956E8EB97}"/>
                </a:ext>
              </a:extLst>
            </p:cNvPr>
            <p:cNvSpPr/>
            <p:nvPr/>
          </p:nvSpPr>
          <p:spPr>
            <a:xfrm>
              <a:off x="270225" y="270217"/>
              <a:ext cx="264160" cy="264160"/>
            </a:xfrm>
            <a:custGeom>
              <a:avLst/>
              <a:gdLst/>
              <a:ahLst/>
              <a:cxnLst/>
              <a:rect l="l" t="t" r="r" b="b"/>
              <a:pathLst>
                <a:path w="264160" h="264160">
                  <a:moveTo>
                    <a:pt x="263867" y="0"/>
                  </a:moveTo>
                  <a:lnTo>
                    <a:pt x="259616" y="47434"/>
                  </a:lnTo>
                  <a:lnTo>
                    <a:pt x="247359" y="92078"/>
                  </a:lnTo>
                  <a:lnTo>
                    <a:pt x="227842" y="133185"/>
                  </a:lnTo>
                  <a:lnTo>
                    <a:pt x="201810" y="170012"/>
                  </a:lnTo>
                  <a:lnTo>
                    <a:pt x="170007" y="201814"/>
                  </a:lnTo>
                  <a:lnTo>
                    <a:pt x="133180" y="227845"/>
                  </a:lnTo>
                  <a:lnTo>
                    <a:pt x="92072" y="247361"/>
                  </a:lnTo>
                  <a:lnTo>
                    <a:pt x="47431" y="259617"/>
                  </a:lnTo>
                  <a:lnTo>
                    <a:pt x="0" y="263867"/>
                  </a:lnTo>
                </a:path>
              </a:pathLst>
            </a:custGeom>
            <a:ln w="12700">
              <a:solidFill>
                <a:srgbClr val="EF4F62"/>
              </a:solidFill>
              <a:prstDash val="solid"/>
            </a:ln>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Graphic 111">
              <a:extLst>
                <a:ext uri="{FF2B5EF4-FFF2-40B4-BE49-F238E27FC236}">
                  <a16:creationId xmlns:a16="http://schemas.microsoft.com/office/drawing/2014/main" id="{E04F2289-6FD6-FA8E-3657-FB19AD1D65CA}"/>
                </a:ext>
              </a:extLst>
            </p:cNvPr>
            <p:cNvSpPr/>
            <p:nvPr/>
          </p:nvSpPr>
          <p:spPr>
            <a:xfrm>
              <a:off x="114305" y="158748"/>
              <a:ext cx="311150" cy="197485"/>
            </a:xfrm>
            <a:custGeom>
              <a:avLst/>
              <a:gdLst/>
              <a:ahLst/>
              <a:cxnLst/>
              <a:rect l="l" t="t" r="r" b="b"/>
              <a:pathLst>
                <a:path w="311150" h="197485">
                  <a:moveTo>
                    <a:pt x="62280" y="22390"/>
                  </a:moveTo>
                  <a:lnTo>
                    <a:pt x="48458" y="25174"/>
                  </a:lnTo>
                  <a:lnTo>
                    <a:pt x="37180" y="32770"/>
                  </a:lnTo>
                  <a:lnTo>
                    <a:pt x="29582" y="44041"/>
                  </a:lnTo>
                  <a:lnTo>
                    <a:pt x="26797" y="57848"/>
                  </a:lnTo>
                  <a:lnTo>
                    <a:pt x="27872" y="66549"/>
                  </a:lnTo>
                  <a:lnTo>
                    <a:pt x="30926" y="74469"/>
                  </a:lnTo>
                  <a:lnTo>
                    <a:pt x="35696" y="81337"/>
                  </a:lnTo>
                  <a:lnTo>
                    <a:pt x="41922" y="86880"/>
                  </a:lnTo>
                  <a:lnTo>
                    <a:pt x="25074" y="95797"/>
                  </a:lnTo>
                  <a:lnTo>
                    <a:pt x="11807" y="109246"/>
                  </a:lnTo>
                  <a:lnTo>
                    <a:pt x="3117" y="126223"/>
                  </a:lnTo>
                  <a:lnTo>
                    <a:pt x="0" y="145719"/>
                  </a:lnTo>
                  <a:lnTo>
                    <a:pt x="0" y="150025"/>
                  </a:lnTo>
                  <a:lnTo>
                    <a:pt x="75438" y="150025"/>
                  </a:lnTo>
                  <a:lnTo>
                    <a:pt x="75006" y="153415"/>
                  </a:lnTo>
                  <a:lnTo>
                    <a:pt x="74764" y="156908"/>
                  </a:lnTo>
                  <a:lnTo>
                    <a:pt x="74764" y="164604"/>
                  </a:lnTo>
                  <a:lnTo>
                    <a:pt x="77333" y="177338"/>
                  </a:lnTo>
                  <a:lnTo>
                    <a:pt x="84339" y="187732"/>
                  </a:lnTo>
                  <a:lnTo>
                    <a:pt x="94733" y="194738"/>
                  </a:lnTo>
                  <a:lnTo>
                    <a:pt x="107467" y="197307"/>
                  </a:lnTo>
                  <a:lnTo>
                    <a:pt x="202780" y="197307"/>
                  </a:lnTo>
                  <a:lnTo>
                    <a:pt x="215514" y="194738"/>
                  </a:lnTo>
                  <a:lnTo>
                    <a:pt x="225909" y="187732"/>
                  </a:lnTo>
                  <a:lnTo>
                    <a:pt x="226081" y="187477"/>
                  </a:lnTo>
                  <a:lnTo>
                    <a:pt x="107353" y="187477"/>
                  </a:lnTo>
                  <a:lnTo>
                    <a:pt x="98458" y="185675"/>
                  </a:lnTo>
                  <a:lnTo>
                    <a:pt x="91187" y="180765"/>
                  </a:lnTo>
                  <a:lnTo>
                    <a:pt x="86280" y="173493"/>
                  </a:lnTo>
                  <a:lnTo>
                    <a:pt x="84480" y="164604"/>
                  </a:lnTo>
                  <a:lnTo>
                    <a:pt x="84480" y="160426"/>
                  </a:lnTo>
                  <a:lnTo>
                    <a:pt x="88510" y="140131"/>
                  </a:lnTo>
                  <a:lnTo>
                    <a:pt x="9956" y="140131"/>
                  </a:lnTo>
                  <a:lnTo>
                    <a:pt x="15430" y="121773"/>
                  </a:lnTo>
                  <a:lnTo>
                    <a:pt x="26800" y="106916"/>
                  </a:lnTo>
                  <a:lnTo>
                    <a:pt x="42689" y="96938"/>
                  </a:lnTo>
                  <a:lnTo>
                    <a:pt x="61722" y="93217"/>
                  </a:lnTo>
                  <a:lnTo>
                    <a:pt x="96599" y="93217"/>
                  </a:lnTo>
                  <a:lnTo>
                    <a:pt x="90322" y="89522"/>
                  </a:lnTo>
                  <a:lnTo>
                    <a:pt x="82626" y="86880"/>
                  </a:lnTo>
                  <a:lnTo>
                    <a:pt x="86478" y="83438"/>
                  </a:lnTo>
                  <a:lnTo>
                    <a:pt x="61898" y="83438"/>
                  </a:lnTo>
                  <a:lnTo>
                    <a:pt x="52262" y="81337"/>
                  </a:lnTo>
                  <a:lnTo>
                    <a:pt x="51954" y="81337"/>
                  </a:lnTo>
                  <a:lnTo>
                    <a:pt x="43819" y="75722"/>
                  </a:lnTo>
                  <a:lnTo>
                    <a:pt x="38435" y="67621"/>
                  </a:lnTo>
                  <a:lnTo>
                    <a:pt x="36547" y="58162"/>
                  </a:lnTo>
                  <a:lnTo>
                    <a:pt x="36484" y="57848"/>
                  </a:lnTo>
                  <a:lnTo>
                    <a:pt x="36665" y="56726"/>
                  </a:lnTo>
                  <a:lnTo>
                    <a:pt x="38478" y="47759"/>
                  </a:lnTo>
                  <a:lnTo>
                    <a:pt x="43975" y="39608"/>
                  </a:lnTo>
                  <a:lnTo>
                    <a:pt x="52122" y="34109"/>
                  </a:lnTo>
                  <a:lnTo>
                    <a:pt x="62090" y="32092"/>
                  </a:lnTo>
                  <a:lnTo>
                    <a:pt x="86363" y="32092"/>
                  </a:lnTo>
                  <a:lnTo>
                    <a:pt x="76095" y="25174"/>
                  </a:lnTo>
                  <a:lnTo>
                    <a:pt x="62280" y="22390"/>
                  </a:lnTo>
                  <a:close/>
                </a:path>
                <a:path w="311150" h="197485">
                  <a:moveTo>
                    <a:pt x="193700" y="89890"/>
                  </a:moveTo>
                  <a:lnTo>
                    <a:pt x="157099" y="89890"/>
                  </a:lnTo>
                  <a:lnTo>
                    <a:pt x="183789" y="96007"/>
                  </a:lnTo>
                  <a:lnTo>
                    <a:pt x="205533" y="111251"/>
                  </a:lnTo>
                  <a:lnTo>
                    <a:pt x="220167" y="133449"/>
                  </a:lnTo>
                  <a:lnTo>
                    <a:pt x="225526" y="160426"/>
                  </a:lnTo>
                  <a:lnTo>
                    <a:pt x="225526" y="164604"/>
                  </a:lnTo>
                  <a:lnTo>
                    <a:pt x="223726" y="173493"/>
                  </a:lnTo>
                  <a:lnTo>
                    <a:pt x="218819" y="180765"/>
                  </a:lnTo>
                  <a:lnTo>
                    <a:pt x="211548" y="185675"/>
                  </a:lnTo>
                  <a:lnTo>
                    <a:pt x="202653" y="187477"/>
                  </a:lnTo>
                  <a:lnTo>
                    <a:pt x="226081" y="187477"/>
                  </a:lnTo>
                  <a:lnTo>
                    <a:pt x="232915" y="177338"/>
                  </a:lnTo>
                  <a:lnTo>
                    <a:pt x="235483" y="164604"/>
                  </a:lnTo>
                  <a:lnTo>
                    <a:pt x="235483" y="156908"/>
                  </a:lnTo>
                  <a:lnTo>
                    <a:pt x="235242" y="153415"/>
                  </a:lnTo>
                  <a:lnTo>
                    <a:pt x="234810" y="150025"/>
                  </a:lnTo>
                  <a:lnTo>
                    <a:pt x="310743" y="150025"/>
                  </a:lnTo>
                  <a:lnTo>
                    <a:pt x="310743" y="145719"/>
                  </a:lnTo>
                  <a:lnTo>
                    <a:pt x="309834" y="140131"/>
                  </a:lnTo>
                  <a:lnTo>
                    <a:pt x="232841" y="140131"/>
                  </a:lnTo>
                  <a:lnTo>
                    <a:pt x="229743" y="130667"/>
                  </a:lnTo>
                  <a:lnTo>
                    <a:pt x="225561" y="121773"/>
                  </a:lnTo>
                  <a:lnTo>
                    <a:pt x="220359" y="113507"/>
                  </a:lnTo>
                  <a:lnTo>
                    <a:pt x="214210" y="105943"/>
                  </a:lnTo>
                  <a:lnTo>
                    <a:pt x="221520" y="100649"/>
                  </a:lnTo>
                  <a:lnTo>
                    <a:pt x="224654" y="99123"/>
                  </a:lnTo>
                  <a:lnTo>
                    <a:pt x="207086" y="99123"/>
                  </a:lnTo>
                  <a:lnTo>
                    <a:pt x="200603" y="94147"/>
                  </a:lnTo>
                  <a:lnTo>
                    <a:pt x="193700" y="89890"/>
                  </a:lnTo>
                  <a:close/>
                </a:path>
                <a:path w="311150" h="197485">
                  <a:moveTo>
                    <a:pt x="96599" y="93217"/>
                  </a:moveTo>
                  <a:lnTo>
                    <a:pt x="62458" y="93217"/>
                  </a:lnTo>
                  <a:lnTo>
                    <a:pt x="72158" y="94147"/>
                  </a:lnTo>
                  <a:lnTo>
                    <a:pt x="71934" y="94147"/>
                  </a:lnTo>
                  <a:lnTo>
                    <a:pt x="78520" y="96007"/>
                  </a:lnTo>
                  <a:lnTo>
                    <a:pt x="80765" y="96670"/>
                  </a:lnTo>
                  <a:lnTo>
                    <a:pt x="88720" y="100513"/>
                  </a:lnTo>
                  <a:lnTo>
                    <a:pt x="95973" y="105689"/>
                  </a:lnTo>
                  <a:lnTo>
                    <a:pt x="89775" y="113289"/>
                  </a:lnTo>
                  <a:lnTo>
                    <a:pt x="84516" y="121624"/>
                  </a:lnTo>
                  <a:lnTo>
                    <a:pt x="80263" y="130667"/>
                  </a:lnTo>
                  <a:lnTo>
                    <a:pt x="77165" y="140131"/>
                  </a:lnTo>
                  <a:lnTo>
                    <a:pt x="88510" y="140131"/>
                  </a:lnTo>
                  <a:lnTo>
                    <a:pt x="89837" y="133449"/>
                  </a:lnTo>
                  <a:lnTo>
                    <a:pt x="104468" y="111251"/>
                  </a:lnTo>
                  <a:lnTo>
                    <a:pt x="122039" y="98932"/>
                  </a:lnTo>
                  <a:lnTo>
                    <a:pt x="103352" y="98932"/>
                  </a:lnTo>
                  <a:lnTo>
                    <a:pt x="97405" y="93713"/>
                  </a:lnTo>
                  <a:lnTo>
                    <a:pt x="96599" y="93217"/>
                  </a:lnTo>
                  <a:close/>
                </a:path>
                <a:path w="311150" h="197485">
                  <a:moveTo>
                    <a:pt x="280838" y="93217"/>
                  </a:moveTo>
                  <a:lnTo>
                    <a:pt x="248767" y="93217"/>
                  </a:lnTo>
                  <a:lnTo>
                    <a:pt x="267805" y="96938"/>
                  </a:lnTo>
                  <a:lnTo>
                    <a:pt x="283695" y="106916"/>
                  </a:lnTo>
                  <a:lnTo>
                    <a:pt x="294952" y="121624"/>
                  </a:lnTo>
                  <a:lnTo>
                    <a:pt x="295066" y="121773"/>
                  </a:lnTo>
                  <a:lnTo>
                    <a:pt x="300545" y="140131"/>
                  </a:lnTo>
                  <a:lnTo>
                    <a:pt x="309834" y="140131"/>
                  </a:lnTo>
                  <a:lnTo>
                    <a:pt x="307573" y="126223"/>
                  </a:lnTo>
                  <a:lnTo>
                    <a:pt x="298887" y="109246"/>
                  </a:lnTo>
                  <a:lnTo>
                    <a:pt x="296614" y="106916"/>
                  </a:lnTo>
                  <a:lnTo>
                    <a:pt x="285655" y="95797"/>
                  </a:lnTo>
                  <a:lnTo>
                    <a:pt x="280838" y="93217"/>
                  </a:lnTo>
                  <a:close/>
                </a:path>
                <a:path w="311150" h="197485">
                  <a:moveTo>
                    <a:pt x="268877" y="86880"/>
                  </a:moveTo>
                  <a:lnTo>
                    <a:pt x="227870" y="86880"/>
                  </a:lnTo>
                  <a:lnTo>
                    <a:pt x="220243" y="89522"/>
                  </a:lnTo>
                  <a:lnTo>
                    <a:pt x="213106" y="93713"/>
                  </a:lnTo>
                  <a:lnTo>
                    <a:pt x="207086" y="99123"/>
                  </a:lnTo>
                  <a:lnTo>
                    <a:pt x="224654" y="99123"/>
                  </a:lnTo>
                  <a:lnTo>
                    <a:pt x="229692" y="96670"/>
                  </a:lnTo>
                  <a:lnTo>
                    <a:pt x="238578" y="94147"/>
                  </a:lnTo>
                  <a:lnTo>
                    <a:pt x="248031" y="93217"/>
                  </a:lnTo>
                  <a:lnTo>
                    <a:pt x="280838" y="93217"/>
                  </a:lnTo>
                  <a:lnTo>
                    <a:pt x="268877" y="86880"/>
                  </a:lnTo>
                  <a:close/>
                </a:path>
                <a:path w="311150" h="197485">
                  <a:moveTo>
                    <a:pt x="155054" y="0"/>
                  </a:moveTo>
                  <a:lnTo>
                    <a:pt x="137557" y="3538"/>
                  </a:lnTo>
                  <a:lnTo>
                    <a:pt x="123270" y="13181"/>
                  </a:lnTo>
                  <a:lnTo>
                    <a:pt x="113640" y="27469"/>
                  </a:lnTo>
                  <a:lnTo>
                    <a:pt x="110109" y="44945"/>
                  </a:lnTo>
                  <a:lnTo>
                    <a:pt x="111667" y="56726"/>
                  </a:lnTo>
                  <a:lnTo>
                    <a:pt x="116074" y="67349"/>
                  </a:lnTo>
                  <a:lnTo>
                    <a:pt x="122924" y="76393"/>
                  </a:lnTo>
                  <a:lnTo>
                    <a:pt x="131813" y="83438"/>
                  </a:lnTo>
                  <a:lnTo>
                    <a:pt x="124043" y="86239"/>
                  </a:lnTo>
                  <a:lnTo>
                    <a:pt x="103352" y="98932"/>
                  </a:lnTo>
                  <a:lnTo>
                    <a:pt x="122039" y="98932"/>
                  </a:lnTo>
                  <a:lnTo>
                    <a:pt x="126212" y="96007"/>
                  </a:lnTo>
                  <a:lnTo>
                    <a:pt x="152908" y="89890"/>
                  </a:lnTo>
                  <a:lnTo>
                    <a:pt x="193730" y="89890"/>
                  </a:lnTo>
                  <a:lnTo>
                    <a:pt x="186147" y="86239"/>
                  </a:lnTo>
                  <a:lnTo>
                    <a:pt x="178308" y="83438"/>
                  </a:lnTo>
                  <a:lnTo>
                    <a:pt x="182639" y="79997"/>
                  </a:lnTo>
                  <a:lnTo>
                    <a:pt x="152908" y="79997"/>
                  </a:lnTo>
                  <a:lnTo>
                    <a:pt x="139987" y="76709"/>
                  </a:lnTo>
                  <a:lnTo>
                    <a:pt x="129481" y="69091"/>
                  </a:lnTo>
                  <a:lnTo>
                    <a:pt x="122420" y="58162"/>
                  </a:lnTo>
                  <a:lnTo>
                    <a:pt x="119837" y="44945"/>
                  </a:lnTo>
                  <a:lnTo>
                    <a:pt x="122598" y="31282"/>
                  </a:lnTo>
                  <a:lnTo>
                    <a:pt x="130125" y="20119"/>
                  </a:lnTo>
                  <a:lnTo>
                    <a:pt x="141284" y="12591"/>
                  </a:lnTo>
                  <a:lnTo>
                    <a:pt x="154940" y="9829"/>
                  </a:lnTo>
                  <a:lnTo>
                    <a:pt x="181915" y="9829"/>
                  </a:lnTo>
                  <a:lnTo>
                    <a:pt x="172577" y="3538"/>
                  </a:lnTo>
                  <a:lnTo>
                    <a:pt x="155054" y="0"/>
                  </a:lnTo>
                  <a:close/>
                </a:path>
                <a:path w="311150" h="197485">
                  <a:moveTo>
                    <a:pt x="262315" y="25174"/>
                  </a:moveTo>
                  <a:lnTo>
                    <a:pt x="234490" y="25174"/>
                  </a:lnTo>
                  <a:lnTo>
                    <a:pt x="224224" y="32092"/>
                  </a:lnTo>
                  <a:lnTo>
                    <a:pt x="212934" y="57848"/>
                  </a:lnTo>
                  <a:lnTo>
                    <a:pt x="214024" y="66549"/>
                  </a:lnTo>
                  <a:lnTo>
                    <a:pt x="217095" y="74469"/>
                  </a:lnTo>
                  <a:lnTo>
                    <a:pt x="220935" y="79997"/>
                  </a:lnTo>
                  <a:lnTo>
                    <a:pt x="221893" y="81337"/>
                  </a:lnTo>
                  <a:lnTo>
                    <a:pt x="228125" y="86880"/>
                  </a:lnTo>
                  <a:lnTo>
                    <a:pt x="268686" y="86880"/>
                  </a:lnTo>
                  <a:lnTo>
                    <a:pt x="272535" y="83438"/>
                  </a:lnTo>
                  <a:lnTo>
                    <a:pt x="248208" y="83438"/>
                  </a:lnTo>
                  <a:lnTo>
                    <a:pt x="238543" y="81337"/>
                  </a:lnTo>
                  <a:lnTo>
                    <a:pt x="238234" y="81337"/>
                  </a:lnTo>
                  <a:lnTo>
                    <a:pt x="230098" y="75722"/>
                  </a:lnTo>
                  <a:lnTo>
                    <a:pt x="224724" y="67621"/>
                  </a:lnTo>
                  <a:lnTo>
                    <a:pt x="222843" y="58162"/>
                  </a:lnTo>
                  <a:lnTo>
                    <a:pt x="222780" y="57848"/>
                  </a:lnTo>
                  <a:lnTo>
                    <a:pt x="248399" y="32092"/>
                  </a:lnTo>
                  <a:lnTo>
                    <a:pt x="272584" y="32092"/>
                  </a:lnTo>
                  <a:lnTo>
                    <a:pt x="262315" y="25174"/>
                  </a:lnTo>
                  <a:close/>
                </a:path>
                <a:path w="311150" h="197485">
                  <a:moveTo>
                    <a:pt x="86363" y="32092"/>
                  </a:moveTo>
                  <a:lnTo>
                    <a:pt x="62090" y="32092"/>
                  </a:lnTo>
                  <a:lnTo>
                    <a:pt x="72065" y="34109"/>
                  </a:lnTo>
                  <a:lnTo>
                    <a:pt x="80216" y="39608"/>
                  </a:lnTo>
                  <a:lnTo>
                    <a:pt x="85714" y="47759"/>
                  </a:lnTo>
                  <a:lnTo>
                    <a:pt x="87527" y="56726"/>
                  </a:lnTo>
                  <a:lnTo>
                    <a:pt x="87645" y="58162"/>
                  </a:lnTo>
                  <a:lnTo>
                    <a:pt x="85803" y="67349"/>
                  </a:lnTo>
                  <a:lnTo>
                    <a:pt x="85732" y="67621"/>
                  </a:lnTo>
                  <a:lnTo>
                    <a:pt x="81171" y="74469"/>
                  </a:lnTo>
                  <a:lnTo>
                    <a:pt x="80299" y="75722"/>
                  </a:lnTo>
                  <a:lnTo>
                    <a:pt x="72182" y="81337"/>
                  </a:lnTo>
                  <a:lnTo>
                    <a:pt x="71772" y="81337"/>
                  </a:lnTo>
                  <a:lnTo>
                    <a:pt x="62299" y="83438"/>
                  </a:lnTo>
                  <a:lnTo>
                    <a:pt x="86478" y="83438"/>
                  </a:lnTo>
                  <a:lnTo>
                    <a:pt x="88831" y="81337"/>
                  </a:lnTo>
                  <a:lnTo>
                    <a:pt x="93603" y="74469"/>
                  </a:lnTo>
                  <a:lnTo>
                    <a:pt x="96669" y="66549"/>
                  </a:lnTo>
                  <a:lnTo>
                    <a:pt x="97712" y="58162"/>
                  </a:lnTo>
                  <a:lnTo>
                    <a:pt x="97751" y="57848"/>
                  </a:lnTo>
                  <a:lnTo>
                    <a:pt x="94967" y="44041"/>
                  </a:lnTo>
                  <a:lnTo>
                    <a:pt x="87369" y="32770"/>
                  </a:lnTo>
                  <a:lnTo>
                    <a:pt x="86363" y="32092"/>
                  </a:lnTo>
                  <a:close/>
                </a:path>
                <a:path w="311150" h="197485">
                  <a:moveTo>
                    <a:pt x="272584" y="32092"/>
                  </a:moveTo>
                  <a:lnTo>
                    <a:pt x="248399" y="32092"/>
                  </a:lnTo>
                  <a:lnTo>
                    <a:pt x="258374" y="34109"/>
                  </a:lnTo>
                  <a:lnTo>
                    <a:pt x="266525" y="39608"/>
                  </a:lnTo>
                  <a:lnTo>
                    <a:pt x="272023" y="47759"/>
                  </a:lnTo>
                  <a:lnTo>
                    <a:pt x="273836" y="56726"/>
                  </a:lnTo>
                  <a:lnTo>
                    <a:pt x="273954" y="58162"/>
                  </a:lnTo>
                  <a:lnTo>
                    <a:pt x="272112" y="67349"/>
                  </a:lnTo>
                  <a:lnTo>
                    <a:pt x="272041" y="67621"/>
                  </a:lnTo>
                  <a:lnTo>
                    <a:pt x="267480" y="74469"/>
                  </a:lnTo>
                  <a:lnTo>
                    <a:pt x="266608" y="75722"/>
                  </a:lnTo>
                  <a:lnTo>
                    <a:pt x="258491" y="81337"/>
                  </a:lnTo>
                  <a:lnTo>
                    <a:pt x="258081" y="81337"/>
                  </a:lnTo>
                  <a:lnTo>
                    <a:pt x="248608" y="83438"/>
                  </a:lnTo>
                  <a:lnTo>
                    <a:pt x="272535" y="83438"/>
                  </a:lnTo>
                  <a:lnTo>
                    <a:pt x="274886" y="81337"/>
                  </a:lnTo>
                  <a:lnTo>
                    <a:pt x="283876" y="57848"/>
                  </a:lnTo>
                  <a:lnTo>
                    <a:pt x="283667" y="56726"/>
                  </a:lnTo>
                  <a:lnTo>
                    <a:pt x="281109" y="44041"/>
                  </a:lnTo>
                  <a:lnTo>
                    <a:pt x="278149" y="39608"/>
                  </a:lnTo>
                  <a:lnTo>
                    <a:pt x="273540" y="32770"/>
                  </a:lnTo>
                  <a:lnTo>
                    <a:pt x="272584" y="32092"/>
                  </a:lnTo>
                  <a:close/>
                </a:path>
                <a:path w="311150" h="197485">
                  <a:moveTo>
                    <a:pt x="181915" y="9829"/>
                  </a:moveTo>
                  <a:lnTo>
                    <a:pt x="154940" y="9829"/>
                  </a:lnTo>
                  <a:lnTo>
                    <a:pt x="168595" y="12591"/>
                  </a:lnTo>
                  <a:lnTo>
                    <a:pt x="179754" y="20119"/>
                  </a:lnTo>
                  <a:lnTo>
                    <a:pt x="187281" y="31282"/>
                  </a:lnTo>
                  <a:lnTo>
                    <a:pt x="190042" y="44945"/>
                  </a:lnTo>
                  <a:lnTo>
                    <a:pt x="187522" y="57848"/>
                  </a:lnTo>
                  <a:lnTo>
                    <a:pt x="187461" y="58162"/>
                  </a:lnTo>
                  <a:lnTo>
                    <a:pt x="180403" y="69091"/>
                  </a:lnTo>
                  <a:lnTo>
                    <a:pt x="169897" y="76709"/>
                  </a:lnTo>
                  <a:lnTo>
                    <a:pt x="156972" y="79997"/>
                  </a:lnTo>
                  <a:lnTo>
                    <a:pt x="182639" y="79997"/>
                  </a:lnTo>
                  <a:lnTo>
                    <a:pt x="187174" y="76393"/>
                  </a:lnTo>
                  <a:lnTo>
                    <a:pt x="194027" y="67349"/>
                  </a:lnTo>
                  <a:lnTo>
                    <a:pt x="198446" y="56726"/>
                  </a:lnTo>
                  <a:lnTo>
                    <a:pt x="200012" y="44945"/>
                  </a:lnTo>
                  <a:lnTo>
                    <a:pt x="196488" y="27469"/>
                  </a:lnTo>
                  <a:lnTo>
                    <a:pt x="186869" y="13181"/>
                  </a:lnTo>
                  <a:lnTo>
                    <a:pt x="181915" y="9829"/>
                  </a:lnTo>
                  <a:close/>
                </a:path>
                <a:path w="311150" h="197485">
                  <a:moveTo>
                    <a:pt x="248714" y="22390"/>
                  </a:moveTo>
                  <a:lnTo>
                    <a:pt x="248084" y="22390"/>
                  </a:lnTo>
                  <a:lnTo>
                    <a:pt x="234270" y="25174"/>
                  </a:lnTo>
                  <a:lnTo>
                    <a:pt x="262535" y="25174"/>
                  </a:lnTo>
                  <a:lnTo>
                    <a:pt x="248714" y="22390"/>
                  </a:lnTo>
                  <a:close/>
                </a:path>
              </a:pathLst>
            </a:custGeom>
            <a:solidFill>
              <a:srgbClr val="771424"/>
            </a:solidFill>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8" name="Group 112">
            <a:extLst>
              <a:ext uri="{FF2B5EF4-FFF2-40B4-BE49-F238E27FC236}">
                <a16:creationId xmlns:a16="http://schemas.microsoft.com/office/drawing/2014/main" id="{711A59A5-5E93-9F86-0769-EB170778F270}"/>
              </a:ext>
            </a:extLst>
          </p:cNvPr>
          <p:cNvGrpSpPr>
            <a:grpSpLocks/>
          </p:cNvGrpSpPr>
          <p:nvPr/>
        </p:nvGrpSpPr>
        <p:grpSpPr>
          <a:xfrm>
            <a:off x="5670962" y="2602428"/>
            <a:ext cx="1000172" cy="865919"/>
            <a:chOff x="0" y="0"/>
            <a:chExt cx="541020" cy="541020"/>
          </a:xfrm>
        </p:grpSpPr>
        <p:sp>
          <p:nvSpPr>
            <p:cNvPr id="19" name="Graphic 113">
              <a:extLst>
                <a:ext uri="{FF2B5EF4-FFF2-40B4-BE49-F238E27FC236}">
                  <a16:creationId xmlns:a16="http://schemas.microsoft.com/office/drawing/2014/main" id="{4B5CB2EE-605F-7D17-0BEE-C68659190902}"/>
                </a:ext>
              </a:extLst>
            </p:cNvPr>
            <p:cNvSpPr/>
            <p:nvPr/>
          </p:nvSpPr>
          <p:spPr>
            <a:xfrm>
              <a:off x="51146" y="51142"/>
              <a:ext cx="438150" cy="438150"/>
            </a:xfrm>
            <a:custGeom>
              <a:avLst/>
              <a:gdLst/>
              <a:ahLst/>
              <a:cxnLst/>
              <a:rect l="l" t="t" r="r" b="b"/>
              <a:pathLst>
                <a:path w="438150" h="438150">
                  <a:moveTo>
                    <a:pt x="219075" y="0"/>
                  </a:moveTo>
                  <a:lnTo>
                    <a:pt x="168842" y="5786"/>
                  </a:lnTo>
                  <a:lnTo>
                    <a:pt x="122730" y="22269"/>
                  </a:lnTo>
                  <a:lnTo>
                    <a:pt x="82054" y="48131"/>
                  </a:lnTo>
                  <a:lnTo>
                    <a:pt x="48127" y="82059"/>
                  </a:lnTo>
                  <a:lnTo>
                    <a:pt x="22266" y="122736"/>
                  </a:lnTo>
                  <a:lnTo>
                    <a:pt x="5785" y="168846"/>
                  </a:lnTo>
                  <a:lnTo>
                    <a:pt x="0" y="219075"/>
                  </a:lnTo>
                  <a:lnTo>
                    <a:pt x="5785" y="269307"/>
                  </a:lnTo>
                  <a:lnTo>
                    <a:pt x="22266" y="315419"/>
                  </a:lnTo>
                  <a:lnTo>
                    <a:pt x="48127" y="356095"/>
                  </a:lnTo>
                  <a:lnTo>
                    <a:pt x="82054" y="390022"/>
                  </a:lnTo>
                  <a:lnTo>
                    <a:pt x="122730" y="415883"/>
                  </a:lnTo>
                  <a:lnTo>
                    <a:pt x="168842" y="432364"/>
                  </a:lnTo>
                  <a:lnTo>
                    <a:pt x="219075" y="438150"/>
                  </a:lnTo>
                  <a:lnTo>
                    <a:pt x="269307" y="432364"/>
                  </a:lnTo>
                  <a:lnTo>
                    <a:pt x="315419" y="415883"/>
                  </a:lnTo>
                  <a:lnTo>
                    <a:pt x="356095" y="390022"/>
                  </a:lnTo>
                  <a:lnTo>
                    <a:pt x="390022" y="356095"/>
                  </a:lnTo>
                  <a:lnTo>
                    <a:pt x="415883" y="315419"/>
                  </a:lnTo>
                  <a:lnTo>
                    <a:pt x="432364" y="269307"/>
                  </a:lnTo>
                  <a:lnTo>
                    <a:pt x="438150" y="219075"/>
                  </a:lnTo>
                  <a:lnTo>
                    <a:pt x="432364" y="168846"/>
                  </a:lnTo>
                  <a:lnTo>
                    <a:pt x="415883" y="122736"/>
                  </a:lnTo>
                  <a:lnTo>
                    <a:pt x="390022" y="82059"/>
                  </a:lnTo>
                  <a:lnTo>
                    <a:pt x="356095" y="48131"/>
                  </a:lnTo>
                  <a:lnTo>
                    <a:pt x="315419" y="22269"/>
                  </a:lnTo>
                  <a:lnTo>
                    <a:pt x="269307" y="5786"/>
                  </a:lnTo>
                  <a:lnTo>
                    <a:pt x="219075" y="0"/>
                  </a:lnTo>
                  <a:close/>
                </a:path>
              </a:pathLst>
            </a:custGeom>
            <a:solidFill>
              <a:srgbClr val="EF4F62"/>
            </a:solidFill>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Graphic 114">
              <a:extLst>
                <a:ext uri="{FF2B5EF4-FFF2-40B4-BE49-F238E27FC236}">
                  <a16:creationId xmlns:a16="http://schemas.microsoft.com/office/drawing/2014/main" id="{7FB01D2B-6157-A807-A3D3-60EC68BCFF75}"/>
                </a:ext>
              </a:extLst>
            </p:cNvPr>
            <p:cNvSpPr/>
            <p:nvPr/>
          </p:nvSpPr>
          <p:spPr>
            <a:xfrm>
              <a:off x="6350" y="6350"/>
              <a:ext cx="264160" cy="264160"/>
            </a:xfrm>
            <a:custGeom>
              <a:avLst/>
              <a:gdLst/>
              <a:ahLst/>
              <a:cxnLst/>
              <a:rect l="l" t="t" r="r" b="b"/>
              <a:pathLst>
                <a:path w="264160" h="264160">
                  <a:moveTo>
                    <a:pt x="0" y="263867"/>
                  </a:moveTo>
                  <a:lnTo>
                    <a:pt x="4251" y="216436"/>
                  </a:lnTo>
                  <a:lnTo>
                    <a:pt x="16507" y="171794"/>
                  </a:lnTo>
                  <a:lnTo>
                    <a:pt x="36025" y="130687"/>
                  </a:lnTo>
                  <a:lnTo>
                    <a:pt x="62057" y="93860"/>
                  </a:lnTo>
                  <a:lnTo>
                    <a:pt x="93860" y="62057"/>
                  </a:lnTo>
                  <a:lnTo>
                    <a:pt x="130687" y="36025"/>
                  </a:lnTo>
                  <a:lnTo>
                    <a:pt x="171794" y="16507"/>
                  </a:lnTo>
                  <a:lnTo>
                    <a:pt x="216436" y="4251"/>
                  </a:lnTo>
                  <a:lnTo>
                    <a:pt x="263867" y="0"/>
                  </a:lnTo>
                </a:path>
              </a:pathLst>
            </a:custGeom>
            <a:ln w="12700">
              <a:solidFill>
                <a:srgbClr val="EF4F62"/>
              </a:solidFill>
              <a:prstDash val="solid"/>
            </a:ln>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Graphic 115">
              <a:extLst>
                <a:ext uri="{FF2B5EF4-FFF2-40B4-BE49-F238E27FC236}">
                  <a16:creationId xmlns:a16="http://schemas.microsoft.com/office/drawing/2014/main" id="{9056933A-6413-18E7-0177-A94A3A454136}"/>
                </a:ext>
              </a:extLst>
            </p:cNvPr>
            <p:cNvSpPr/>
            <p:nvPr/>
          </p:nvSpPr>
          <p:spPr>
            <a:xfrm>
              <a:off x="270225" y="270217"/>
              <a:ext cx="264160" cy="264160"/>
            </a:xfrm>
            <a:custGeom>
              <a:avLst/>
              <a:gdLst/>
              <a:ahLst/>
              <a:cxnLst/>
              <a:rect l="l" t="t" r="r" b="b"/>
              <a:pathLst>
                <a:path w="264160" h="264160">
                  <a:moveTo>
                    <a:pt x="263867" y="0"/>
                  </a:moveTo>
                  <a:lnTo>
                    <a:pt x="259616" y="47434"/>
                  </a:lnTo>
                  <a:lnTo>
                    <a:pt x="247359" y="92078"/>
                  </a:lnTo>
                  <a:lnTo>
                    <a:pt x="227842" y="133185"/>
                  </a:lnTo>
                  <a:lnTo>
                    <a:pt x="201810" y="170012"/>
                  </a:lnTo>
                  <a:lnTo>
                    <a:pt x="170007" y="201814"/>
                  </a:lnTo>
                  <a:lnTo>
                    <a:pt x="133180" y="227845"/>
                  </a:lnTo>
                  <a:lnTo>
                    <a:pt x="92072" y="247361"/>
                  </a:lnTo>
                  <a:lnTo>
                    <a:pt x="47431" y="259617"/>
                  </a:lnTo>
                  <a:lnTo>
                    <a:pt x="0" y="263867"/>
                  </a:lnTo>
                </a:path>
              </a:pathLst>
            </a:custGeom>
            <a:ln w="12700">
              <a:solidFill>
                <a:srgbClr val="EF4F62"/>
              </a:solidFill>
              <a:prstDash val="solid"/>
            </a:ln>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Graphic 116">
              <a:extLst>
                <a:ext uri="{FF2B5EF4-FFF2-40B4-BE49-F238E27FC236}">
                  <a16:creationId xmlns:a16="http://schemas.microsoft.com/office/drawing/2014/main" id="{0163F682-47CB-0A28-586B-C26FD6D5E11C}"/>
                </a:ext>
              </a:extLst>
            </p:cNvPr>
            <p:cNvSpPr/>
            <p:nvPr/>
          </p:nvSpPr>
          <p:spPr>
            <a:xfrm>
              <a:off x="158884" y="143483"/>
              <a:ext cx="229235" cy="268605"/>
            </a:xfrm>
            <a:custGeom>
              <a:avLst/>
              <a:gdLst/>
              <a:ahLst/>
              <a:cxnLst/>
              <a:rect l="l" t="t" r="r" b="b"/>
              <a:pathLst>
                <a:path w="229235" h="268605">
                  <a:moveTo>
                    <a:pt x="114402" y="0"/>
                  </a:moveTo>
                  <a:lnTo>
                    <a:pt x="108241" y="1145"/>
                  </a:lnTo>
                  <a:lnTo>
                    <a:pt x="102718" y="4581"/>
                  </a:lnTo>
                  <a:lnTo>
                    <a:pt x="102540" y="4746"/>
                  </a:lnTo>
                  <a:lnTo>
                    <a:pt x="86518" y="17852"/>
                  </a:lnTo>
                  <a:lnTo>
                    <a:pt x="68863" y="27412"/>
                  </a:lnTo>
                  <a:lnTo>
                    <a:pt x="49240" y="33568"/>
                  </a:lnTo>
                  <a:lnTo>
                    <a:pt x="27318" y="36458"/>
                  </a:lnTo>
                  <a:lnTo>
                    <a:pt x="16914" y="39074"/>
                  </a:lnTo>
                  <a:lnTo>
                    <a:pt x="8446" y="45150"/>
                  </a:lnTo>
                  <a:lnTo>
                    <a:pt x="2711" y="53851"/>
                  </a:lnTo>
                  <a:lnTo>
                    <a:pt x="508" y="64347"/>
                  </a:lnTo>
                  <a:lnTo>
                    <a:pt x="503" y="64589"/>
                  </a:lnTo>
                  <a:lnTo>
                    <a:pt x="381" y="70113"/>
                  </a:lnTo>
                  <a:lnTo>
                    <a:pt x="258" y="73491"/>
                  </a:lnTo>
                  <a:lnTo>
                    <a:pt x="0" y="97848"/>
                  </a:lnTo>
                  <a:lnTo>
                    <a:pt x="943" y="123369"/>
                  </a:lnTo>
                  <a:lnTo>
                    <a:pt x="12027" y="179498"/>
                  </a:lnTo>
                  <a:lnTo>
                    <a:pt x="34387" y="219008"/>
                  </a:lnTo>
                  <a:lnTo>
                    <a:pt x="72684" y="251436"/>
                  </a:lnTo>
                  <a:lnTo>
                    <a:pt x="108014" y="267623"/>
                  </a:lnTo>
                  <a:lnTo>
                    <a:pt x="111874" y="268589"/>
                  </a:lnTo>
                  <a:lnTo>
                    <a:pt x="116929" y="268589"/>
                  </a:lnTo>
                  <a:lnTo>
                    <a:pt x="153557" y="252739"/>
                  </a:lnTo>
                  <a:lnTo>
                    <a:pt x="113208" y="252739"/>
                  </a:lnTo>
                  <a:lnTo>
                    <a:pt x="82960" y="239195"/>
                  </a:lnTo>
                  <a:lnTo>
                    <a:pt x="39918" y="199982"/>
                  </a:lnTo>
                  <a:lnTo>
                    <a:pt x="19949" y="148952"/>
                  </a:lnTo>
                  <a:lnTo>
                    <a:pt x="15761" y="98090"/>
                  </a:lnTo>
                  <a:lnTo>
                    <a:pt x="16028" y="73491"/>
                  </a:lnTo>
                  <a:lnTo>
                    <a:pt x="16154" y="70596"/>
                  </a:lnTo>
                  <a:lnTo>
                    <a:pt x="16273" y="64347"/>
                  </a:lnTo>
                  <a:lnTo>
                    <a:pt x="16370" y="57997"/>
                  </a:lnTo>
                  <a:lnTo>
                    <a:pt x="21616" y="52562"/>
                  </a:lnTo>
                  <a:lnTo>
                    <a:pt x="28207" y="52193"/>
                  </a:lnTo>
                  <a:lnTo>
                    <a:pt x="40937" y="51007"/>
                  </a:lnTo>
                  <a:lnTo>
                    <a:pt x="85447" y="36927"/>
                  </a:lnTo>
                  <a:lnTo>
                    <a:pt x="113424" y="16151"/>
                  </a:lnTo>
                  <a:lnTo>
                    <a:pt x="114021" y="15655"/>
                  </a:lnTo>
                  <a:lnTo>
                    <a:pt x="139601" y="15655"/>
                  </a:lnTo>
                  <a:lnTo>
                    <a:pt x="126264" y="4746"/>
                  </a:lnTo>
                  <a:lnTo>
                    <a:pt x="126086" y="4581"/>
                  </a:lnTo>
                  <a:lnTo>
                    <a:pt x="120563" y="1145"/>
                  </a:lnTo>
                  <a:lnTo>
                    <a:pt x="114402" y="0"/>
                  </a:lnTo>
                  <a:close/>
                </a:path>
                <a:path w="229235" h="268605">
                  <a:moveTo>
                    <a:pt x="139601" y="15655"/>
                  </a:moveTo>
                  <a:lnTo>
                    <a:pt x="114795" y="15655"/>
                  </a:lnTo>
                  <a:lnTo>
                    <a:pt x="115380" y="16151"/>
                  </a:lnTo>
                  <a:lnTo>
                    <a:pt x="124295" y="24114"/>
                  </a:lnTo>
                  <a:lnTo>
                    <a:pt x="164476" y="45862"/>
                  </a:lnTo>
                  <a:lnTo>
                    <a:pt x="207201" y="52562"/>
                  </a:lnTo>
                  <a:lnTo>
                    <a:pt x="212433" y="57997"/>
                  </a:lnTo>
                  <a:lnTo>
                    <a:pt x="212519" y="64347"/>
                  </a:lnTo>
                  <a:lnTo>
                    <a:pt x="212573" y="67751"/>
                  </a:lnTo>
                  <a:lnTo>
                    <a:pt x="212662" y="70596"/>
                  </a:lnTo>
                  <a:lnTo>
                    <a:pt x="212778" y="73491"/>
                  </a:lnTo>
                  <a:lnTo>
                    <a:pt x="213043" y="97848"/>
                  </a:lnTo>
                  <a:lnTo>
                    <a:pt x="208803" y="148952"/>
                  </a:lnTo>
                  <a:lnTo>
                    <a:pt x="188799" y="199982"/>
                  </a:lnTo>
                  <a:lnTo>
                    <a:pt x="145775" y="239195"/>
                  </a:lnTo>
                  <a:lnTo>
                    <a:pt x="115596" y="252739"/>
                  </a:lnTo>
                  <a:lnTo>
                    <a:pt x="153557" y="252739"/>
                  </a:lnTo>
                  <a:lnTo>
                    <a:pt x="184222" y="230057"/>
                  </a:lnTo>
                  <a:lnTo>
                    <a:pt x="210600" y="193683"/>
                  </a:lnTo>
                  <a:lnTo>
                    <a:pt x="224181" y="152300"/>
                  </a:lnTo>
                  <a:lnTo>
                    <a:pt x="228797" y="98090"/>
                  </a:lnTo>
                  <a:lnTo>
                    <a:pt x="228555" y="73491"/>
                  </a:lnTo>
                  <a:lnTo>
                    <a:pt x="228444" y="70596"/>
                  </a:lnTo>
                  <a:lnTo>
                    <a:pt x="228370" y="67751"/>
                  </a:lnTo>
                  <a:lnTo>
                    <a:pt x="201523" y="36458"/>
                  </a:lnTo>
                  <a:lnTo>
                    <a:pt x="179604" y="33568"/>
                  </a:lnTo>
                  <a:lnTo>
                    <a:pt x="159949" y="27412"/>
                  </a:lnTo>
                  <a:lnTo>
                    <a:pt x="142287" y="17852"/>
                  </a:lnTo>
                  <a:lnTo>
                    <a:pt x="139601" y="15655"/>
                  </a:lnTo>
                  <a:close/>
                </a:path>
              </a:pathLst>
            </a:custGeom>
            <a:solidFill>
              <a:srgbClr val="771424"/>
            </a:solidFill>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 name="Image 117">
              <a:extLst>
                <a:ext uri="{FF2B5EF4-FFF2-40B4-BE49-F238E27FC236}">
                  <a16:creationId xmlns:a16="http://schemas.microsoft.com/office/drawing/2014/main" id="{E3BAE5C6-3C22-FE11-E172-0E371B1C46D1}"/>
                </a:ext>
              </a:extLst>
            </p:cNvPr>
            <p:cNvPicPr/>
            <p:nvPr/>
          </p:nvPicPr>
          <p:blipFill>
            <a:blip r:embed="rId5" cstate="print"/>
            <a:stretch>
              <a:fillRect/>
            </a:stretch>
          </p:blipFill>
          <p:spPr>
            <a:xfrm>
              <a:off x="206317" y="210882"/>
              <a:ext cx="133934" cy="133934"/>
            </a:xfrm>
            <a:prstGeom prst="rect">
              <a:avLst/>
            </a:prstGeom>
          </p:spPr>
        </p:pic>
      </p:grpSp>
      <p:grpSp>
        <p:nvGrpSpPr>
          <p:cNvPr id="24" name="Group 129">
            <a:extLst>
              <a:ext uri="{FF2B5EF4-FFF2-40B4-BE49-F238E27FC236}">
                <a16:creationId xmlns:a16="http://schemas.microsoft.com/office/drawing/2014/main" id="{7DFC3638-402F-1986-2B27-FC8074F08170}"/>
              </a:ext>
            </a:extLst>
          </p:cNvPr>
          <p:cNvGrpSpPr>
            <a:grpSpLocks/>
          </p:cNvGrpSpPr>
          <p:nvPr/>
        </p:nvGrpSpPr>
        <p:grpSpPr>
          <a:xfrm>
            <a:off x="5858865" y="4402715"/>
            <a:ext cx="927049" cy="830996"/>
            <a:chOff x="0" y="0"/>
            <a:chExt cx="541020" cy="541020"/>
          </a:xfrm>
        </p:grpSpPr>
        <p:sp>
          <p:nvSpPr>
            <p:cNvPr id="25" name="Graphic 130">
              <a:extLst>
                <a:ext uri="{FF2B5EF4-FFF2-40B4-BE49-F238E27FC236}">
                  <a16:creationId xmlns:a16="http://schemas.microsoft.com/office/drawing/2014/main" id="{3D9122F9-CF02-0145-77EE-35CC5CAA8C91}"/>
                </a:ext>
              </a:extLst>
            </p:cNvPr>
            <p:cNvSpPr/>
            <p:nvPr/>
          </p:nvSpPr>
          <p:spPr>
            <a:xfrm>
              <a:off x="51146" y="51142"/>
              <a:ext cx="438150" cy="438150"/>
            </a:xfrm>
            <a:custGeom>
              <a:avLst/>
              <a:gdLst/>
              <a:ahLst/>
              <a:cxnLst/>
              <a:rect l="l" t="t" r="r" b="b"/>
              <a:pathLst>
                <a:path w="438150" h="438150">
                  <a:moveTo>
                    <a:pt x="219075" y="0"/>
                  </a:moveTo>
                  <a:lnTo>
                    <a:pt x="168842" y="5786"/>
                  </a:lnTo>
                  <a:lnTo>
                    <a:pt x="122730" y="22269"/>
                  </a:lnTo>
                  <a:lnTo>
                    <a:pt x="82054" y="48131"/>
                  </a:lnTo>
                  <a:lnTo>
                    <a:pt x="48127" y="82059"/>
                  </a:lnTo>
                  <a:lnTo>
                    <a:pt x="22266" y="122736"/>
                  </a:lnTo>
                  <a:lnTo>
                    <a:pt x="5785" y="168846"/>
                  </a:lnTo>
                  <a:lnTo>
                    <a:pt x="0" y="219075"/>
                  </a:lnTo>
                  <a:lnTo>
                    <a:pt x="5785" y="269307"/>
                  </a:lnTo>
                  <a:lnTo>
                    <a:pt x="22266" y="315419"/>
                  </a:lnTo>
                  <a:lnTo>
                    <a:pt x="48127" y="356095"/>
                  </a:lnTo>
                  <a:lnTo>
                    <a:pt x="82054" y="390022"/>
                  </a:lnTo>
                  <a:lnTo>
                    <a:pt x="122730" y="415883"/>
                  </a:lnTo>
                  <a:lnTo>
                    <a:pt x="168842" y="432364"/>
                  </a:lnTo>
                  <a:lnTo>
                    <a:pt x="219075" y="438150"/>
                  </a:lnTo>
                  <a:lnTo>
                    <a:pt x="269307" y="432364"/>
                  </a:lnTo>
                  <a:lnTo>
                    <a:pt x="315419" y="415883"/>
                  </a:lnTo>
                  <a:lnTo>
                    <a:pt x="356095" y="390022"/>
                  </a:lnTo>
                  <a:lnTo>
                    <a:pt x="390022" y="356095"/>
                  </a:lnTo>
                  <a:lnTo>
                    <a:pt x="415883" y="315419"/>
                  </a:lnTo>
                  <a:lnTo>
                    <a:pt x="432364" y="269307"/>
                  </a:lnTo>
                  <a:lnTo>
                    <a:pt x="438150" y="219075"/>
                  </a:lnTo>
                  <a:lnTo>
                    <a:pt x="432364" y="168846"/>
                  </a:lnTo>
                  <a:lnTo>
                    <a:pt x="415883" y="122736"/>
                  </a:lnTo>
                  <a:lnTo>
                    <a:pt x="390022" y="82059"/>
                  </a:lnTo>
                  <a:lnTo>
                    <a:pt x="356095" y="48131"/>
                  </a:lnTo>
                  <a:lnTo>
                    <a:pt x="315419" y="22269"/>
                  </a:lnTo>
                  <a:lnTo>
                    <a:pt x="269307" y="5786"/>
                  </a:lnTo>
                  <a:lnTo>
                    <a:pt x="219075" y="0"/>
                  </a:lnTo>
                  <a:close/>
                </a:path>
              </a:pathLst>
            </a:custGeom>
            <a:solidFill>
              <a:srgbClr val="EF4F62"/>
            </a:solidFill>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 name="Graphic 131">
              <a:extLst>
                <a:ext uri="{FF2B5EF4-FFF2-40B4-BE49-F238E27FC236}">
                  <a16:creationId xmlns:a16="http://schemas.microsoft.com/office/drawing/2014/main" id="{9341E155-0826-9970-3185-F2AFC1ECD4D8}"/>
                </a:ext>
              </a:extLst>
            </p:cNvPr>
            <p:cNvSpPr/>
            <p:nvPr/>
          </p:nvSpPr>
          <p:spPr>
            <a:xfrm>
              <a:off x="6350" y="6350"/>
              <a:ext cx="264160" cy="264160"/>
            </a:xfrm>
            <a:custGeom>
              <a:avLst/>
              <a:gdLst/>
              <a:ahLst/>
              <a:cxnLst/>
              <a:rect l="l" t="t" r="r" b="b"/>
              <a:pathLst>
                <a:path w="264160" h="264160">
                  <a:moveTo>
                    <a:pt x="0" y="263867"/>
                  </a:moveTo>
                  <a:lnTo>
                    <a:pt x="4251" y="216436"/>
                  </a:lnTo>
                  <a:lnTo>
                    <a:pt x="16507" y="171794"/>
                  </a:lnTo>
                  <a:lnTo>
                    <a:pt x="36025" y="130687"/>
                  </a:lnTo>
                  <a:lnTo>
                    <a:pt x="62057" y="93860"/>
                  </a:lnTo>
                  <a:lnTo>
                    <a:pt x="93860" y="62057"/>
                  </a:lnTo>
                  <a:lnTo>
                    <a:pt x="130687" y="36025"/>
                  </a:lnTo>
                  <a:lnTo>
                    <a:pt x="171794" y="16507"/>
                  </a:lnTo>
                  <a:lnTo>
                    <a:pt x="216436" y="4251"/>
                  </a:lnTo>
                  <a:lnTo>
                    <a:pt x="263867" y="0"/>
                  </a:lnTo>
                </a:path>
              </a:pathLst>
            </a:custGeom>
            <a:ln w="12700">
              <a:solidFill>
                <a:srgbClr val="EF4F62"/>
              </a:solidFill>
              <a:prstDash val="solid"/>
            </a:ln>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 name="Graphic 132">
              <a:extLst>
                <a:ext uri="{FF2B5EF4-FFF2-40B4-BE49-F238E27FC236}">
                  <a16:creationId xmlns:a16="http://schemas.microsoft.com/office/drawing/2014/main" id="{B06B3B59-882B-A718-E49C-27F9F265284F}"/>
                </a:ext>
              </a:extLst>
            </p:cNvPr>
            <p:cNvSpPr/>
            <p:nvPr/>
          </p:nvSpPr>
          <p:spPr>
            <a:xfrm>
              <a:off x="270225" y="270217"/>
              <a:ext cx="264160" cy="264160"/>
            </a:xfrm>
            <a:custGeom>
              <a:avLst/>
              <a:gdLst/>
              <a:ahLst/>
              <a:cxnLst/>
              <a:rect l="l" t="t" r="r" b="b"/>
              <a:pathLst>
                <a:path w="264160" h="264160">
                  <a:moveTo>
                    <a:pt x="263867" y="0"/>
                  </a:moveTo>
                  <a:lnTo>
                    <a:pt x="259616" y="47434"/>
                  </a:lnTo>
                  <a:lnTo>
                    <a:pt x="247359" y="92078"/>
                  </a:lnTo>
                  <a:lnTo>
                    <a:pt x="227842" y="133185"/>
                  </a:lnTo>
                  <a:lnTo>
                    <a:pt x="201810" y="170012"/>
                  </a:lnTo>
                  <a:lnTo>
                    <a:pt x="170007" y="201814"/>
                  </a:lnTo>
                  <a:lnTo>
                    <a:pt x="133180" y="227845"/>
                  </a:lnTo>
                  <a:lnTo>
                    <a:pt x="92072" y="247361"/>
                  </a:lnTo>
                  <a:lnTo>
                    <a:pt x="47431" y="259617"/>
                  </a:lnTo>
                  <a:lnTo>
                    <a:pt x="0" y="263867"/>
                  </a:lnTo>
                </a:path>
              </a:pathLst>
            </a:custGeom>
            <a:ln w="12700">
              <a:solidFill>
                <a:srgbClr val="EF4F62"/>
              </a:solidFill>
              <a:prstDash val="solid"/>
            </a:ln>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8" name="Image 133">
              <a:extLst>
                <a:ext uri="{FF2B5EF4-FFF2-40B4-BE49-F238E27FC236}">
                  <a16:creationId xmlns:a16="http://schemas.microsoft.com/office/drawing/2014/main" id="{E26246D9-5000-39CE-164D-0172CD3EABC7}"/>
                </a:ext>
              </a:extLst>
            </p:cNvPr>
            <p:cNvPicPr/>
            <p:nvPr/>
          </p:nvPicPr>
          <p:blipFill>
            <a:blip r:embed="rId6" cstate="print"/>
            <a:stretch>
              <a:fillRect/>
            </a:stretch>
          </p:blipFill>
          <p:spPr>
            <a:xfrm>
              <a:off x="172079" y="175947"/>
              <a:ext cx="202920" cy="196154"/>
            </a:xfrm>
            <a:prstGeom prst="rect">
              <a:avLst/>
            </a:prstGeom>
          </p:spPr>
        </p:pic>
      </p:grpSp>
      <p:sp>
        <p:nvSpPr>
          <p:cNvPr id="29" name="Rectangle 37">
            <a:extLst>
              <a:ext uri="{FF2B5EF4-FFF2-40B4-BE49-F238E27FC236}">
                <a16:creationId xmlns:a16="http://schemas.microsoft.com/office/drawing/2014/main" id="{2A5F05A4-1F84-0D0B-36EC-36A6C60DDB64}"/>
              </a:ext>
            </a:extLst>
          </p:cNvPr>
          <p:cNvSpPr>
            <a:spLocks noChangeArrowheads="1"/>
          </p:cNvSpPr>
          <p:nvPr/>
        </p:nvSpPr>
        <p:spPr bwMode="auto">
          <a:xfrm>
            <a:off x="1524494" y="373943"/>
            <a:ext cx="4334371" cy="606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002" tIns="52371"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MX" sz="1800" b="0" i="0" u="none" strike="noStrike" kern="1200" cap="none" spc="0" normalizeH="0" baseline="0" noProof="0" dirty="0">
                <a:ln>
                  <a:noFill/>
                </a:ln>
                <a:solidFill>
                  <a:srgbClr val="953735"/>
                </a:solidFill>
                <a:effectLst/>
                <a:uLnTx/>
                <a:uFillTx/>
                <a:latin typeface="Arial" panose="020B0604020202020204" pitchFamily="34" charset="0"/>
                <a:ea typeface="Trebuchet MS" panose="020B0603020202020204" pitchFamily="34" charset="0"/>
                <a:cs typeface="Arial" panose="020B0604020202020204" pitchFamily="34" charset="0"/>
              </a:rPr>
              <a:t>Características de PAIWEB 2.0</a:t>
            </a:r>
            <a:endParaRPr kumimoji="0" lang="es-ES" altLang="es-MX" sz="1800" b="0" i="0" u="none" strike="noStrike" kern="1200" cap="none" spc="0" normalizeH="0" baseline="0" noProof="0" dirty="0">
              <a:ln>
                <a:noFill/>
              </a:ln>
              <a:solidFill>
                <a:prstClr val="black"/>
              </a:solidFill>
              <a:effectLst/>
              <a:uLnTx/>
              <a:uFillTx/>
              <a:latin typeface="Arial" panose="020B0604020202020204" pitchFamily="34" charset="0"/>
              <a:ea typeface="Trebuchet MS" panose="020B0603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S" alt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 name="Rectangle 38">
            <a:extLst>
              <a:ext uri="{FF2B5EF4-FFF2-40B4-BE49-F238E27FC236}">
                <a16:creationId xmlns:a16="http://schemas.microsoft.com/office/drawing/2014/main" id="{FDD0321D-990B-FC3C-C1B2-B03E54DA22B0}"/>
              </a:ext>
            </a:extLst>
          </p:cNvPr>
          <p:cNvSpPr>
            <a:spLocks noChangeArrowheads="1"/>
          </p:cNvSpPr>
          <p:nvPr/>
        </p:nvSpPr>
        <p:spPr bwMode="auto">
          <a:xfrm>
            <a:off x="848220" y="996951"/>
            <a:ext cx="520411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MX" sz="1200" b="0" i="0" u="none" strike="noStrike" kern="1200" cap="none" spc="0" normalizeH="0" baseline="0" noProof="0" dirty="0">
                <a:ln>
                  <a:noFill/>
                </a:ln>
                <a:solidFill>
                  <a:srgbClr val="403152"/>
                </a:solidFill>
                <a:effectLst/>
                <a:uLnTx/>
                <a:uFillTx/>
                <a:latin typeface="Arial" panose="020B0604020202020204" pitchFamily="34" charset="0"/>
                <a:ea typeface="Trebuchet MS" panose="020B0603020202020204" pitchFamily="34" charset="0"/>
                <a:cs typeface="Arial" panose="020B0604020202020204" pitchFamily="34" charset="0"/>
              </a:rPr>
              <a:t>Disponible a través de la WEB y en aplicaciones móviles.</a:t>
            </a:r>
            <a:endParaRPr kumimoji="0" lang="es-MX"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MX"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120" name="Rectangle 40">
            <a:extLst>
              <a:ext uri="{FF2B5EF4-FFF2-40B4-BE49-F238E27FC236}">
                <a16:creationId xmlns:a16="http://schemas.microsoft.com/office/drawing/2014/main" id="{27AD43D7-2B0C-6C3A-C786-E36B465F23D5}"/>
              </a:ext>
            </a:extLst>
          </p:cNvPr>
          <p:cNvSpPr>
            <a:spLocks noChangeArrowheads="1"/>
          </p:cNvSpPr>
          <p:nvPr/>
        </p:nvSpPr>
        <p:spPr bwMode="auto">
          <a:xfrm>
            <a:off x="741463" y="1780598"/>
            <a:ext cx="532757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MX" sz="1200" b="0" i="0" u="none" strike="noStrike" kern="1200" cap="none" spc="0" normalizeH="0" baseline="0" noProof="0" dirty="0">
                <a:ln>
                  <a:noFill/>
                </a:ln>
                <a:solidFill>
                  <a:srgbClr val="403152"/>
                </a:solidFill>
                <a:effectLst/>
                <a:uLnTx/>
                <a:uFillTx/>
                <a:latin typeface="Arial" panose="020B0604020202020204" pitchFamily="34" charset="0"/>
                <a:ea typeface="Trebuchet MS" panose="020B0603020202020204" pitchFamily="34" charset="0"/>
                <a:cs typeface="Arial" panose="020B0604020202020204" pitchFamily="34" charset="0"/>
              </a:rPr>
              <a:t>Mayor cobertura para el almacenamiento de información de los ciudadanos objeto de Programa Ampliado de Inmunizaciones - PAI.</a:t>
            </a:r>
            <a:endParaRPr kumimoji="0" lang="es-MX"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MX"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121" name="Rectangle 41">
            <a:extLst>
              <a:ext uri="{FF2B5EF4-FFF2-40B4-BE49-F238E27FC236}">
                <a16:creationId xmlns:a16="http://schemas.microsoft.com/office/drawing/2014/main" id="{CAB9A581-312B-7E12-3038-2A4C130BC2D8}"/>
              </a:ext>
            </a:extLst>
          </p:cNvPr>
          <p:cNvSpPr>
            <a:spLocks noChangeArrowheads="1"/>
          </p:cNvSpPr>
          <p:nvPr/>
        </p:nvSpPr>
        <p:spPr bwMode="auto">
          <a:xfrm>
            <a:off x="888242" y="2695369"/>
            <a:ext cx="520410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s-ES" altLang="es-MX" sz="1200" b="0" i="0" u="none" strike="noStrike" kern="1200" cap="none" spc="0" normalizeH="0" baseline="0" noProof="0" dirty="0">
                <a:ln>
                  <a:noFill/>
                </a:ln>
                <a:solidFill>
                  <a:prstClr val="black"/>
                </a:solidFill>
                <a:effectLst/>
                <a:uLnTx/>
                <a:uFillTx/>
                <a:latin typeface="Arial" panose="020B0604020202020204" pitchFamily="34" charset="0"/>
                <a:ea typeface="Trebuchet MS" panose="020B0603020202020204" pitchFamily="34" charset="0"/>
                <a:cs typeface="Arial" panose="020B0604020202020204" pitchFamily="34" charset="0"/>
              </a:rPr>
            </a:br>
            <a:endParaRPr kumimoji="0" lang="es-MX"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MX" sz="1200" b="0" i="0" u="none" strike="noStrike" kern="1200" cap="none" spc="0" normalizeH="0" baseline="0" noProof="0" dirty="0">
                <a:ln>
                  <a:noFill/>
                </a:ln>
                <a:solidFill>
                  <a:srgbClr val="403152"/>
                </a:solidFill>
                <a:effectLst/>
                <a:uLnTx/>
                <a:uFillTx/>
                <a:latin typeface="Arial" panose="020B0604020202020204" pitchFamily="34" charset="0"/>
                <a:ea typeface="Trebuchet MS" panose="020B0603020202020204" pitchFamily="34" charset="0"/>
                <a:cs typeface="Arial" panose="020B0604020202020204" pitchFamily="34" charset="0"/>
              </a:rPr>
              <a:t>Interoperable con otros sistemas de información.</a:t>
            </a:r>
            <a:endParaRPr kumimoji="0" lang="es-MX"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MX"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122" name="Rectangle 42">
            <a:extLst>
              <a:ext uri="{FF2B5EF4-FFF2-40B4-BE49-F238E27FC236}">
                <a16:creationId xmlns:a16="http://schemas.microsoft.com/office/drawing/2014/main" id="{143DC111-A1D1-B2F2-C373-114DD1A9B41B}"/>
              </a:ext>
            </a:extLst>
          </p:cNvPr>
          <p:cNvSpPr>
            <a:spLocks noChangeArrowheads="1"/>
          </p:cNvSpPr>
          <p:nvPr/>
        </p:nvSpPr>
        <p:spPr bwMode="auto">
          <a:xfrm>
            <a:off x="692819" y="3669319"/>
            <a:ext cx="535951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MX" sz="1200" b="0" i="0" u="none" strike="noStrike" kern="1200" cap="none" spc="0" normalizeH="0" baseline="0" noProof="0" dirty="0">
                <a:ln>
                  <a:noFill/>
                </a:ln>
                <a:solidFill>
                  <a:srgbClr val="403152"/>
                </a:solidFill>
                <a:effectLst/>
                <a:uLnTx/>
                <a:uFillTx/>
                <a:latin typeface="Arial" panose="020B0604020202020204" pitchFamily="34" charset="0"/>
                <a:ea typeface="Trebuchet MS" panose="020B0603020202020204" pitchFamily="34" charset="0"/>
                <a:cs typeface="Arial" panose="020B0604020202020204" pitchFamily="34" charset="0"/>
              </a:rPr>
              <a:t>De fácil uso para el registro y seguimiento de la información.</a:t>
            </a:r>
            <a:endParaRPr kumimoji="0" lang="es-ES"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124" name="Rectangle 44">
            <a:extLst>
              <a:ext uri="{FF2B5EF4-FFF2-40B4-BE49-F238E27FC236}">
                <a16:creationId xmlns:a16="http://schemas.microsoft.com/office/drawing/2014/main" id="{47BDAF10-73F7-1985-2262-94DF35330986}"/>
              </a:ext>
            </a:extLst>
          </p:cNvPr>
          <p:cNvSpPr>
            <a:spLocks noChangeArrowheads="1"/>
          </p:cNvSpPr>
          <p:nvPr/>
        </p:nvSpPr>
        <p:spPr bwMode="auto">
          <a:xfrm>
            <a:off x="609669" y="4374459"/>
            <a:ext cx="520410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MX" sz="1200" b="0" i="0" u="none" strike="noStrike" kern="1200" cap="none" spc="0" normalizeH="0" baseline="0" noProof="0" dirty="0">
                <a:ln>
                  <a:noFill/>
                </a:ln>
                <a:solidFill>
                  <a:srgbClr val="403152"/>
                </a:solidFill>
                <a:effectLst/>
                <a:uLnTx/>
                <a:uFillTx/>
                <a:latin typeface="Arial" panose="020B0604020202020204" pitchFamily="34" charset="0"/>
                <a:ea typeface="Trebuchet MS" panose="020B0603020202020204" pitchFamily="34" charset="0"/>
                <a:cs typeface="Arial" panose="020B0604020202020204" pitchFamily="34" charset="0"/>
              </a:rPr>
              <a:t>Integra funcionalidades de accesibilidad para el fácil uso del sistema por partes de los profesionales, con características visuales como tipo de letra, tamaño de la fuente y con una estructura clara para la visualización del contenido</a:t>
            </a:r>
            <a:r>
              <a:rPr kumimoji="0" lang="es-MX" alt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grpSp>
        <p:nvGrpSpPr>
          <p:cNvPr id="5125" name="Group 174">
            <a:extLst>
              <a:ext uri="{FF2B5EF4-FFF2-40B4-BE49-F238E27FC236}">
                <a16:creationId xmlns:a16="http://schemas.microsoft.com/office/drawing/2014/main" id="{2FE9F795-1C5B-1952-882D-21EB1DCF92F8}"/>
              </a:ext>
            </a:extLst>
          </p:cNvPr>
          <p:cNvGrpSpPr>
            <a:grpSpLocks/>
          </p:cNvGrpSpPr>
          <p:nvPr/>
        </p:nvGrpSpPr>
        <p:grpSpPr>
          <a:xfrm>
            <a:off x="7420412" y="1535289"/>
            <a:ext cx="4116831" cy="3192071"/>
            <a:chOff x="0" y="0"/>
            <a:chExt cx="4305300" cy="3695711"/>
          </a:xfrm>
        </p:grpSpPr>
        <p:pic>
          <p:nvPicPr>
            <p:cNvPr id="5128" name="Image 175">
              <a:extLst>
                <a:ext uri="{FF2B5EF4-FFF2-40B4-BE49-F238E27FC236}">
                  <a16:creationId xmlns:a16="http://schemas.microsoft.com/office/drawing/2014/main" id="{7B1CAD53-739B-3456-F2C4-F24AB8B115AB}"/>
                </a:ext>
              </a:extLst>
            </p:cNvPr>
            <p:cNvPicPr/>
            <p:nvPr/>
          </p:nvPicPr>
          <p:blipFill>
            <a:blip r:embed="rId7" cstate="print"/>
            <a:stretch>
              <a:fillRect/>
            </a:stretch>
          </p:blipFill>
          <p:spPr>
            <a:xfrm>
              <a:off x="3942256" y="0"/>
              <a:ext cx="142557" cy="142557"/>
            </a:xfrm>
            <a:prstGeom prst="rect">
              <a:avLst/>
            </a:prstGeom>
          </p:spPr>
        </p:pic>
        <p:pic>
          <p:nvPicPr>
            <p:cNvPr id="5129" name="Image 176">
              <a:extLst>
                <a:ext uri="{FF2B5EF4-FFF2-40B4-BE49-F238E27FC236}">
                  <a16:creationId xmlns:a16="http://schemas.microsoft.com/office/drawing/2014/main" id="{CFF991F1-0A5A-92B3-D0F5-33DC2C0C0F09}"/>
                </a:ext>
              </a:extLst>
            </p:cNvPr>
            <p:cNvPicPr/>
            <p:nvPr/>
          </p:nvPicPr>
          <p:blipFill>
            <a:blip r:embed="rId8" cstate="print"/>
            <a:stretch>
              <a:fillRect/>
            </a:stretch>
          </p:blipFill>
          <p:spPr>
            <a:xfrm>
              <a:off x="0" y="66610"/>
              <a:ext cx="4305300" cy="3629101"/>
            </a:xfrm>
            <a:prstGeom prst="rect">
              <a:avLst/>
            </a:prstGeom>
          </p:spPr>
        </p:pic>
        <p:pic>
          <p:nvPicPr>
            <p:cNvPr id="5130" name="Image 177">
              <a:extLst>
                <a:ext uri="{FF2B5EF4-FFF2-40B4-BE49-F238E27FC236}">
                  <a16:creationId xmlns:a16="http://schemas.microsoft.com/office/drawing/2014/main" id="{31F0ECC8-9C92-0E89-FC0E-EE9441687F3C}"/>
                </a:ext>
              </a:extLst>
            </p:cNvPr>
            <p:cNvPicPr/>
            <p:nvPr/>
          </p:nvPicPr>
          <p:blipFill>
            <a:blip r:embed="rId9" cstate="print"/>
            <a:stretch>
              <a:fillRect/>
            </a:stretch>
          </p:blipFill>
          <p:spPr>
            <a:xfrm>
              <a:off x="1240171" y="650566"/>
              <a:ext cx="538433" cy="538439"/>
            </a:xfrm>
            <a:prstGeom prst="rect">
              <a:avLst/>
            </a:prstGeom>
          </p:spPr>
        </p:pic>
        <p:pic>
          <p:nvPicPr>
            <p:cNvPr id="5131" name="Image 178">
              <a:extLst>
                <a:ext uri="{FF2B5EF4-FFF2-40B4-BE49-F238E27FC236}">
                  <a16:creationId xmlns:a16="http://schemas.microsoft.com/office/drawing/2014/main" id="{31EF43C0-7679-0F07-1E8C-89CEF901EB7A}"/>
                </a:ext>
              </a:extLst>
            </p:cNvPr>
            <p:cNvPicPr/>
            <p:nvPr/>
          </p:nvPicPr>
          <p:blipFill>
            <a:blip r:embed="rId10" cstate="print"/>
            <a:stretch>
              <a:fillRect/>
            </a:stretch>
          </p:blipFill>
          <p:spPr>
            <a:xfrm>
              <a:off x="1877786" y="767615"/>
              <a:ext cx="538420" cy="538435"/>
            </a:xfrm>
            <a:prstGeom prst="rect">
              <a:avLst/>
            </a:prstGeom>
          </p:spPr>
        </p:pic>
        <p:pic>
          <p:nvPicPr>
            <p:cNvPr id="5132" name="Image 179">
              <a:extLst>
                <a:ext uri="{FF2B5EF4-FFF2-40B4-BE49-F238E27FC236}">
                  <a16:creationId xmlns:a16="http://schemas.microsoft.com/office/drawing/2014/main" id="{01D494A7-122B-3344-034D-093D61356230}"/>
                </a:ext>
              </a:extLst>
            </p:cNvPr>
            <p:cNvPicPr/>
            <p:nvPr/>
          </p:nvPicPr>
          <p:blipFill>
            <a:blip r:embed="rId11" cstate="print"/>
            <a:stretch>
              <a:fillRect/>
            </a:stretch>
          </p:blipFill>
          <p:spPr>
            <a:xfrm>
              <a:off x="972094" y="627213"/>
              <a:ext cx="2061630" cy="1700282"/>
            </a:xfrm>
            <a:prstGeom prst="rect">
              <a:avLst/>
            </a:prstGeom>
          </p:spPr>
        </p:pic>
      </p:grpSp>
    </p:spTree>
    <p:extLst>
      <p:ext uri="{BB962C8B-B14F-4D97-AF65-F5344CB8AC3E}">
        <p14:creationId xmlns:p14="http://schemas.microsoft.com/office/powerpoint/2010/main" val="14368029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AAD0189-D095-A2CA-61C3-BCB482CED7D5}"/>
            </a:ext>
          </a:extLst>
        </p:cNvPr>
        <p:cNvGrpSpPr/>
        <p:nvPr/>
      </p:nvGrpSpPr>
      <p:grpSpPr>
        <a:xfrm>
          <a:off x="0" y="0"/>
          <a:ext cx="0" cy="0"/>
          <a:chOff x="0" y="0"/>
          <a:chExt cx="0" cy="0"/>
        </a:xfrm>
      </p:grpSpPr>
      <p:sp>
        <p:nvSpPr>
          <p:cNvPr id="2" name="Rectangle 10">
            <a:extLst>
              <a:ext uri="{FF2B5EF4-FFF2-40B4-BE49-F238E27FC236}">
                <a16:creationId xmlns:a16="http://schemas.microsoft.com/office/drawing/2014/main" id="{F5B03215-ED77-8C4A-E4AB-034BA162CF99}"/>
              </a:ext>
            </a:extLst>
          </p:cNvPr>
          <p:cNvSpPr>
            <a:spLocks noChangeArrowheads="1"/>
          </p:cNvSpPr>
          <p:nvPr/>
        </p:nvSpPr>
        <p:spPr bwMode="auto">
          <a:xfrm>
            <a:off x="2278479" y="531365"/>
            <a:ext cx="4985013"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893"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MX" sz="2800" b="0" i="0" u="none" strike="noStrike" kern="1200" cap="none" spc="0" normalizeH="0" baseline="0" noProof="0" dirty="0">
                <a:ln>
                  <a:noFill/>
                </a:ln>
                <a:solidFill>
                  <a:srgbClr val="AF66A8"/>
                </a:solidFill>
                <a:effectLst/>
                <a:uLnTx/>
                <a:uFillTx/>
                <a:latin typeface="Arial" panose="020B0604020202020204" pitchFamily="34" charset="0"/>
                <a:ea typeface="Trebuchet MS" panose="020B0603020202020204" pitchFamily="34" charset="0"/>
                <a:cs typeface="Trebuchet MS" panose="020B0603020202020204" pitchFamily="34" charset="0"/>
              </a:rPr>
              <a:t>Beneficios de PAIWEB 2.0</a:t>
            </a:r>
            <a:endParaRPr kumimoji="0" lang="es-ES" altLang="es-MX" sz="2800" b="0" i="0" u="none" strike="noStrike" kern="1200" cap="none" spc="0" normalizeH="0" baseline="0" noProof="0" dirty="0">
              <a:ln>
                <a:noFill/>
              </a:ln>
              <a:solidFill>
                <a:prstClr val="black"/>
              </a:solidFill>
              <a:effectLst/>
              <a:uLnTx/>
              <a:uFillTx/>
              <a:latin typeface="Arial" panose="020B0604020202020204" pitchFamily="34" charset="0"/>
              <a:ea typeface="Trebuchet MS" panose="020B0603020202020204" pitchFamily="34" charset="0"/>
              <a:cs typeface="Trebuchet MS" panose="020B0603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S" altLang="es-MX"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 name="Rectangle 11">
            <a:extLst>
              <a:ext uri="{FF2B5EF4-FFF2-40B4-BE49-F238E27FC236}">
                <a16:creationId xmlns:a16="http://schemas.microsoft.com/office/drawing/2014/main" id="{78354CB5-DA8A-FD7C-1BE7-E05F11B4F103}"/>
              </a:ext>
            </a:extLst>
          </p:cNvPr>
          <p:cNvSpPr>
            <a:spLocks noChangeArrowheads="1"/>
          </p:cNvSpPr>
          <p:nvPr/>
        </p:nvSpPr>
        <p:spPr bwMode="auto">
          <a:xfrm>
            <a:off x="958850" y="245674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Rectangle 12">
            <a:extLst>
              <a:ext uri="{FF2B5EF4-FFF2-40B4-BE49-F238E27FC236}">
                <a16:creationId xmlns:a16="http://schemas.microsoft.com/office/drawing/2014/main" id="{CF8D54C6-D4C5-B955-62D5-AD54C14E12EB}"/>
              </a:ext>
            </a:extLst>
          </p:cNvPr>
          <p:cNvSpPr>
            <a:spLocks noChangeArrowheads="1"/>
          </p:cNvSpPr>
          <p:nvPr/>
        </p:nvSpPr>
        <p:spPr bwMode="auto">
          <a:xfrm>
            <a:off x="3888671" y="1643876"/>
            <a:ext cx="784383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52450" algn="l"/>
              </a:tabLst>
              <a:defRPr>
                <a:solidFill>
                  <a:schemeClr val="tx1"/>
                </a:solidFill>
                <a:latin typeface="Arial" panose="020B0604020202020204" pitchFamily="34" charset="0"/>
              </a:defRPr>
            </a:lvl1pPr>
            <a:lvl2pPr eaLnBrk="0" fontAlgn="base" hangingPunct="0">
              <a:spcBef>
                <a:spcPct val="0"/>
              </a:spcBef>
              <a:spcAft>
                <a:spcPct val="0"/>
              </a:spcAft>
              <a:tabLst>
                <a:tab pos="552450" algn="l"/>
              </a:tabLst>
              <a:defRPr>
                <a:solidFill>
                  <a:schemeClr val="tx1"/>
                </a:solidFill>
                <a:latin typeface="Arial" panose="020B0604020202020204" pitchFamily="34" charset="0"/>
              </a:defRPr>
            </a:lvl2pPr>
            <a:lvl3pPr eaLnBrk="0" fontAlgn="base" hangingPunct="0">
              <a:spcBef>
                <a:spcPct val="0"/>
              </a:spcBef>
              <a:spcAft>
                <a:spcPct val="0"/>
              </a:spcAft>
              <a:tabLst>
                <a:tab pos="552450" algn="l"/>
              </a:tabLst>
              <a:defRPr>
                <a:solidFill>
                  <a:schemeClr val="tx1"/>
                </a:solidFill>
                <a:latin typeface="Arial" panose="020B0604020202020204" pitchFamily="34" charset="0"/>
              </a:defRPr>
            </a:lvl3pPr>
            <a:lvl4pPr eaLnBrk="0" fontAlgn="base" hangingPunct="0">
              <a:spcBef>
                <a:spcPct val="0"/>
              </a:spcBef>
              <a:spcAft>
                <a:spcPct val="0"/>
              </a:spcAft>
              <a:tabLst>
                <a:tab pos="552450" algn="l"/>
              </a:tabLst>
              <a:defRPr>
                <a:solidFill>
                  <a:schemeClr val="tx1"/>
                </a:solidFill>
                <a:latin typeface="Arial" panose="020B0604020202020204" pitchFamily="34" charset="0"/>
              </a:defRPr>
            </a:lvl4pPr>
            <a:lvl5pPr eaLnBrk="0" fontAlgn="base" hangingPunct="0">
              <a:spcBef>
                <a:spcPct val="0"/>
              </a:spcBef>
              <a:spcAft>
                <a:spcPct val="0"/>
              </a:spcAft>
              <a:tabLst>
                <a:tab pos="552450" algn="l"/>
              </a:tabLst>
              <a:defRPr>
                <a:solidFill>
                  <a:schemeClr val="tx1"/>
                </a:solidFill>
                <a:latin typeface="Arial" panose="020B0604020202020204" pitchFamily="34" charset="0"/>
              </a:defRPr>
            </a:lvl5pPr>
            <a:lvl6pPr eaLnBrk="0" fontAlgn="base" hangingPunct="0">
              <a:spcBef>
                <a:spcPct val="0"/>
              </a:spcBef>
              <a:spcAft>
                <a:spcPct val="0"/>
              </a:spcAft>
              <a:tabLst>
                <a:tab pos="552450" algn="l"/>
              </a:tabLst>
              <a:defRPr>
                <a:solidFill>
                  <a:schemeClr val="tx1"/>
                </a:solidFill>
                <a:latin typeface="Arial" panose="020B0604020202020204" pitchFamily="34" charset="0"/>
              </a:defRPr>
            </a:lvl6pPr>
            <a:lvl7pPr eaLnBrk="0" fontAlgn="base" hangingPunct="0">
              <a:spcBef>
                <a:spcPct val="0"/>
              </a:spcBef>
              <a:spcAft>
                <a:spcPct val="0"/>
              </a:spcAft>
              <a:tabLst>
                <a:tab pos="552450" algn="l"/>
              </a:tabLst>
              <a:defRPr>
                <a:solidFill>
                  <a:schemeClr val="tx1"/>
                </a:solidFill>
                <a:latin typeface="Arial" panose="020B0604020202020204" pitchFamily="34" charset="0"/>
              </a:defRPr>
            </a:lvl7pPr>
            <a:lvl8pPr eaLnBrk="0" fontAlgn="base" hangingPunct="0">
              <a:spcBef>
                <a:spcPct val="0"/>
              </a:spcBef>
              <a:spcAft>
                <a:spcPct val="0"/>
              </a:spcAft>
              <a:tabLst>
                <a:tab pos="552450" algn="l"/>
              </a:tabLst>
              <a:defRPr>
                <a:solidFill>
                  <a:schemeClr val="tx1"/>
                </a:solidFill>
                <a:latin typeface="Arial" panose="020B0604020202020204" pitchFamily="34" charset="0"/>
              </a:defRPr>
            </a:lvl8pPr>
            <a:lvl9pPr eaLnBrk="0" fontAlgn="base" hangingPunct="0">
              <a:spcBef>
                <a:spcPct val="0"/>
              </a:spcBef>
              <a:spcAft>
                <a:spcPct val="0"/>
              </a:spcAft>
              <a:tabLst>
                <a:tab pos="5524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552450" algn="l"/>
              </a:tabLst>
              <a:defRPr/>
            </a:pPr>
            <a:r>
              <a:rPr kumimoji="0" lang="es-ES" altLang="es-MX" sz="1000" b="0" i="0" u="none" strike="noStrike" kern="1200" cap="none" spc="0" normalizeH="0" baseline="0" noProof="0" dirty="0">
                <a:ln>
                  <a:noFill/>
                </a:ln>
                <a:solidFill>
                  <a:prstClr val="black"/>
                </a:solidFill>
                <a:effectLst/>
                <a:uLnTx/>
                <a:uFillTx/>
                <a:latin typeface="Times New Roman" panose="02020603050405020304" pitchFamily="18" charset="0"/>
                <a:ea typeface="Trebuchet MS" panose="020B0603020202020204" pitchFamily="34" charset="0"/>
                <a:cs typeface="Times New Roman" panose="02020603050405020304" pitchFamily="18" charset="0"/>
              </a:rPr>
              <a:t>	</a:t>
            </a:r>
            <a:r>
              <a:rPr kumimoji="0" lang="es-ES" altLang="es-MX" sz="1400" b="0" i="0" u="none" strike="noStrike" kern="1200" cap="none" spc="0" normalizeH="0" baseline="0" noProof="0" dirty="0">
                <a:ln>
                  <a:noFill/>
                </a:ln>
                <a:solidFill>
                  <a:srgbClr val="000000"/>
                </a:solidFill>
                <a:effectLst/>
                <a:uLnTx/>
                <a:uFillTx/>
                <a:latin typeface="Arial" panose="020B0604020202020204" pitchFamily="34" charset="0"/>
                <a:ea typeface="Trebuchet MS" panose="020B0603020202020204" pitchFamily="34" charset="0"/>
                <a:cs typeface="Trebuchet MS" panose="020B0603020202020204" pitchFamily="34" charset="0"/>
              </a:rPr>
              <a:t>Disposición de la información para la toma de decisiones.</a:t>
            </a:r>
            <a:endParaRPr kumimoji="0" lang="es-MX" altLang="es-MX"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552450" algn="l"/>
              </a:tabLst>
              <a:defRPr/>
            </a:pPr>
            <a:endParaRPr kumimoji="0" lang="es-MX" alt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 name="Rectangle 13">
            <a:extLst>
              <a:ext uri="{FF2B5EF4-FFF2-40B4-BE49-F238E27FC236}">
                <a16:creationId xmlns:a16="http://schemas.microsoft.com/office/drawing/2014/main" id="{C12BC2C5-A888-517B-FF73-7816F0713467}"/>
              </a:ext>
            </a:extLst>
          </p:cNvPr>
          <p:cNvSpPr>
            <a:spLocks noChangeArrowheads="1"/>
          </p:cNvSpPr>
          <p:nvPr/>
        </p:nvSpPr>
        <p:spPr bwMode="auto">
          <a:xfrm>
            <a:off x="406400" y="25519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s-ES" altLang="es-MX" sz="1400" b="0" i="0" u="none" strike="noStrike" kern="1200" cap="none" spc="0" normalizeH="0" baseline="0" noProof="0">
                <a:ln>
                  <a:noFill/>
                </a:ln>
                <a:solidFill>
                  <a:prstClr val="black"/>
                </a:solidFill>
                <a:effectLst/>
                <a:uLnTx/>
                <a:uFillTx/>
                <a:latin typeface="Arial" panose="020B0604020202020204" pitchFamily="34" charset="0"/>
                <a:ea typeface="Trebuchet MS" panose="020B0603020202020204" pitchFamily="34" charset="0"/>
                <a:cs typeface="Trebuchet MS" panose="020B0603020202020204" pitchFamily="34" charset="0"/>
              </a:rPr>
            </a:br>
            <a:endParaRPr kumimoji="0" lang="es-MX" altLang="es-MX" sz="9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MX" altLang="es-MX"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 name="Rectangle 14">
            <a:extLst>
              <a:ext uri="{FF2B5EF4-FFF2-40B4-BE49-F238E27FC236}">
                <a16:creationId xmlns:a16="http://schemas.microsoft.com/office/drawing/2014/main" id="{A211ACF1-1324-11B2-67AB-C7655194ACA6}"/>
              </a:ext>
            </a:extLst>
          </p:cNvPr>
          <p:cNvSpPr>
            <a:spLocks noChangeArrowheads="1"/>
          </p:cNvSpPr>
          <p:nvPr/>
        </p:nvSpPr>
        <p:spPr bwMode="auto">
          <a:xfrm>
            <a:off x="4304596" y="2413307"/>
            <a:ext cx="777398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52450" algn="l"/>
              </a:tabLst>
              <a:defRPr>
                <a:solidFill>
                  <a:schemeClr val="tx1"/>
                </a:solidFill>
                <a:latin typeface="Arial" panose="020B0604020202020204" pitchFamily="34" charset="0"/>
              </a:defRPr>
            </a:lvl1pPr>
            <a:lvl2pPr eaLnBrk="0" fontAlgn="base" hangingPunct="0">
              <a:spcBef>
                <a:spcPct val="0"/>
              </a:spcBef>
              <a:spcAft>
                <a:spcPct val="0"/>
              </a:spcAft>
              <a:tabLst>
                <a:tab pos="552450" algn="l"/>
              </a:tabLst>
              <a:defRPr>
                <a:solidFill>
                  <a:schemeClr val="tx1"/>
                </a:solidFill>
                <a:latin typeface="Arial" panose="020B0604020202020204" pitchFamily="34" charset="0"/>
              </a:defRPr>
            </a:lvl2pPr>
            <a:lvl3pPr eaLnBrk="0" fontAlgn="base" hangingPunct="0">
              <a:spcBef>
                <a:spcPct val="0"/>
              </a:spcBef>
              <a:spcAft>
                <a:spcPct val="0"/>
              </a:spcAft>
              <a:tabLst>
                <a:tab pos="552450" algn="l"/>
              </a:tabLst>
              <a:defRPr>
                <a:solidFill>
                  <a:schemeClr val="tx1"/>
                </a:solidFill>
                <a:latin typeface="Arial" panose="020B0604020202020204" pitchFamily="34" charset="0"/>
              </a:defRPr>
            </a:lvl3pPr>
            <a:lvl4pPr eaLnBrk="0" fontAlgn="base" hangingPunct="0">
              <a:spcBef>
                <a:spcPct val="0"/>
              </a:spcBef>
              <a:spcAft>
                <a:spcPct val="0"/>
              </a:spcAft>
              <a:tabLst>
                <a:tab pos="552450" algn="l"/>
              </a:tabLst>
              <a:defRPr>
                <a:solidFill>
                  <a:schemeClr val="tx1"/>
                </a:solidFill>
                <a:latin typeface="Arial" panose="020B0604020202020204" pitchFamily="34" charset="0"/>
              </a:defRPr>
            </a:lvl4pPr>
            <a:lvl5pPr eaLnBrk="0" fontAlgn="base" hangingPunct="0">
              <a:spcBef>
                <a:spcPct val="0"/>
              </a:spcBef>
              <a:spcAft>
                <a:spcPct val="0"/>
              </a:spcAft>
              <a:tabLst>
                <a:tab pos="552450" algn="l"/>
              </a:tabLst>
              <a:defRPr>
                <a:solidFill>
                  <a:schemeClr val="tx1"/>
                </a:solidFill>
                <a:latin typeface="Arial" panose="020B0604020202020204" pitchFamily="34" charset="0"/>
              </a:defRPr>
            </a:lvl5pPr>
            <a:lvl6pPr eaLnBrk="0" fontAlgn="base" hangingPunct="0">
              <a:spcBef>
                <a:spcPct val="0"/>
              </a:spcBef>
              <a:spcAft>
                <a:spcPct val="0"/>
              </a:spcAft>
              <a:tabLst>
                <a:tab pos="552450" algn="l"/>
              </a:tabLst>
              <a:defRPr>
                <a:solidFill>
                  <a:schemeClr val="tx1"/>
                </a:solidFill>
                <a:latin typeface="Arial" panose="020B0604020202020204" pitchFamily="34" charset="0"/>
              </a:defRPr>
            </a:lvl6pPr>
            <a:lvl7pPr eaLnBrk="0" fontAlgn="base" hangingPunct="0">
              <a:spcBef>
                <a:spcPct val="0"/>
              </a:spcBef>
              <a:spcAft>
                <a:spcPct val="0"/>
              </a:spcAft>
              <a:tabLst>
                <a:tab pos="552450" algn="l"/>
              </a:tabLst>
              <a:defRPr>
                <a:solidFill>
                  <a:schemeClr val="tx1"/>
                </a:solidFill>
                <a:latin typeface="Arial" panose="020B0604020202020204" pitchFamily="34" charset="0"/>
              </a:defRPr>
            </a:lvl7pPr>
            <a:lvl8pPr eaLnBrk="0" fontAlgn="base" hangingPunct="0">
              <a:spcBef>
                <a:spcPct val="0"/>
              </a:spcBef>
              <a:spcAft>
                <a:spcPct val="0"/>
              </a:spcAft>
              <a:tabLst>
                <a:tab pos="552450" algn="l"/>
              </a:tabLst>
              <a:defRPr>
                <a:solidFill>
                  <a:schemeClr val="tx1"/>
                </a:solidFill>
                <a:latin typeface="Arial" panose="020B0604020202020204" pitchFamily="34" charset="0"/>
              </a:defRPr>
            </a:lvl8pPr>
            <a:lvl9pPr eaLnBrk="0" fontAlgn="base" hangingPunct="0">
              <a:spcBef>
                <a:spcPct val="0"/>
              </a:spcBef>
              <a:spcAft>
                <a:spcPct val="0"/>
              </a:spcAft>
              <a:tabLst>
                <a:tab pos="5524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552450" algn="l"/>
              </a:tabLst>
              <a:defRPr/>
            </a:pPr>
            <a:r>
              <a:rPr kumimoji="0" lang="es-ES" altLang="es-MX" sz="1400" b="0" i="0" u="none" strike="noStrike" kern="1200" cap="none" spc="0" normalizeH="0" baseline="0" noProof="0" dirty="0">
                <a:ln>
                  <a:noFill/>
                </a:ln>
                <a:solidFill>
                  <a:srgbClr val="000000"/>
                </a:solidFill>
                <a:effectLst/>
                <a:uLnTx/>
                <a:uFillTx/>
                <a:latin typeface="Arial" panose="020B0604020202020204" pitchFamily="34" charset="0"/>
                <a:ea typeface="Trebuchet MS" panose="020B0603020202020204" pitchFamily="34" charset="0"/>
                <a:cs typeface="Trebuchet MS" panose="020B0603020202020204" pitchFamily="34" charset="0"/>
              </a:rPr>
              <a:t>Sistema centrado en una mejor experiencia de los profesionales que hacen uso del sistema.</a:t>
            </a:r>
            <a:endParaRPr kumimoji="0" lang="es-MX" altLang="es-MX"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552450" algn="l"/>
              </a:tabLst>
              <a:defRPr/>
            </a:pPr>
            <a:endParaRPr kumimoji="0" lang="es-MX" alt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 name="Rectangle 15">
            <a:extLst>
              <a:ext uri="{FF2B5EF4-FFF2-40B4-BE49-F238E27FC236}">
                <a16:creationId xmlns:a16="http://schemas.microsoft.com/office/drawing/2014/main" id="{6A31C573-071A-2A06-A11A-EEFDC01D69D9}"/>
              </a:ext>
            </a:extLst>
          </p:cNvPr>
          <p:cNvSpPr>
            <a:spLocks noChangeArrowheads="1"/>
          </p:cNvSpPr>
          <p:nvPr/>
        </p:nvSpPr>
        <p:spPr bwMode="auto">
          <a:xfrm>
            <a:off x="406400" y="281710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s-ES" altLang="es-MX" sz="1400" b="0" i="0" u="none" strike="noStrike" kern="1200" cap="none" spc="0" normalizeH="0" baseline="0" noProof="0">
                <a:ln>
                  <a:noFill/>
                </a:ln>
                <a:solidFill>
                  <a:prstClr val="black"/>
                </a:solidFill>
                <a:effectLst/>
                <a:uLnTx/>
                <a:uFillTx/>
                <a:latin typeface="Arial" panose="020B0604020202020204" pitchFamily="34" charset="0"/>
                <a:ea typeface="Trebuchet MS" panose="020B0603020202020204" pitchFamily="34" charset="0"/>
                <a:cs typeface="Trebuchet MS" panose="020B0603020202020204" pitchFamily="34" charset="0"/>
              </a:rPr>
            </a:br>
            <a:endParaRPr kumimoji="0" lang="es-MX" altLang="es-MX" sz="9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MX" altLang="es-MX"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 name="Rectangle 16">
            <a:extLst>
              <a:ext uri="{FF2B5EF4-FFF2-40B4-BE49-F238E27FC236}">
                <a16:creationId xmlns:a16="http://schemas.microsoft.com/office/drawing/2014/main" id="{7FF21C89-B05B-BC93-F96B-90E23E97A2F5}"/>
              </a:ext>
            </a:extLst>
          </p:cNvPr>
          <p:cNvSpPr>
            <a:spLocks noChangeArrowheads="1"/>
          </p:cNvSpPr>
          <p:nvPr/>
        </p:nvSpPr>
        <p:spPr bwMode="auto">
          <a:xfrm>
            <a:off x="4304596" y="3387923"/>
            <a:ext cx="6376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52450" algn="l"/>
              </a:tabLst>
              <a:defRPr>
                <a:solidFill>
                  <a:schemeClr val="tx1"/>
                </a:solidFill>
                <a:latin typeface="Arial" panose="020B0604020202020204" pitchFamily="34" charset="0"/>
              </a:defRPr>
            </a:lvl1pPr>
            <a:lvl2pPr eaLnBrk="0" fontAlgn="base" hangingPunct="0">
              <a:spcBef>
                <a:spcPct val="0"/>
              </a:spcBef>
              <a:spcAft>
                <a:spcPct val="0"/>
              </a:spcAft>
              <a:tabLst>
                <a:tab pos="552450" algn="l"/>
              </a:tabLst>
              <a:defRPr>
                <a:solidFill>
                  <a:schemeClr val="tx1"/>
                </a:solidFill>
                <a:latin typeface="Arial" panose="020B0604020202020204" pitchFamily="34" charset="0"/>
              </a:defRPr>
            </a:lvl2pPr>
            <a:lvl3pPr eaLnBrk="0" fontAlgn="base" hangingPunct="0">
              <a:spcBef>
                <a:spcPct val="0"/>
              </a:spcBef>
              <a:spcAft>
                <a:spcPct val="0"/>
              </a:spcAft>
              <a:tabLst>
                <a:tab pos="552450" algn="l"/>
              </a:tabLst>
              <a:defRPr>
                <a:solidFill>
                  <a:schemeClr val="tx1"/>
                </a:solidFill>
                <a:latin typeface="Arial" panose="020B0604020202020204" pitchFamily="34" charset="0"/>
              </a:defRPr>
            </a:lvl3pPr>
            <a:lvl4pPr eaLnBrk="0" fontAlgn="base" hangingPunct="0">
              <a:spcBef>
                <a:spcPct val="0"/>
              </a:spcBef>
              <a:spcAft>
                <a:spcPct val="0"/>
              </a:spcAft>
              <a:tabLst>
                <a:tab pos="552450" algn="l"/>
              </a:tabLst>
              <a:defRPr>
                <a:solidFill>
                  <a:schemeClr val="tx1"/>
                </a:solidFill>
                <a:latin typeface="Arial" panose="020B0604020202020204" pitchFamily="34" charset="0"/>
              </a:defRPr>
            </a:lvl4pPr>
            <a:lvl5pPr eaLnBrk="0" fontAlgn="base" hangingPunct="0">
              <a:spcBef>
                <a:spcPct val="0"/>
              </a:spcBef>
              <a:spcAft>
                <a:spcPct val="0"/>
              </a:spcAft>
              <a:tabLst>
                <a:tab pos="552450" algn="l"/>
              </a:tabLst>
              <a:defRPr>
                <a:solidFill>
                  <a:schemeClr val="tx1"/>
                </a:solidFill>
                <a:latin typeface="Arial" panose="020B0604020202020204" pitchFamily="34" charset="0"/>
              </a:defRPr>
            </a:lvl5pPr>
            <a:lvl6pPr eaLnBrk="0" fontAlgn="base" hangingPunct="0">
              <a:spcBef>
                <a:spcPct val="0"/>
              </a:spcBef>
              <a:spcAft>
                <a:spcPct val="0"/>
              </a:spcAft>
              <a:tabLst>
                <a:tab pos="552450" algn="l"/>
              </a:tabLst>
              <a:defRPr>
                <a:solidFill>
                  <a:schemeClr val="tx1"/>
                </a:solidFill>
                <a:latin typeface="Arial" panose="020B0604020202020204" pitchFamily="34" charset="0"/>
              </a:defRPr>
            </a:lvl6pPr>
            <a:lvl7pPr eaLnBrk="0" fontAlgn="base" hangingPunct="0">
              <a:spcBef>
                <a:spcPct val="0"/>
              </a:spcBef>
              <a:spcAft>
                <a:spcPct val="0"/>
              </a:spcAft>
              <a:tabLst>
                <a:tab pos="552450" algn="l"/>
              </a:tabLst>
              <a:defRPr>
                <a:solidFill>
                  <a:schemeClr val="tx1"/>
                </a:solidFill>
                <a:latin typeface="Arial" panose="020B0604020202020204" pitchFamily="34" charset="0"/>
              </a:defRPr>
            </a:lvl7pPr>
            <a:lvl8pPr eaLnBrk="0" fontAlgn="base" hangingPunct="0">
              <a:spcBef>
                <a:spcPct val="0"/>
              </a:spcBef>
              <a:spcAft>
                <a:spcPct val="0"/>
              </a:spcAft>
              <a:tabLst>
                <a:tab pos="552450" algn="l"/>
              </a:tabLst>
              <a:defRPr>
                <a:solidFill>
                  <a:schemeClr val="tx1"/>
                </a:solidFill>
                <a:latin typeface="Arial" panose="020B0604020202020204" pitchFamily="34" charset="0"/>
              </a:defRPr>
            </a:lvl8pPr>
            <a:lvl9pPr eaLnBrk="0" fontAlgn="base" hangingPunct="0">
              <a:spcBef>
                <a:spcPct val="0"/>
              </a:spcBef>
              <a:spcAft>
                <a:spcPct val="0"/>
              </a:spcAft>
              <a:tabLst>
                <a:tab pos="5524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552450" algn="l"/>
              </a:tabLst>
              <a:defRPr/>
            </a:pPr>
            <a:r>
              <a:rPr kumimoji="0" lang="es-ES" altLang="es-MX" sz="1400" b="0" i="0" u="none" strike="noStrike" kern="1200" cap="none" spc="0" normalizeH="0" baseline="0" noProof="0" dirty="0">
                <a:ln>
                  <a:noFill/>
                </a:ln>
                <a:solidFill>
                  <a:srgbClr val="000000"/>
                </a:solidFill>
                <a:effectLst/>
                <a:uLnTx/>
                <a:uFillTx/>
                <a:latin typeface="Arial" panose="020B0604020202020204" pitchFamily="34" charset="0"/>
                <a:ea typeface="Trebuchet MS" panose="020B0603020202020204" pitchFamily="34" charset="0"/>
                <a:cs typeface="Trebuchet MS" panose="020B0603020202020204" pitchFamily="34" charset="0"/>
              </a:rPr>
              <a:t>Mejor cobertura de información de los ciudadanos objeto del programa.</a:t>
            </a:r>
            <a:endParaRPr kumimoji="0" lang="es-ES" alt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nvGrpSpPr>
          <p:cNvPr id="9" name="Group 183">
            <a:extLst>
              <a:ext uri="{FF2B5EF4-FFF2-40B4-BE49-F238E27FC236}">
                <a16:creationId xmlns:a16="http://schemas.microsoft.com/office/drawing/2014/main" id="{A45C6E84-2C75-5B1F-1285-AF9CD430355E}"/>
              </a:ext>
            </a:extLst>
          </p:cNvPr>
          <p:cNvGrpSpPr>
            <a:grpSpLocks/>
          </p:cNvGrpSpPr>
          <p:nvPr/>
        </p:nvGrpSpPr>
        <p:grpSpPr>
          <a:xfrm>
            <a:off x="7179734" y="5873236"/>
            <a:ext cx="3067947" cy="894453"/>
            <a:chOff x="0" y="0"/>
            <a:chExt cx="3067947" cy="894453"/>
          </a:xfrm>
        </p:grpSpPr>
        <p:pic>
          <p:nvPicPr>
            <p:cNvPr id="10" name="Image 184">
              <a:extLst>
                <a:ext uri="{FF2B5EF4-FFF2-40B4-BE49-F238E27FC236}">
                  <a16:creationId xmlns:a16="http://schemas.microsoft.com/office/drawing/2014/main" id="{00588D36-C08E-CD89-7268-4F1AB3F50411}"/>
                </a:ext>
              </a:extLst>
            </p:cNvPr>
            <p:cNvPicPr/>
            <p:nvPr/>
          </p:nvPicPr>
          <p:blipFill>
            <a:blip r:embed="rId3" cstate="print"/>
            <a:stretch>
              <a:fillRect/>
            </a:stretch>
          </p:blipFill>
          <p:spPr>
            <a:xfrm>
              <a:off x="2106009" y="0"/>
              <a:ext cx="142557" cy="142570"/>
            </a:xfrm>
            <a:prstGeom prst="rect">
              <a:avLst/>
            </a:prstGeom>
          </p:spPr>
        </p:pic>
        <p:pic>
          <p:nvPicPr>
            <p:cNvPr id="11" name="Image 185">
              <a:extLst>
                <a:ext uri="{FF2B5EF4-FFF2-40B4-BE49-F238E27FC236}">
                  <a16:creationId xmlns:a16="http://schemas.microsoft.com/office/drawing/2014/main" id="{FE59ABB7-055D-EB85-6962-0190C0070E2A}"/>
                </a:ext>
              </a:extLst>
            </p:cNvPr>
            <p:cNvPicPr/>
            <p:nvPr/>
          </p:nvPicPr>
          <p:blipFill>
            <a:blip r:embed="rId4" cstate="print"/>
            <a:stretch>
              <a:fillRect/>
            </a:stretch>
          </p:blipFill>
          <p:spPr>
            <a:xfrm>
              <a:off x="14531" y="90154"/>
              <a:ext cx="69227" cy="71678"/>
            </a:xfrm>
            <a:prstGeom prst="rect">
              <a:avLst/>
            </a:prstGeom>
          </p:spPr>
        </p:pic>
        <p:sp>
          <p:nvSpPr>
            <p:cNvPr id="12" name="Graphic 186">
              <a:extLst>
                <a:ext uri="{FF2B5EF4-FFF2-40B4-BE49-F238E27FC236}">
                  <a16:creationId xmlns:a16="http://schemas.microsoft.com/office/drawing/2014/main" id="{DEA7057F-DCAF-5A58-13D1-E3A316ED3AB7}"/>
                </a:ext>
              </a:extLst>
            </p:cNvPr>
            <p:cNvSpPr/>
            <p:nvPr/>
          </p:nvSpPr>
          <p:spPr>
            <a:xfrm>
              <a:off x="0" y="31880"/>
              <a:ext cx="2330450" cy="862330"/>
            </a:xfrm>
            <a:custGeom>
              <a:avLst/>
              <a:gdLst/>
              <a:ahLst/>
              <a:cxnLst/>
              <a:rect l="l" t="t" r="r" b="b"/>
              <a:pathLst>
                <a:path w="2330450" h="862330">
                  <a:moveTo>
                    <a:pt x="1164966" y="0"/>
                  </a:moveTo>
                  <a:lnTo>
                    <a:pt x="1117144" y="922"/>
                  </a:lnTo>
                  <a:lnTo>
                    <a:pt x="1069789" y="3665"/>
                  </a:lnTo>
                  <a:lnTo>
                    <a:pt x="1022935" y="8194"/>
                  </a:lnTo>
                  <a:lnTo>
                    <a:pt x="976616" y="14477"/>
                  </a:lnTo>
                  <a:lnTo>
                    <a:pt x="930865" y="22479"/>
                  </a:lnTo>
                  <a:lnTo>
                    <a:pt x="885717" y="32166"/>
                  </a:lnTo>
                  <a:lnTo>
                    <a:pt x="841205" y="43505"/>
                  </a:lnTo>
                  <a:lnTo>
                    <a:pt x="797363" y="56461"/>
                  </a:lnTo>
                  <a:lnTo>
                    <a:pt x="754225" y="71001"/>
                  </a:lnTo>
                  <a:lnTo>
                    <a:pt x="711824" y="87092"/>
                  </a:lnTo>
                  <a:lnTo>
                    <a:pt x="670196" y="104698"/>
                  </a:lnTo>
                  <a:lnTo>
                    <a:pt x="629373" y="123787"/>
                  </a:lnTo>
                  <a:lnTo>
                    <a:pt x="589389" y="144325"/>
                  </a:lnTo>
                  <a:lnTo>
                    <a:pt x="550278" y="166277"/>
                  </a:lnTo>
                  <a:lnTo>
                    <a:pt x="512074" y="189610"/>
                  </a:lnTo>
                  <a:lnTo>
                    <a:pt x="474812" y="214289"/>
                  </a:lnTo>
                  <a:lnTo>
                    <a:pt x="438523" y="240282"/>
                  </a:lnTo>
                  <a:lnTo>
                    <a:pt x="403244" y="267555"/>
                  </a:lnTo>
                  <a:lnTo>
                    <a:pt x="369007" y="296072"/>
                  </a:lnTo>
                  <a:lnTo>
                    <a:pt x="335846" y="325802"/>
                  </a:lnTo>
                  <a:lnTo>
                    <a:pt x="303795" y="356709"/>
                  </a:lnTo>
                  <a:lnTo>
                    <a:pt x="272887" y="388760"/>
                  </a:lnTo>
                  <a:lnTo>
                    <a:pt x="243158" y="421921"/>
                  </a:lnTo>
                  <a:lnTo>
                    <a:pt x="214640" y="456158"/>
                  </a:lnTo>
                  <a:lnTo>
                    <a:pt x="187368" y="491438"/>
                  </a:lnTo>
                  <a:lnTo>
                    <a:pt x="161375" y="527726"/>
                  </a:lnTo>
                  <a:lnTo>
                    <a:pt x="136695" y="564989"/>
                  </a:lnTo>
                  <a:lnTo>
                    <a:pt x="113362" y="603192"/>
                  </a:lnTo>
                  <a:lnTo>
                    <a:pt x="91410" y="642303"/>
                  </a:lnTo>
                  <a:lnTo>
                    <a:pt x="70873" y="682287"/>
                  </a:lnTo>
                  <a:lnTo>
                    <a:pt x="51784" y="723110"/>
                  </a:lnTo>
                  <a:lnTo>
                    <a:pt x="34177" y="764739"/>
                  </a:lnTo>
                  <a:lnTo>
                    <a:pt x="18087" y="807139"/>
                  </a:lnTo>
                  <a:lnTo>
                    <a:pt x="3547" y="850277"/>
                  </a:lnTo>
                  <a:lnTo>
                    <a:pt x="0" y="862280"/>
                  </a:lnTo>
                  <a:lnTo>
                    <a:pt x="2329932" y="862280"/>
                  </a:lnTo>
                  <a:lnTo>
                    <a:pt x="2311844" y="807139"/>
                  </a:lnTo>
                  <a:lnTo>
                    <a:pt x="2295754" y="764739"/>
                  </a:lnTo>
                  <a:lnTo>
                    <a:pt x="2278147" y="723110"/>
                  </a:lnTo>
                  <a:lnTo>
                    <a:pt x="2259058" y="682287"/>
                  </a:lnTo>
                  <a:lnTo>
                    <a:pt x="2238521" y="642303"/>
                  </a:lnTo>
                  <a:lnTo>
                    <a:pt x="2216569" y="603192"/>
                  </a:lnTo>
                  <a:lnTo>
                    <a:pt x="2193236" y="564989"/>
                  </a:lnTo>
                  <a:lnTo>
                    <a:pt x="2168556" y="527726"/>
                  </a:lnTo>
                  <a:lnTo>
                    <a:pt x="2142563" y="491438"/>
                  </a:lnTo>
                  <a:lnTo>
                    <a:pt x="2115291" y="456158"/>
                  </a:lnTo>
                  <a:lnTo>
                    <a:pt x="2086773" y="421921"/>
                  </a:lnTo>
                  <a:lnTo>
                    <a:pt x="2057044" y="388760"/>
                  </a:lnTo>
                  <a:lnTo>
                    <a:pt x="2026137" y="356709"/>
                  </a:lnTo>
                  <a:lnTo>
                    <a:pt x="1994086" y="325802"/>
                  </a:lnTo>
                  <a:lnTo>
                    <a:pt x="1960925" y="296072"/>
                  </a:lnTo>
                  <a:lnTo>
                    <a:pt x="1926688" y="267555"/>
                  </a:lnTo>
                  <a:lnTo>
                    <a:pt x="1891408" y="240282"/>
                  </a:lnTo>
                  <a:lnTo>
                    <a:pt x="1855120" y="214289"/>
                  </a:lnTo>
                  <a:lnTo>
                    <a:pt x="1817857" y="189610"/>
                  </a:lnTo>
                  <a:lnTo>
                    <a:pt x="1779653" y="166277"/>
                  </a:lnTo>
                  <a:lnTo>
                    <a:pt x="1740543" y="144325"/>
                  </a:lnTo>
                  <a:lnTo>
                    <a:pt x="1700559" y="123787"/>
                  </a:lnTo>
                  <a:lnTo>
                    <a:pt x="1659736" y="104698"/>
                  </a:lnTo>
                  <a:lnTo>
                    <a:pt x="1618107" y="87092"/>
                  </a:lnTo>
                  <a:lnTo>
                    <a:pt x="1575707" y="71001"/>
                  </a:lnTo>
                  <a:lnTo>
                    <a:pt x="1532569" y="56461"/>
                  </a:lnTo>
                  <a:lnTo>
                    <a:pt x="1488727" y="43505"/>
                  </a:lnTo>
                  <a:lnTo>
                    <a:pt x="1444215" y="32166"/>
                  </a:lnTo>
                  <a:lnTo>
                    <a:pt x="1399066" y="22479"/>
                  </a:lnTo>
                  <a:lnTo>
                    <a:pt x="1353316" y="14477"/>
                  </a:lnTo>
                  <a:lnTo>
                    <a:pt x="1306996" y="8194"/>
                  </a:lnTo>
                  <a:lnTo>
                    <a:pt x="1260142" y="3665"/>
                  </a:lnTo>
                  <a:lnTo>
                    <a:pt x="1212788" y="922"/>
                  </a:lnTo>
                  <a:lnTo>
                    <a:pt x="1164966" y="0"/>
                  </a:lnTo>
                  <a:close/>
                </a:path>
              </a:pathLst>
            </a:custGeom>
            <a:solidFill>
              <a:srgbClr val="8A88F7">
                <a:alpha val="50000"/>
              </a:srgbClr>
            </a:solidFill>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 name="Graphic 187">
              <a:extLst>
                <a:ext uri="{FF2B5EF4-FFF2-40B4-BE49-F238E27FC236}">
                  <a16:creationId xmlns:a16="http://schemas.microsoft.com/office/drawing/2014/main" id="{30C8D745-9257-B415-F4CE-64BCDC81C962}"/>
                </a:ext>
              </a:extLst>
            </p:cNvPr>
            <p:cNvSpPr/>
            <p:nvPr/>
          </p:nvSpPr>
          <p:spPr>
            <a:xfrm>
              <a:off x="714637" y="20693"/>
              <a:ext cx="2353310" cy="873760"/>
            </a:xfrm>
            <a:custGeom>
              <a:avLst/>
              <a:gdLst/>
              <a:ahLst/>
              <a:cxnLst/>
              <a:rect l="l" t="t" r="r" b="b"/>
              <a:pathLst>
                <a:path w="2353310" h="873760">
                  <a:moveTo>
                    <a:pt x="1176440" y="0"/>
                  </a:moveTo>
                  <a:lnTo>
                    <a:pt x="1128252" y="931"/>
                  </a:lnTo>
                  <a:lnTo>
                    <a:pt x="1080528" y="3704"/>
                  </a:lnTo>
                  <a:lnTo>
                    <a:pt x="1033303" y="8284"/>
                  </a:lnTo>
                  <a:lnTo>
                    <a:pt x="986611" y="14635"/>
                  </a:lnTo>
                  <a:lnTo>
                    <a:pt x="940486" y="22725"/>
                  </a:lnTo>
                  <a:lnTo>
                    <a:pt x="894963" y="32517"/>
                  </a:lnTo>
                  <a:lnTo>
                    <a:pt x="850077" y="43978"/>
                  </a:lnTo>
                  <a:lnTo>
                    <a:pt x="805861" y="57074"/>
                  </a:lnTo>
                  <a:lnTo>
                    <a:pt x="762350" y="71770"/>
                  </a:lnTo>
                  <a:lnTo>
                    <a:pt x="719579" y="88031"/>
                  </a:lnTo>
                  <a:lnTo>
                    <a:pt x="677582" y="105824"/>
                  </a:lnTo>
                  <a:lnTo>
                    <a:pt x="636394" y="125113"/>
                  </a:lnTo>
                  <a:lnTo>
                    <a:pt x="596048" y="145865"/>
                  </a:lnTo>
                  <a:lnTo>
                    <a:pt x="556580" y="168044"/>
                  </a:lnTo>
                  <a:lnTo>
                    <a:pt x="518023" y="191618"/>
                  </a:lnTo>
                  <a:lnTo>
                    <a:pt x="480412" y="216550"/>
                  </a:lnTo>
                  <a:lnTo>
                    <a:pt x="443782" y="242807"/>
                  </a:lnTo>
                  <a:lnTo>
                    <a:pt x="408166" y="270354"/>
                  </a:lnTo>
                  <a:lnTo>
                    <a:pt x="373600" y="299157"/>
                  </a:lnTo>
                  <a:lnTo>
                    <a:pt x="340118" y="329181"/>
                  </a:lnTo>
                  <a:lnTo>
                    <a:pt x="307754" y="360392"/>
                  </a:lnTo>
                  <a:lnTo>
                    <a:pt x="276542" y="392756"/>
                  </a:lnTo>
                  <a:lnTo>
                    <a:pt x="246518" y="426238"/>
                  </a:lnTo>
                  <a:lnTo>
                    <a:pt x="217715" y="460804"/>
                  </a:lnTo>
                  <a:lnTo>
                    <a:pt x="190168" y="496419"/>
                  </a:lnTo>
                  <a:lnTo>
                    <a:pt x="163911" y="533049"/>
                  </a:lnTo>
                  <a:lnTo>
                    <a:pt x="138978" y="570659"/>
                  </a:lnTo>
                  <a:lnTo>
                    <a:pt x="115405" y="609216"/>
                  </a:lnTo>
                  <a:lnTo>
                    <a:pt x="93225" y="648684"/>
                  </a:lnTo>
                  <a:lnTo>
                    <a:pt x="72474" y="689029"/>
                  </a:lnTo>
                  <a:lnTo>
                    <a:pt x="53184" y="730217"/>
                  </a:lnTo>
                  <a:lnTo>
                    <a:pt x="35392" y="772214"/>
                  </a:lnTo>
                  <a:lnTo>
                    <a:pt x="19130" y="814984"/>
                  </a:lnTo>
                  <a:lnTo>
                    <a:pt x="4434" y="858494"/>
                  </a:lnTo>
                  <a:lnTo>
                    <a:pt x="0" y="873467"/>
                  </a:lnTo>
                  <a:lnTo>
                    <a:pt x="23420" y="873467"/>
                  </a:lnTo>
                  <a:lnTo>
                    <a:pt x="28466" y="856853"/>
                  </a:lnTo>
                  <a:lnTo>
                    <a:pt x="43576" y="813244"/>
                  </a:lnTo>
                  <a:lnTo>
                    <a:pt x="60290" y="770406"/>
                  </a:lnTo>
                  <a:lnTo>
                    <a:pt x="78574" y="728373"/>
                  </a:lnTo>
                  <a:lnTo>
                    <a:pt x="98390" y="687183"/>
                  </a:lnTo>
                  <a:lnTo>
                    <a:pt x="119703" y="646872"/>
                  </a:lnTo>
                  <a:lnTo>
                    <a:pt x="142475" y="607475"/>
                  </a:lnTo>
                  <a:lnTo>
                    <a:pt x="166671" y="569030"/>
                  </a:lnTo>
                  <a:lnTo>
                    <a:pt x="192254" y="531573"/>
                  </a:lnTo>
                  <a:lnTo>
                    <a:pt x="219188" y="495139"/>
                  </a:lnTo>
                  <a:lnTo>
                    <a:pt x="247437" y="459766"/>
                  </a:lnTo>
                  <a:lnTo>
                    <a:pt x="276964" y="425489"/>
                  </a:lnTo>
                  <a:lnTo>
                    <a:pt x="307733" y="392346"/>
                  </a:lnTo>
                  <a:lnTo>
                    <a:pt x="339687" y="360392"/>
                  </a:lnTo>
                  <a:lnTo>
                    <a:pt x="372851" y="329602"/>
                  </a:lnTo>
                  <a:lnTo>
                    <a:pt x="407128" y="300076"/>
                  </a:lnTo>
                  <a:lnTo>
                    <a:pt x="442502" y="271827"/>
                  </a:lnTo>
                  <a:lnTo>
                    <a:pt x="478936" y="244893"/>
                  </a:lnTo>
                  <a:lnTo>
                    <a:pt x="516394" y="219310"/>
                  </a:lnTo>
                  <a:lnTo>
                    <a:pt x="554839" y="195114"/>
                  </a:lnTo>
                  <a:lnTo>
                    <a:pt x="594236" y="172342"/>
                  </a:lnTo>
                  <a:lnTo>
                    <a:pt x="634548" y="151030"/>
                  </a:lnTo>
                  <a:lnTo>
                    <a:pt x="675739" y="131214"/>
                  </a:lnTo>
                  <a:lnTo>
                    <a:pt x="717772" y="112930"/>
                  </a:lnTo>
                  <a:lnTo>
                    <a:pt x="760611" y="96215"/>
                  </a:lnTo>
                  <a:lnTo>
                    <a:pt x="804219" y="81106"/>
                  </a:lnTo>
                  <a:lnTo>
                    <a:pt x="848561" y="67638"/>
                  </a:lnTo>
                  <a:lnTo>
                    <a:pt x="893601" y="55848"/>
                  </a:lnTo>
                  <a:lnTo>
                    <a:pt x="939301" y="45772"/>
                  </a:lnTo>
                  <a:lnTo>
                    <a:pt x="985625" y="37447"/>
                  </a:lnTo>
                  <a:lnTo>
                    <a:pt x="1032538" y="30908"/>
                  </a:lnTo>
                  <a:lnTo>
                    <a:pt x="1080002" y="26193"/>
                  </a:lnTo>
                  <a:lnTo>
                    <a:pt x="1127981" y="23337"/>
                  </a:lnTo>
                  <a:lnTo>
                    <a:pt x="1176440" y="22377"/>
                  </a:lnTo>
                  <a:lnTo>
                    <a:pt x="1410408" y="22377"/>
                  </a:lnTo>
                  <a:lnTo>
                    <a:pt x="1366266" y="14635"/>
                  </a:lnTo>
                  <a:lnTo>
                    <a:pt x="1319575" y="8284"/>
                  </a:lnTo>
                  <a:lnTo>
                    <a:pt x="1272350" y="3704"/>
                  </a:lnTo>
                  <a:lnTo>
                    <a:pt x="1224627" y="931"/>
                  </a:lnTo>
                  <a:lnTo>
                    <a:pt x="1176440" y="0"/>
                  </a:lnTo>
                  <a:close/>
                </a:path>
                <a:path w="2353310" h="873760">
                  <a:moveTo>
                    <a:pt x="1410408" y="22377"/>
                  </a:moveTo>
                  <a:lnTo>
                    <a:pt x="1176440" y="22377"/>
                  </a:lnTo>
                  <a:lnTo>
                    <a:pt x="1224897" y="23337"/>
                  </a:lnTo>
                  <a:lnTo>
                    <a:pt x="1272875" y="26193"/>
                  </a:lnTo>
                  <a:lnTo>
                    <a:pt x="1320337" y="30908"/>
                  </a:lnTo>
                  <a:lnTo>
                    <a:pt x="1367248" y="37447"/>
                  </a:lnTo>
                  <a:lnTo>
                    <a:pt x="1413571" y="45772"/>
                  </a:lnTo>
                  <a:lnTo>
                    <a:pt x="1459269" y="55848"/>
                  </a:lnTo>
                  <a:lnTo>
                    <a:pt x="1504307" y="67638"/>
                  </a:lnTo>
                  <a:lnTo>
                    <a:pt x="1548648" y="81106"/>
                  </a:lnTo>
                  <a:lnTo>
                    <a:pt x="1592255" y="96215"/>
                  </a:lnTo>
                  <a:lnTo>
                    <a:pt x="1635093" y="112930"/>
                  </a:lnTo>
                  <a:lnTo>
                    <a:pt x="1677124" y="131214"/>
                  </a:lnTo>
                  <a:lnTo>
                    <a:pt x="1718313" y="151030"/>
                  </a:lnTo>
                  <a:lnTo>
                    <a:pt x="1758624" y="172342"/>
                  </a:lnTo>
                  <a:lnTo>
                    <a:pt x="1798020" y="195114"/>
                  </a:lnTo>
                  <a:lnTo>
                    <a:pt x="1836464" y="219310"/>
                  </a:lnTo>
                  <a:lnTo>
                    <a:pt x="1873921" y="244893"/>
                  </a:lnTo>
                  <a:lnTo>
                    <a:pt x="1910354" y="271827"/>
                  </a:lnTo>
                  <a:lnTo>
                    <a:pt x="1945726" y="300076"/>
                  </a:lnTo>
                  <a:lnTo>
                    <a:pt x="1980002" y="329602"/>
                  </a:lnTo>
                  <a:lnTo>
                    <a:pt x="2013166" y="360392"/>
                  </a:lnTo>
                  <a:lnTo>
                    <a:pt x="2045119" y="392346"/>
                  </a:lnTo>
                  <a:lnTo>
                    <a:pt x="2075887" y="425489"/>
                  </a:lnTo>
                  <a:lnTo>
                    <a:pt x="2105413" y="459766"/>
                  </a:lnTo>
                  <a:lnTo>
                    <a:pt x="2133661" y="495139"/>
                  </a:lnTo>
                  <a:lnTo>
                    <a:pt x="2160594" y="531573"/>
                  </a:lnTo>
                  <a:lnTo>
                    <a:pt x="2186177" y="569030"/>
                  </a:lnTo>
                  <a:lnTo>
                    <a:pt x="2210372" y="607475"/>
                  </a:lnTo>
                  <a:lnTo>
                    <a:pt x="2233144" y="646872"/>
                  </a:lnTo>
                  <a:lnTo>
                    <a:pt x="2254455" y="687183"/>
                  </a:lnTo>
                  <a:lnTo>
                    <a:pt x="2274271" y="728373"/>
                  </a:lnTo>
                  <a:lnTo>
                    <a:pt x="2292554" y="770406"/>
                  </a:lnTo>
                  <a:lnTo>
                    <a:pt x="2309269" y="813244"/>
                  </a:lnTo>
                  <a:lnTo>
                    <a:pt x="2324378" y="856853"/>
                  </a:lnTo>
                  <a:lnTo>
                    <a:pt x="2329424" y="873467"/>
                  </a:lnTo>
                  <a:lnTo>
                    <a:pt x="2352857" y="873467"/>
                  </a:lnTo>
                  <a:lnTo>
                    <a:pt x="2333726" y="814984"/>
                  </a:lnTo>
                  <a:lnTo>
                    <a:pt x="2317465" y="772214"/>
                  </a:lnTo>
                  <a:lnTo>
                    <a:pt x="2299673" y="730217"/>
                  </a:lnTo>
                  <a:lnTo>
                    <a:pt x="2280384" y="689029"/>
                  </a:lnTo>
                  <a:lnTo>
                    <a:pt x="2259633" y="648684"/>
                  </a:lnTo>
                  <a:lnTo>
                    <a:pt x="2237454" y="609216"/>
                  </a:lnTo>
                  <a:lnTo>
                    <a:pt x="2213881" y="570659"/>
                  </a:lnTo>
                  <a:lnTo>
                    <a:pt x="2188949" y="533049"/>
                  </a:lnTo>
                  <a:lnTo>
                    <a:pt x="2162693" y="496419"/>
                  </a:lnTo>
                  <a:lnTo>
                    <a:pt x="2135146" y="460804"/>
                  </a:lnTo>
                  <a:lnTo>
                    <a:pt x="2106344" y="426238"/>
                  </a:lnTo>
                  <a:lnTo>
                    <a:pt x="2076320" y="392756"/>
                  </a:lnTo>
                  <a:lnTo>
                    <a:pt x="2045109" y="360392"/>
                  </a:lnTo>
                  <a:lnTo>
                    <a:pt x="2012746" y="329181"/>
                  </a:lnTo>
                  <a:lnTo>
                    <a:pt x="1979264" y="299157"/>
                  </a:lnTo>
                  <a:lnTo>
                    <a:pt x="1944699" y="270354"/>
                  </a:lnTo>
                  <a:lnTo>
                    <a:pt x="1909084" y="242807"/>
                  </a:lnTo>
                  <a:lnTo>
                    <a:pt x="1872455" y="216550"/>
                  </a:lnTo>
                  <a:lnTo>
                    <a:pt x="1834845" y="191618"/>
                  </a:lnTo>
                  <a:lnTo>
                    <a:pt x="1796289" y="168044"/>
                  </a:lnTo>
                  <a:lnTo>
                    <a:pt x="1756821" y="145865"/>
                  </a:lnTo>
                  <a:lnTo>
                    <a:pt x="1716476" y="125113"/>
                  </a:lnTo>
                  <a:lnTo>
                    <a:pt x="1675288" y="105824"/>
                  </a:lnTo>
                  <a:lnTo>
                    <a:pt x="1633292" y="88031"/>
                  </a:lnTo>
                  <a:lnTo>
                    <a:pt x="1590522" y="71770"/>
                  </a:lnTo>
                  <a:lnTo>
                    <a:pt x="1547012" y="57074"/>
                  </a:lnTo>
                  <a:lnTo>
                    <a:pt x="1502797" y="43978"/>
                  </a:lnTo>
                  <a:lnTo>
                    <a:pt x="1457912" y="32517"/>
                  </a:lnTo>
                  <a:lnTo>
                    <a:pt x="1412390" y="22725"/>
                  </a:lnTo>
                  <a:lnTo>
                    <a:pt x="1410408" y="22377"/>
                  </a:lnTo>
                  <a:close/>
                </a:path>
              </a:pathLst>
            </a:custGeom>
            <a:solidFill>
              <a:srgbClr val="111111"/>
            </a:solidFill>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7" name="Image 69">
            <a:extLst>
              <a:ext uri="{FF2B5EF4-FFF2-40B4-BE49-F238E27FC236}">
                <a16:creationId xmlns:a16="http://schemas.microsoft.com/office/drawing/2014/main" id="{2A498A0A-2520-11EF-798F-5168B055A4FC}"/>
              </a:ext>
            </a:extLst>
          </p:cNvPr>
          <p:cNvPicPr/>
          <p:nvPr/>
        </p:nvPicPr>
        <p:blipFill>
          <a:blip r:embed="rId5" cstate="print"/>
          <a:stretch>
            <a:fillRect/>
          </a:stretch>
        </p:blipFill>
        <p:spPr>
          <a:xfrm>
            <a:off x="579827" y="1990559"/>
            <a:ext cx="2325370" cy="3930015"/>
          </a:xfrm>
          <a:prstGeom prst="rect">
            <a:avLst/>
          </a:prstGeom>
        </p:spPr>
      </p:pic>
      <p:pic>
        <p:nvPicPr>
          <p:cNvPr id="18" name="Image 138">
            <a:extLst>
              <a:ext uri="{FF2B5EF4-FFF2-40B4-BE49-F238E27FC236}">
                <a16:creationId xmlns:a16="http://schemas.microsoft.com/office/drawing/2014/main" id="{F1358F5D-BD31-C61A-B4C4-A94C449DBB3F}"/>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70330" y="1697985"/>
            <a:ext cx="2667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140">
            <a:extLst>
              <a:ext uri="{FF2B5EF4-FFF2-40B4-BE49-F238E27FC236}">
                <a16:creationId xmlns:a16="http://schemas.microsoft.com/office/drawing/2014/main" id="{988C61B8-C545-ACE1-4B1B-55438DF75360}"/>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60805" y="2545644"/>
            <a:ext cx="266700" cy="266700"/>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 142">
            <a:extLst>
              <a:ext uri="{FF2B5EF4-FFF2-40B4-BE49-F238E27FC236}">
                <a16:creationId xmlns:a16="http://schemas.microsoft.com/office/drawing/2014/main" id="{B847740A-C705-A917-D9D6-36E46A05ED55}"/>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8688" y="3429000"/>
            <a:ext cx="266700" cy="266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1644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826D9E-0C56-64CF-ECC6-7E1CDC3A6EF1}"/>
            </a:ext>
          </a:extLst>
        </p:cNvPr>
        <p:cNvGrpSpPr/>
        <p:nvPr/>
      </p:nvGrpSpPr>
      <p:grpSpPr>
        <a:xfrm>
          <a:off x="0" y="0"/>
          <a:ext cx="0" cy="0"/>
          <a:chOff x="0" y="0"/>
          <a:chExt cx="0" cy="0"/>
        </a:xfrm>
      </p:grpSpPr>
      <p:pic>
        <p:nvPicPr>
          <p:cNvPr id="7185" name="Image 148">
            <a:extLst>
              <a:ext uri="{FF2B5EF4-FFF2-40B4-BE49-F238E27FC236}">
                <a16:creationId xmlns:a16="http://schemas.microsoft.com/office/drawing/2014/main" id="{F2D06F3D-F764-623B-5C94-143FDA4A4B4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71813" y="942975"/>
            <a:ext cx="142875" cy="142875"/>
          </a:xfrm>
          <a:prstGeom prst="rect">
            <a:avLst/>
          </a:prstGeom>
          <a:noFill/>
          <a:extLst>
            <a:ext uri="{909E8E84-426E-40DD-AFC4-6F175D3DCCD1}">
              <a14:hiddenFill xmlns:a14="http://schemas.microsoft.com/office/drawing/2010/main">
                <a:solidFill>
                  <a:srgbClr val="FFFFFF"/>
                </a:solidFill>
              </a14:hiddenFill>
            </a:ext>
          </a:extLst>
        </p:spPr>
      </p:pic>
      <p:pic>
        <p:nvPicPr>
          <p:cNvPr id="7176" name="Image 157">
            <a:extLst>
              <a:ext uri="{FF2B5EF4-FFF2-40B4-BE49-F238E27FC236}">
                <a16:creationId xmlns:a16="http://schemas.microsoft.com/office/drawing/2014/main" id="{34029118-9896-4A38-5DD2-B85FE6EAE96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7163" y="2101850"/>
            <a:ext cx="142875" cy="142875"/>
          </a:xfrm>
          <a:prstGeom prst="rect">
            <a:avLst/>
          </a:prstGeom>
          <a:noFill/>
          <a:extLst>
            <a:ext uri="{909E8E84-426E-40DD-AFC4-6F175D3DCCD1}">
              <a14:hiddenFill xmlns:a14="http://schemas.microsoft.com/office/drawing/2010/main">
                <a:solidFill>
                  <a:srgbClr val="FFFFFF"/>
                </a:solidFill>
              </a14:hiddenFill>
            </a:ext>
          </a:extLst>
        </p:spPr>
      </p:pic>
      <p:pic>
        <p:nvPicPr>
          <p:cNvPr id="7184" name="Image 149">
            <a:extLst>
              <a:ext uri="{FF2B5EF4-FFF2-40B4-BE49-F238E27FC236}">
                <a16:creationId xmlns:a16="http://schemas.microsoft.com/office/drawing/2014/main" id="{8C00EE8D-6887-DF77-FC09-56EC191B7A7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16088" y="1158875"/>
            <a:ext cx="69850" cy="71438"/>
          </a:xfrm>
          <a:prstGeom prst="rect">
            <a:avLst/>
          </a:prstGeom>
          <a:noFill/>
          <a:extLst>
            <a:ext uri="{909E8E84-426E-40DD-AFC4-6F175D3DCCD1}">
              <a14:hiddenFill xmlns:a14="http://schemas.microsoft.com/office/drawing/2010/main">
                <a:solidFill>
                  <a:srgbClr val="FFFFFF"/>
                </a:solidFill>
              </a14:hiddenFill>
            </a:ext>
          </a:extLst>
        </p:spPr>
      </p:pic>
      <p:pic>
        <p:nvPicPr>
          <p:cNvPr id="7175" name="Image 158">
            <a:extLst>
              <a:ext uri="{FF2B5EF4-FFF2-40B4-BE49-F238E27FC236}">
                <a16:creationId xmlns:a16="http://schemas.microsoft.com/office/drawing/2014/main" id="{0DD38465-1274-2431-2F9B-CA782A7465A4}"/>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82650" y="2347913"/>
            <a:ext cx="69850" cy="71437"/>
          </a:xfrm>
          <a:prstGeom prst="rect">
            <a:avLst/>
          </a:prstGeom>
          <a:noFill/>
          <a:extLst>
            <a:ext uri="{909E8E84-426E-40DD-AFC4-6F175D3DCCD1}">
              <a14:hiddenFill xmlns:a14="http://schemas.microsoft.com/office/drawing/2010/main">
                <a:solidFill>
                  <a:srgbClr val="FFFFFF"/>
                </a:solidFill>
              </a14:hiddenFill>
            </a:ext>
          </a:extLst>
        </p:spPr>
      </p:pic>
      <p:pic>
        <p:nvPicPr>
          <p:cNvPr id="7188" name="Image 145">
            <a:extLst>
              <a:ext uri="{FF2B5EF4-FFF2-40B4-BE49-F238E27FC236}">
                <a16:creationId xmlns:a16="http://schemas.microsoft.com/office/drawing/2014/main" id="{6860B6F9-FF71-D518-213A-193059CFD815}"/>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193838" y="1065213"/>
            <a:ext cx="69850" cy="71437"/>
          </a:xfrm>
          <a:prstGeom prst="rect">
            <a:avLst/>
          </a:prstGeom>
          <a:noFill/>
          <a:extLst>
            <a:ext uri="{909E8E84-426E-40DD-AFC4-6F175D3DCCD1}">
              <a14:hiddenFill xmlns:a14="http://schemas.microsoft.com/office/drawing/2010/main">
                <a:solidFill>
                  <a:srgbClr val="FFFFFF"/>
                </a:solidFill>
              </a14:hiddenFill>
            </a:ext>
          </a:extLst>
        </p:spPr>
      </p:pic>
      <p:pic>
        <p:nvPicPr>
          <p:cNvPr id="7173" name="Image 160">
            <a:extLst>
              <a:ext uri="{FF2B5EF4-FFF2-40B4-BE49-F238E27FC236}">
                <a16:creationId xmlns:a16="http://schemas.microsoft.com/office/drawing/2014/main" id="{9A8F285F-770F-675A-6095-75CDF787958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22488" y="2552700"/>
            <a:ext cx="69850" cy="71438"/>
          </a:xfrm>
          <a:prstGeom prst="rect">
            <a:avLst/>
          </a:prstGeom>
          <a:noFill/>
          <a:extLst>
            <a:ext uri="{909E8E84-426E-40DD-AFC4-6F175D3DCCD1}">
              <a14:hiddenFill xmlns:a14="http://schemas.microsoft.com/office/drawing/2010/main">
                <a:solidFill>
                  <a:srgbClr val="FFFFFF"/>
                </a:solidFill>
              </a14:hiddenFill>
            </a:ext>
          </a:extLst>
        </p:spPr>
      </p:pic>
      <p:pic>
        <p:nvPicPr>
          <p:cNvPr id="7187" name="Image 146">
            <a:extLst>
              <a:ext uri="{FF2B5EF4-FFF2-40B4-BE49-F238E27FC236}">
                <a16:creationId xmlns:a16="http://schemas.microsoft.com/office/drawing/2014/main" id="{E11F2458-3B69-5DDC-590B-FE4F242AB7FD}"/>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4116" y="804085"/>
            <a:ext cx="433831" cy="414489"/>
          </a:xfrm>
          <a:prstGeom prst="rect">
            <a:avLst/>
          </a:prstGeom>
          <a:noFill/>
          <a:extLst>
            <a:ext uri="{909E8E84-426E-40DD-AFC4-6F175D3DCCD1}">
              <a14:hiddenFill xmlns:a14="http://schemas.microsoft.com/office/drawing/2010/main">
                <a:solidFill>
                  <a:srgbClr val="FFFFFF"/>
                </a:solidFill>
              </a14:hiddenFill>
            </a:ext>
          </a:extLst>
        </p:spPr>
      </p:pic>
      <p:pic>
        <p:nvPicPr>
          <p:cNvPr id="7186" name="Image 147">
            <a:extLst>
              <a:ext uri="{FF2B5EF4-FFF2-40B4-BE49-F238E27FC236}">
                <a16:creationId xmlns:a16="http://schemas.microsoft.com/office/drawing/2014/main" id="{DD66EC96-2441-8165-E134-197075D1F21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876300"/>
            <a:ext cx="66675" cy="66675"/>
          </a:xfrm>
          <a:prstGeom prst="rect">
            <a:avLst/>
          </a:prstGeom>
          <a:noFill/>
          <a:extLst>
            <a:ext uri="{909E8E84-426E-40DD-AFC4-6F175D3DCCD1}">
              <a14:hiddenFill xmlns:a14="http://schemas.microsoft.com/office/drawing/2010/main">
                <a:solidFill>
                  <a:srgbClr val="FFFFFF"/>
                </a:solidFill>
              </a14:hiddenFill>
            </a:ext>
          </a:extLst>
        </p:spPr>
      </p:pic>
      <p:pic>
        <p:nvPicPr>
          <p:cNvPr id="7182" name="Image 151">
            <a:extLst>
              <a:ext uri="{FF2B5EF4-FFF2-40B4-BE49-F238E27FC236}">
                <a16:creationId xmlns:a16="http://schemas.microsoft.com/office/drawing/2014/main" id="{C00B7E85-93E3-7ABC-F450-92FF68481AE7}"/>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7146" y="1434260"/>
            <a:ext cx="471691" cy="468303"/>
          </a:xfrm>
          <a:prstGeom prst="rect">
            <a:avLst/>
          </a:prstGeom>
          <a:noFill/>
          <a:extLst>
            <a:ext uri="{909E8E84-426E-40DD-AFC4-6F175D3DCCD1}">
              <a14:hiddenFill xmlns:a14="http://schemas.microsoft.com/office/drawing/2010/main">
                <a:solidFill>
                  <a:srgbClr val="FFFFFF"/>
                </a:solidFill>
              </a14:hiddenFill>
            </a:ext>
          </a:extLst>
        </p:spPr>
      </p:pic>
      <p:pic>
        <p:nvPicPr>
          <p:cNvPr id="7181" name="Image 152">
            <a:extLst>
              <a:ext uri="{FF2B5EF4-FFF2-40B4-BE49-F238E27FC236}">
                <a16:creationId xmlns:a16="http://schemas.microsoft.com/office/drawing/2014/main" id="{618D6032-DF25-430B-E74F-D7F3A2DDA6BC}"/>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1240" y="3442798"/>
            <a:ext cx="460801" cy="447048"/>
          </a:xfrm>
          <a:prstGeom prst="rect">
            <a:avLst/>
          </a:prstGeom>
          <a:noFill/>
          <a:extLst>
            <a:ext uri="{909E8E84-426E-40DD-AFC4-6F175D3DCCD1}">
              <a14:hiddenFill xmlns:a14="http://schemas.microsoft.com/office/drawing/2010/main">
                <a:solidFill>
                  <a:srgbClr val="FFFFFF"/>
                </a:solidFill>
              </a14:hiddenFill>
            </a:ext>
          </a:extLst>
        </p:spPr>
      </p:pic>
      <p:pic>
        <p:nvPicPr>
          <p:cNvPr id="7179" name="Image 154">
            <a:extLst>
              <a:ext uri="{FF2B5EF4-FFF2-40B4-BE49-F238E27FC236}">
                <a16:creationId xmlns:a16="http://schemas.microsoft.com/office/drawing/2014/main" id="{BF8374E4-63A4-E100-4463-B5A86FDB97F5}"/>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6753" y="2037803"/>
            <a:ext cx="425369" cy="506506"/>
          </a:xfrm>
          <a:prstGeom prst="rect">
            <a:avLst/>
          </a:prstGeom>
          <a:noFill/>
          <a:extLst>
            <a:ext uri="{909E8E84-426E-40DD-AFC4-6F175D3DCCD1}">
              <a14:hiddenFill xmlns:a14="http://schemas.microsoft.com/office/drawing/2010/main">
                <a:solidFill>
                  <a:srgbClr val="FFFFFF"/>
                </a:solidFill>
              </a14:hiddenFill>
            </a:ext>
          </a:extLst>
        </p:spPr>
      </p:pic>
      <p:pic>
        <p:nvPicPr>
          <p:cNvPr id="7177" name="Image 156">
            <a:extLst>
              <a:ext uri="{FF2B5EF4-FFF2-40B4-BE49-F238E27FC236}">
                <a16:creationId xmlns:a16="http://schemas.microsoft.com/office/drawing/2014/main" id="{43CF9D94-07DF-B4BE-159C-48D01D7514C0}"/>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493" y="2773740"/>
            <a:ext cx="512296" cy="447048"/>
          </a:xfrm>
          <a:prstGeom prst="rect">
            <a:avLst/>
          </a:prstGeom>
          <a:noFill/>
          <a:extLst>
            <a:ext uri="{909E8E84-426E-40DD-AFC4-6F175D3DCCD1}">
              <a14:hiddenFill xmlns:a14="http://schemas.microsoft.com/office/drawing/2010/main">
                <a:solidFill>
                  <a:srgbClr val="FFFFFF"/>
                </a:solidFill>
              </a14:hiddenFill>
            </a:ext>
          </a:extLst>
        </p:spPr>
      </p:pic>
      <p:pic>
        <p:nvPicPr>
          <p:cNvPr id="7178" name="Image 155">
            <a:extLst>
              <a:ext uri="{FF2B5EF4-FFF2-40B4-BE49-F238E27FC236}">
                <a16:creationId xmlns:a16="http://schemas.microsoft.com/office/drawing/2014/main" id="{45F54DA8-9BB9-6DE2-4912-0C14B728D07C}"/>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426825" y="1743075"/>
            <a:ext cx="142875" cy="142875"/>
          </a:xfrm>
          <a:prstGeom prst="rect">
            <a:avLst/>
          </a:prstGeom>
          <a:noFill/>
          <a:extLst>
            <a:ext uri="{909E8E84-426E-40DD-AFC4-6F175D3DCCD1}">
              <a14:hiddenFill xmlns:a14="http://schemas.microsoft.com/office/drawing/2010/main">
                <a:solidFill>
                  <a:srgbClr val="FFFFFF"/>
                </a:solidFill>
              </a14:hiddenFill>
            </a:ext>
          </a:extLst>
        </p:spPr>
      </p:pic>
      <p:pic>
        <p:nvPicPr>
          <p:cNvPr id="7190" name="Image 143">
            <a:extLst>
              <a:ext uri="{FF2B5EF4-FFF2-40B4-BE49-F238E27FC236}">
                <a16:creationId xmlns:a16="http://schemas.microsoft.com/office/drawing/2014/main" id="{962F653D-DEC0-622C-6608-A7B624F47673}"/>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998450" y="882650"/>
            <a:ext cx="142875" cy="142875"/>
          </a:xfrm>
          <a:prstGeom prst="rect">
            <a:avLst/>
          </a:prstGeom>
          <a:noFill/>
          <a:extLst>
            <a:ext uri="{909E8E84-426E-40DD-AFC4-6F175D3DCCD1}">
              <a14:hiddenFill xmlns:a14="http://schemas.microsoft.com/office/drawing/2010/main">
                <a:solidFill>
                  <a:srgbClr val="FFFFFF"/>
                </a:solidFill>
              </a14:hiddenFill>
            </a:ext>
          </a:extLst>
        </p:spPr>
      </p:pic>
      <p:pic>
        <p:nvPicPr>
          <p:cNvPr id="7189" name="Image 144">
            <a:extLst>
              <a:ext uri="{FF2B5EF4-FFF2-40B4-BE49-F238E27FC236}">
                <a16:creationId xmlns:a16="http://schemas.microsoft.com/office/drawing/2014/main" id="{DD8F8947-356E-3EB2-0AEC-B27F917E9F0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54525" y="1139825"/>
            <a:ext cx="69850" cy="71438"/>
          </a:xfrm>
          <a:prstGeom prst="rect">
            <a:avLst/>
          </a:prstGeom>
          <a:noFill/>
          <a:extLst>
            <a:ext uri="{909E8E84-426E-40DD-AFC4-6F175D3DCCD1}">
              <a14:hiddenFill xmlns:a14="http://schemas.microsoft.com/office/drawing/2010/main">
                <a:solidFill>
                  <a:srgbClr val="FFFFFF"/>
                </a:solidFill>
              </a14:hiddenFill>
            </a:ext>
          </a:extLst>
        </p:spPr>
      </p:pic>
      <p:pic>
        <p:nvPicPr>
          <p:cNvPr id="7180" name="Image 153">
            <a:extLst>
              <a:ext uri="{FF2B5EF4-FFF2-40B4-BE49-F238E27FC236}">
                <a16:creationId xmlns:a16="http://schemas.microsoft.com/office/drawing/2014/main" id="{80B9FF76-8731-EC1B-AC93-CB5543C6A59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283113" y="2032000"/>
            <a:ext cx="69850" cy="71438"/>
          </a:xfrm>
          <a:prstGeom prst="rect">
            <a:avLst/>
          </a:prstGeom>
          <a:noFill/>
          <a:extLst>
            <a:ext uri="{909E8E84-426E-40DD-AFC4-6F175D3DCCD1}">
              <a14:hiddenFill xmlns:a14="http://schemas.microsoft.com/office/drawing/2010/main">
                <a:solidFill>
                  <a:srgbClr val="FFFFFF"/>
                </a:solidFill>
              </a14:hiddenFill>
            </a:ext>
          </a:extLst>
        </p:spPr>
      </p:pic>
      <p:pic>
        <p:nvPicPr>
          <p:cNvPr id="7174" name="Image 159">
            <a:extLst>
              <a:ext uri="{FF2B5EF4-FFF2-40B4-BE49-F238E27FC236}">
                <a16:creationId xmlns:a16="http://schemas.microsoft.com/office/drawing/2014/main" id="{610DA91A-CD16-2EE5-79CE-751F4327CEF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34750" y="2760663"/>
            <a:ext cx="69850" cy="71437"/>
          </a:xfrm>
          <a:prstGeom prst="rect">
            <a:avLst/>
          </a:prstGeom>
          <a:noFill/>
          <a:extLst>
            <a:ext uri="{909E8E84-426E-40DD-AFC4-6F175D3DCCD1}">
              <a14:hiddenFill xmlns:a14="http://schemas.microsoft.com/office/drawing/2010/main">
                <a:solidFill>
                  <a:srgbClr val="FFFFFF"/>
                </a:solidFill>
              </a14:hiddenFill>
            </a:ext>
          </a:extLst>
        </p:spPr>
      </p:pic>
      <p:pic>
        <p:nvPicPr>
          <p:cNvPr id="7183" name="Image 150">
            <a:extLst>
              <a:ext uri="{FF2B5EF4-FFF2-40B4-BE49-F238E27FC236}">
                <a16:creationId xmlns:a16="http://schemas.microsoft.com/office/drawing/2014/main" id="{43CE94C7-9651-CF6A-1E7B-8A6877FEC38A}"/>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208500" y="1084263"/>
            <a:ext cx="69850" cy="71437"/>
          </a:xfrm>
          <a:prstGeom prst="rect">
            <a:avLst/>
          </a:prstGeom>
          <a:noFill/>
          <a:extLst>
            <a:ext uri="{909E8E84-426E-40DD-AFC4-6F175D3DCCD1}">
              <a14:hiddenFill xmlns:a14="http://schemas.microsoft.com/office/drawing/2010/main">
                <a:solidFill>
                  <a:srgbClr val="FFFFFF"/>
                </a:solidFill>
              </a14:hiddenFill>
            </a:ext>
          </a:extLst>
        </p:spPr>
      </p:pic>
      <p:pic>
        <p:nvPicPr>
          <p:cNvPr id="7172" name="Image 161">
            <a:extLst>
              <a:ext uri="{FF2B5EF4-FFF2-40B4-BE49-F238E27FC236}">
                <a16:creationId xmlns:a16="http://schemas.microsoft.com/office/drawing/2014/main" id="{B4AC1684-61C6-FEFC-DEA4-3C8BE942C23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084050" y="2589213"/>
            <a:ext cx="69850" cy="7143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62">
            <a:extLst>
              <a:ext uri="{FF2B5EF4-FFF2-40B4-BE49-F238E27FC236}">
                <a16:creationId xmlns:a16="http://schemas.microsoft.com/office/drawing/2014/main" id="{C4F345E6-C98D-017E-14B1-211D9FBBB690}"/>
              </a:ext>
            </a:extLst>
          </p:cNvPr>
          <p:cNvGrpSpPr>
            <a:grpSpLocks/>
          </p:cNvGrpSpPr>
          <p:nvPr/>
        </p:nvGrpSpPr>
        <p:grpSpPr>
          <a:xfrm>
            <a:off x="357542" y="4371398"/>
            <a:ext cx="439624" cy="468302"/>
            <a:chOff x="0" y="0"/>
            <a:chExt cx="262890" cy="262890"/>
          </a:xfrm>
        </p:grpSpPr>
        <p:pic>
          <p:nvPicPr>
            <p:cNvPr id="3" name="Image 163">
              <a:extLst>
                <a:ext uri="{FF2B5EF4-FFF2-40B4-BE49-F238E27FC236}">
                  <a16:creationId xmlns:a16="http://schemas.microsoft.com/office/drawing/2014/main" id="{1D6390A4-4154-09B5-0EC1-B5655072D15C}"/>
                </a:ext>
              </a:extLst>
            </p:cNvPr>
            <p:cNvPicPr/>
            <p:nvPr/>
          </p:nvPicPr>
          <p:blipFill>
            <a:blip r:embed="rId13" cstate="print"/>
            <a:stretch>
              <a:fillRect/>
            </a:stretch>
          </p:blipFill>
          <p:spPr>
            <a:xfrm>
              <a:off x="61245" y="32023"/>
              <a:ext cx="197624" cy="146405"/>
            </a:xfrm>
            <a:prstGeom prst="rect">
              <a:avLst/>
            </a:prstGeom>
          </p:spPr>
        </p:pic>
        <p:sp>
          <p:nvSpPr>
            <p:cNvPr id="4" name="Graphic 164">
              <a:extLst>
                <a:ext uri="{FF2B5EF4-FFF2-40B4-BE49-F238E27FC236}">
                  <a16:creationId xmlns:a16="http://schemas.microsoft.com/office/drawing/2014/main" id="{E5404D28-6842-9559-87F2-8DCCA29C6BB9}"/>
                </a:ext>
              </a:extLst>
            </p:cNvPr>
            <p:cNvSpPr/>
            <p:nvPr/>
          </p:nvSpPr>
          <p:spPr>
            <a:xfrm>
              <a:off x="0" y="0"/>
              <a:ext cx="262890" cy="262890"/>
            </a:xfrm>
            <a:custGeom>
              <a:avLst/>
              <a:gdLst/>
              <a:ahLst/>
              <a:cxnLst/>
              <a:rect l="l" t="t" r="r" b="b"/>
              <a:pathLst>
                <a:path w="262890" h="262890">
                  <a:moveTo>
                    <a:pt x="136715" y="0"/>
                  </a:moveTo>
                  <a:lnTo>
                    <a:pt x="131254" y="0"/>
                  </a:lnTo>
                  <a:lnTo>
                    <a:pt x="80211" y="10332"/>
                  </a:lnTo>
                  <a:lnTo>
                    <a:pt x="38485" y="38492"/>
                  </a:lnTo>
                  <a:lnTo>
                    <a:pt x="10330" y="80222"/>
                  </a:lnTo>
                  <a:lnTo>
                    <a:pt x="0" y="131267"/>
                  </a:lnTo>
                  <a:lnTo>
                    <a:pt x="10330" y="182309"/>
                  </a:lnTo>
                  <a:lnTo>
                    <a:pt x="38485" y="224035"/>
                  </a:lnTo>
                  <a:lnTo>
                    <a:pt x="80211" y="252191"/>
                  </a:lnTo>
                  <a:lnTo>
                    <a:pt x="131254" y="262521"/>
                  </a:lnTo>
                  <a:lnTo>
                    <a:pt x="182297" y="252191"/>
                  </a:lnTo>
                  <a:lnTo>
                    <a:pt x="224023" y="224035"/>
                  </a:lnTo>
                  <a:lnTo>
                    <a:pt x="252178" y="182309"/>
                  </a:lnTo>
                  <a:lnTo>
                    <a:pt x="262508" y="131267"/>
                  </a:lnTo>
                  <a:lnTo>
                    <a:pt x="262508" y="125806"/>
                  </a:lnTo>
                  <a:lnTo>
                    <a:pt x="258089" y="121373"/>
                  </a:lnTo>
                  <a:lnTo>
                    <a:pt x="252615" y="121373"/>
                  </a:lnTo>
                  <a:lnTo>
                    <a:pt x="247154" y="121373"/>
                  </a:lnTo>
                  <a:lnTo>
                    <a:pt x="242735" y="125806"/>
                  </a:lnTo>
                  <a:lnTo>
                    <a:pt x="242735" y="131267"/>
                  </a:lnTo>
                  <a:lnTo>
                    <a:pt x="233960" y="174615"/>
                  </a:lnTo>
                  <a:lnTo>
                    <a:pt x="210045" y="210051"/>
                  </a:lnTo>
                  <a:lnTo>
                    <a:pt x="174605" y="233962"/>
                  </a:lnTo>
                  <a:lnTo>
                    <a:pt x="131254" y="242735"/>
                  </a:lnTo>
                  <a:lnTo>
                    <a:pt x="87905" y="233962"/>
                  </a:lnTo>
                  <a:lnTo>
                    <a:pt x="52470" y="210051"/>
                  </a:lnTo>
                  <a:lnTo>
                    <a:pt x="28559" y="174615"/>
                  </a:lnTo>
                  <a:lnTo>
                    <a:pt x="19786" y="131267"/>
                  </a:lnTo>
                  <a:lnTo>
                    <a:pt x="28559" y="87918"/>
                  </a:lnTo>
                  <a:lnTo>
                    <a:pt x="52470" y="52482"/>
                  </a:lnTo>
                  <a:lnTo>
                    <a:pt x="87905" y="28572"/>
                  </a:lnTo>
                  <a:lnTo>
                    <a:pt x="131254" y="19799"/>
                  </a:lnTo>
                  <a:lnTo>
                    <a:pt x="136715" y="19799"/>
                  </a:lnTo>
                  <a:lnTo>
                    <a:pt x="141160" y="15367"/>
                  </a:lnTo>
                  <a:lnTo>
                    <a:pt x="141160" y="4445"/>
                  </a:lnTo>
                  <a:lnTo>
                    <a:pt x="136715" y="0"/>
                  </a:lnTo>
                  <a:close/>
                </a:path>
              </a:pathLst>
            </a:custGeom>
            <a:solidFill>
              <a:srgbClr val="EF4F62"/>
            </a:solidFill>
          </p:spPr>
          <p:txBody>
            <a:bodyPr wrap="square" lIns="0" tIns="0" rIns="0" bIns="0" rtlCol="0">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5" name="Rectangle 23">
            <a:extLst>
              <a:ext uri="{FF2B5EF4-FFF2-40B4-BE49-F238E27FC236}">
                <a16:creationId xmlns:a16="http://schemas.microsoft.com/office/drawing/2014/main" id="{984C6AA1-3757-3CFE-32BC-F603CFEC96F7}"/>
              </a:ext>
            </a:extLst>
          </p:cNvPr>
          <p:cNvSpPr>
            <a:spLocks noChangeArrowheads="1"/>
          </p:cNvSpPr>
          <p:nvPr/>
        </p:nvSpPr>
        <p:spPr bwMode="auto">
          <a:xfrm>
            <a:off x="3924351" y="192393"/>
            <a:ext cx="4343298" cy="1009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893" tIns="39675"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altLang="es-MX" sz="2800" b="0" i="0" u="none" strike="noStrike" kern="1200" cap="none" spc="0" normalizeH="0" baseline="0" noProof="0" dirty="0">
                <a:ln>
                  <a:noFill/>
                </a:ln>
                <a:solidFill>
                  <a:srgbClr val="A02B93">
                    <a:lumMod val="60000"/>
                    <a:lumOff val="40000"/>
                  </a:srgbClr>
                </a:solidFill>
                <a:effectLst/>
                <a:uLnTx/>
                <a:uFillTx/>
                <a:latin typeface="Arial" panose="020B0604020202020204" pitchFamily="34" charset="0"/>
                <a:ea typeface="Trebuchet MS" panose="020B0603020202020204" pitchFamily="34" charset="0"/>
                <a:cs typeface="Trebuchet MS" panose="020B0603020202020204" pitchFamily="34" charset="0"/>
              </a:rPr>
              <a:t>IMPACTOS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 altLang="es-MX" sz="3200" b="0" i="0" u="none" strike="noStrike" kern="1200" cap="none" spc="0" normalizeH="0" baseline="0" noProof="0" dirty="0">
              <a:ln>
                <a:noFill/>
              </a:ln>
              <a:solidFill>
                <a:srgbClr val="A02B93">
                  <a:lumMod val="60000"/>
                  <a:lumOff val="40000"/>
                </a:srgbClr>
              </a:solidFill>
              <a:effectLst/>
              <a:uLnTx/>
              <a:uFillTx/>
              <a:latin typeface="Arial" panose="020B0604020202020204" pitchFamily="34" charset="0"/>
              <a:ea typeface="+mn-ea"/>
              <a:cs typeface="+mn-cs"/>
            </a:endParaRPr>
          </a:p>
        </p:txBody>
      </p:sp>
      <p:sp>
        <p:nvSpPr>
          <p:cNvPr id="6" name="Rectangle 24">
            <a:extLst>
              <a:ext uri="{FF2B5EF4-FFF2-40B4-BE49-F238E27FC236}">
                <a16:creationId xmlns:a16="http://schemas.microsoft.com/office/drawing/2014/main" id="{F8F5D92C-DC6C-0D88-290E-4E7B155F5512}"/>
              </a:ext>
            </a:extLst>
          </p:cNvPr>
          <p:cNvSpPr>
            <a:spLocks noChangeArrowheads="1"/>
          </p:cNvSpPr>
          <p:nvPr/>
        </p:nvSpPr>
        <p:spPr bwMode="auto">
          <a:xfrm>
            <a:off x="704850" y="7524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Rectangle 25">
            <a:extLst>
              <a:ext uri="{FF2B5EF4-FFF2-40B4-BE49-F238E27FC236}">
                <a16:creationId xmlns:a16="http://schemas.microsoft.com/office/drawing/2014/main" id="{EADB2F88-A9A6-E9B7-81BE-54A49C7BFFBB}"/>
              </a:ext>
            </a:extLst>
          </p:cNvPr>
          <p:cNvSpPr>
            <a:spLocks noChangeArrowheads="1"/>
          </p:cNvSpPr>
          <p:nvPr/>
        </p:nvSpPr>
        <p:spPr bwMode="auto">
          <a:xfrm>
            <a:off x="888837" y="856659"/>
            <a:ext cx="955675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52450" algn="l"/>
              </a:tabLst>
              <a:defRPr>
                <a:solidFill>
                  <a:schemeClr val="tx1"/>
                </a:solidFill>
                <a:latin typeface="Arial" panose="020B0604020202020204" pitchFamily="34" charset="0"/>
              </a:defRPr>
            </a:lvl1pPr>
            <a:lvl2pPr eaLnBrk="0" fontAlgn="base" hangingPunct="0">
              <a:spcBef>
                <a:spcPct val="0"/>
              </a:spcBef>
              <a:spcAft>
                <a:spcPct val="0"/>
              </a:spcAft>
              <a:tabLst>
                <a:tab pos="552450" algn="l"/>
              </a:tabLst>
              <a:defRPr>
                <a:solidFill>
                  <a:schemeClr val="tx1"/>
                </a:solidFill>
                <a:latin typeface="Arial" panose="020B0604020202020204" pitchFamily="34" charset="0"/>
              </a:defRPr>
            </a:lvl2pPr>
            <a:lvl3pPr eaLnBrk="0" fontAlgn="base" hangingPunct="0">
              <a:spcBef>
                <a:spcPct val="0"/>
              </a:spcBef>
              <a:spcAft>
                <a:spcPct val="0"/>
              </a:spcAft>
              <a:tabLst>
                <a:tab pos="552450" algn="l"/>
              </a:tabLst>
              <a:defRPr>
                <a:solidFill>
                  <a:schemeClr val="tx1"/>
                </a:solidFill>
                <a:latin typeface="Arial" panose="020B0604020202020204" pitchFamily="34" charset="0"/>
              </a:defRPr>
            </a:lvl3pPr>
            <a:lvl4pPr eaLnBrk="0" fontAlgn="base" hangingPunct="0">
              <a:spcBef>
                <a:spcPct val="0"/>
              </a:spcBef>
              <a:spcAft>
                <a:spcPct val="0"/>
              </a:spcAft>
              <a:tabLst>
                <a:tab pos="552450" algn="l"/>
              </a:tabLst>
              <a:defRPr>
                <a:solidFill>
                  <a:schemeClr val="tx1"/>
                </a:solidFill>
                <a:latin typeface="Arial" panose="020B0604020202020204" pitchFamily="34" charset="0"/>
              </a:defRPr>
            </a:lvl4pPr>
            <a:lvl5pPr eaLnBrk="0" fontAlgn="base" hangingPunct="0">
              <a:spcBef>
                <a:spcPct val="0"/>
              </a:spcBef>
              <a:spcAft>
                <a:spcPct val="0"/>
              </a:spcAft>
              <a:tabLst>
                <a:tab pos="552450" algn="l"/>
              </a:tabLst>
              <a:defRPr>
                <a:solidFill>
                  <a:schemeClr val="tx1"/>
                </a:solidFill>
                <a:latin typeface="Arial" panose="020B0604020202020204" pitchFamily="34" charset="0"/>
              </a:defRPr>
            </a:lvl5pPr>
            <a:lvl6pPr eaLnBrk="0" fontAlgn="base" hangingPunct="0">
              <a:spcBef>
                <a:spcPct val="0"/>
              </a:spcBef>
              <a:spcAft>
                <a:spcPct val="0"/>
              </a:spcAft>
              <a:tabLst>
                <a:tab pos="552450" algn="l"/>
              </a:tabLst>
              <a:defRPr>
                <a:solidFill>
                  <a:schemeClr val="tx1"/>
                </a:solidFill>
                <a:latin typeface="Arial" panose="020B0604020202020204" pitchFamily="34" charset="0"/>
              </a:defRPr>
            </a:lvl6pPr>
            <a:lvl7pPr eaLnBrk="0" fontAlgn="base" hangingPunct="0">
              <a:spcBef>
                <a:spcPct val="0"/>
              </a:spcBef>
              <a:spcAft>
                <a:spcPct val="0"/>
              </a:spcAft>
              <a:tabLst>
                <a:tab pos="552450" algn="l"/>
              </a:tabLst>
              <a:defRPr>
                <a:solidFill>
                  <a:schemeClr val="tx1"/>
                </a:solidFill>
                <a:latin typeface="Arial" panose="020B0604020202020204" pitchFamily="34" charset="0"/>
              </a:defRPr>
            </a:lvl7pPr>
            <a:lvl8pPr eaLnBrk="0" fontAlgn="base" hangingPunct="0">
              <a:spcBef>
                <a:spcPct val="0"/>
              </a:spcBef>
              <a:spcAft>
                <a:spcPct val="0"/>
              </a:spcAft>
              <a:tabLst>
                <a:tab pos="552450" algn="l"/>
              </a:tabLst>
              <a:defRPr>
                <a:solidFill>
                  <a:schemeClr val="tx1"/>
                </a:solidFill>
                <a:latin typeface="Arial" panose="020B0604020202020204" pitchFamily="34" charset="0"/>
              </a:defRPr>
            </a:lvl8pPr>
            <a:lvl9pPr eaLnBrk="0" fontAlgn="base" hangingPunct="0">
              <a:spcBef>
                <a:spcPct val="0"/>
              </a:spcBef>
              <a:spcAft>
                <a:spcPct val="0"/>
              </a:spcAft>
              <a:tabLst>
                <a:tab pos="5524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552450" algn="l"/>
              </a:tabLst>
              <a:defRPr/>
            </a:pPr>
            <a:r>
              <a:rPr kumimoji="0" lang="es-ES" altLang="es-MX" sz="1400" b="0" i="0" u="none" strike="noStrike" kern="1200" cap="none" spc="0" normalizeH="0" baseline="0" noProof="0" dirty="0">
                <a:ln>
                  <a:noFill/>
                </a:ln>
                <a:solidFill>
                  <a:srgbClr val="000000"/>
                </a:solidFill>
                <a:effectLst/>
                <a:uLnTx/>
                <a:uFillTx/>
                <a:latin typeface="Arial" panose="020B0604020202020204" pitchFamily="34" charset="0"/>
                <a:ea typeface="Trebuchet MS" panose="020B0603020202020204" pitchFamily="34" charset="0"/>
                <a:cs typeface="Trebuchet MS" panose="020B0603020202020204" pitchFamily="34" charset="0"/>
              </a:rPr>
              <a:t>Ambiental: reduce el uso de papel al disponer de servicio de interoperabilidad con otros sistemas de información.</a:t>
            </a:r>
            <a:endParaRPr kumimoji="0" lang="es-MX" altLang="es-MX"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552450" algn="l"/>
              </a:tabLst>
              <a:defRPr/>
            </a:pPr>
            <a:endParaRPr kumimoji="0" lang="es-MX" alt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 name="Rectangle 26">
            <a:extLst>
              <a:ext uri="{FF2B5EF4-FFF2-40B4-BE49-F238E27FC236}">
                <a16:creationId xmlns:a16="http://schemas.microsoft.com/office/drawing/2014/main" id="{3898358A-8FA8-6EBF-26FF-35015535FB88}"/>
              </a:ext>
            </a:extLst>
          </p:cNvPr>
          <p:cNvSpPr>
            <a:spLocks noChangeArrowheads="1"/>
          </p:cNvSpPr>
          <p:nvPr/>
        </p:nvSpPr>
        <p:spPr bwMode="auto">
          <a:xfrm>
            <a:off x="350838" y="942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Rectangle 27">
            <a:extLst>
              <a:ext uri="{FF2B5EF4-FFF2-40B4-BE49-F238E27FC236}">
                <a16:creationId xmlns:a16="http://schemas.microsoft.com/office/drawing/2014/main" id="{56624ECA-B97F-68F7-D4A1-F5986C5D4CA6}"/>
              </a:ext>
            </a:extLst>
          </p:cNvPr>
          <p:cNvSpPr>
            <a:spLocks noChangeArrowheads="1"/>
          </p:cNvSpPr>
          <p:nvPr/>
        </p:nvSpPr>
        <p:spPr bwMode="auto">
          <a:xfrm>
            <a:off x="704850" y="942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Rectangle 28">
            <a:extLst>
              <a:ext uri="{FF2B5EF4-FFF2-40B4-BE49-F238E27FC236}">
                <a16:creationId xmlns:a16="http://schemas.microsoft.com/office/drawing/2014/main" id="{D707E9DC-7DCE-706C-0CE1-62314D9085A2}"/>
              </a:ext>
            </a:extLst>
          </p:cNvPr>
          <p:cNvSpPr>
            <a:spLocks noChangeArrowheads="1"/>
          </p:cNvSpPr>
          <p:nvPr/>
        </p:nvSpPr>
        <p:spPr bwMode="auto">
          <a:xfrm>
            <a:off x="969882" y="1490872"/>
            <a:ext cx="1069975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52450" algn="l"/>
              </a:tabLst>
              <a:defRPr>
                <a:solidFill>
                  <a:schemeClr val="tx1"/>
                </a:solidFill>
                <a:latin typeface="Arial" panose="020B0604020202020204" pitchFamily="34" charset="0"/>
              </a:defRPr>
            </a:lvl1pPr>
            <a:lvl2pPr eaLnBrk="0" fontAlgn="base" hangingPunct="0">
              <a:spcBef>
                <a:spcPct val="0"/>
              </a:spcBef>
              <a:spcAft>
                <a:spcPct val="0"/>
              </a:spcAft>
              <a:tabLst>
                <a:tab pos="552450" algn="l"/>
              </a:tabLst>
              <a:defRPr>
                <a:solidFill>
                  <a:schemeClr val="tx1"/>
                </a:solidFill>
                <a:latin typeface="Arial" panose="020B0604020202020204" pitchFamily="34" charset="0"/>
              </a:defRPr>
            </a:lvl2pPr>
            <a:lvl3pPr eaLnBrk="0" fontAlgn="base" hangingPunct="0">
              <a:spcBef>
                <a:spcPct val="0"/>
              </a:spcBef>
              <a:spcAft>
                <a:spcPct val="0"/>
              </a:spcAft>
              <a:tabLst>
                <a:tab pos="552450" algn="l"/>
              </a:tabLst>
              <a:defRPr>
                <a:solidFill>
                  <a:schemeClr val="tx1"/>
                </a:solidFill>
                <a:latin typeface="Arial" panose="020B0604020202020204" pitchFamily="34" charset="0"/>
              </a:defRPr>
            </a:lvl3pPr>
            <a:lvl4pPr eaLnBrk="0" fontAlgn="base" hangingPunct="0">
              <a:spcBef>
                <a:spcPct val="0"/>
              </a:spcBef>
              <a:spcAft>
                <a:spcPct val="0"/>
              </a:spcAft>
              <a:tabLst>
                <a:tab pos="552450" algn="l"/>
              </a:tabLst>
              <a:defRPr>
                <a:solidFill>
                  <a:schemeClr val="tx1"/>
                </a:solidFill>
                <a:latin typeface="Arial" panose="020B0604020202020204" pitchFamily="34" charset="0"/>
              </a:defRPr>
            </a:lvl4pPr>
            <a:lvl5pPr eaLnBrk="0" fontAlgn="base" hangingPunct="0">
              <a:spcBef>
                <a:spcPct val="0"/>
              </a:spcBef>
              <a:spcAft>
                <a:spcPct val="0"/>
              </a:spcAft>
              <a:tabLst>
                <a:tab pos="552450" algn="l"/>
              </a:tabLst>
              <a:defRPr>
                <a:solidFill>
                  <a:schemeClr val="tx1"/>
                </a:solidFill>
                <a:latin typeface="Arial" panose="020B0604020202020204" pitchFamily="34" charset="0"/>
              </a:defRPr>
            </a:lvl5pPr>
            <a:lvl6pPr eaLnBrk="0" fontAlgn="base" hangingPunct="0">
              <a:spcBef>
                <a:spcPct val="0"/>
              </a:spcBef>
              <a:spcAft>
                <a:spcPct val="0"/>
              </a:spcAft>
              <a:tabLst>
                <a:tab pos="552450" algn="l"/>
              </a:tabLst>
              <a:defRPr>
                <a:solidFill>
                  <a:schemeClr val="tx1"/>
                </a:solidFill>
                <a:latin typeface="Arial" panose="020B0604020202020204" pitchFamily="34" charset="0"/>
              </a:defRPr>
            </a:lvl6pPr>
            <a:lvl7pPr eaLnBrk="0" fontAlgn="base" hangingPunct="0">
              <a:spcBef>
                <a:spcPct val="0"/>
              </a:spcBef>
              <a:spcAft>
                <a:spcPct val="0"/>
              </a:spcAft>
              <a:tabLst>
                <a:tab pos="552450" algn="l"/>
              </a:tabLst>
              <a:defRPr>
                <a:solidFill>
                  <a:schemeClr val="tx1"/>
                </a:solidFill>
                <a:latin typeface="Arial" panose="020B0604020202020204" pitchFamily="34" charset="0"/>
              </a:defRPr>
            </a:lvl7pPr>
            <a:lvl8pPr eaLnBrk="0" fontAlgn="base" hangingPunct="0">
              <a:spcBef>
                <a:spcPct val="0"/>
              </a:spcBef>
              <a:spcAft>
                <a:spcPct val="0"/>
              </a:spcAft>
              <a:tabLst>
                <a:tab pos="552450" algn="l"/>
              </a:tabLst>
              <a:defRPr>
                <a:solidFill>
                  <a:schemeClr val="tx1"/>
                </a:solidFill>
                <a:latin typeface="Arial" panose="020B0604020202020204" pitchFamily="34" charset="0"/>
              </a:defRPr>
            </a:lvl8pPr>
            <a:lvl9pPr eaLnBrk="0" fontAlgn="base" hangingPunct="0">
              <a:spcBef>
                <a:spcPct val="0"/>
              </a:spcBef>
              <a:spcAft>
                <a:spcPct val="0"/>
              </a:spcAft>
              <a:tabLst>
                <a:tab pos="5524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552450" algn="l"/>
              </a:tabLst>
              <a:defRPr/>
            </a:pPr>
            <a:r>
              <a:rPr kumimoji="0" lang="es-ES" altLang="es-MX" sz="1400" b="0" i="0" u="none" strike="noStrike" kern="1200" cap="none" spc="0" normalizeH="0" baseline="0" noProof="0" dirty="0">
                <a:ln>
                  <a:noFill/>
                </a:ln>
                <a:solidFill>
                  <a:srgbClr val="000000"/>
                </a:solidFill>
                <a:effectLst/>
                <a:uLnTx/>
                <a:uFillTx/>
                <a:latin typeface="Arial" panose="020B0604020202020204" pitchFamily="34" charset="0"/>
                <a:ea typeface="Trebuchet MS" panose="020B0603020202020204" pitchFamily="34" charset="0"/>
                <a:cs typeface="Trebuchet MS" panose="020B0603020202020204" pitchFamily="34" charset="0"/>
              </a:rPr>
              <a:t>Institucional: centralizado en procesos y cumplimiento de Metas.</a:t>
            </a:r>
            <a:endParaRPr kumimoji="0" lang="es-MX" altLang="es-MX"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552450" algn="l"/>
              </a:tabLst>
              <a:defRPr/>
            </a:pPr>
            <a:endParaRPr kumimoji="0" lang="es-MX" alt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 name="Rectangle 29">
            <a:extLst>
              <a:ext uri="{FF2B5EF4-FFF2-40B4-BE49-F238E27FC236}">
                <a16:creationId xmlns:a16="http://schemas.microsoft.com/office/drawing/2014/main" id="{762AAA8A-CFBD-683E-6715-1C6672852080}"/>
              </a:ext>
            </a:extLst>
          </p:cNvPr>
          <p:cNvSpPr>
            <a:spLocks noChangeArrowheads="1"/>
          </p:cNvSpPr>
          <p:nvPr/>
        </p:nvSpPr>
        <p:spPr bwMode="auto">
          <a:xfrm>
            <a:off x="877947" y="2148981"/>
            <a:ext cx="593914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52450" algn="l"/>
              </a:tabLst>
              <a:defRPr>
                <a:solidFill>
                  <a:schemeClr val="tx1"/>
                </a:solidFill>
                <a:latin typeface="Arial" panose="020B0604020202020204" pitchFamily="34" charset="0"/>
              </a:defRPr>
            </a:lvl1pPr>
            <a:lvl2pPr eaLnBrk="0" fontAlgn="base" hangingPunct="0">
              <a:spcBef>
                <a:spcPct val="0"/>
              </a:spcBef>
              <a:spcAft>
                <a:spcPct val="0"/>
              </a:spcAft>
              <a:tabLst>
                <a:tab pos="552450" algn="l"/>
              </a:tabLst>
              <a:defRPr>
                <a:solidFill>
                  <a:schemeClr val="tx1"/>
                </a:solidFill>
                <a:latin typeface="Arial" panose="020B0604020202020204" pitchFamily="34" charset="0"/>
              </a:defRPr>
            </a:lvl2pPr>
            <a:lvl3pPr eaLnBrk="0" fontAlgn="base" hangingPunct="0">
              <a:spcBef>
                <a:spcPct val="0"/>
              </a:spcBef>
              <a:spcAft>
                <a:spcPct val="0"/>
              </a:spcAft>
              <a:tabLst>
                <a:tab pos="552450" algn="l"/>
              </a:tabLst>
              <a:defRPr>
                <a:solidFill>
                  <a:schemeClr val="tx1"/>
                </a:solidFill>
                <a:latin typeface="Arial" panose="020B0604020202020204" pitchFamily="34" charset="0"/>
              </a:defRPr>
            </a:lvl3pPr>
            <a:lvl4pPr eaLnBrk="0" fontAlgn="base" hangingPunct="0">
              <a:spcBef>
                <a:spcPct val="0"/>
              </a:spcBef>
              <a:spcAft>
                <a:spcPct val="0"/>
              </a:spcAft>
              <a:tabLst>
                <a:tab pos="552450" algn="l"/>
              </a:tabLst>
              <a:defRPr>
                <a:solidFill>
                  <a:schemeClr val="tx1"/>
                </a:solidFill>
                <a:latin typeface="Arial" panose="020B0604020202020204" pitchFamily="34" charset="0"/>
              </a:defRPr>
            </a:lvl4pPr>
            <a:lvl5pPr eaLnBrk="0" fontAlgn="base" hangingPunct="0">
              <a:spcBef>
                <a:spcPct val="0"/>
              </a:spcBef>
              <a:spcAft>
                <a:spcPct val="0"/>
              </a:spcAft>
              <a:tabLst>
                <a:tab pos="552450" algn="l"/>
              </a:tabLst>
              <a:defRPr>
                <a:solidFill>
                  <a:schemeClr val="tx1"/>
                </a:solidFill>
                <a:latin typeface="Arial" panose="020B0604020202020204" pitchFamily="34" charset="0"/>
              </a:defRPr>
            </a:lvl5pPr>
            <a:lvl6pPr eaLnBrk="0" fontAlgn="base" hangingPunct="0">
              <a:spcBef>
                <a:spcPct val="0"/>
              </a:spcBef>
              <a:spcAft>
                <a:spcPct val="0"/>
              </a:spcAft>
              <a:tabLst>
                <a:tab pos="552450" algn="l"/>
              </a:tabLst>
              <a:defRPr>
                <a:solidFill>
                  <a:schemeClr val="tx1"/>
                </a:solidFill>
                <a:latin typeface="Arial" panose="020B0604020202020204" pitchFamily="34" charset="0"/>
              </a:defRPr>
            </a:lvl6pPr>
            <a:lvl7pPr eaLnBrk="0" fontAlgn="base" hangingPunct="0">
              <a:spcBef>
                <a:spcPct val="0"/>
              </a:spcBef>
              <a:spcAft>
                <a:spcPct val="0"/>
              </a:spcAft>
              <a:tabLst>
                <a:tab pos="552450" algn="l"/>
              </a:tabLst>
              <a:defRPr>
                <a:solidFill>
                  <a:schemeClr val="tx1"/>
                </a:solidFill>
                <a:latin typeface="Arial" panose="020B0604020202020204" pitchFamily="34" charset="0"/>
              </a:defRPr>
            </a:lvl7pPr>
            <a:lvl8pPr eaLnBrk="0" fontAlgn="base" hangingPunct="0">
              <a:spcBef>
                <a:spcPct val="0"/>
              </a:spcBef>
              <a:spcAft>
                <a:spcPct val="0"/>
              </a:spcAft>
              <a:tabLst>
                <a:tab pos="552450" algn="l"/>
              </a:tabLst>
              <a:defRPr>
                <a:solidFill>
                  <a:schemeClr val="tx1"/>
                </a:solidFill>
                <a:latin typeface="Arial" panose="020B0604020202020204" pitchFamily="34" charset="0"/>
              </a:defRPr>
            </a:lvl8pPr>
            <a:lvl9pPr eaLnBrk="0" fontAlgn="base" hangingPunct="0">
              <a:spcBef>
                <a:spcPct val="0"/>
              </a:spcBef>
              <a:spcAft>
                <a:spcPct val="0"/>
              </a:spcAft>
              <a:tabLst>
                <a:tab pos="5524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552450" algn="l"/>
              </a:tabLst>
              <a:defRPr/>
            </a:pPr>
            <a:r>
              <a:rPr kumimoji="0" lang="es-ES" altLang="es-MX" sz="1400" b="0" i="0" u="none" strike="noStrike" kern="1200" cap="none" spc="0" normalizeH="0" baseline="0" noProof="0" dirty="0">
                <a:ln>
                  <a:noFill/>
                </a:ln>
                <a:solidFill>
                  <a:srgbClr val="000000"/>
                </a:solidFill>
                <a:effectLst/>
                <a:uLnTx/>
                <a:uFillTx/>
                <a:latin typeface="Arial" panose="020B0604020202020204" pitchFamily="34" charset="0"/>
                <a:ea typeface="Trebuchet MS" panose="020B0603020202020204" pitchFamily="34" charset="0"/>
                <a:cs typeface="Trebuchet MS" panose="020B0603020202020204" pitchFamily="34" charset="0"/>
              </a:rPr>
              <a:t>Tecnológico: incorpora nuevos módulos y mejoras en el software.</a:t>
            </a:r>
            <a:endParaRPr kumimoji="0" lang="es-MX" altLang="es-MX"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552450" algn="l"/>
              </a:tabLst>
              <a:defRPr/>
            </a:pPr>
            <a:endParaRPr kumimoji="0" lang="es-MX" alt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 name="Rectangle 30">
            <a:extLst>
              <a:ext uri="{FF2B5EF4-FFF2-40B4-BE49-F238E27FC236}">
                <a16:creationId xmlns:a16="http://schemas.microsoft.com/office/drawing/2014/main" id="{476CE6CD-8833-6D45-2B28-AE72E845613D}"/>
              </a:ext>
            </a:extLst>
          </p:cNvPr>
          <p:cNvSpPr>
            <a:spLocks noChangeArrowheads="1"/>
          </p:cNvSpPr>
          <p:nvPr/>
        </p:nvSpPr>
        <p:spPr bwMode="auto">
          <a:xfrm>
            <a:off x="704850" y="14763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 name="Rectangle 31">
            <a:extLst>
              <a:ext uri="{FF2B5EF4-FFF2-40B4-BE49-F238E27FC236}">
                <a16:creationId xmlns:a16="http://schemas.microsoft.com/office/drawing/2014/main" id="{B966B529-2D9A-83E2-4713-971B2D95D6A1}"/>
              </a:ext>
            </a:extLst>
          </p:cNvPr>
          <p:cNvSpPr>
            <a:spLocks noChangeArrowheads="1"/>
          </p:cNvSpPr>
          <p:nvPr/>
        </p:nvSpPr>
        <p:spPr bwMode="auto">
          <a:xfrm>
            <a:off x="933614" y="2713420"/>
            <a:ext cx="106299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52450" algn="l"/>
              </a:tabLst>
              <a:defRPr>
                <a:solidFill>
                  <a:schemeClr val="tx1"/>
                </a:solidFill>
                <a:latin typeface="Arial" panose="020B0604020202020204" pitchFamily="34" charset="0"/>
              </a:defRPr>
            </a:lvl1pPr>
            <a:lvl2pPr eaLnBrk="0" fontAlgn="base" hangingPunct="0">
              <a:spcBef>
                <a:spcPct val="0"/>
              </a:spcBef>
              <a:spcAft>
                <a:spcPct val="0"/>
              </a:spcAft>
              <a:tabLst>
                <a:tab pos="552450" algn="l"/>
              </a:tabLst>
              <a:defRPr>
                <a:solidFill>
                  <a:schemeClr val="tx1"/>
                </a:solidFill>
                <a:latin typeface="Arial" panose="020B0604020202020204" pitchFamily="34" charset="0"/>
              </a:defRPr>
            </a:lvl2pPr>
            <a:lvl3pPr eaLnBrk="0" fontAlgn="base" hangingPunct="0">
              <a:spcBef>
                <a:spcPct val="0"/>
              </a:spcBef>
              <a:spcAft>
                <a:spcPct val="0"/>
              </a:spcAft>
              <a:tabLst>
                <a:tab pos="552450" algn="l"/>
              </a:tabLst>
              <a:defRPr>
                <a:solidFill>
                  <a:schemeClr val="tx1"/>
                </a:solidFill>
                <a:latin typeface="Arial" panose="020B0604020202020204" pitchFamily="34" charset="0"/>
              </a:defRPr>
            </a:lvl3pPr>
            <a:lvl4pPr eaLnBrk="0" fontAlgn="base" hangingPunct="0">
              <a:spcBef>
                <a:spcPct val="0"/>
              </a:spcBef>
              <a:spcAft>
                <a:spcPct val="0"/>
              </a:spcAft>
              <a:tabLst>
                <a:tab pos="552450" algn="l"/>
              </a:tabLst>
              <a:defRPr>
                <a:solidFill>
                  <a:schemeClr val="tx1"/>
                </a:solidFill>
                <a:latin typeface="Arial" panose="020B0604020202020204" pitchFamily="34" charset="0"/>
              </a:defRPr>
            </a:lvl4pPr>
            <a:lvl5pPr eaLnBrk="0" fontAlgn="base" hangingPunct="0">
              <a:spcBef>
                <a:spcPct val="0"/>
              </a:spcBef>
              <a:spcAft>
                <a:spcPct val="0"/>
              </a:spcAft>
              <a:tabLst>
                <a:tab pos="552450" algn="l"/>
              </a:tabLst>
              <a:defRPr>
                <a:solidFill>
                  <a:schemeClr val="tx1"/>
                </a:solidFill>
                <a:latin typeface="Arial" panose="020B0604020202020204" pitchFamily="34" charset="0"/>
              </a:defRPr>
            </a:lvl5pPr>
            <a:lvl6pPr eaLnBrk="0" fontAlgn="base" hangingPunct="0">
              <a:spcBef>
                <a:spcPct val="0"/>
              </a:spcBef>
              <a:spcAft>
                <a:spcPct val="0"/>
              </a:spcAft>
              <a:tabLst>
                <a:tab pos="552450" algn="l"/>
              </a:tabLst>
              <a:defRPr>
                <a:solidFill>
                  <a:schemeClr val="tx1"/>
                </a:solidFill>
                <a:latin typeface="Arial" panose="020B0604020202020204" pitchFamily="34" charset="0"/>
              </a:defRPr>
            </a:lvl6pPr>
            <a:lvl7pPr eaLnBrk="0" fontAlgn="base" hangingPunct="0">
              <a:spcBef>
                <a:spcPct val="0"/>
              </a:spcBef>
              <a:spcAft>
                <a:spcPct val="0"/>
              </a:spcAft>
              <a:tabLst>
                <a:tab pos="552450" algn="l"/>
              </a:tabLst>
              <a:defRPr>
                <a:solidFill>
                  <a:schemeClr val="tx1"/>
                </a:solidFill>
                <a:latin typeface="Arial" panose="020B0604020202020204" pitchFamily="34" charset="0"/>
              </a:defRPr>
            </a:lvl7pPr>
            <a:lvl8pPr eaLnBrk="0" fontAlgn="base" hangingPunct="0">
              <a:spcBef>
                <a:spcPct val="0"/>
              </a:spcBef>
              <a:spcAft>
                <a:spcPct val="0"/>
              </a:spcAft>
              <a:tabLst>
                <a:tab pos="552450" algn="l"/>
              </a:tabLst>
              <a:defRPr>
                <a:solidFill>
                  <a:schemeClr val="tx1"/>
                </a:solidFill>
                <a:latin typeface="Arial" panose="020B0604020202020204" pitchFamily="34" charset="0"/>
              </a:defRPr>
            </a:lvl8pPr>
            <a:lvl9pPr eaLnBrk="0" fontAlgn="base" hangingPunct="0">
              <a:spcBef>
                <a:spcPct val="0"/>
              </a:spcBef>
              <a:spcAft>
                <a:spcPct val="0"/>
              </a:spcAft>
              <a:tabLst>
                <a:tab pos="5524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552450" algn="l"/>
              </a:tabLst>
              <a:defRPr/>
            </a:pPr>
            <a:r>
              <a:rPr kumimoji="0" lang="es-ES" altLang="es-MX" sz="1400" b="0" i="0" u="none" strike="noStrike" kern="1200" cap="none" spc="0" normalizeH="0" baseline="0" noProof="0" dirty="0">
                <a:ln>
                  <a:noFill/>
                </a:ln>
                <a:solidFill>
                  <a:srgbClr val="000000"/>
                </a:solidFill>
                <a:effectLst/>
                <a:uLnTx/>
                <a:uFillTx/>
                <a:latin typeface="Arial" panose="020B0604020202020204" pitchFamily="34" charset="0"/>
                <a:ea typeface="Trebuchet MS" panose="020B0603020202020204" pitchFamily="34" charset="0"/>
                <a:cs typeface="Trebuchet MS" panose="020B0603020202020204" pitchFamily="34" charset="0"/>
              </a:rPr>
              <a:t>Datos e información: mayor disponibilidad de la información.</a:t>
            </a:r>
            <a:endParaRPr kumimoji="0" lang="es-MX" altLang="es-MX"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552450" algn="l"/>
              </a:tabLst>
              <a:defRPr/>
            </a:pPr>
            <a:endParaRPr kumimoji="0" lang="es-MX" alt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4" name="Rectangle 32">
            <a:extLst>
              <a:ext uri="{FF2B5EF4-FFF2-40B4-BE49-F238E27FC236}">
                <a16:creationId xmlns:a16="http://schemas.microsoft.com/office/drawing/2014/main" id="{69D720A2-EA39-1481-5465-426DFCE636A3}"/>
              </a:ext>
            </a:extLst>
          </p:cNvPr>
          <p:cNvSpPr>
            <a:spLocks noChangeArrowheads="1"/>
          </p:cNvSpPr>
          <p:nvPr/>
        </p:nvSpPr>
        <p:spPr bwMode="auto">
          <a:xfrm>
            <a:off x="704850" y="1743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Rectangle 33">
            <a:extLst>
              <a:ext uri="{FF2B5EF4-FFF2-40B4-BE49-F238E27FC236}">
                <a16:creationId xmlns:a16="http://schemas.microsoft.com/office/drawing/2014/main" id="{BB2272C5-B0E1-B522-B02E-DB4C04C7CFFB}"/>
              </a:ext>
            </a:extLst>
          </p:cNvPr>
          <p:cNvSpPr>
            <a:spLocks noChangeArrowheads="1"/>
          </p:cNvSpPr>
          <p:nvPr/>
        </p:nvSpPr>
        <p:spPr bwMode="auto">
          <a:xfrm>
            <a:off x="911125" y="3435386"/>
            <a:ext cx="1049944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52450" algn="l"/>
              </a:tabLst>
              <a:defRPr>
                <a:solidFill>
                  <a:schemeClr val="tx1"/>
                </a:solidFill>
                <a:latin typeface="Arial" panose="020B0604020202020204" pitchFamily="34" charset="0"/>
              </a:defRPr>
            </a:lvl1pPr>
            <a:lvl2pPr eaLnBrk="0" fontAlgn="base" hangingPunct="0">
              <a:spcBef>
                <a:spcPct val="0"/>
              </a:spcBef>
              <a:spcAft>
                <a:spcPct val="0"/>
              </a:spcAft>
              <a:tabLst>
                <a:tab pos="552450" algn="l"/>
              </a:tabLst>
              <a:defRPr>
                <a:solidFill>
                  <a:schemeClr val="tx1"/>
                </a:solidFill>
                <a:latin typeface="Arial" panose="020B0604020202020204" pitchFamily="34" charset="0"/>
              </a:defRPr>
            </a:lvl2pPr>
            <a:lvl3pPr eaLnBrk="0" fontAlgn="base" hangingPunct="0">
              <a:spcBef>
                <a:spcPct val="0"/>
              </a:spcBef>
              <a:spcAft>
                <a:spcPct val="0"/>
              </a:spcAft>
              <a:tabLst>
                <a:tab pos="552450" algn="l"/>
              </a:tabLst>
              <a:defRPr>
                <a:solidFill>
                  <a:schemeClr val="tx1"/>
                </a:solidFill>
                <a:latin typeface="Arial" panose="020B0604020202020204" pitchFamily="34" charset="0"/>
              </a:defRPr>
            </a:lvl3pPr>
            <a:lvl4pPr eaLnBrk="0" fontAlgn="base" hangingPunct="0">
              <a:spcBef>
                <a:spcPct val="0"/>
              </a:spcBef>
              <a:spcAft>
                <a:spcPct val="0"/>
              </a:spcAft>
              <a:tabLst>
                <a:tab pos="552450" algn="l"/>
              </a:tabLst>
              <a:defRPr>
                <a:solidFill>
                  <a:schemeClr val="tx1"/>
                </a:solidFill>
                <a:latin typeface="Arial" panose="020B0604020202020204" pitchFamily="34" charset="0"/>
              </a:defRPr>
            </a:lvl4pPr>
            <a:lvl5pPr eaLnBrk="0" fontAlgn="base" hangingPunct="0">
              <a:spcBef>
                <a:spcPct val="0"/>
              </a:spcBef>
              <a:spcAft>
                <a:spcPct val="0"/>
              </a:spcAft>
              <a:tabLst>
                <a:tab pos="552450" algn="l"/>
              </a:tabLst>
              <a:defRPr>
                <a:solidFill>
                  <a:schemeClr val="tx1"/>
                </a:solidFill>
                <a:latin typeface="Arial" panose="020B0604020202020204" pitchFamily="34" charset="0"/>
              </a:defRPr>
            </a:lvl5pPr>
            <a:lvl6pPr eaLnBrk="0" fontAlgn="base" hangingPunct="0">
              <a:spcBef>
                <a:spcPct val="0"/>
              </a:spcBef>
              <a:spcAft>
                <a:spcPct val="0"/>
              </a:spcAft>
              <a:tabLst>
                <a:tab pos="552450" algn="l"/>
              </a:tabLst>
              <a:defRPr>
                <a:solidFill>
                  <a:schemeClr val="tx1"/>
                </a:solidFill>
                <a:latin typeface="Arial" panose="020B0604020202020204" pitchFamily="34" charset="0"/>
              </a:defRPr>
            </a:lvl6pPr>
            <a:lvl7pPr eaLnBrk="0" fontAlgn="base" hangingPunct="0">
              <a:spcBef>
                <a:spcPct val="0"/>
              </a:spcBef>
              <a:spcAft>
                <a:spcPct val="0"/>
              </a:spcAft>
              <a:tabLst>
                <a:tab pos="552450" algn="l"/>
              </a:tabLst>
              <a:defRPr>
                <a:solidFill>
                  <a:schemeClr val="tx1"/>
                </a:solidFill>
                <a:latin typeface="Arial" panose="020B0604020202020204" pitchFamily="34" charset="0"/>
              </a:defRPr>
            </a:lvl7pPr>
            <a:lvl8pPr eaLnBrk="0" fontAlgn="base" hangingPunct="0">
              <a:spcBef>
                <a:spcPct val="0"/>
              </a:spcBef>
              <a:spcAft>
                <a:spcPct val="0"/>
              </a:spcAft>
              <a:tabLst>
                <a:tab pos="552450" algn="l"/>
              </a:tabLst>
              <a:defRPr>
                <a:solidFill>
                  <a:schemeClr val="tx1"/>
                </a:solidFill>
                <a:latin typeface="Arial" panose="020B0604020202020204" pitchFamily="34" charset="0"/>
              </a:defRPr>
            </a:lvl8pPr>
            <a:lvl9pPr eaLnBrk="0" fontAlgn="base" hangingPunct="0">
              <a:spcBef>
                <a:spcPct val="0"/>
              </a:spcBef>
              <a:spcAft>
                <a:spcPct val="0"/>
              </a:spcAft>
              <a:tabLst>
                <a:tab pos="5524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552450" algn="l"/>
              </a:tabLst>
              <a:defRPr/>
            </a:pPr>
            <a:r>
              <a:rPr kumimoji="0" lang="es-ES" altLang="es-MX" sz="1400" b="0" i="0" u="none" strike="noStrike" kern="1200" cap="none" spc="0" normalizeH="0" baseline="0" noProof="0" dirty="0">
                <a:ln>
                  <a:noFill/>
                </a:ln>
                <a:solidFill>
                  <a:srgbClr val="000000"/>
                </a:solidFill>
                <a:effectLst/>
                <a:uLnTx/>
                <a:uFillTx/>
                <a:latin typeface="Arial" panose="020B0604020202020204" pitchFamily="34" charset="0"/>
                <a:ea typeface="Trebuchet MS" panose="020B0603020202020204" pitchFamily="34" charset="0"/>
                <a:cs typeface="Trebuchet MS" panose="020B0603020202020204" pitchFamily="34" charset="0"/>
              </a:rPr>
              <a:t>Profesionales usuarios del sistema: facilidad en el uso para el registro y seguimiento de la información.</a:t>
            </a:r>
            <a:endParaRPr kumimoji="0" lang="es-MX" altLang="es-MX"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552450" algn="l"/>
              </a:tabLst>
              <a:defRPr/>
            </a:pPr>
            <a:endParaRPr kumimoji="0" lang="es-MX" alt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6" name="Rectangle 34">
            <a:extLst>
              <a:ext uri="{FF2B5EF4-FFF2-40B4-BE49-F238E27FC236}">
                <a16:creationId xmlns:a16="http://schemas.microsoft.com/office/drawing/2014/main" id="{2A62E29F-4F30-B863-F40C-7C516924FD84}"/>
              </a:ext>
            </a:extLst>
          </p:cNvPr>
          <p:cNvSpPr>
            <a:spLocks noChangeArrowheads="1"/>
          </p:cNvSpPr>
          <p:nvPr/>
        </p:nvSpPr>
        <p:spPr bwMode="auto">
          <a:xfrm>
            <a:off x="962226" y="4297233"/>
            <a:ext cx="1093888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MX" sz="1400" b="0" i="0" u="none" strike="noStrike" kern="1200" cap="none" spc="0" normalizeH="0" baseline="0" noProof="0" dirty="0">
                <a:ln>
                  <a:noFill/>
                </a:ln>
                <a:solidFill>
                  <a:srgbClr val="000000"/>
                </a:solidFill>
                <a:effectLst/>
                <a:uLnTx/>
                <a:uFillTx/>
                <a:latin typeface="Arial" panose="020B0604020202020204" pitchFamily="34" charset="0"/>
                <a:ea typeface="Trebuchet MS" panose="020B0603020202020204" pitchFamily="34" charset="0"/>
                <a:cs typeface="Trebuchet MS" panose="020B0603020202020204" pitchFamily="34" charset="0"/>
              </a:rPr>
              <a:t>Identificación de la capacidad de la cadena de frío en el país; así como seguimiento continuo a la ejecución de las actividades de mantenimiento de equipos y a los eventos de pérdida de cadena de frío</a:t>
            </a:r>
            <a:endParaRPr kumimoji="0" lang="es-ES" alt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nvGrpSpPr>
          <p:cNvPr id="17" name="Group 174">
            <a:extLst>
              <a:ext uri="{FF2B5EF4-FFF2-40B4-BE49-F238E27FC236}">
                <a16:creationId xmlns:a16="http://schemas.microsoft.com/office/drawing/2014/main" id="{5A1081C7-18F1-B49D-26B6-F29EF171AEAE}"/>
              </a:ext>
            </a:extLst>
          </p:cNvPr>
          <p:cNvGrpSpPr>
            <a:grpSpLocks/>
          </p:cNvGrpSpPr>
          <p:nvPr/>
        </p:nvGrpSpPr>
        <p:grpSpPr>
          <a:xfrm>
            <a:off x="9467331" y="1715134"/>
            <a:ext cx="2151850" cy="1562798"/>
            <a:chOff x="0" y="0"/>
            <a:chExt cx="4305300" cy="3695711"/>
          </a:xfrm>
        </p:grpSpPr>
        <p:pic>
          <p:nvPicPr>
            <p:cNvPr id="18" name="Image 175">
              <a:extLst>
                <a:ext uri="{FF2B5EF4-FFF2-40B4-BE49-F238E27FC236}">
                  <a16:creationId xmlns:a16="http://schemas.microsoft.com/office/drawing/2014/main" id="{0265C883-0A95-C265-3584-561548DDEE70}"/>
                </a:ext>
              </a:extLst>
            </p:cNvPr>
            <p:cNvPicPr/>
            <p:nvPr/>
          </p:nvPicPr>
          <p:blipFill>
            <a:blip r:embed="rId14" cstate="print"/>
            <a:stretch>
              <a:fillRect/>
            </a:stretch>
          </p:blipFill>
          <p:spPr>
            <a:xfrm>
              <a:off x="3942256" y="0"/>
              <a:ext cx="142557" cy="142557"/>
            </a:xfrm>
            <a:prstGeom prst="rect">
              <a:avLst/>
            </a:prstGeom>
          </p:spPr>
        </p:pic>
        <p:pic>
          <p:nvPicPr>
            <p:cNvPr id="19" name="Image 176">
              <a:extLst>
                <a:ext uri="{FF2B5EF4-FFF2-40B4-BE49-F238E27FC236}">
                  <a16:creationId xmlns:a16="http://schemas.microsoft.com/office/drawing/2014/main" id="{22CE2183-33D0-1CEA-A577-C1314161AE8E}"/>
                </a:ext>
              </a:extLst>
            </p:cNvPr>
            <p:cNvPicPr/>
            <p:nvPr/>
          </p:nvPicPr>
          <p:blipFill>
            <a:blip r:embed="rId15" cstate="print"/>
            <a:stretch>
              <a:fillRect/>
            </a:stretch>
          </p:blipFill>
          <p:spPr>
            <a:xfrm>
              <a:off x="0" y="66610"/>
              <a:ext cx="4305300" cy="3629101"/>
            </a:xfrm>
            <a:prstGeom prst="rect">
              <a:avLst/>
            </a:prstGeom>
          </p:spPr>
        </p:pic>
        <p:pic>
          <p:nvPicPr>
            <p:cNvPr id="20" name="Image 177">
              <a:extLst>
                <a:ext uri="{FF2B5EF4-FFF2-40B4-BE49-F238E27FC236}">
                  <a16:creationId xmlns:a16="http://schemas.microsoft.com/office/drawing/2014/main" id="{6D203BC2-BC3F-7ED7-CA0A-F371C9928255}"/>
                </a:ext>
              </a:extLst>
            </p:cNvPr>
            <p:cNvPicPr/>
            <p:nvPr/>
          </p:nvPicPr>
          <p:blipFill>
            <a:blip r:embed="rId16" cstate="print"/>
            <a:stretch>
              <a:fillRect/>
            </a:stretch>
          </p:blipFill>
          <p:spPr>
            <a:xfrm>
              <a:off x="1240171" y="650566"/>
              <a:ext cx="538433" cy="538439"/>
            </a:xfrm>
            <a:prstGeom prst="rect">
              <a:avLst/>
            </a:prstGeom>
          </p:spPr>
        </p:pic>
        <p:pic>
          <p:nvPicPr>
            <p:cNvPr id="21" name="Image 178">
              <a:extLst>
                <a:ext uri="{FF2B5EF4-FFF2-40B4-BE49-F238E27FC236}">
                  <a16:creationId xmlns:a16="http://schemas.microsoft.com/office/drawing/2014/main" id="{F435E9B1-20D7-E463-346C-9B7652000AB7}"/>
                </a:ext>
              </a:extLst>
            </p:cNvPr>
            <p:cNvPicPr/>
            <p:nvPr/>
          </p:nvPicPr>
          <p:blipFill>
            <a:blip r:embed="rId17" cstate="print"/>
            <a:stretch>
              <a:fillRect/>
            </a:stretch>
          </p:blipFill>
          <p:spPr>
            <a:xfrm>
              <a:off x="1877786" y="767615"/>
              <a:ext cx="538420" cy="538435"/>
            </a:xfrm>
            <a:prstGeom prst="rect">
              <a:avLst/>
            </a:prstGeom>
          </p:spPr>
        </p:pic>
        <p:pic>
          <p:nvPicPr>
            <p:cNvPr id="22" name="Image 179">
              <a:extLst>
                <a:ext uri="{FF2B5EF4-FFF2-40B4-BE49-F238E27FC236}">
                  <a16:creationId xmlns:a16="http://schemas.microsoft.com/office/drawing/2014/main" id="{3DCF295E-7DE6-5A93-C773-D436088A0DE1}"/>
                </a:ext>
              </a:extLst>
            </p:cNvPr>
            <p:cNvPicPr/>
            <p:nvPr/>
          </p:nvPicPr>
          <p:blipFill>
            <a:blip r:embed="rId18" cstate="print"/>
            <a:stretch>
              <a:fillRect/>
            </a:stretch>
          </p:blipFill>
          <p:spPr>
            <a:xfrm>
              <a:off x="972094" y="627213"/>
              <a:ext cx="2061630" cy="1700282"/>
            </a:xfrm>
            <a:prstGeom prst="rect">
              <a:avLst/>
            </a:prstGeom>
          </p:spPr>
        </p:pic>
      </p:grpSp>
    </p:spTree>
    <p:extLst>
      <p:ext uri="{BB962C8B-B14F-4D97-AF65-F5344CB8AC3E}">
        <p14:creationId xmlns:p14="http://schemas.microsoft.com/office/powerpoint/2010/main" val="32111847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C78B7C9C-FFD6-AB2F-943D-01B15717F505}"/>
              </a:ext>
            </a:extLst>
          </p:cNvPr>
          <p:cNvSpPr txBox="1"/>
          <p:nvPr/>
        </p:nvSpPr>
        <p:spPr>
          <a:xfrm>
            <a:off x="3480648" y="337858"/>
            <a:ext cx="5012267" cy="461665"/>
          </a:xfrm>
          <a:prstGeom prst="rect">
            <a:avLst/>
          </a:prstGeom>
          <a:noFill/>
        </p:spPr>
        <p:txBody>
          <a:bodyPr wrap="square">
            <a:spAutoFit/>
          </a:bodyPr>
          <a:lstStyle/>
          <a:p>
            <a:r>
              <a:rPr lang="es-MX" sz="2400" b="1" i="0" dirty="0">
                <a:effectLst/>
                <a:latin typeface="Arial" panose="020B0604020202020204" pitchFamily="34" charset="0"/>
              </a:rPr>
              <a:t>INMUNOBIOLÓGICOS</a:t>
            </a:r>
            <a:endParaRPr lang="es-MX" sz="2400" b="1" dirty="0"/>
          </a:p>
        </p:txBody>
      </p:sp>
      <p:graphicFrame>
        <p:nvGraphicFramePr>
          <p:cNvPr id="3" name="Diagrama 2">
            <a:extLst>
              <a:ext uri="{FF2B5EF4-FFF2-40B4-BE49-F238E27FC236}">
                <a16:creationId xmlns:a16="http://schemas.microsoft.com/office/drawing/2014/main" id="{8973084B-6790-09F9-A95F-1D69461B40A1}"/>
              </a:ext>
            </a:extLst>
          </p:cNvPr>
          <p:cNvGraphicFramePr/>
          <p:nvPr>
            <p:extLst>
              <p:ext uri="{D42A27DB-BD31-4B8C-83A1-F6EECF244321}">
                <p14:modId xmlns:p14="http://schemas.microsoft.com/office/powerpoint/2010/main" val="3576057532"/>
              </p:ext>
            </p:extLst>
          </p:nvPr>
        </p:nvGraphicFramePr>
        <p:xfrm>
          <a:off x="236251" y="79952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n 3">
            <a:extLst>
              <a:ext uri="{FF2B5EF4-FFF2-40B4-BE49-F238E27FC236}">
                <a16:creationId xmlns:a16="http://schemas.microsoft.com/office/drawing/2014/main" id="{C4010DB4-B0F4-36A2-0504-8C825DB8EBAC}"/>
              </a:ext>
            </a:extLst>
          </p:cNvPr>
          <p:cNvPicPr>
            <a:picLocks noChangeAspect="1"/>
          </p:cNvPicPr>
          <p:nvPr/>
        </p:nvPicPr>
        <p:blipFill>
          <a:blip r:embed="rId8"/>
          <a:srcRect l="741" t="1481" r="47778" b="1399"/>
          <a:stretch/>
        </p:blipFill>
        <p:spPr>
          <a:xfrm>
            <a:off x="8700875" y="1344057"/>
            <a:ext cx="3249566" cy="3448280"/>
          </a:xfrm>
          <a:prstGeom prst="rect">
            <a:avLst/>
          </a:prstGeom>
        </p:spPr>
      </p:pic>
    </p:spTree>
    <p:extLst>
      <p:ext uri="{BB962C8B-B14F-4D97-AF65-F5344CB8AC3E}">
        <p14:creationId xmlns:p14="http://schemas.microsoft.com/office/powerpoint/2010/main" val="16041648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1D133-6C64-2F33-CBE6-7828E86B50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1893F7F-1CC2-B853-8614-345077DA40D7}"/>
              </a:ext>
            </a:extLst>
          </p:cNvPr>
          <p:cNvSpPr txBox="1"/>
          <p:nvPr/>
        </p:nvSpPr>
        <p:spPr>
          <a:xfrm>
            <a:off x="869245" y="518715"/>
            <a:ext cx="6096000" cy="1846659"/>
          </a:xfrm>
          <a:prstGeom prst="rect">
            <a:avLst/>
          </a:prstGeom>
          <a:noFill/>
        </p:spPr>
        <p:txBody>
          <a:bodyPr wrap="square">
            <a:spAutoFit/>
          </a:bodyPr>
          <a:lstStyle/>
          <a:p>
            <a:r>
              <a:rPr lang="es-MX" sz="2400" b="1" i="0" dirty="0">
                <a:effectLst/>
                <a:latin typeface="Arial" panose="020B0604020202020204" pitchFamily="34" charset="0"/>
              </a:rPr>
              <a:t>PRECAUCIONES:</a:t>
            </a:r>
          </a:p>
          <a:p>
            <a:br>
              <a:rPr lang="es-MX" dirty="0"/>
            </a:br>
            <a:r>
              <a:rPr lang="es-MX" b="0" i="0" dirty="0">
                <a:effectLst/>
                <a:latin typeface="Arial" panose="020B0604020202020204" pitchFamily="34" charset="0"/>
              </a:rPr>
              <a:t>• Lactantes con peso menor a 2.000 g.</a:t>
            </a:r>
          </a:p>
          <a:p>
            <a:endParaRPr lang="es-MX" dirty="0">
              <a:latin typeface="Arial" panose="020B0604020202020204" pitchFamily="34" charset="0"/>
            </a:endParaRPr>
          </a:p>
          <a:p>
            <a:br>
              <a:rPr lang="es-MX" dirty="0"/>
            </a:br>
            <a:endParaRPr lang="es-MX" dirty="0"/>
          </a:p>
        </p:txBody>
      </p:sp>
      <p:sp>
        <p:nvSpPr>
          <p:cNvPr id="5" name="CuadroTexto 4">
            <a:extLst>
              <a:ext uri="{FF2B5EF4-FFF2-40B4-BE49-F238E27FC236}">
                <a16:creationId xmlns:a16="http://schemas.microsoft.com/office/drawing/2014/main" id="{DDFBD0D5-942F-46F4-E2A2-4B108DECEEA6}"/>
              </a:ext>
            </a:extLst>
          </p:cNvPr>
          <p:cNvSpPr txBox="1"/>
          <p:nvPr/>
        </p:nvSpPr>
        <p:spPr>
          <a:xfrm>
            <a:off x="6096000" y="3830894"/>
            <a:ext cx="5011560" cy="923330"/>
          </a:xfrm>
          <a:prstGeom prst="rect">
            <a:avLst/>
          </a:prstGeom>
          <a:noFill/>
        </p:spPr>
        <p:txBody>
          <a:bodyPr wrap="square">
            <a:spAutoFit/>
          </a:bodyPr>
          <a:lstStyle/>
          <a:p>
            <a:pPr algn="just"/>
            <a:r>
              <a:rPr lang="es-MX" b="0" i="0" dirty="0">
                <a:effectLst/>
                <a:latin typeface="Arial" panose="020B0604020202020204" pitchFamily="34" charset="0"/>
              </a:rPr>
              <a:t>• En los hijos de madres con VIH debe retrasarse la aplicación de la dosis hasta que se descarte totalmente la infección en el menor</a:t>
            </a:r>
            <a:endParaRPr lang="es-MX" dirty="0"/>
          </a:p>
        </p:txBody>
      </p:sp>
      <p:pic>
        <p:nvPicPr>
          <p:cNvPr id="6" name="Imagen 5">
            <a:extLst>
              <a:ext uri="{FF2B5EF4-FFF2-40B4-BE49-F238E27FC236}">
                <a16:creationId xmlns:a16="http://schemas.microsoft.com/office/drawing/2014/main" id="{B49F1D0B-5494-BDFE-CEF4-F75448F17B7D}"/>
              </a:ext>
            </a:extLst>
          </p:cNvPr>
          <p:cNvPicPr>
            <a:picLocks noChangeAspect="1"/>
          </p:cNvPicPr>
          <p:nvPr/>
        </p:nvPicPr>
        <p:blipFill>
          <a:blip r:embed="rId2"/>
          <a:stretch>
            <a:fillRect/>
          </a:stretch>
        </p:blipFill>
        <p:spPr>
          <a:xfrm>
            <a:off x="1208617" y="1735174"/>
            <a:ext cx="3555293" cy="2872677"/>
          </a:xfrm>
          <a:prstGeom prst="rect">
            <a:avLst/>
          </a:prstGeom>
          <a:ln>
            <a:noFill/>
          </a:ln>
          <a:effectLst>
            <a:softEdge rad="112500"/>
          </a:effectLst>
        </p:spPr>
      </p:pic>
      <p:pic>
        <p:nvPicPr>
          <p:cNvPr id="7" name="Imagen 6">
            <a:extLst>
              <a:ext uri="{FF2B5EF4-FFF2-40B4-BE49-F238E27FC236}">
                <a16:creationId xmlns:a16="http://schemas.microsoft.com/office/drawing/2014/main" id="{2EA02DE6-CFDC-4E89-E567-FD8D779514E1}"/>
              </a:ext>
            </a:extLst>
          </p:cNvPr>
          <p:cNvPicPr>
            <a:picLocks noChangeAspect="1"/>
          </p:cNvPicPr>
          <p:nvPr/>
        </p:nvPicPr>
        <p:blipFill>
          <a:blip r:embed="rId3"/>
          <a:stretch>
            <a:fillRect/>
          </a:stretch>
        </p:blipFill>
        <p:spPr>
          <a:xfrm>
            <a:off x="6544557" y="595231"/>
            <a:ext cx="3042711" cy="2833769"/>
          </a:xfrm>
          <a:prstGeom prst="rect">
            <a:avLst/>
          </a:prstGeom>
          <a:ln>
            <a:noFill/>
          </a:ln>
          <a:effectLst>
            <a:softEdge rad="112500"/>
          </a:effectLst>
        </p:spPr>
      </p:pic>
    </p:spTree>
    <p:extLst>
      <p:ext uri="{BB962C8B-B14F-4D97-AF65-F5344CB8AC3E}">
        <p14:creationId xmlns:p14="http://schemas.microsoft.com/office/powerpoint/2010/main" val="1310279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9" name="Diagrama 8">
            <a:extLst>
              <a:ext uri="{FF2B5EF4-FFF2-40B4-BE49-F238E27FC236}">
                <a16:creationId xmlns:a16="http://schemas.microsoft.com/office/drawing/2014/main" id="{8973084B-6790-09F9-A95F-1D69461B40A1}"/>
              </a:ext>
            </a:extLst>
          </p:cNvPr>
          <p:cNvGraphicFramePr/>
          <p:nvPr>
            <p:extLst>
              <p:ext uri="{D42A27DB-BD31-4B8C-83A1-F6EECF244321}">
                <p14:modId xmlns:p14="http://schemas.microsoft.com/office/powerpoint/2010/main" val="130389565"/>
              </p:ext>
            </p:extLst>
          </p:nvPr>
        </p:nvGraphicFramePr>
        <p:xfrm>
          <a:off x="236251" y="79952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379340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D142BA-BCF6-EAA0-3A2D-1A91230EAA0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A8A5FED-EB15-0015-655E-8B02D93169F2}"/>
              </a:ext>
            </a:extLst>
          </p:cNvPr>
          <p:cNvSpPr txBox="1"/>
          <p:nvPr/>
        </p:nvSpPr>
        <p:spPr>
          <a:xfrm>
            <a:off x="361245" y="566678"/>
            <a:ext cx="6197600" cy="2585323"/>
          </a:xfrm>
          <a:prstGeom prst="rect">
            <a:avLst/>
          </a:prstGeom>
          <a:noFill/>
        </p:spPr>
        <p:txBody>
          <a:bodyPr wrap="square">
            <a:spAutoFit/>
          </a:bodyPr>
          <a:lstStyle/>
          <a:p>
            <a:pPr algn="just"/>
            <a:r>
              <a:rPr lang="es-MX" b="1" dirty="0">
                <a:solidFill>
                  <a:prstClr val="black"/>
                </a:solidFill>
                <a:latin typeface="Arial" panose="020B0604020202020204" pitchFamily="34" charset="0"/>
              </a:rPr>
              <a:t>VACUNA CONTRA LA RABIA HUMANA</a:t>
            </a:r>
            <a:br>
              <a:rPr lang="es-MX" dirty="0">
                <a:solidFill>
                  <a:prstClr val="black"/>
                </a:solidFill>
              </a:rPr>
            </a:br>
            <a:br>
              <a:rPr lang="es-MX" dirty="0">
                <a:solidFill>
                  <a:prstClr val="black"/>
                </a:solidFill>
              </a:rPr>
            </a:br>
            <a:r>
              <a:rPr lang="es-MX" dirty="0">
                <a:solidFill>
                  <a:prstClr val="black"/>
                </a:solidFill>
                <a:latin typeface="Arial" panose="020B0604020202020204" pitchFamily="34" charset="0"/>
              </a:rPr>
              <a:t>El virus de la rabia produce una encefalitis letal. El </a:t>
            </a:r>
            <a:br>
              <a:rPr lang="es-MX" dirty="0">
                <a:solidFill>
                  <a:prstClr val="black"/>
                </a:solidFill>
              </a:rPr>
            </a:br>
            <a:r>
              <a:rPr lang="es-MX" dirty="0">
                <a:solidFill>
                  <a:prstClr val="black"/>
                </a:solidFill>
                <a:latin typeface="Arial" panose="020B0604020202020204" pitchFamily="34" charset="0"/>
              </a:rPr>
              <a:t>virus es transmitido a través de la mordedura de un </a:t>
            </a:r>
            <a:br>
              <a:rPr lang="es-MX" dirty="0">
                <a:solidFill>
                  <a:prstClr val="black"/>
                </a:solidFill>
              </a:rPr>
            </a:br>
            <a:r>
              <a:rPr lang="es-MX" dirty="0">
                <a:solidFill>
                  <a:prstClr val="black"/>
                </a:solidFill>
                <a:latin typeface="Arial" panose="020B0604020202020204" pitchFamily="34" charset="0"/>
              </a:rPr>
              <a:t>animal o humano portador que impregna de saliva, </a:t>
            </a:r>
            <a:br>
              <a:rPr lang="es-MX" dirty="0">
                <a:solidFill>
                  <a:prstClr val="black"/>
                </a:solidFill>
              </a:rPr>
            </a:br>
            <a:r>
              <a:rPr lang="es-MX" dirty="0">
                <a:solidFill>
                  <a:prstClr val="black"/>
                </a:solidFill>
                <a:latin typeface="Arial" panose="020B0604020202020204" pitchFamily="34" charset="0"/>
              </a:rPr>
              <a:t>con alta carga de virus, la herida ocasionada en esa </a:t>
            </a:r>
            <a:br>
              <a:rPr lang="es-MX" dirty="0">
                <a:solidFill>
                  <a:prstClr val="black"/>
                </a:solidFill>
              </a:rPr>
            </a:br>
            <a:r>
              <a:rPr lang="es-MX" dirty="0">
                <a:solidFill>
                  <a:prstClr val="black"/>
                </a:solidFill>
                <a:latin typeface="Arial" panose="020B0604020202020204" pitchFamily="34" charset="0"/>
              </a:rPr>
              <a:t>mordedura. Los vectores más importantes de la infección son los perros (que también son reservorios), gatos, zorros, coyotes, chacales y murciélagos.</a:t>
            </a:r>
            <a:endParaRPr lang="es-MX" dirty="0">
              <a:solidFill>
                <a:prstClr val="black"/>
              </a:solidFill>
            </a:endParaRPr>
          </a:p>
        </p:txBody>
      </p:sp>
      <p:sp>
        <p:nvSpPr>
          <p:cNvPr id="5" name="CuadroTexto 4">
            <a:extLst>
              <a:ext uri="{FF2B5EF4-FFF2-40B4-BE49-F238E27FC236}">
                <a16:creationId xmlns:a16="http://schemas.microsoft.com/office/drawing/2014/main" id="{20EA6F1F-3C87-0B55-1180-BBD9F20760A5}"/>
              </a:ext>
            </a:extLst>
          </p:cNvPr>
          <p:cNvSpPr txBox="1"/>
          <p:nvPr/>
        </p:nvSpPr>
        <p:spPr>
          <a:xfrm>
            <a:off x="5734755" y="3305117"/>
            <a:ext cx="6096000" cy="2585323"/>
          </a:xfrm>
          <a:prstGeom prst="rect">
            <a:avLst/>
          </a:prstGeom>
          <a:noFill/>
        </p:spPr>
        <p:txBody>
          <a:bodyPr wrap="square">
            <a:spAutoFit/>
          </a:bodyPr>
          <a:lstStyle/>
          <a:p>
            <a:r>
              <a:rPr lang="es-MX" dirty="0">
                <a:solidFill>
                  <a:prstClr val="black"/>
                </a:solidFill>
                <a:latin typeface="Arial" panose="020B0604020202020204" pitchFamily="34" charset="0"/>
              </a:rPr>
              <a:t>La rabia se puede manifestar en forma “furiosa”, </a:t>
            </a:r>
            <a:br>
              <a:rPr lang="es-MX" dirty="0">
                <a:solidFill>
                  <a:prstClr val="black"/>
                </a:solidFill>
              </a:rPr>
            </a:br>
            <a:r>
              <a:rPr lang="es-MX" dirty="0">
                <a:solidFill>
                  <a:prstClr val="black"/>
                </a:solidFill>
                <a:latin typeface="Arial" panose="020B0604020202020204" pitchFamily="34" charset="0"/>
              </a:rPr>
              <a:t>transmitida por caninos, o en forma paralítica, transmitida por el murciélago. La forma “furiosa” se caracteriza por espasmos “fóbicos”, intermitencia de la conciencia y signos como dilatación de pupila o salivación exagerada. En la forma paralítica, tiene la presentación similar a un síndrome de Guillain-Barré, pero se diferencia porque la rabia se presenta con fiebre, mantenimiento de la conciencia e incontinencia urinaria</a:t>
            </a:r>
            <a:endParaRPr lang="es-MX" dirty="0">
              <a:solidFill>
                <a:prstClr val="black"/>
              </a:solidFill>
            </a:endParaRPr>
          </a:p>
        </p:txBody>
      </p:sp>
      <p:pic>
        <p:nvPicPr>
          <p:cNvPr id="2" name="Imagen 1">
            <a:extLst>
              <a:ext uri="{FF2B5EF4-FFF2-40B4-BE49-F238E27FC236}">
                <a16:creationId xmlns:a16="http://schemas.microsoft.com/office/drawing/2014/main" id="{018707DA-9EED-437F-83CA-4E634C8F2D08}"/>
              </a:ext>
            </a:extLst>
          </p:cNvPr>
          <p:cNvPicPr>
            <a:picLocks noChangeAspect="1"/>
          </p:cNvPicPr>
          <p:nvPr/>
        </p:nvPicPr>
        <p:blipFill>
          <a:blip r:embed="rId3"/>
          <a:srcRect l="10422" t="30622" r="8520" b="17661"/>
          <a:stretch/>
        </p:blipFill>
        <p:spPr>
          <a:xfrm>
            <a:off x="7247466" y="679567"/>
            <a:ext cx="4328637" cy="18378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04B32655-D8D8-B733-093A-DE13A5C7B94A}"/>
              </a:ext>
            </a:extLst>
          </p:cNvPr>
          <p:cNvPicPr>
            <a:picLocks noChangeAspect="1"/>
          </p:cNvPicPr>
          <p:nvPr/>
        </p:nvPicPr>
        <p:blipFill>
          <a:blip r:embed="rId4"/>
          <a:stretch>
            <a:fillRect/>
          </a:stretch>
        </p:blipFill>
        <p:spPr>
          <a:xfrm>
            <a:off x="1178453" y="3429000"/>
            <a:ext cx="4183769" cy="2456001"/>
          </a:xfrm>
          <a:prstGeom prst="rect">
            <a:avLst/>
          </a:prstGeom>
        </p:spPr>
      </p:pic>
    </p:spTree>
    <p:extLst>
      <p:ext uri="{BB962C8B-B14F-4D97-AF65-F5344CB8AC3E}">
        <p14:creationId xmlns:p14="http://schemas.microsoft.com/office/powerpoint/2010/main" val="11301174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AD5218-7359-45E7-D224-E512BB35B0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988311E-A3A4-1B2B-250A-F8F80AA000DC}"/>
              </a:ext>
            </a:extLst>
          </p:cNvPr>
          <p:cNvSpPr txBox="1"/>
          <p:nvPr/>
        </p:nvSpPr>
        <p:spPr>
          <a:xfrm>
            <a:off x="666043" y="593424"/>
            <a:ext cx="6716890" cy="923330"/>
          </a:xfrm>
          <a:prstGeom prst="rect">
            <a:avLst/>
          </a:prstGeom>
          <a:noFill/>
        </p:spPr>
        <p:txBody>
          <a:bodyPr wrap="square">
            <a:spAutoFit/>
          </a:bodyPr>
          <a:lstStyle/>
          <a:p>
            <a:r>
              <a:rPr lang="es-MX" b="1" dirty="0">
                <a:solidFill>
                  <a:prstClr val="black"/>
                </a:solidFill>
                <a:latin typeface="Arial" panose="020B0604020202020204" pitchFamily="34" charset="0"/>
              </a:rPr>
              <a:t>VACUNA</a:t>
            </a:r>
            <a:br>
              <a:rPr lang="es-MX" dirty="0">
                <a:solidFill>
                  <a:prstClr val="black"/>
                </a:solidFill>
              </a:rPr>
            </a:br>
            <a:r>
              <a:rPr lang="es-MX" dirty="0">
                <a:solidFill>
                  <a:prstClr val="black"/>
                </a:solidFill>
                <a:latin typeface="Arial" panose="020B0604020202020204" pitchFamily="34" charset="0"/>
              </a:rPr>
              <a:t>Indicación: se utiliza para prevenir el virus de la rabia humana.</a:t>
            </a:r>
            <a:br>
              <a:rPr lang="es-MX" dirty="0">
                <a:solidFill>
                  <a:prstClr val="black"/>
                </a:solidFill>
              </a:rPr>
            </a:br>
            <a:r>
              <a:rPr lang="es-MX" b="1" dirty="0">
                <a:solidFill>
                  <a:prstClr val="black"/>
                </a:solidFill>
                <a:latin typeface="Arial" panose="020B0604020202020204" pitchFamily="34" charset="0"/>
              </a:rPr>
              <a:t>Tipo de vacuna</a:t>
            </a:r>
            <a:r>
              <a:rPr lang="es-MX" dirty="0">
                <a:solidFill>
                  <a:prstClr val="black"/>
                </a:solidFill>
                <a:latin typeface="Arial" panose="020B0604020202020204" pitchFamily="34" charset="0"/>
              </a:rPr>
              <a:t>: virus inactivado o muerto de células enteras</a:t>
            </a:r>
            <a:endParaRPr lang="es-MX" dirty="0">
              <a:solidFill>
                <a:prstClr val="black"/>
              </a:solidFill>
            </a:endParaRPr>
          </a:p>
        </p:txBody>
      </p:sp>
      <p:sp>
        <p:nvSpPr>
          <p:cNvPr id="5" name="CuadroTexto 4">
            <a:extLst>
              <a:ext uri="{FF2B5EF4-FFF2-40B4-BE49-F238E27FC236}">
                <a16:creationId xmlns:a16="http://schemas.microsoft.com/office/drawing/2014/main" id="{1826DBE4-CF51-B401-7F50-E9B8D0F52F98}"/>
              </a:ext>
            </a:extLst>
          </p:cNvPr>
          <p:cNvSpPr txBox="1"/>
          <p:nvPr/>
        </p:nvSpPr>
        <p:spPr>
          <a:xfrm>
            <a:off x="553154" y="2111031"/>
            <a:ext cx="6637868" cy="3970318"/>
          </a:xfrm>
          <a:prstGeom prst="rect">
            <a:avLst/>
          </a:prstGeom>
          <a:noFill/>
        </p:spPr>
        <p:txBody>
          <a:bodyPr wrap="square">
            <a:spAutoFit/>
          </a:bodyPr>
          <a:lstStyle/>
          <a:p>
            <a:pPr algn="just"/>
            <a:r>
              <a:rPr lang="es-MX" b="1" dirty="0">
                <a:solidFill>
                  <a:prstClr val="black"/>
                </a:solidFill>
                <a:latin typeface="Arial" panose="020B0604020202020204" pitchFamily="34" charset="0"/>
              </a:rPr>
              <a:t>ESQUEMA POSTERIOR A LA EXPOSICIÓN</a:t>
            </a:r>
            <a:br>
              <a:rPr lang="es-MX" dirty="0">
                <a:solidFill>
                  <a:prstClr val="black"/>
                </a:solidFill>
              </a:rPr>
            </a:br>
            <a:r>
              <a:rPr lang="es-MX" dirty="0">
                <a:solidFill>
                  <a:prstClr val="black"/>
                </a:solidFill>
                <a:latin typeface="Arial" panose="020B0604020202020204" pitchFamily="34" charset="0"/>
              </a:rPr>
              <a:t>• En personas expuestas de cualquier edad, que no hayan recibido anteriormente ningún tratamiento antirrábico. </a:t>
            </a:r>
            <a:br>
              <a:rPr lang="es-MX" dirty="0">
                <a:solidFill>
                  <a:prstClr val="black"/>
                </a:solidFill>
              </a:rPr>
            </a:br>
            <a:r>
              <a:rPr lang="es-MX" dirty="0">
                <a:solidFill>
                  <a:prstClr val="black"/>
                </a:solidFill>
                <a:latin typeface="Arial" panose="020B0604020202020204" pitchFamily="34" charset="0"/>
              </a:rPr>
              <a:t>• Serie de 5 dosis: los días 0, 3, 7, 14 y 30 después </a:t>
            </a:r>
            <a:br>
              <a:rPr lang="es-MX" dirty="0">
                <a:solidFill>
                  <a:prstClr val="black"/>
                </a:solidFill>
              </a:rPr>
            </a:br>
            <a:r>
              <a:rPr lang="es-MX" dirty="0">
                <a:solidFill>
                  <a:prstClr val="black"/>
                </a:solidFill>
                <a:latin typeface="Arial" panose="020B0604020202020204" pitchFamily="34" charset="0"/>
              </a:rPr>
              <a:t>de la primera dosis. </a:t>
            </a:r>
          </a:p>
          <a:p>
            <a:pPr algn="just"/>
            <a:br>
              <a:rPr lang="es-MX" dirty="0">
                <a:solidFill>
                  <a:prstClr val="black"/>
                </a:solidFill>
              </a:rPr>
            </a:br>
            <a:r>
              <a:rPr lang="es-MX" dirty="0">
                <a:solidFill>
                  <a:prstClr val="black"/>
                </a:solidFill>
                <a:latin typeface="Arial" panose="020B0604020202020204" pitchFamily="34" charset="0"/>
              </a:rPr>
              <a:t>• En caso de presentarse una interrupción en su aplicación, se reanuda hasta completar el número total de dosis indicadas.</a:t>
            </a:r>
          </a:p>
          <a:p>
            <a:pPr algn="just"/>
            <a:r>
              <a:rPr lang="es-MX" dirty="0">
                <a:solidFill>
                  <a:prstClr val="black"/>
                </a:solidFill>
                <a:latin typeface="Arial" panose="020B0604020202020204" pitchFamily="34" charset="0"/>
              </a:rPr>
              <a:t>Cuando se haya iniciado la aplicación de la vacuna y se observe simultáneamente al perro o al gato mordedor, la vacunación se suspenderá si al quinto día de observación el animal no muestra signos de rabia (no se aplica la siguiente dosis); la observación del animal se continúa hasta el décimo día.</a:t>
            </a:r>
            <a:endParaRPr lang="es-MX" dirty="0">
              <a:solidFill>
                <a:prstClr val="black"/>
              </a:solidFill>
            </a:endParaRPr>
          </a:p>
        </p:txBody>
      </p:sp>
      <p:pic>
        <p:nvPicPr>
          <p:cNvPr id="2" name="Imagen 1">
            <a:extLst>
              <a:ext uri="{FF2B5EF4-FFF2-40B4-BE49-F238E27FC236}">
                <a16:creationId xmlns:a16="http://schemas.microsoft.com/office/drawing/2014/main" id="{ABECBE4D-5C61-5469-547F-2D8C974510C0}"/>
              </a:ext>
            </a:extLst>
          </p:cNvPr>
          <p:cNvPicPr>
            <a:picLocks noChangeAspect="1"/>
          </p:cNvPicPr>
          <p:nvPr/>
        </p:nvPicPr>
        <p:blipFill>
          <a:blip r:embed="rId3"/>
          <a:srcRect l="8041" t="1919" r="6863" b="18164"/>
          <a:stretch/>
        </p:blipFill>
        <p:spPr>
          <a:xfrm>
            <a:off x="7473244" y="109284"/>
            <a:ext cx="4255913" cy="2410159"/>
          </a:xfrm>
          <a:prstGeom prst="rect">
            <a:avLst/>
          </a:prstGeom>
        </p:spPr>
      </p:pic>
      <p:pic>
        <p:nvPicPr>
          <p:cNvPr id="4" name="Imagen 3">
            <a:extLst>
              <a:ext uri="{FF2B5EF4-FFF2-40B4-BE49-F238E27FC236}">
                <a16:creationId xmlns:a16="http://schemas.microsoft.com/office/drawing/2014/main" id="{335052F2-0A26-72B1-E02E-742018B1ECCF}"/>
              </a:ext>
            </a:extLst>
          </p:cNvPr>
          <p:cNvPicPr>
            <a:picLocks noChangeAspect="1"/>
          </p:cNvPicPr>
          <p:nvPr/>
        </p:nvPicPr>
        <p:blipFill>
          <a:blip r:embed="rId4"/>
          <a:stretch>
            <a:fillRect/>
          </a:stretch>
        </p:blipFill>
        <p:spPr>
          <a:xfrm>
            <a:off x="7382933" y="3375039"/>
            <a:ext cx="4683773" cy="19270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946485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4BAF62-6C07-339B-29F6-B5C02EB5FDF8}"/>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768B1697-5348-1A3C-54AC-2C2C364083C0}"/>
              </a:ext>
            </a:extLst>
          </p:cNvPr>
          <p:cNvSpPr txBox="1"/>
          <p:nvPr/>
        </p:nvSpPr>
        <p:spPr>
          <a:xfrm>
            <a:off x="1284551" y="859133"/>
            <a:ext cx="8596490" cy="2031325"/>
          </a:xfrm>
          <a:prstGeom prst="rect">
            <a:avLst/>
          </a:prstGeom>
          <a:noFill/>
        </p:spPr>
        <p:txBody>
          <a:bodyPr wrap="square">
            <a:spAutoFit/>
          </a:bodyPr>
          <a:lstStyle/>
          <a:p>
            <a:r>
              <a:rPr lang="es-MX" b="1" dirty="0">
                <a:solidFill>
                  <a:prstClr val="black"/>
                </a:solidFill>
                <a:latin typeface="Arial" panose="020B0604020202020204" pitchFamily="34" charset="0"/>
              </a:rPr>
              <a:t>SI ES UNA EXPOSICIÓN GRAVE: La</a:t>
            </a:r>
            <a:r>
              <a:rPr lang="es-MX" dirty="0">
                <a:solidFill>
                  <a:prstClr val="black"/>
                </a:solidFill>
                <a:latin typeface="Arial" panose="020B0604020202020204" pitchFamily="34" charset="0"/>
              </a:rPr>
              <a:t> persona debe recibir adicionalmente a la vacuna, la inmunoglobulina de la rabia (IGR), al mismo tiempo que la primera dosis de a vacuna, para proveer una rápida protección que perdure hasta que la vacuna funcione</a:t>
            </a:r>
          </a:p>
          <a:p>
            <a:br>
              <a:rPr lang="es-MX" dirty="0">
                <a:solidFill>
                  <a:prstClr val="black"/>
                </a:solidFill>
              </a:rPr>
            </a:br>
            <a:r>
              <a:rPr lang="es-MX" dirty="0">
                <a:solidFill>
                  <a:prstClr val="black"/>
                </a:solidFill>
                <a:latin typeface="Arial" panose="020B0604020202020204" pitchFamily="34" charset="0"/>
              </a:rPr>
              <a:t>Las personas que han recibido tratamiento: completo pre o posexposición (tres o más dosis de vacuna antirrábica), no deben recibir IGR ante una nueva exposición</a:t>
            </a:r>
            <a:endParaRPr lang="es-MX" dirty="0">
              <a:solidFill>
                <a:prstClr val="black"/>
              </a:solidFill>
            </a:endParaRPr>
          </a:p>
        </p:txBody>
      </p:sp>
      <p:pic>
        <p:nvPicPr>
          <p:cNvPr id="2" name="Imagen 1">
            <a:extLst>
              <a:ext uri="{FF2B5EF4-FFF2-40B4-BE49-F238E27FC236}">
                <a16:creationId xmlns:a16="http://schemas.microsoft.com/office/drawing/2014/main" id="{C2C1BC04-C3CA-CD6A-5475-1A2D35967ACB}"/>
              </a:ext>
            </a:extLst>
          </p:cNvPr>
          <p:cNvPicPr>
            <a:picLocks noChangeAspect="1"/>
          </p:cNvPicPr>
          <p:nvPr/>
        </p:nvPicPr>
        <p:blipFill>
          <a:blip r:embed="rId3"/>
          <a:stretch>
            <a:fillRect/>
          </a:stretch>
        </p:blipFill>
        <p:spPr>
          <a:xfrm>
            <a:off x="3997147" y="3166236"/>
            <a:ext cx="2922942" cy="2922942"/>
          </a:xfrm>
          <a:prstGeom prst="rect">
            <a:avLst/>
          </a:prstGeom>
        </p:spPr>
      </p:pic>
    </p:spTree>
    <p:extLst>
      <p:ext uri="{BB962C8B-B14F-4D97-AF65-F5344CB8AC3E}">
        <p14:creationId xmlns:p14="http://schemas.microsoft.com/office/powerpoint/2010/main" val="27385896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descr="Rabia Protocolo 2 Algoritmo | PDF">
            <a:extLst>
              <a:ext uri="{FF2B5EF4-FFF2-40B4-BE49-F238E27FC236}">
                <a16:creationId xmlns:a16="http://schemas.microsoft.com/office/drawing/2014/main" id="{08C9EE83-2432-39AC-5707-AA97B0C72A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1156" y="170083"/>
            <a:ext cx="9516533" cy="6517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3993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0B83A5B-AD91-E13B-82C2-7F92A2B8B70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0ECFAE25-6AC2-91AC-0A7F-BB166905697C}"/>
              </a:ext>
            </a:extLst>
          </p:cNvPr>
          <p:cNvSpPr txBox="1"/>
          <p:nvPr/>
        </p:nvSpPr>
        <p:spPr>
          <a:xfrm>
            <a:off x="1219200" y="663012"/>
            <a:ext cx="9392356" cy="5078313"/>
          </a:xfrm>
          <a:prstGeom prst="rect">
            <a:avLst/>
          </a:prstGeom>
          <a:noFill/>
        </p:spPr>
        <p:txBody>
          <a:bodyPr wrap="square">
            <a:spAutoFit/>
          </a:bodyPr>
          <a:lstStyle/>
          <a:p>
            <a:r>
              <a:rPr lang="es-MX" b="1" dirty="0">
                <a:solidFill>
                  <a:prstClr val="black"/>
                </a:solidFill>
                <a:latin typeface="Arial" panose="020B0604020202020204" pitchFamily="34" charset="0"/>
              </a:rPr>
              <a:t>Refuerzos de vacuna: depende del tiempo transcurrido entre el tratamiento completo recibido (pre o posexposición) y la nueva exposición que amerite tratamiento.</a:t>
            </a:r>
          </a:p>
          <a:p>
            <a:br>
              <a:rPr lang="es-MX" dirty="0">
                <a:solidFill>
                  <a:prstClr val="black"/>
                </a:solidFill>
              </a:rPr>
            </a:br>
            <a:r>
              <a:rPr lang="es-MX" dirty="0">
                <a:solidFill>
                  <a:prstClr val="black"/>
                </a:solidFill>
                <a:latin typeface="Arial" panose="020B0604020202020204" pitchFamily="34" charset="0"/>
              </a:rPr>
              <a:t>• Si el período transcurrido es menor de un año a partir de la última dosis, se aplica una dosis cuando la exposición ha sido leve y tres dosis los días 0, 7 y 28 cuando la exposición ha sido grave.</a:t>
            </a:r>
          </a:p>
          <a:p>
            <a:r>
              <a:rPr lang="es-MX" dirty="0">
                <a:solidFill>
                  <a:prstClr val="black"/>
                </a:solidFill>
                <a:latin typeface="Arial" panose="020B0604020202020204" pitchFamily="34" charset="0"/>
              </a:rPr>
              <a:t>• Si el período transcurrido es mayor de un año a partir de la última dosis, tanto para exposición leve como para exposición grave, se aplican tres  dosis de vacuna los días 0, 7 y 28.</a:t>
            </a:r>
            <a:br>
              <a:rPr lang="es-MX" dirty="0">
                <a:solidFill>
                  <a:prstClr val="black"/>
                </a:solidFill>
              </a:rPr>
            </a:br>
            <a:r>
              <a:rPr lang="es-MX" dirty="0">
                <a:solidFill>
                  <a:prstClr val="black"/>
                </a:solidFill>
                <a:latin typeface="Arial" panose="020B0604020202020204" pitchFamily="34" charset="0"/>
              </a:rPr>
              <a:t>• Si por abandono u otra causa el paciente recibió una o dos dosis de vacuna, ante una nueva exposición que amerite tratamiento, debe recibir inmunización completa posexposición y si es necesario, la administración de suero antirrábico.</a:t>
            </a:r>
          </a:p>
          <a:p>
            <a:br>
              <a:rPr lang="es-MX" dirty="0">
                <a:solidFill>
                  <a:prstClr val="black"/>
                </a:solidFill>
              </a:rPr>
            </a:br>
            <a:r>
              <a:rPr lang="es-MX" dirty="0">
                <a:solidFill>
                  <a:prstClr val="black"/>
                </a:solidFill>
                <a:latin typeface="Arial" panose="020B0604020202020204" pitchFamily="34" charset="0"/>
              </a:rPr>
              <a:t>• Si se trata de personas que por razón de su oficio se encuentran expuestas permanentemente al virus rábico (personal de laboratorio, bioterios, centros de zoonosis, control de murciélagos, entre otros), deben recibir un refuerzo, un año después de la primera vacunación.</a:t>
            </a:r>
            <a:endParaRPr lang="es-MX" dirty="0">
              <a:solidFill>
                <a:prstClr val="black"/>
              </a:solidFill>
            </a:endParaRPr>
          </a:p>
        </p:txBody>
      </p:sp>
    </p:spTree>
    <p:extLst>
      <p:ext uri="{BB962C8B-B14F-4D97-AF65-F5344CB8AC3E}">
        <p14:creationId xmlns:p14="http://schemas.microsoft.com/office/powerpoint/2010/main" val="737725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32F678F-49F0-4757-49B0-5E23B2176D7E}"/>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E2C94EE-DF9D-7321-9CBF-F54D2FEBE0BE}"/>
              </a:ext>
            </a:extLst>
          </p:cNvPr>
          <p:cNvSpPr txBox="1"/>
          <p:nvPr/>
        </p:nvSpPr>
        <p:spPr>
          <a:xfrm>
            <a:off x="496711" y="426789"/>
            <a:ext cx="8286044" cy="923330"/>
          </a:xfrm>
          <a:prstGeom prst="rect">
            <a:avLst/>
          </a:prstGeom>
          <a:noFill/>
        </p:spPr>
        <p:txBody>
          <a:bodyPr wrap="square">
            <a:spAutoFit/>
          </a:bodyPr>
          <a:lstStyle/>
          <a:p>
            <a:pPr algn="ctr"/>
            <a:r>
              <a:rPr lang="es-MX" b="1" dirty="0">
                <a:solidFill>
                  <a:prstClr val="black"/>
                </a:solidFill>
                <a:latin typeface="Arial" panose="020B0604020202020204" pitchFamily="34" charset="0"/>
              </a:rPr>
              <a:t>SUEROS HOMÓLOGOS O INMUNO-</a:t>
            </a:r>
            <a:br>
              <a:rPr lang="es-MX" b="1" dirty="0">
                <a:solidFill>
                  <a:prstClr val="black"/>
                </a:solidFill>
              </a:rPr>
            </a:br>
            <a:r>
              <a:rPr lang="es-MX" b="1" dirty="0">
                <a:solidFill>
                  <a:prstClr val="black"/>
                </a:solidFill>
                <a:latin typeface="Arial" panose="020B0604020202020204" pitchFamily="34" charset="0"/>
              </a:rPr>
              <a:t>GLOBULINAS (IG</a:t>
            </a:r>
            <a:r>
              <a:rPr lang="es-MX" dirty="0">
                <a:solidFill>
                  <a:prstClr val="black"/>
                </a:solidFill>
                <a:latin typeface="Arial" panose="020B0604020202020204" pitchFamily="34" charset="0"/>
              </a:rPr>
              <a:t>)</a:t>
            </a:r>
            <a:br>
              <a:rPr lang="es-MX" dirty="0">
                <a:solidFill>
                  <a:prstClr val="black"/>
                </a:solidFill>
              </a:rPr>
            </a:br>
            <a:endParaRPr lang="es-MX" dirty="0">
              <a:solidFill>
                <a:prstClr val="black"/>
              </a:solidFill>
            </a:endParaRPr>
          </a:p>
        </p:txBody>
      </p:sp>
      <p:sp>
        <p:nvSpPr>
          <p:cNvPr id="4" name="CuadroTexto 3">
            <a:extLst>
              <a:ext uri="{FF2B5EF4-FFF2-40B4-BE49-F238E27FC236}">
                <a16:creationId xmlns:a16="http://schemas.microsoft.com/office/drawing/2014/main" id="{AE7AF369-DC63-C876-9A36-3FB41BE5F6A9}"/>
              </a:ext>
            </a:extLst>
          </p:cNvPr>
          <p:cNvSpPr txBox="1"/>
          <p:nvPr/>
        </p:nvSpPr>
        <p:spPr>
          <a:xfrm>
            <a:off x="869244" y="1350119"/>
            <a:ext cx="6389511" cy="4801314"/>
          </a:xfrm>
          <a:prstGeom prst="rect">
            <a:avLst/>
          </a:prstGeom>
          <a:noFill/>
        </p:spPr>
        <p:txBody>
          <a:bodyPr wrap="square">
            <a:spAutoFit/>
          </a:bodyPr>
          <a:lstStyle/>
          <a:p>
            <a:r>
              <a:rPr lang="es-MX" b="1" dirty="0">
                <a:solidFill>
                  <a:prstClr val="black"/>
                </a:solidFill>
                <a:latin typeface="Arial" panose="020B0604020202020204" pitchFamily="34" charset="0"/>
              </a:rPr>
              <a:t>Inmunoglobulina antirrábica humana (IGR</a:t>
            </a:r>
            <a:r>
              <a:rPr lang="es-MX" dirty="0">
                <a:solidFill>
                  <a:prstClr val="black"/>
                </a:solidFill>
                <a:latin typeface="Arial" panose="020B0604020202020204" pitchFamily="34" charset="0"/>
              </a:rPr>
              <a:t>)</a:t>
            </a:r>
            <a:br>
              <a:rPr lang="es-MX" dirty="0">
                <a:solidFill>
                  <a:prstClr val="black"/>
                </a:solidFill>
              </a:rPr>
            </a:br>
            <a:br>
              <a:rPr lang="es-MX" dirty="0">
                <a:solidFill>
                  <a:prstClr val="black"/>
                </a:solidFill>
              </a:rPr>
            </a:br>
            <a:r>
              <a:rPr lang="es-MX" dirty="0">
                <a:solidFill>
                  <a:prstClr val="black"/>
                </a:solidFill>
                <a:latin typeface="Arial" panose="020B0604020202020204" pitchFamily="34" charset="0"/>
              </a:rPr>
              <a:t>• De acuerdo a la guía de manejo de exposición a rabia del INS, la inmunoglobulina antirrábica está  indicada en personas con exposición grave a los virus de la rabia, y no vacunados ni sensibilizados previamente.</a:t>
            </a:r>
          </a:p>
          <a:p>
            <a:pPr algn="just"/>
            <a:br>
              <a:rPr lang="es-MX" dirty="0">
                <a:solidFill>
                  <a:prstClr val="black"/>
                </a:solidFill>
              </a:rPr>
            </a:br>
            <a:r>
              <a:rPr lang="es-MX" dirty="0">
                <a:solidFill>
                  <a:prstClr val="black"/>
                </a:solidFill>
                <a:latin typeface="Arial" panose="020B0604020202020204" pitchFamily="34" charset="0"/>
              </a:rPr>
              <a:t>•Inmunoglobulina antirrábica humana homóloga, </a:t>
            </a:r>
            <a:br>
              <a:rPr lang="es-MX" dirty="0">
                <a:solidFill>
                  <a:prstClr val="black"/>
                </a:solidFill>
              </a:rPr>
            </a:br>
            <a:r>
              <a:rPr lang="es-MX" dirty="0">
                <a:solidFill>
                  <a:prstClr val="black"/>
                </a:solidFill>
                <a:latin typeface="Arial" panose="020B0604020202020204" pitchFamily="34" charset="0"/>
              </a:rPr>
              <a:t>se obtiene de un grupo de donantes que hayan </a:t>
            </a:r>
            <a:br>
              <a:rPr lang="es-MX" dirty="0">
                <a:solidFill>
                  <a:prstClr val="black"/>
                </a:solidFill>
              </a:rPr>
            </a:br>
            <a:r>
              <a:rPr lang="es-MX" dirty="0">
                <a:solidFill>
                  <a:prstClr val="black"/>
                </a:solidFill>
                <a:latin typeface="Arial" panose="020B0604020202020204" pitchFamily="34" charset="0"/>
              </a:rPr>
              <a:t>recibido vacuna antirrábica antes o después de la </a:t>
            </a:r>
            <a:br>
              <a:rPr lang="es-MX" dirty="0">
                <a:solidFill>
                  <a:prstClr val="black"/>
                </a:solidFill>
              </a:rPr>
            </a:br>
            <a:r>
              <a:rPr lang="es-MX" dirty="0">
                <a:solidFill>
                  <a:prstClr val="black"/>
                </a:solidFill>
                <a:latin typeface="Arial" panose="020B0604020202020204" pitchFamily="34" charset="0"/>
              </a:rPr>
              <a:t>exposición y que han desarrollado un alto título </a:t>
            </a:r>
            <a:br>
              <a:rPr lang="es-MX" dirty="0">
                <a:solidFill>
                  <a:prstClr val="black"/>
                </a:solidFill>
              </a:rPr>
            </a:br>
            <a:r>
              <a:rPr lang="es-MX" dirty="0">
                <a:solidFill>
                  <a:prstClr val="black"/>
                </a:solidFill>
                <a:latin typeface="Arial" panose="020B0604020202020204" pitchFamily="34" charset="0"/>
              </a:rPr>
              <a:t>de anticuerpos. </a:t>
            </a:r>
          </a:p>
          <a:p>
            <a:pPr algn="just"/>
            <a:endParaRPr lang="es-MX" dirty="0">
              <a:solidFill>
                <a:prstClr val="black"/>
              </a:solidFill>
              <a:latin typeface="Arial" panose="020B0604020202020204" pitchFamily="34" charset="0"/>
            </a:endParaRPr>
          </a:p>
          <a:p>
            <a:pPr algn="just"/>
            <a:r>
              <a:rPr lang="es-MX" dirty="0">
                <a:solidFill>
                  <a:prstClr val="black"/>
                </a:solidFill>
                <a:latin typeface="Arial" panose="020B0604020202020204" pitchFamily="34" charset="0"/>
              </a:rPr>
              <a:t>Disponible comercialmente, se presenta en frascos de 2, 5 y 10 ml que contienen 150 UI/ml. </a:t>
            </a:r>
            <a:br>
              <a:rPr lang="es-MX" dirty="0">
                <a:solidFill>
                  <a:prstClr val="black"/>
                </a:solidFill>
              </a:rPr>
            </a:br>
            <a:r>
              <a:rPr lang="es-MX" dirty="0">
                <a:solidFill>
                  <a:prstClr val="black"/>
                </a:solidFill>
                <a:latin typeface="Arial" panose="020B0604020202020204" pitchFamily="34" charset="0"/>
              </a:rPr>
              <a:t>• Se administra con uso simultáneo de inmunoprofilaxis activa (vacuna)</a:t>
            </a:r>
            <a:endParaRPr lang="es-MX" dirty="0">
              <a:solidFill>
                <a:prstClr val="black"/>
              </a:solidFill>
            </a:endParaRPr>
          </a:p>
        </p:txBody>
      </p:sp>
      <p:pic>
        <p:nvPicPr>
          <p:cNvPr id="1026" name="Picture 2" descr="ARCSA emite alerta por circulación de vacunas antirrábicas falsificadas">
            <a:extLst>
              <a:ext uri="{FF2B5EF4-FFF2-40B4-BE49-F238E27FC236}">
                <a16:creationId xmlns:a16="http://schemas.microsoft.com/office/drawing/2014/main" id="{27FDFDFF-8019-C343-4FB7-C343D1AAAC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4130" y="2050046"/>
            <a:ext cx="4475338" cy="2508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8003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D0B65DD-D3D9-DB41-CAE2-2200E42BEEF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0693C52-E9CC-63B7-4596-0EA1F79B23BD}"/>
              </a:ext>
            </a:extLst>
          </p:cNvPr>
          <p:cNvSpPr txBox="1"/>
          <p:nvPr/>
        </p:nvSpPr>
        <p:spPr>
          <a:xfrm>
            <a:off x="711200" y="517099"/>
            <a:ext cx="5384800" cy="5078313"/>
          </a:xfrm>
          <a:prstGeom prst="rect">
            <a:avLst/>
          </a:prstGeom>
          <a:noFill/>
        </p:spPr>
        <p:txBody>
          <a:bodyPr wrap="square">
            <a:spAutoFit/>
          </a:bodyPr>
          <a:lstStyle/>
          <a:p>
            <a:r>
              <a:rPr lang="es-MX" b="1" dirty="0">
                <a:solidFill>
                  <a:prstClr val="black"/>
                </a:solidFill>
                <a:latin typeface="Arial" panose="020B0604020202020204" pitchFamily="34" charset="0"/>
              </a:rPr>
              <a:t>ESQUEMA DE APLICACIÓN</a:t>
            </a:r>
          </a:p>
          <a:p>
            <a:pPr algn="just"/>
            <a:br>
              <a:rPr lang="es-MX" dirty="0">
                <a:solidFill>
                  <a:prstClr val="black"/>
                </a:solidFill>
              </a:rPr>
            </a:br>
            <a:r>
              <a:rPr lang="es-MX" dirty="0">
                <a:solidFill>
                  <a:prstClr val="black"/>
                </a:solidFill>
                <a:latin typeface="Arial" panose="020B0604020202020204" pitchFamily="34" charset="0"/>
              </a:rPr>
              <a:t>• La aplicación de la IGR debe hacerse lo más </a:t>
            </a:r>
            <a:br>
              <a:rPr lang="es-MX" dirty="0">
                <a:solidFill>
                  <a:prstClr val="black"/>
                </a:solidFill>
              </a:rPr>
            </a:br>
            <a:r>
              <a:rPr lang="es-MX" dirty="0">
                <a:solidFill>
                  <a:prstClr val="black"/>
                </a:solidFill>
                <a:latin typeface="Arial" panose="020B0604020202020204" pitchFamily="34" charset="0"/>
              </a:rPr>
              <a:t>pronto posible después de la exposición grave.</a:t>
            </a:r>
            <a:br>
              <a:rPr lang="es-MX" dirty="0">
                <a:solidFill>
                  <a:prstClr val="black"/>
                </a:solidFill>
              </a:rPr>
            </a:br>
            <a:r>
              <a:rPr lang="es-MX" dirty="0">
                <a:solidFill>
                  <a:prstClr val="black"/>
                </a:solidFill>
                <a:latin typeface="Arial" panose="020B0604020202020204" pitchFamily="34" charset="0"/>
              </a:rPr>
              <a:t>• Si ante una exposición grave, por alguna razón el </a:t>
            </a:r>
            <a:br>
              <a:rPr lang="es-MX" dirty="0">
                <a:solidFill>
                  <a:prstClr val="black"/>
                </a:solidFill>
              </a:rPr>
            </a:br>
            <a:r>
              <a:rPr lang="es-MX" dirty="0">
                <a:solidFill>
                  <a:prstClr val="black"/>
                </a:solidFill>
                <a:latin typeface="Arial" panose="020B0604020202020204" pitchFamily="34" charset="0"/>
              </a:rPr>
              <a:t>suero no se aplicó simultáneamente con el inicio del esquema de vacunación, se podrá aplicar hasta el 7 día de iniciada la vacunación; nunca se debe aplicar después de la tercera dosis de vacuna.</a:t>
            </a:r>
          </a:p>
          <a:p>
            <a:br>
              <a:rPr lang="es-MX" dirty="0">
                <a:solidFill>
                  <a:prstClr val="black"/>
                </a:solidFill>
              </a:rPr>
            </a:br>
            <a:r>
              <a:rPr lang="es-MX" dirty="0">
                <a:solidFill>
                  <a:prstClr val="black"/>
                </a:solidFill>
                <a:latin typeface="Arial" panose="020B0604020202020204" pitchFamily="34" charset="0"/>
              </a:rPr>
              <a:t>• Debe aplicarse simultáneamente con la primera dosis de vacuna inactivada de rabia.</a:t>
            </a:r>
          </a:p>
          <a:p>
            <a:br>
              <a:rPr lang="es-MX" dirty="0">
                <a:solidFill>
                  <a:prstClr val="black"/>
                </a:solidFill>
              </a:rPr>
            </a:br>
            <a:r>
              <a:rPr lang="es-MX" dirty="0">
                <a:solidFill>
                  <a:prstClr val="black"/>
                </a:solidFill>
                <a:latin typeface="Arial" panose="020B0604020202020204" pitchFamily="34" charset="0"/>
              </a:rPr>
              <a:t>• Inmunoglobulina antirrábica humana homóloga. </a:t>
            </a:r>
            <a:r>
              <a:rPr lang="es-MX" dirty="0">
                <a:solidFill>
                  <a:prstClr val="black"/>
                </a:solidFill>
                <a:latin typeface="Courier New" panose="02070309020205020404" pitchFamily="49" charset="0"/>
              </a:rPr>
              <a:t>»</a:t>
            </a:r>
            <a:r>
              <a:rPr lang="es-MX" dirty="0">
                <a:solidFill>
                  <a:prstClr val="black"/>
                </a:solidFill>
                <a:latin typeface="Arial" panose="020B0604020202020204" pitchFamily="34" charset="0"/>
              </a:rPr>
              <a:t>No requiere para su aplicación realizar pruebas de sensibilidad; </a:t>
            </a:r>
            <a:r>
              <a:rPr lang="es-MX" dirty="0">
                <a:solidFill>
                  <a:prstClr val="black"/>
                </a:solidFill>
                <a:latin typeface="Courier New" panose="02070309020205020404" pitchFamily="49" charset="0"/>
              </a:rPr>
              <a:t>»</a:t>
            </a:r>
          </a:p>
          <a:p>
            <a:endParaRPr lang="es-MX" dirty="0">
              <a:solidFill>
                <a:prstClr val="black"/>
              </a:solidFill>
              <a:latin typeface="Courier New" panose="02070309020205020404" pitchFamily="49" charset="0"/>
            </a:endParaRPr>
          </a:p>
        </p:txBody>
      </p:sp>
      <p:sp>
        <p:nvSpPr>
          <p:cNvPr id="4" name="CuadroTexto 3">
            <a:extLst>
              <a:ext uri="{FF2B5EF4-FFF2-40B4-BE49-F238E27FC236}">
                <a16:creationId xmlns:a16="http://schemas.microsoft.com/office/drawing/2014/main" id="{B82FF158-028F-0DAA-205E-288CB9DEDF76}"/>
              </a:ext>
            </a:extLst>
          </p:cNvPr>
          <p:cNvSpPr txBox="1"/>
          <p:nvPr/>
        </p:nvSpPr>
        <p:spPr>
          <a:xfrm>
            <a:off x="7066843" y="951974"/>
            <a:ext cx="4651024" cy="1477328"/>
          </a:xfrm>
          <a:prstGeom prst="rect">
            <a:avLst/>
          </a:prstGeom>
          <a:noFill/>
        </p:spPr>
        <p:txBody>
          <a:bodyPr wrap="square">
            <a:spAutoFit/>
          </a:bodyPr>
          <a:lstStyle/>
          <a:p>
            <a:pPr algn="just"/>
            <a:r>
              <a:rPr lang="es-MX" dirty="0">
                <a:solidFill>
                  <a:prstClr val="black"/>
                </a:solidFill>
                <a:latin typeface="Arial" panose="020B0604020202020204" pitchFamily="34" charset="0"/>
              </a:rPr>
              <a:t>Dosis y vía de administración: 20 UI/kg de </a:t>
            </a:r>
            <a:br>
              <a:rPr lang="es-MX" dirty="0">
                <a:solidFill>
                  <a:prstClr val="black"/>
                </a:solidFill>
              </a:rPr>
            </a:br>
            <a:r>
              <a:rPr lang="es-MX" dirty="0">
                <a:solidFill>
                  <a:prstClr val="black"/>
                </a:solidFill>
                <a:latin typeface="Arial" panose="020B0604020202020204" pitchFamily="34" charset="0"/>
              </a:rPr>
              <a:t>peso, intramuscular, en un sitio diferente al de la vacuna, según prescripción médica.</a:t>
            </a:r>
            <a:br>
              <a:rPr lang="es-MX" dirty="0">
                <a:solidFill>
                  <a:prstClr val="black"/>
                </a:solidFill>
              </a:rPr>
            </a:br>
            <a:r>
              <a:rPr lang="es-MX" dirty="0">
                <a:solidFill>
                  <a:prstClr val="black"/>
                </a:solidFill>
                <a:latin typeface="Arial" panose="020B0604020202020204" pitchFamily="34" charset="0"/>
              </a:rPr>
              <a:t>• Conservación y almacenamiento: en refrigeración entre +2° C y +8° C</a:t>
            </a:r>
            <a:endParaRPr lang="es-MX" dirty="0">
              <a:solidFill>
                <a:prstClr val="black"/>
              </a:solidFill>
            </a:endParaRPr>
          </a:p>
        </p:txBody>
      </p:sp>
      <p:pic>
        <p:nvPicPr>
          <p:cNvPr id="5" name="Imagen 4">
            <a:extLst>
              <a:ext uri="{FF2B5EF4-FFF2-40B4-BE49-F238E27FC236}">
                <a16:creationId xmlns:a16="http://schemas.microsoft.com/office/drawing/2014/main" id="{495C9479-35F9-1828-C959-5EE1548BC62A}"/>
              </a:ext>
            </a:extLst>
          </p:cNvPr>
          <p:cNvPicPr>
            <a:picLocks noChangeAspect="1"/>
          </p:cNvPicPr>
          <p:nvPr/>
        </p:nvPicPr>
        <p:blipFill>
          <a:blip r:embed="rId3"/>
          <a:stretch>
            <a:fillRect/>
          </a:stretch>
        </p:blipFill>
        <p:spPr>
          <a:xfrm>
            <a:off x="7745195" y="2810932"/>
            <a:ext cx="3456560" cy="2302933"/>
          </a:xfrm>
          <a:prstGeom prst="rect">
            <a:avLst/>
          </a:prstGeom>
          <a:ln>
            <a:noFill/>
          </a:ln>
          <a:effectLst>
            <a:softEdge rad="112500"/>
          </a:effectLst>
        </p:spPr>
      </p:pic>
    </p:spTree>
    <p:extLst>
      <p:ext uri="{BB962C8B-B14F-4D97-AF65-F5344CB8AC3E}">
        <p14:creationId xmlns:p14="http://schemas.microsoft.com/office/powerpoint/2010/main" val="6881472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p:cNvSpPr/>
          <p:nvPr/>
        </p:nvSpPr>
        <p:spPr>
          <a:xfrm>
            <a:off x="2160086" y="2145402"/>
            <a:ext cx="7848600" cy="1570037"/>
          </a:xfrm>
          <a:prstGeom prst="rect">
            <a:avLst/>
          </a:prstGeom>
        </p:spPr>
        <p:txBody>
          <a:bodyPr>
            <a:spAutoFit/>
          </a:bodyPr>
          <a:lstStyle/>
          <a:p>
            <a:pPr algn="ctr">
              <a:defRPr/>
            </a:pPr>
            <a:r>
              <a:rPr lang="es-CO" sz="3200" b="1" dirty="0">
                <a:solidFill>
                  <a:schemeClr val="accent1">
                    <a:lumMod val="75000"/>
                  </a:schemeClr>
                </a:solidFill>
              </a:rPr>
              <a:t>ASPECTOS TÉCNICOS Y CLÍNICOS DE LOS EVENTOS ADVERSOS POSTERIORES A LA VACUNACION O INMUNIZACIÓN (EAPV)</a:t>
            </a:r>
            <a:endParaRPr lang="es-MX" altLang="es-CO" sz="3200" b="1" dirty="0">
              <a:solidFill>
                <a:schemeClr val="accent1">
                  <a:lumMod val="75000"/>
                </a:schemeClr>
              </a:solidFill>
              <a:latin typeface="Century Gothic" panose="020B0502020202020204" pitchFamily="34" charset="0"/>
              <a:cs typeface="Century Gothic" panose="020B0502020202020204" pitchFamily="34" charset="0"/>
            </a:endParaRPr>
          </a:p>
        </p:txBody>
      </p:sp>
      <p:pic>
        <p:nvPicPr>
          <p:cNvPr id="3" name="Image 215" descr="Imagen"/>
          <p:cNvPicPr/>
          <p:nvPr/>
        </p:nvPicPr>
        <p:blipFill>
          <a:blip r:embed="rId3" cstate="print"/>
          <a:stretch>
            <a:fillRect/>
          </a:stretch>
        </p:blipFill>
        <p:spPr>
          <a:xfrm>
            <a:off x="491306" y="2012369"/>
            <a:ext cx="1668780" cy="3406140"/>
          </a:xfrm>
          <a:prstGeom prst="rect">
            <a:avLst/>
          </a:prstGeom>
        </p:spPr>
      </p:pic>
    </p:spTree>
    <p:extLst>
      <p:ext uri="{BB962C8B-B14F-4D97-AF65-F5344CB8AC3E}">
        <p14:creationId xmlns:p14="http://schemas.microsoft.com/office/powerpoint/2010/main" val="6812932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txBox="1">
            <a:spLocks/>
          </p:cNvSpPr>
          <p:nvPr/>
        </p:nvSpPr>
        <p:spPr>
          <a:xfrm>
            <a:off x="1553627" y="349117"/>
            <a:ext cx="7886700" cy="846137"/>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s-CO" b="1" dirty="0">
                <a:solidFill>
                  <a:schemeClr val="accent1">
                    <a:lumMod val="50000"/>
                  </a:schemeClr>
                </a:solidFill>
              </a:rPr>
              <a:t>MANEJO DE EAPV</a:t>
            </a:r>
          </a:p>
        </p:txBody>
      </p:sp>
      <p:sp>
        <p:nvSpPr>
          <p:cNvPr id="3" name="Rectangle 3"/>
          <p:cNvSpPr txBox="1">
            <a:spLocks noChangeArrowheads="1"/>
          </p:cNvSpPr>
          <p:nvPr/>
        </p:nvSpPr>
        <p:spPr>
          <a:xfrm>
            <a:off x="1995085" y="1123569"/>
            <a:ext cx="7710775" cy="121744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lang="es-ES" sz="2000" dirty="0"/>
              <a:t>Cualquier trastorno, síndrome, signo, síntoma o rumor que puede o no ser causado por el proceso de </a:t>
            </a:r>
            <a:r>
              <a:rPr lang="es-ES" sz="2000" dirty="0" err="1"/>
              <a:t>vacunacion</a:t>
            </a:r>
            <a:r>
              <a:rPr lang="es-ES" sz="2000" dirty="0"/>
              <a:t> o </a:t>
            </a:r>
            <a:r>
              <a:rPr lang="es-CO" sz="2000" dirty="0"/>
              <a:t>inmunización y que ocurre posterior a la aplicación de una vacuna</a:t>
            </a:r>
            <a:endParaRPr lang="es-ES_tradnl" sz="2000" dirty="0">
              <a:solidFill>
                <a:schemeClr val="accent1">
                  <a:lumMod val="75000"/>
                </a:schemeClr>
              </a:solidFill>
              <a:latin typeface="Arial" panose="020B0604020202020204" pitchFamily="34" charset="0"/>
            </a:endParaRPr>
          </a:p>
        </p:txBody>
      </p:sp>
      <p:graphicFrame>
        <p:nvGraphicFramePr>
          <p:cNvPr id="4" name="Diagrama 3"/>
          <p:cNvGraphicFramePr/>
          <p:nvPr>
            <p:extLst>
              <p:ext uri="{D42A27DB-BD31-4B8C-83A1-F6EECF244321}">
                <p14:modId xmlns:p14="http://schemas.microsoft.com/office/powerpoint/2010/main" val="1546311017"/>
              </p:ext>
            </p:extLst>
          </p:nvPr>
        </p:nvGraphicFramePr>
        <p:xfrm>
          <a:off x="1222872" y="2313543"/>
          <a:ext cx="8813494" cy="43012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83278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txBox="1">
            <a:spLocks/>
          </p:cNvSpPr>
          <p:nvPr/>
        </p:nvSpPr>
        <p:spPr>
          <a:xfrm>
            <a:off x="2804654" y="607496"/>
            <a:ext cx="6334125" cy="509588"/>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s-CO" sz="3200" b="1" dirty="0">
                <a:solidFill>
                  <a:schemeClr val="accent1">
                    <a:lumMod val="75000"/>
                  </a:schemeClr>
                </a:solidFill>
              </a:rPr>
              <a:t>CLASIFICACION DE LOS EAPV leves</a:t>
            </a:r>
            <a:endParaRPr lang="es-ES" sz="3200" b="1" dirty="0">
              <a:solidFill>
                <a:schemeClr val="accent1">
                  <a:lumMod val="75000"/>
                </a:schemeClr>
              </a:solidFill>
            </a:endParaRPr>
          </a:p>
        </p:txBody>
      </p:sp>
      <p:graphicFrame>
        <p:nvGraphicFramePr>
          <p:cNvPr id="3" name="Tabla 2"/>
          <p:cNvGraphicFramePr>
            <a:graphicFrameLocks noGrp="1"/>
          </p:cNvGraphicFramePr>
          <p:nvPr>
            <p:extLst>
              <p:ext uri="{D42A27DB-BD31-4B8C-83A1-F6EECF244321}">
                <p14:modId xmlns:p14="http://schemas.microsoft.com/office/powerpoint/2010/main" val="2933670014"/>
              </p:ext>
            </p:extLst>
          </p:nvPr>
        </p:nvGraphicFramePr>
        <p:xfrm>
          <a:off x="2324003" y="1883883"/>
          <a:ext cx="8847101" cy="2375372"/>
        </p:xfrm>
        <a:graphic>
          <a:graphicData uri="http://schemas.openxmlformats.org/drawingml/2006/table">
            <a:tbl>
              <a:tblPr/>
              <a:tblGrid>
                <a:gridCol w="2986781">
                  <a:extLst>
                    <a:ext uri="{9D8B030D-6E8A-4147-A177-3AD203B41FA5}">
                      <a16:colId xmlns:a16="http://schemas.microsoft.com/office/drawing/2014/main" val="20000"/>
                    </a:ext>
                  </a:extLst>
                </a:gridCol>
                <a:gridCol w="1755265">
                  <a:extLst>
                    <a:ext uri="{9D8B030D-6E8A-4147-A177-3AD203B41FA5}">
                      <a16:colId xmlns:a16="http://schemas.microsoft.com/office/drawing/2014/main" val="20001"/>
                    </a:ext>
                  </a:extLst>
                </a:gridCol>
                <a:gridCol w="877633">
                  <a:extLst>
                    <a:ext uri="{9D8B030D-6E8A-4147-A177-3AD203B41FA5}">
                      <a16:colId xmlns:a16="http://schemas.microsoft.com/office/drawing/2014/main" val="20002"/>
                    </a:ext>
                  </a:extLst>
                </a:gridCol>
                <a:gridCol w="1174895">
                  <a:extLst>
                    <a:ext uri="{9D8B030D-6E8A-4147-A177-3AD203B41FA5}">
                      <a16:colId xmlns:a16="http://schemas.microsoft.com/office/drawing/2014/main" val="20003"/>
                    </a:ext>
                  </a:extLst>
                </a:gridCol>
                <a:gridCol w="2052527">
                  <a:extLst>
                    <a:ext uri="{9D8B030D-6E8A-4147-A177-3AD203B41FA5}">
                      <a16:colId xmlns:a16="http://schemas.microsoft.com/office/drawing/2014/main" val="20004"/>
                    </a:ext>
                  </a:extLst>
                </a:gridCol>
              </a:tblGrid>
              <a:tr h="1062199">
                <a:tc>
                  <a:txBody>
                    <a:bodyPr/>
                    <a:lstStyle/>
                    <a:p>
                      <a:pPr algn="ctr" fontAlgn="ctr"/>
                      <a:r>
                        <a:rPr lang="es-ES" sz="1400" b="0" i="0" u="none" strike="noStrike" dirty="0">
                          <a:solidFill>
                            <a:srgbClr val="000000"/>
                          </a:solidFill>
                          <a:effectLst/>
                          <a:latin typeface="Calibri" panose="020F0502020204030204" pitchFamily="34" charset="0"/>
                        </a:rPr>
                        <a:t>VACUNA</a:t>
                      </a:r>
                    </a:p>
                  </a:txBody>
                  <a:tcPr marL="7571" marR="7571" marT="75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b"/>
                      <a:r>
                        <a:rPr lang="es-ES" sz="1400" b="0" i="0" u="none" strike="noStrike">
                          <a:solidFill>
                            <a:srgbClr val="000000"/>
                          </a:solidFill>
                          <a:effectLst/>
                          <a:latin typeface="Calibri" panose="020F0502020204030204" pitchFamily="34" charset="0"/>
                        </a:rPr>
                        <a:t>REACCIÓN LOCAL (DOLOR, TUMEFACCIÓN, ENROJECIMIENTO)</a:t>
                      </a: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ctr"/>
                      <a:r>
                        <a:rPr lang="es-ES" sz="1400" b="0" i="0" u="none" strike="noStrike">
                          <a:solidFill>
                            <a:srgbClr val="000000"/>
                          </a:solidFill>
                          <a:effectLst/>
                          <a:latin typeface="Calibri" panose="020F0502020204030204" pitchFamily="34" charset="0"/>
                        </a:rPr>
                        <a:t>FIEBRE</a:t>
                      </a:r>
                    </a:p>
                  </a:txBody>
                  <a:tcPr marL="7571" marR="7571" marT="75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b"/>
                      <a:r>
                        <a:rPr lang="es-ES" sz="1400" b="0" i="0" u="none" strike="noStrike">
                          <a:solidFill>
                            <a:srgbClr val="000000"/>
                          </a:solidFill>
                          <a:effectLst/>
                          <a:latin typeface="Calibri" panose="020F0502020204030204" pitchFamily="34" charset="0"/>
                        </a:rPr>
                        <a:t>IRRITABILIDAD, MALESTAR Y SÍNTOMAS NO ESPECÍFICOS</a:t>
                      </a: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ctr"/>
                      <a:r>
                        <a:rPr lang="es-ES" sz="1400" b="0" i="0" u="none" strike="noStrike">
                          <a:solidFill>
                            <a:srgbClr val="000000"/>
                          </a:solidFill>
                          <a:effectLst/>
                          <a:latin typeface="Calibri" panose="020F0502020204030204" pitchFamily="34" charset="0"/>
                        </a:rPr>
                        <a:t>OTRAS REACCIONES ADVERSAS</a:t>
                      </a:r>
                    </a:p>
                  </a:txBody>
                  <a:tcPr marL="7571" marR="7571" marT="75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0"/>
                  </a:ext>
                </a:extLst>
              </a:tr>
              <a:tr h="429445">
                <a:tc>
                  <a:txBody>
                    <a:bodyPr/>
                    <a:lstStyle/>
                    <a:p>
                      <a:pPr algn="l" fontAlgn="b"/>
                      <a:r>
                        <a:rPr lang="es-ES" sz="1400" b="0" i="0" u="none" strike="noStrike" dirty="0">
                          <a:solidFill>
                            <a:srgbClr val="000000"/>
                          </a:solidFill>
                          <a:effectLst/>
                          <a:latin typeface="Calibri" panose="020F0502020204030204" pitchFamily="34" charset="0"/>
                        </a:rPr>
                        <a:t>Hepatitis B</a:t>
                      </a: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b="0" i="0" u="none" strike="noStrike">
                          <a:solidFill>
                            <a:srgbClr val="000000"/>
                          </a:solidFill>
                          <a:effectLst/>
                          <a:latin typeface="Calibri" panose="020F0502020204030204" pitchFamily="34" charset="0"/>
                        </a:rPr>
                        <a:t>hasta 30% en adultos</a:t>
                      </a: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b="0" i="0" u="none" strike="noStrike">
                          <a:solidFill>
                            <a:srgbClr val="000000"/>
                          </a:solidFill>
                          <a:effectLst/>
                          <a:latin typeface="Calibri" panose="020F0502020204030204" pitchFamily="34" charset="0"/>
                        </a:rPr>
                        <a:t>1% a 6% </a:t>
                      </a: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b="0" i="0" u="none" strike="noStrike">
                          <a:solidFill>
                            <a:srgbClr val="000000"/>
                          </a:solidFill>
                          <a:effectLst/>
                          <a:latin typeface="Calibri" panose="020F0502020204030204" pitchFamily="34" charset="0"/>
                        </a:rPr>
                        <a:t>Poco frecuente</a:t>
                      </a: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b="0" i="0" u="none" strike="noStrike">
                          <a:solidFill>
                            <a:srgbClr val="000000"/>
                          </a:solidFill>
                          <a:effectLst/>
                          <a:latin typeface="Calibri" panose="020F0502020204030204" pitchFamily="34" charset="0"/>
                        </a:rPr>
                        <a:t> </a:t>
                      </a: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1"/>
                  </a:ext>
                </a:extLst>
              </a:tr>
              <a:tr h="218466">
                <a:tc>
                  <a:txBody>
                    <a:bodyPr/>
                    <a:lstStyle/>
                    <a:p>
                      <a:pPr algn="l" fontAlgn="b"/>
                      <a:r>
                        <a:rPr lang="es-ES" sz="1400" b="0" i="0" u="none" strike="noStrike">
                          <a:solidFill>
                            <a:srgbClr val="000000"/>
                          </a:solidFill>
                          <a:effectLst/>
                          <a:latin typeface="Calibri" panose="020F0502020204030204" pitchFamily="34" charset="0"/>
                        </a:rPr>
                        <a:t> </a:t>
                      </a: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b="0" i="0" u="none" strike="noStrike">
                          <a:solidFill>
                            <a:srgbClr val="000000"/>
                          </a:solidFill>
                          <a:effectLst/>
                          <a:latin typeface="Calibri" panose="020F0502020204030204" pitchFamily="34" charset="0"/>
                        </a:rPr>
                        <a:t>hasta 5% en niños</a:t>
                      </a: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b="0" i="0" u="none" strike="noStrike">
                          <a:solidFill>
                            <a:srgbClr val="000000"/>
                          </a:solidFill>
                          <a:effectLst/>
                          <a:latin typeface="Calibri" panose="020F0502020204030204" pitchFamily="34" charset="0"/>
                        </a:rPr>
                        <a:t> </a:t>
                      </a: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b="0" i="0" u="none" strike="noStrike">
                          <a:solidFill>
                            <a:srgbClr val="000000"/>
                          </a:solidFill>
                          <a:effectLst/>
                          <a:latin typeface="Calibri" panose="020F0502020204030204" pitchFamily="34" charset="0"/>
                        </a:rPr>
                        <a:t> </a:t>
                      </a: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b="0" i="0" u="none" strike="noStrike" dirty="0">
                          <a:solidFill>
                            <a:srgbClr val="000000"/>
                          </a:solidFill>
                          <a:effectLst/>
                          <a:latin typeface="Calibri" panose="020F0502020204030204" pitchFamily="34" charset="0"/>
                        </a:rPr>
                        <a:t> </a:t>
                      </a: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2"/>
                  </a:ext>
                </a:extLst>
              </a:tr>
              <a:tr h="218466">
                <a:tc>
                  <a:txBody>
                    <a:bodyPr/>
                    <a:lstStyle/>
                    <a:p>
                      <a:pPr algn="l" fontAlgn="b"/>
                      <a:r>
                        <a:rPr lang="es-ES" sz="1400" u="none" strike="noStrike" dirty="0">
                          <a:effectLst/>
                        </a:rPr>
                        <a:t>BCG </a:t>
                      </a:r>
                      <a:endParaRPr lang="es-ES" sz="1400" b="0" i="0" u="none" strike="noStrike" dirty="0">
                        <a:solidFill>
                          <a:srgbClr val="000000"/>
                        </a:solidFill>
                        <a:effectLst/>
                        <a:latin typeface="Calibri" panose="020F0502020204030204" pitchFamily="34" charset="0"/>
                      </a:endParaRP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u="none" strike="noStrike">
                          <a:effectLst/>
                        </a:rPr>
                        <a:t>Común</a:t>
                      </a:r>
                      <a:endParaRPr lang="es-ES" sz="1400" b="0" i="0" u="none" strike="noStrike">
                        <a:solidFill>
                          <a:srgbClr val="000000"/>
                        </a:solidFill>
                        <a:effectLst/>
                        <a:latin typeface="Calibri" panose="020F0502020204030204" pitchFamily="34" charset="0"/>
                      </a:endParaRP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u="none" strike="noStrike">
                          <a:effectLst/>
                        </a:rPr>
                        <a:t>***</a:t>
                      </a:r>
                      <a:endParaRPr lang="es-ES" sz="1400" b="0" i="0" u="none" strike="noStrike">
                        <a:solidFill>
                          <a:srgbClr val="000000"/>
                        </a:solidFill>
                        <a:effectLst/>
                        <a:latin typeface="Calibri" panose="020F0502020204030204" pitchFamily="34" charset="0"/>
                      </a:endParaRP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u="none" strike="noStrike" dirty="0">
                          <a:effectLst/>
                        </a:rPr>
                        <a:t>***</a:t>
                      </a:r>
                      <a:endParaRPr lang="es-ES" sz="1400" b="0" i="0" u="none" strike="noStrike" dirty="0">
                        <a:solidFill>
                          <a:srgbClr val="000000"/>
                        </a:solidFill>
                        <a:effectLst/>
                        <a:latin typeface="Calibri" panose="020F0502020204030204" pitchFamily="34" charset="0"/>
                      </a:endParaRP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u="none" strike="noStrike">
                          <a:effectLst/>
                        </a:rPr>
                        <a:t> </a:t>
                      </a:r>
                      <a:endParaRPr lang="es-ES" sz="1400" b="0" i="0" u="none" strike="noStrike">
                        <a:solidFill>
                          <a:srgbClr val="000000"/>
                        </a:solidFill>
                        <a:effectLst/>
                        <a:latin typeface="Calibri" panose="020F0502020204030204" pitchFamily="34" charset="0"/>
                      </a:endParaRP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3"/>
                  </a:ext>
                </a:extLst>
              </a:tr>
              <a:tr h="218466">
                <a:tc>
                  <a:txBody>
                    <a:bodyPr/>
                    <a:lstStyle/>
                    <a:p>
                      <a:pPr algn="l" fontAlgn="b"/>
                      <a:r>
                        <a:rPr lang="es-ES" sz="1400" u="none" strike="noStrike" dirty="0">
                          <a:effectLst/>
                        </a:rPr>
                        <a:t> </a:t>
                      </a:r>
                      <a:endParaRPr lang="es-ES" sz="1400" b="0" i="0" u="none" strike="noStrike" dirty="0">
                        <a:solidFill>
                          <a:srgbClr val="000000"/>
                        </a:solidFill>
                        <a:effectLst/>
                        <a:latin typeface="Calibri" panose="020F0502020204030204" pitchFamily="34" charset="0"/>
                      </a:endParaRP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u="none" strike="noStrike" dirty="0">
                          <a:effectLst/>
                        </a:rPr>
                        <a:t>15% a 20% niños</a:t>
                      </a:r>
                      <a:endParaRPr lang="es-ES" sz="1400" b="0" i="0" u="none" strike="noStrike" dirty="0">
                        <a:solidFill>
                          <a:srgbClr val="000000"/>
                        </a:solidFill>
                        <a:effectLst/>
                        <a:latin typeface="Calibri" panose="020F0502020204030204" pitchFamily="34" charset="0"/>
                      </a:endParaRP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u="none" strike="noStrike" dirty="0">
                          <a:effectLst/>
                        </a:rPr>
                        <a:t> </a:t>
                      </a:r>
                      <a:endParaRPr lang="es-ES" sz="1400" b="0" i="0" u="none" strike="noStrike" dirty="0">
                        <a:solidFill>
                          <a:srgbClr val="000000"/>
                        </a:solidFill>
                        <a:effectLst/>
                        <a:latin typeface="Calibri" panose="020F0502020204030204" pitchFamily="34" charset="0"/>
                      </a:endParaRP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u="none" strike="noStrike" dirty="0">
                          <a:effectLst/>
                        </a:rPr>
                        <a:t> </a:t>
                      </a:r>
                      <a:endParaRPr lang="es-ES" sz="1400" b="0" i="0" u="none" strike="noStrike" dirty="0">
                        <a:solidFill>
                          <a:srgbClr val="000000"/>
                        </a:solidFill>
                        <a:effectLst/>
                        <a:latin typeface="Calibri" panose="020F0502020204030204" pitchFamily="34" charset="0"/>
                      </a:endParaRP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u="none" strike="noStrike" dirty="0">
                          <a:effectLst/>
                        </a:rPr>
                        <a:t> </a:t>
                      </a:r>
                      <a:endParaRPr lang="es-ES" sz="1400" b="0" i="0" u="none" strike="noStrike" dirty="0">
                        <a:solidFill>
                          <a:srgbClr val="000000"/>
                        </a:solidFill>
                        <a:effectLst/>
                        <a:latin typeface="Calibri" panose="020F0502020204030204" pitchFamily="34" charset="0"/>
                      </a:endParaRP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4"/>
                  </a:ext>
                </a:extLst>
              </a:tr>
              <a:tr h="218466">
                <a:tc>
                  <a:txBody>
                    <a:bodyPr/>
                    <a:lstStyle/>
                    <a:p>
                      <a:pPr algn="l" fontAlgn="b"/>
                      <a:r>
                        <a:rPr lang="es-ES" sz="1400" u="none" strike="noStrike" dirty="0">
                          <a:effectLst/>
                        </a:rPr>
                        <a:t>Rabia </a:t>
                      </a:r>
                      <a:endParaRPr lang="es-ES" sz="1400" b="0" i="0" u="none" strike="noStrike" dirty="0">
                        <a:solidFill>
                          <a:srgbClr val="000000"/>
                        </a:solidFill>
                        <a:effectLst/>
                        <a:latin typeface="Calibri" panose="020F0502020204030204" pitchFamily="34" charset="0"/>
                      </a:endParaRP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u="none" strike="noStrike">
                          <a:effectLst/>
                        </a:rPr>
                        <a:t>21% a 77% </a:t>
                      </a:r>
                      <a:endParaRPr lang="es-ES" sz="1400" b="0" i="0" u="none" strike="noStrike">
                        <a:solidFill>
                          <a:srgbClr val="000000"/>
                        </a:solidFill>
                        <a:effectLst/>
                        <a:latin typeface="Calibri" panose="020F0502020204030204" pitchFamily="34" charset="0"/>
                      </a:endParaRP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u="none" strike="noStrike">
                          <a:effectLst/>
                        </a:rPr>
                        <a:t> 6% a 55% </a:t>
                      </a:r>
                      <a:endParaRPr lang="es-ES" sz="1400" b="0" i="0" u="none" strike="noStrike">
                        <a:solidFill>
                          <a:srgbClr val="000000"/>
                        </a:solidFill>
                        <a:effectLst/>
                        <a:latin typeface="Calibri" panose="020F0502020204030204" pitchFamily="34" charset="0"/>
                      </a:endParaRP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u="none" strike="noStrike" dirty="0">
                          <a:effectLst/>
                        </a:rPr>
                        <a:t> 5% a 40%</a:t>
                      </a:r>
                      <a:endParaRPr lang="es-ES" sz="1400" b="0" i="0" u="none" strike="noStrike" dirty="0">
                        <a:solidFill>
                          <a:srgbClr val="000000"/>
                        </a:solidFill>
                        <a:effectLst/>
                        <a:latin typeface="Calibri" panose="020F0502020204030204" pitchFamily="34" charset="0"/>
                      </a:endParaRP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r>
                        <a:rPr lang="es-ES" sz="1400" u="none" strike="noStrike" dirty="0">
                          <a:effectLst/>
                        </a:rPr>
                        <a:t> </a:t>
                      </a:r>
                      <a:endParaRPr lang="es-ES" sz="1400" b="0" i="0" u="none" strike="noStrike" dirty="0">
                        <a:solidFill>
                          <a:srgbClr val="000000"/>
                        </a:solidFill>
                        <a:effectLst/>
                        <a:latin typeface="Calibri" panose="020F0502020204030204" pitchFamily="34" charset="0"/>
                      </a:endParaRPr>
                    </a:p>
                  </a:txBody>
                  <a:tcPr marL="7571" marR="7571" marT="75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5"/>
                  </a:ext>
                </a:extLst>
              </a:tr>
            </a:tbl>
          </a:graphicData>
        </a:graphic>
      </p:graphicFrame>
      <p:pic>
        <p:nvPicPr>
          <p:cNvPr id="4" name="Image 215" descr="Imagen"/>
          <p:cNvPicPr/>
          <p:nvPr/>
        </p:nvPicPr>
        <p:blipFill>
          <a:blip r:embed="rId3" cstate="print"/>
          <a:stretch>
            <a:fillRect/>
          </a:stretch>
        </p:blipFill>
        <p:spPr>
          <a:xfrm>
            <a:off x="326053" y="1637795"/>
            <a:ext cx="1668780" cy="3406140"/>
          </a:xfrm>
          <a:prstGeom prst="rect">
            <a:avLst/>
          </a:prstGeom>
        </p:spPr>
      </p:pic>
    </p:spTree>
    <p:extLst>
      <p:ext uri="{BB962C8B-B14F-4D97-AF65-F5344CB8AC3E}">
        <p14:creationId xmlns:p14="http://schemas.microsoft.com/office/powerpoint/2010/main" val="3234000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ángulo 3"/>
          <p:cNvSpPr/>
          <p:nvPr/>
        </p:nvSpPr>
        <p:spPr>
          <a:xfrm>
            <a:off x="3935499" y="732488"/>
            <a:ext cx="4979248" cy="369332"/>
          </a:xfrm>
          <a:prstGeom prst="rect">
            <a:avLst/>
          </a:prstGeom>
        </p:spPr>
        <p:txBody>
          <a:bodyPr wrap="none">
            <a:spAutoFit/>
          </a:bodyPr>
          <a:lstStyle/>
          <a:p>
            <a:r>
              <a:rPr lang="es-CO" b="1" dirty="0">
                <a:solidFill>
                  <a:schemeClr val="accent1">
                    <a:lumMod val="75000"/>
                  </a:schemeClr>
                </a:solidFill>
                <a:latin typeface="Bookman Old Style" panose="02050604050505020204" pitchFamily="18" charset="0"/>
              </a:rPr>
              <a:t>CLASIFICACION DE LOS ESAVIS Graves</a:t>
            </a:r>
            <a:endParaRPr lang="es-CO" dirty="0">
              <a:latin typeface="Bookman Old Style" panose="02050604050505020204" pitchFamily="18" charset="0"/>
            </a:endParaRPr>
          </a:p>
        </p:txBody>
      </p:sp>
      <p:graphicFrame>
        <p:nvGraphicFramePr>
          <p:cNvPr id="5" name="Tabla 4"/>
          <p:cNvGraphicFramePr>
            <a:graphicFrameLocks noGrp="1"/>
          </p:cNvGraphicFramePr>
          <p:nvPr>
            <p:extLst>
              <p:ext uri="{D42A27DB-BD31-4B8C-83A1-F6EECF244321}">
                <p14:modId xmlns:p14="http://schemas.microsoft.com/office/powerpoint/2010/main" val="1462383295"/>
              </p:ext>
            </p:extLst>
          </p:nvPr>
        </p:nvGraphicFramePr>
        <p:xfrm>
          <a:off x="2816950" y="1582086"/>
          <a:ext cx="7880428" cy="2714491"/>
        </p:xfrm>
        <a:graphic>
          <a:graphicData uri="http://schemas.openxmlformats.org/drawingml/2006/table">
            <a:tbl>
              <a:tblPr>
                <a:tableStyleId>{5C22544A-7EE6-4342-B048-85BDC9FD1C3A}</a:tableStyleId>
              </a:tblPr>
              <a:tblGrid>
                <a:gridCol w="2669872">
                  <a:extLst>
                    <a:ext uri="{9D8B030D-6E8A-4147-A177-3AD203B41FA5}">
                      <a16:colId xmlns:a16="http://schemas.microsoft.com/office/drawing/2014/main" val="20000"/>
                    </a:ext>
                  </a:extLst>
                </a:gridCol>
                <a:gridCol w="3767964">
                  <a:extLst>
                    <a:ext uri="{9D8B030D-6E8A-4147-A177-3AD203B41FA5}">
                      <a16:colId xmlns:a16="http://schemas.microsoft.com/office/drawing/2014/main" val="20001"/>
                    </a:ext>
                  </a:extLst>
                </a:gridCol>
                <a:gridCol w="1442592">
                  <a:extLst>
                    <a:ext uri="{9D8B030D-6E8A-4147-A177-3AD203B41FA5}">
                      <a16:colId xmlns:a16="http://schemas.microsoft.com/office/drawing/2014/main" val="20002"/>
                    </a:ext>
                  </a:extLst>
                </a:gridCol>
              </a:tblGrid>
              <a:tr h="677680">
                <a:tc>
                  <a:txBody>
                    <a:bodyPr/>
                    <a:lstStyle/>
                    <a:p>
                      <a:pPr algn="l" fontAlgn="b"/>
                      <a:r>
                        <a:rPr lang="es-ES" sz="1400" u="none" strike="noStrike" dirty="0">
                          <a:effectLst/>
                        </a:rPr>
                        <a:t>VACUNA</a:t>
                      </a:r>
                      <a:endParaRPr lang="es-ES" sz="1400" b="0" i="0" u="none" strike="noStrike" dirty="0">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 sz="1400" u="none" strike="noStrike">
                          <a:effectLst/>
                        </a:rPr>
                        <a:t>REACCION ADVERSA GRAVE</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 sz="1400" u="none" strike="noStrike">
                          <a:effectLst/>
                        </a:rPr>
                        <a:t>OCURRENCIA</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90973">
                <a:tc>
                  <a:txBody>
                    <a:bodyPr/>
                    <a:lstStyle/>
                    <a:p>
                      <a:pPr algn="l" fontAlgn="b"/>
                      <a:r>
                        <a:rPr lang="es-ES" sz="1400" u="none" strike="noStrike">
                          <a:effectLst/>
                        </a:rPr>
                        <a:t>BCG </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 sz="1400" u="none" strike="noStrike">
                          <a:effectLst/>
                        </a:rPr>
                        <a:t>Linfadenitis supurativa</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 sz="1400" u="none" strike="noStrike">
                          <a:effectLst/>
                        </a:rPr>
                        <a:t>2 a 6 meses</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90973">
                <a:tc>
                  <a:txBody>
                    <a:bodyPr/>
                    <a:lstStyle/>
                    <a:p>
                      <a:pPr algn="l" fontAlgn="b"/>
                      <a:r>
                        <a:rPr lang="es-ES" sz="1400" u="none" strike="noStrike">
                          <a:effectLst/>
                        </a:rPr>
                        <a:t> </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 sz="1400" u="none" strike="noStrike">
                          <a:effectLst/>
                        </a:rPr>
                        <a:t>Osteítis por BCG (“becegeítis”)</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 sz="1400" u="none" strike="noStrike">
                          <a:effectLst/>
                        </a:rPr>
                        <a:t>1 a 12 meses</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90973">
                <a:tc>
                  <a:txBody>
                    <a:bodyPr/>
                    <a:lstStyle/>
                    <a:p>
                      <a:pPr algn="l" fontAlgn="b"/>
                      <a:r>
                        <a:rPr lang="es-ES" sz="1400" u="none" strike="noStrike">
                          <a:effectLst/>
                        </a:rPr>
                        <a:t> </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 sz="1400" u="none" strike="noStrike">
                          <a:effectLst/>
                        </a:rPr>
                        <a:t>“Becegeítis” diseminada por la BCG</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 sz="1400" u="none" strike="noStrike">
                          <a:effectLst/>
                        </a:rPr>
                        <a:t>1 a 12 meses</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90973">
                <a:tc>
                  <a:txBody>
                    <a:bodyPr/>
                    <a:lstStyle/>
                    <a:p>
                      <a:pPr algn="l" fontAlgn="b"/>
                      <a:r>
                        <a:rPr lang="es-ES" sz="1400" u="none" strike="noStrike" dirty="0">
                          <a:effectLst/>
                        </a:rPr>
                        <a:t>Hepatitis B a</a:t>
                      </a:r>
                      <a:endParaRPr lang="es-ES" sz="1400" b="0" i="0" u="none" strike="noStrike" dirty="0">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 sz="1400" u="none" strike="noStrike">
                          <a:effectLst/>
                        </a:rPr>
                        <a:t>Anafilaxia</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 sz="1400" u="none" strike="noStrike">
                          <a:effectLst/>
                        </a:rPr>
                        <a:t>0 a 1 hora</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90973">
                <a:tc>
                  <a:txBody>
                    <a:bodyPr/>
                    <a:lstStyle/>
                    <a:p>
                      <a:pPr algn="l" fontAlgn="b"/>
                      <a:r>
                        <a:rPr lang="es-ES" sz="1400" u="none" strike="noStrike">
                          <a:effectLst/>
                        </a:rPr>
                        <a:t> </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 sz="1400" u="none" strike="noStrike">
                          <a:effectLst/>
                        </a:rPr>
                        <a:t>Síndrome de Guillain-Barré</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 sz="1400" u="none" strike="noStrike">
                          <a:effectLst/>
                        </a:rPr>
                        <a:t>0 a 6 semanas</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90973">
                <a:tc>
                  <a:txBody>
                    <a:bodyPr/>
                    <a:lstStyle/>
                    <a:p>
                      <a:pPr algn="l" fontAlgn="b"/>
                      <a:r>
                        <a:rPr lang="es-ES" sz="1400" u="none" strike="noStrike">
                          <a:effectLst/>
                        </a:rPr>
                        <a:t> </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 sz="1400" u="none" strike="noStrike">
                          <a:effectLst/>
                        </a:rPr>
                        <a:t>(vacuna obtenida en plasma)</a:t>
                      </a:r>
                      <a:endParaRPr lang="es-ES" sz="1400" b="0" i="0" u="none" strike="noStrike">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 sz="1400" u="none" strike="noStrike" dirty="0">
                          <a:effectLst/>
                        </a:rPr>
                        <a:t>1 a 2</a:t>
                      </a:r>
                      <a:endParaRPr lang="es-ES" sz="1400" b="0" i="0" u="none" strike="noStrike" dirty="0">
                        <a:solidFill>
                          <a:srgbClr val="000000"/>
                        </a:solidFill>
                        <a:effectLst/>
                        <a:latin typeface="Calibri" panose="020F0502020204030204" pitchFamily="34" charset="0"/>
                      </a:endParaRPr>
                    </a:p>
                  </a:txBody>
                  <a:tcPr marL="7619" marR="7619"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90973">
                <a:tc>
                  <a:txBody>
                    <a:bodyPr/>
                    <a:lstStyle/>
                    <a:p>
                      <a:pPr algn="l" fontAlgn="b"/>
                      <a:r>
                        <a:rPr lang="es-ES" sz="1400" b="0" i="0" u="none" strike="noStrike" dirty="0">
                          <a:solidFill>
                            <a:srgbClr val="000000"/>
                          </a:solidFill>
                          <a:effectLst/>
                          <a:latin typeface="Calibri" panose="020F0502020204030204" pitchFamily="34" charset="0"/>
                        </a:rPr>
                        <a:t>Rabia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 sz="1400" b="0" i="0" u="none" strike="noStrike" dirty="0">
                          <a:solidFill>
                            <a:srgbClr val="000000"/>
                          </a:solidFill>
                          <a:effectLst/>
                          <a:latin typeface="Calibri" panose="020F0502020204030204" pitchFamily="34" charset="0"/>
                        </a:rPr>
                        <a:t>Reacción neurológica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 sz="1400" b="0" i="0" u="none" strike="noStrike" dirty="0">
                          <a:solidFill>
                            <a:srgbClr val="000000"/>
                          </a:solidFill>
                          <a:effectLst/>
                          <a:latin typeface="Calibri" panose="020F0502020204030204" pitchFamily="34" charset="0"/>
                        </a:rPr>
                        <a:t>4 a 25 días</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pic>
        <p:nvPicPr>
          <p:cNvPr id="6" name="Image 215" descr="Imagen"/>
          <p:cNvPicPr/>
          <p:nvPr/>
        </p:nvPicPr>
        <p:blipFill>
          <a:blip r:embed="rId3" cstate="print"/>
          <a:stretch>
            <a:fillRect/>
          </a:stretch>
        </p:blipFill>
        <p:spPr>
          <a:xfrm>
            <a:off x="733677" y="1340340"/>
            <a:ext cx="1668780" cy="3406140"/>
          </a:xfrm>
          <a:prstGeom prst="rect">
            <a:avLst/>
          </a:prstGeom>
        </p:spPr>
      </p:pic>
    </p:spTree>
    <p:extLst>
      <p:ext uri="{BB962C8B-B14F-4D97-AF65-F5344CB8AC3E}">
        <p14:creationId xmlns:p14="http://schemas.microsoft.com/office/powerpoint/2010/main" val="30424515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ángulo 2"/>
          <p:cNvSpPr/>
          <p:nvPr/>
        </p:nvSpPr>
        <p:spPr>
          <a:xfrm>
            <a:off x="2974554" y="536805"/>
            <a:ext cx="6753340" cy="584775"/>
          </a:xfrm>
          <a:prstGeom prst="rect">
            <a:avLst/>
          </a:prstGeom>
        </p:spPr>
        <p:txBody>
          <a:bodyPr wrap="square">
            <a:spAutoFit/>
          </a:bodyPr>
          <a:lstStyle/>
          <a:p>
            <a:pPr algn="ctr">
              <a:defRPr/>
            </a:pPr>
            <a:r>
              <a:rPr lang="es-ES" sz="3200" b="1" dirty="0">
                <a:ln w="0"/>
                <a:effectLst>
                  <a:outerShdw blurRad="38100" dist="19050" dir="2700000" algn="tl" rotWithShape="0">
                    <a:schemeClr val="dk1">
                      <a:alpha val="40000"/>
                    </a:schemeClr>
                  </a:outerShdw>
                </a:effectLst>
              </a:rPr>
              <a:t>ANTE UNA SOSPECHA DE EAPV</a:t>
            </a:r>
          </a:p>
        </p:txBody>
      </p:sp>
      <p:graphicFrame>
        <p:nvGraphicFramePr>
          <p:cNvPr id="4" name="Marcador de contenido 4"/>
          <p:cNvGraphicFramePr>
            <a:graphicFrameLocks/>
          </p:cNvGraphicFramePr>
          <p:nvPr>
            <p:extLst>
              <p:ext uri="{D42A27DB-BD31-4B8C-83A1-F6EECF244321}">
                <p14:modId xmlns:p14="http://schemas.microsoft.com/office/powerpoint/2010/main" val="3496119642"/>
              </p:ext>
            </p:extLst>
          </p:nvPr>
        </p:nvGraphicFramePr>
        <p:xfrm>
          <a:off x="2248703" y="1333041"/>
          <a:ext cx="8382574" cy="45637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215" descr="Imagen"/>
          <p:cNvPicPr/>
          <p:nvPr/>
        </p:nvPicPr>
        <p:blipFill>
          <a:blip r:embed="rId8" cstate="print"/>
          <a:stretch>
            <a:fillRect/>
          </a:stretch>
        </p:blipFill>
        <p:spPr>
          <a:xfrm>
            <a:off x="932463" y="1911868"/>
            <a:ext cx="1668780" cy="3406140"/>
          </a:xfrm>
          <a:prstGeom prst="rect">
            <a:avLst/>
          </a:prstGeom>
        </p:spPr>
      </p:pic>
    </p:spTree>
    <p:extLst>
      <p:ext uri="{BB962C8B-B14F-4D97-AF65-F5344CB8AC3E}">
        <p14:creationId xmlns:p14="http://schemas.microsoft.com/office/powerpoint/2010/main" val="934913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995614" y="365125"/>
            <a:ext cx="6334125" cy="509588"/>
          </a:xfrm>
        </p:spPr>
        <p:txBody>
          <a:bodyPr>
            <a:normAutofit fontScale="90000"/>
          </a:bodyPr>
          <a:lstStyle/>
          <a:p>
            <a:pPr>
              <a:defRPr/>
            </a:pPr>
            <a:r>
              <a:rPr lang="es-CO" sz="3200" b="1" dirty="0">
                <a:solidFill>
                  <a:schemeClr val="accent1">
                    <a:lumMod val="75000"/>
                  </a:schemeClr>
                </a:solidFill>
              </a:rPr>
              <a:t>MANEJO CLINICO DE LOS EAPV</a:t>
            </a:r>
            <a:endParaRPr lang="es-ES" sz="3200" b="1" dirty="0">
              <a:solidFill>
                <a:schemeClr val="accent1">
                  <a:lumMod val="75000"/>
                </a:schemeClr>
              </a:solidFill>
            </a:endParaRPr>
          </a:p>
        </p:txBody>
      </p:sp>
      <p:sp>
        <p:nvSpPr>
          <p:cNvPr id="3" name="Marcador de contenido 2"/>
          <p:cNvSpPr>
            <a:spLocks noGrp="1"/>
          </p:cNvSpPr>
          <p:nvPr>
            <p:ph idx="1"/>
          </p:nvPr>
        </p:nvSpPr>
        <p:spPr>
          <a:xfrm>
            <a:off x="1795463" y="1158875"/>
            <a:ext cx="8634412" cy="5365750"/>
          </a:xfrm>
        </p:spPr>
        <p:txBody>
          <a:bodyPr/>
          <a:lstStyle/>
          <a:p>
            <a:pPr marL="0" indent="0">
              <a:buNone/>
              <a:defRPr/>
            </a:pPr>
            <a:endParaRPr lang="es-CO" sz="2000" dirty="0"/>
          </a:p>
          <a:p>
            <a:pPr marL="0" indent="0">
              <a:buNone/>
              <a:defRPr/>
            </a:pPr>
            <a:r>
              <a:rPr lang="es-CO" sz="2000" dirty="0"/>
              <a:t> </a:t>
            </a:r>
            <a:endParaRPr lang="es-ES" sz="2000" dirty="0"/>
          </a:p>
          <a:p>
            <a:pPr algn="just">
              <a:buFont typeface="Wingdings" panose="05000000000000000000" pitchFamily="2" charset="2"/>
              <a:buChar char="ü"/>
              <a:defRPr/>
            </a:pPr>
            <a:endParaRPr lang="es-ES" sz="2000" dirty="0"/>
          </a:p>
        </p:txBody>
      </p:sp>
      <p:graphicFrame>
        <p:nvGraphicFramePr>
          <p:cNvPr id="7" name="Diagrama 6"/>
          <p:cNvGraphicFramePr/>
          <p:nvPr>
            <p:extLst>
              <p:ext uri="{D42A27DB-BD31-4B8C-83A1-F6EECF244321}">
                <p14:modId xmlns:p14="http://schemas.microsoft.com/office/powerpoint/2010/main" val="2291892069"/>
              </p:ext>
            </p:extLst>
          </p:nvPr>
        </p:nvGraphicFramePr>
        <p:xfrm>
          <a:off x="2390673" y="989013"/>
          <a:ext cx="8321033" cy="51201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 name="Grupo 10"/>
          <p:cNvGrpSpPr>
            <a:grpSpLocks/>
          </p:cNvGrpSpPr>
          <p:nvPr/>
        </p:nvGrpSpPr>
        <p:grpSpPr bwMode="auto">
          <a:xfrm>
            <a:off x="2077295" y="1419225"/>
            <a:ext cx="2136775" cy="1651000"/>
            <a:chOff x="2800314" y="2598651"/>
            <a:chExt cx="2136538" cy="2136538"/>
          </a:xfrm>
          <a:solidFill>
            <a:schemeClr val="accent2">
              <a:lumMod val="40000"/>
              <a:lumOff val="60000"/>
            </a:schemeClr>
          </a:solidFill>
        </p:grpSpPr>
        <p:sp>
          <p:nvSpPr>
            <p:cNvPr id="12" name="Elipse 11"/>
            <p:cNvSpPr/>
            <p:nvPr/>
          </p:nvSpPr>
          <p:spPr>
            <a:xfrm>
              <a:off x="2800314" y="2598651"/>
              <a:ext cx="2136538" cy="2136538"/>
            </a:xfrm>
            <a:prstGeom prst="ellipse">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3" name="Elipse 4"/>
            <p:cNvSpPr/>
            <p:nvPr/>
          </p:nvSpPr>
          <p:spPr>
            <a:xfrm>
              <a:off x="3113016" y="2910914"/>
              <a:ext cx="1511132" cy="1234673"/>
            </a:xfrm>
            <a:prstGeom prst="rect">
              <a:avLst/>
            </a:prstGeom>
            <a:grpFill/>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1066800">
                <a:lnSpc>
                  <a:spcPct val="90000"/>
                </a:lnSpc>
                <a:spcAft>
                  <a:spcPct val="35000"/>
                </a:spcAft>
                <a:defRPr/>
              </a:pPr>
              <a:r>
                <a:rPr lang="es-CO" sz="2000" dirty="0">
                  <a:solidFill>
                    <a:schemeClr val="tx1"/>
                  </a:solidFill>
                </a:rPr>
                <a:t>Evento coincidente</a:t>
              </a:r>
            </a:p>
          </p:txBody>
        </p:sp>
      </p:grpSp>
      <p:sp>
        <p:nvSpPr>
          <p:cNvPr id="30726" name="CuadroTexto 13"/>
          <p:cNvSpPr txBox="1">
            <a:spLocks noChangeArrowheads="1"/>
          </p:cNvSpPr>
          <p:nvPr/>
        </p:nvSpPr>
        <p:spPr bwMode="auto">
          <a:xfrm>
            <a:off x="4511676" y="1044575"/>
            <a:ext cx="3159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s-CO" altLang="es-CO" sz="2400" dirty="0">
                <a:solidFill>
                  <a:srgbClr val="FF0000"/>
                </a:solidFill>
              </a:rPr>
              <a:t>CLASIFICACION FINAL  LOS ESAVIS   PROTOCOLO INS</a:t>
            </a:r>
          </a:p>
        </p:txBody>
      </p:sp>
      <p:pic>
        <p:nvPicPr>
          <p:cNvPr id="9" name="Image 215" descr="Imagen"/>
          <p:cNvPicPr/>
          <p:nvPr/>
        </p:nvPicPr>
        <p:blipFill>
          <a:blip r:embed="rId7" cstate="print"/>
          <a:stretch>
            <a:fillRect/>
          </a:stretch>
        </p:blipFill>
        <p:spPr>
          <a:xfrm>
            <a:off x="495141" y="1537017"/>
            <a:ext cx="1668780" cy="3406140"/>
          </a:xfrm>
          <a:prstGeom prst="rect">
            <a:avLst/>
          </a:prstGeom>
        </p:spPr>
      </p:pic>
    </p:spTree>
    <p:extLst>
      <p:ext uri="{BB962C8B-B14F-4D97-AF65-F5344CB8AC3E}">
        <p14:creationId xmlns:p14="http://schemas.microsoft.com/office/powerpoint/2010/main" val="39928576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25762FA-EA66-BC15-0417-8978297B427C}"/>
              </a:ext>
            </a:extLst>
          </p:cNvPr>
          <p:cNvSpPr txBox="1"/>
          <p:nvPr/>
        </p:nvSpPr>
        <p:spPr>
          <a:xfrm>
            <a:off x="1645920" y="1851660"/>
            <a:ext cx="9349740" cy="2215991"/>
          </a:xfrm>
          <a:prstGeom prst="rect">
            <a:avLst/>
          </a:prstGeom>
          <a:noFill/>
        </p:spPr>
        <p:txBody>
          <a:bodyPr wrap="square" rtlCol="0">
            <a:spAutoFit/>
          </a:bodyPr>
          <a:lstStyle/>
          <a:p>
            <a:r>
              <a:rPr lang="es-MX" sz="13800" b="1" dirty="0">
                <a:latin typeface="Bookman Old Style" panose="02050604050505020204" pitchFamily="18" charset="0"/>
              </a:rPr>
              <a:t>GRACIAS </a:t>
            </a:r>
          </a:p>
        </p:txBody>
      </p:sp>
    </p:spTree>
    <p:extLst>
      <p:ext uri="{BB962C8B-B14F-4D97-AF65-F5344CB8AC3E}">
        <p14:creationId xmlns:p14="http://schemas.microsoft.com/office/powerpoint/2010/main" val="2697945822"/>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docProps/app.xml><?xml version="1.0" encoding="utf-8"?>
<Properties xmlns="http://schemas.openxmlformats.org/officeDocument/2006/extended-properties" xmlns:vt="http://schemas.openxmlformats.org/officeDocument/2006/docPropsVTypes">
  <Template>Office Theme</Template>
  <TotalTime>1021</TotalTime>
  <Words>4242</Words>
  <Application>Microsoft Office PowerPoint</Application>
  <PresentationFormat>Panorámica</PresentationFormat>
  <Paragraphs>357</Paragraphs>
  <Slides>50</Slides>
  <Notes>0</Notes>
  <HiddenSlides>0</HiddenSlides>
  <MMClips>0</MMClips>
  <ScaleCrop>false</ScaleCrop>
  <HeadingPairs>
    <vt:vector size="8" baseType="variant">
      <vt:variant>
        <vt:lpstr>Fuentes usadas</vt:lpstr>
      </vt:variant>
      <vt:variant>
        <vt:i4>18</vt:i4>
      </vt:variant>
      <vt:variant>
        <vt:lpstr>Tema</vt:lpstr>
      </vt:variant>
      <vt:variant>
        <vt:i4>1</vt:i4>
      </vt:variant>
      <vt:variant>
        <vt:lpstr>Servidores OLE incrustados</vt:lpstr>
      </vt:variant>
      <vt:variant>
        <vt:i4>1</vt:i4>
      </vt:variant>
      <vt:variant>
        <vt:lpstr>Títulos de diapositiva</vt:lpstr>
      </vt:variant>
      <vt:variant>
        <vt:i4>50</vt:i4>
      </vt:variant>
    </vt:vector>
  </HeadingPairs>
  <TitlesOfParts>
    <vt:vector size="70" baseType="lpstr">
      <vt:lpstr>MS PGothic</vt:lpstr>
      <vt:lpstr>Agency FB</vt:lpstr>
      <vt:lpstr>Aptos</vt:lpstr>
      <vt:lpstr>Aptos Display</vt:lpstr>
      <vt:lpstr>Arial</vt:lpstr>
      <vt:lpstr>Arial Black</vt:lpstr>
      <vt:lpstr>Arial Narrow</vt:lpstr>
      <vt:lpstr>Bookman Old Style</vt:lpstr>
      <vt:lpstr>Calibri</vt:lpstr>
      <vt:lpstr>Century Gothic</vt:lpstr>
      <vt:lpstr>Courier New</vt:lpstr>
      <vt:lpstr>GillSansStd-Light</vt:lpstr>
      <vt:lpstr>Lucida Sans Unicode</vt:lpstr>
      <vt:lpstr>Tahoma</vt:lpstr>
      <vt:lpstr>Times New Roman</vt:lpstr>
      <vt:lpstr>Trebuchet MS</vt:lpstr>
      <vt:lpstr>Wingdings</vt:lpstr>
      <vt:lpstr>WorkSans-Regular</vt:lpstr>
      <vt:lpstr>Office Theme</vt:lpstr>
      <vt:lpstr>CorelDRAW!</vt:lpstr>
      <vt:lpstr>PROGRAMA AMPLIADO DE INMUNIZACIONES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ASPECTOS RELACIONADOS CON LA SEGURIDAD DE LA COMUNIDAD Y MEDIO AMBIENTE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SISTEMA DE INFORMACION PAIWEB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MANEJO CLINICO DE LOS EAPV</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Monserrat alternatives médium tamaño 44-48 puntos</dc:title>
  <dc:creator>CESAR ALBERTO GUISAO MONTENEGRO</dc:creator>
  <cp:lastModifiedBy>Lajas</cp:lastModifiedBy>
  <cp:revision>29</cp:revision>
  <dcterms:created xsi:type="dcterms:W3CDTF">2024-05-15T13:17:42Z</dcterms:created>
  <dcterms:modified xsi:type="dcterms:W3CDTF">2025-04-24T21:25:43Z</dcterms:modified>
</cp:coreProperties>
</file>