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8" r:id="rId2"/>
    <p:sldId id="260" r:id="rId3"/>
    <p:sldId id="266" r:id="rId4"/>
    <p:sldId id="267" r:id="rId5"/>
    <p:sldId id="263" r:id="rId6"/>
    <p:sldId id="265" r:id="rId7"/>
    <p:sldId id="268" r:id="rId8"/>
    <p:sldId id="274" r:id="rId9"/>
    <p:sldId id="269" r:id="rId10"/>
    <p:sldId id="270" r:id="rId11"/>
    <p:sldId id="273" r:id="rId12"/>
    <p:sldId id="272" r:id="rId13"/>
    <p:sldId id="275" r:id="rId14"/>
    <p:sldId id="284" r:id="rId15"/>
    <p:sldId id="285" r:id="rId16"/>
    <p:sldId id="281" r:id="rId17"/>
    <p:sldId id="286" r:id="rId18"/>
    <p:sldId id="287" r:id="rId19"/>
    <p:sldId id="288" r:id="rId20"/>
    <p:sldId id="289" r:id="rId21"/>
    <p:sldId id="29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E582517C-5F4D-4DB7-8BD8-BF00C2B7E64A}">
          <p14:sldIdLst>
            <p14:sldId id="258"/>
            <p14:sldId id="260"/>
            <p14:sldId id="266"/>
            <p14:sldId id="267"/>
            <p14:sldId id="263"/>
            <p14:sldId id="265"/>
            <p14:sldId id="268"/>
            <p14:sldId id="274"/>
            <p14:sldId id="269"/>
            <p14:sldId id="270"/>
            <p14:sldId id="273"/>
            <p14:sldId id="272"/>
            <p14:sldId id="275"/>
            <p14:sldId id="284"/>
            <p14:sldId id="285"/>
            <p14:sldId id="281"/>
            <p14:sldId id="286"/>
            <p14:sldId id="287"/>
            <p14:sldId id="288"/>
            <p14:sldId id="289"/>
            <p14:sldId id="290"/>
          </p14:sldIdLst>
        </p14:section>
        <p14:section name="Sección sin título" id="{83B6CA67-51A8-4D38-A5D7-700B8D234A20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383D1-83C2-45CA-BB91-2945DE2ABBC7}" type="datetimeFigureOut">
              <a:rPr lang="es-CO" smtClean="0"/>
              <a:t>27/01/2025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B76A3-A318-4248-BDCD-7818738A2E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9459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B76A3-A318-4248-BDCD-7818738A2ED0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3299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B76A3-A318-4248-BDCD-7818738A2ED0}" type="slidenum">
              <a:rPr lang="es-CO" smtClean="0"/>
              <a:t>14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0064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B76A3-A318-4248-BDCD-7818738A2ED0}" type="slidenum">
              <a:rPr lang="es-CO" smtClean="0"/>
              <a:t>15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586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B76A3-A318-4248-BDCD-7818738A2ED0}" type="slidenum">
              <a:rPr lang="es-CO" smtClean="0"/>
              <a:t>16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8356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B76A3-A318-4248-BDCD-7818738A2ED0}" type="slidenum">
              <a:rPr lang="es-CO" smtClean="0"/>
              <a:t>17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8739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B76A3-A318-4248-BDCD-7818738A2ED0}" type="slidenum">
              <a:rPr lang="es-CO" smtClean="0"/>
              <a:t>18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6251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B76A3-A318-4248-BDCD-7818738A2ED0}" type="slidenum">
              <a:rPr lang="es-CO" smtClean="0"/>
              <a:t>19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1191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B76A3-A318-4248-BDCD-7818738A2ED0}" type="slidenum">
              <a:rPr lang="es-CO" smtClean="0"/>
              <a:t>20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391956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B76A3-A318-4248-BDCD-7818738A2ED0}" type="slidenum">
              <a:rPr lang="es-CO" smtClean="0"/>
              <a:t>21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17874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27/01/2025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651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27/01/2025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1946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27/01/2025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80994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27/01/2025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523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27/01/2025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403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27/01/2025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8865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27/01/2025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2858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27/01/2025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4091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27/01/2025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9021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27/01/2025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168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27/01/2025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116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512A09-E8F9-4E6A-B8F3-4C5544DFC5F0}" type="datetimeFigureOut">
              <a:rPr lang="es-CO" smtClean="0"/>
              <a:t>27/01/2025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9095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3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33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82BB3066-7012-DADB-DF72-69658DD13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7239" y="650415"/>
            <a:ext cx="9144000" cy="2387600"/>
          </a:xfrm>
        </p:spPr>
        <p:txBody>
          <a:bodyPr>
            <a:normAutofit/>
          </a:bodyPr>
          <a:lstStyle/>
          <a:p>
            <a:r>
              <a:rPr lang="es-CO" sz="4400" dirty="0">
                <a:solidFill>
                  <a:srgbClr val="0D0D0D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GESTION AMBIENTAL.</a:t>
            </a:r>
            <a:br>
              <a:rPr lang="es-CO" sz="4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CO" sz="4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O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222DF2A-3EAF-40DD-911B-61517BB1B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276" y="1903056"/>
            <a:ext cx="6657975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50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400" dirty="0"/>
              <a:t>Política de Gestión ambiental</a:t>
            </a:r>
            <a:endParaRPr lang="es-CO" dirty="0"/>
          </a:p>
        </p:txBody>
      </p:sp>
      <p:sp>
        <p:nvSpPr>
          <p:cNvPr id="8" name="Marcador de contenido 3">
            <a:extLst>
              <a:ext uri="{FF2B5EF4-FFF2-40B4-BE49-F238E27FC236}">
                <a16:creationId xmlns:a16="http://schemas.microsoft.com/office/drawing/2014/main" id="{08FA952A-A25D-CBF1-6875-EFF78548ED9E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6B964A0-F846-02AE-14B4-8EC2843BD913}"/>
              </a:ext>
            </a:extLst>
          </p:cNvPr>
          <p:cNvSpPr txBox="1"/>
          <p:nvPr/>
        </p:nvSpPr>
        <p:spPr>
          <a:xfrm>
            <a:off x="530942" y="1825625"/>
            <a:ext cx="10822858" cy="39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5100" marR="190500" algn="just">
              <a:lnSpc>
                <a:spcPct val="99000"/>
              </a:lnSpc>
              <a:spcAft>
                <a:spcPts val="0"/>
              </a:spcAft>
            </a:pPr>
            <a:r>
              <a:rPr lang="es-CO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La Clínica Las Lajas articulado con el sistema de gestión ambiental en caminado a disminuir y controlar los impactos ambientales, se compromete a la correcta gestión de los residuos peligrosos y no peligrosos, promoviendo una cultura de bioseguridad, que se enfoca en la gestión integral, minimización de residuos, reciclaje, uso eficiente y ahorro de agua y energía, uso adecuado de insumos y  consumo responsable de papel, así como la prevención de riesgos en todos nuestros procesos y actividades.</a:t>
            </a:r>
            <a:endParaRPr lang="es-CO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5100" marR="190500" algn="just">
              <a:lnSpc>
                <a:spcPct val="99000"/>
              </a:lnSpc>
              <a:spcAft>
                <a:spcPts val="0"/>
              </a:spcAft>
            </a:pPr>
            <a:r>
              <a:rPr lang="es-CO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endParaRPr lang="es-CO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25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400" dirty="0"/>
              <a:t>Política de Gestión ambiental</a:t>
            </a:r>
            <a:endParaRPr lang="es-CO" dirty="0"/>
          </a:p>
        </p:txBody>
      </p:sp>
      <p:sp>
        <p:nvSpPr>
          <p:cNvPr id="8" name="Marcador de contenido 3">
            <a:extLst>
              <a:ext uri="{FF2B5EF4-FFF2-40B4-BE49-F238E27FC236}">
                <a16:creationId xmlns:a16="http://schemas.microsoft.com/office/drawing/2014/main" id="{08FA952A-A25D-CBF1-6875-EFF78548ED9E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7D1B5B-76CA-A455-396F-5EA6230F9E60}"/>
              </a:ext>
            </a:extLst>
          </p:cNvPr>
          <p:cNvSpPr txBox="1"/>
          <p:nvPr/>
        </p:nvSpPr>
        <p:spPr>
          <a:xfrm>
            <a:off x="265471" y="1690688"/>
            <a:ext cx="11813458" cy="3505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5100" marR="190500" algn="just">
              <a:lnSpc>
                <a:spcPct val="99000"/>
              </a:lnSpc>
              <a:spcAft>
                <a:spcPts val="0"/>
              </a:spcAft>
            </a:pPr>
            <a:r>
              <a:rPr lang="es-CO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Para ello los funcionarios en todos los niveles en la institución, tienen el compromiso y la responsabilidad de manejar integralmente los residuos , realizando una adecuada separación y clasificación de los mismos desde el mismo momento de su generación, pasando por la adecuada manipulación, almacenamiento y entrega de los mismos al gestor externo , asegurándose que dicho contratista realice las tareas y acate los procedimientos y protocolos establecidos para su manejo externo a través del cumplimiento de los requisitos legales y la normatividad ambiental vigente</a:t>
            </a:r>
            <a:r>
              <a:rPr lang="es-CO" sz="2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100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400" dirty="0">
                <a:latin typeface="Calibri" panose="020F0502020204030204" pitchFamily="34" charset="0"/>
                <a:cs typeface="Calibri" panose="020F0502020204030204" pitchFamily="34" charset="0"/>
              </a:rPr>
              <a:t>GENERALIDADES DE GESTION AMBIENTAL</a:t>
            </a:r>
          </a:p>
          <a:p>
            <a:endParaRPr lang="es-CO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Marcador de contenido 3">
            <a:extLst>
              <a:ext uri="{FF2B5EF4-FFF2-40B4-BE49-F238E27FC236}">
                <a16:creationId xmlns:a16="http://schemas.microsoft.com/office/drawing/2014/main" id="{08FA952A-A25D-CBF1-6875-EFF78548ED9E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6A82E52-D95C-B244-8ED0-FD508B3226AC}"/>
              </a:ext>
            </a:extLst>
          </p:cNvPr>
          <p:cNvSpPr txBox="1"/>
          <p:nvPr/>
        </p:nvSpPr>
        <p:spPr>
          <a:xfrm>
            <a:off x="1751370" y="2029678"/>
            <a:ext cx="960243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MANEJO DE RESIDUOS HOSPITALARIOS Y SIMILARES.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EFICIENTE DE AHORRO DE AGUA Y ENERGIA.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RECICLAJE.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ADECUADO DE INSUMO Y AHORRO RESPONSABLE DE PAPEL</a:t>
            </a:r>
          </a:p>
          <a:p>
            <a:endParaRPr lang="es-CO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CO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802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sp>
        <p:nvSpPr>
          <p:cNvPr id="8" name="Marcador de contenido 3">
            <a:extLst>
              <a:ext uri="{FF2B5EF4-FFF2-40B4-BE49-F238E27FC236}">
                <a16:creationId xmlns:a16="http://schemas.microsoft.com/office/drawing/2014/main" id="{08FA952A-A25D-CBF1-6875-EFF78548ED9E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CO" dirty="0"/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6123DB5F-D952-78A2-F6A3-580C2AC72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3503" y="1111020"/>
            <a:ext cx="9593825" cy="4227896"/>
          </a:xfrm>
        </p:spPr>
        <p:txBody>
          <a:bodyPr>
            <a:normAutofit fontScale="40000" lnSpcReduction="20000"/>
          </a:bodyPr>
          <a:lstStyle/>
          <a:p>
            <a:r>
              <a:rPr lang="es-ES" sz="11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MANEJO DE RESIDUOS HOSPITALARIOS</a:t>
            </a:r>
          </a:p>
          <a:p>
            <a:r>
              <a:rPr lang="es-ES" sz="8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PGIRASA</a:t>
            </a:r>
          </a:p>
          <a:p>
            <a:endParaRPr lang="es-ES" sz="80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altLang="es-CO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Documento que contiene de una manera organizada y coherente </a:t>
            </a:r>
            <a:r>
              <a:rPr lang="es-CO" altLang="es-CO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gestión integral de los residuos generados en la atención en salud y otras actividades realizadas por los procesos misionales, estratégicos y de apoyo que se desarrollan en Clínica Las Lajas.</a:t>
            </a:r>
            <a:r>
              <a:rPr lang="es-ES" altLang="es-CO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tiene como objetivo  </a:t>
            </a:r>
            <a:r>
              <a:rPr lang="es-CO" altLang="es-CO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minimizar los </a:t>
            </a:r>
            <a:r>
              <a:rPr lang="es-CO" altLang="es-CO" sz="7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RIESGOS e IMPACTO </a:t>
            </a:r>
            <a:r>
              <a:rPr lang="es-CO" altLang="es-CO" sz="7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altLang="es-CO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el medio ambiente y salud de las personas</a:t>
            </a:r>
            <a:endParaRPr lang="es-ES" altLang="es-CO" sz="7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sz="8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81905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sp>
        <p:nvSpPr>
          <p:cNvPr id="8" name="Marcador de contenido 3">
            <a:extLst>
              <a:ext uri="{FF2B5EF4-FFF2-40B4-BE49-F238E27FC236}">
                <a16:creationId xmlns:a16="http://schemas.microsoft.com/office/drawing/2014/main" id="{08FA952A-A25D-CBF1-6875-EFF78548ED9E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BC5522B-7A18-1BEC-0CB2-5ABA0FAC4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072" y="365125"/>
            <a:ext cx="8085803" cy="490923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7FE4A7E-7647-8019-90BE-A1354F589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8073" y="2855013"/>
            <a:ext cx="2667000" cy="2419350"/>
          </a:xfrm>
          <a:prstGeom prst="rect">
            <a:avLst/>
          </a:prstGeom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40517A4D-97EB-C513-3195-3E98BDD7AE9C}"/>
              </a:ext>
            </a:extLst>
          </p:cNvPr>
          <p:cNvSpPr/>
          <p:nvPr/>
        </p:nvSpPr>
        <p:spPr>
          <a:xfrm>
            <a:off x="8598756" y="3597187"/>
            <a:ext cx="689317" cy="56622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638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A059578-9AC6-4E3C-A8E5-026E6D957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272" y="865703"/>
            <a:ext cx="8288593" cy="4981322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sp>
        <p:nvSpPr>
          <p:cNvPr id="8" name="Marcador de contenido 3">
            <a:extLst>
              <a:ext uri="{FF2B5EF4-FFF2-40B4-BE49-F238E27FC236}">
                <a16:creationId xmlns:a16="http://schemas.microsoft.com/office/drawing/2014/main" id="{08FA952A-A25D-CBF1-6875-EFF78548ED9E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378EAAC-EF86-304B-FEBE-91BB65538016}"/>
              </a:ext>
            </a:extLst>
          </p:cNvPr>
          <p:cNvSpPr txBox="1"/>
          <p:nvPr/>
        </p:nvSpPr>
        <p:spPr>
          <a:xfrm>
            <a:off x="2531806" y="504686"/>
            <a:ext cx="78141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Clasificación de residuos hospitalarios y similares</a:t>
            </a:r>
          </a:p>
        </p:txBody>
      </p:sp>
    </p:spTree>
    <p:extLst>
      <p:ext uri="{BB962C8B-B14F-4D97-AF65-F5344CB8AC3E}">
        <p14:creationId xmlns:p14="http://schemas.microsoft.com/office/powerpoint/2010/main" val="542781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sp>
        <p:nvSpPr>
          <p:cNvPr id="8" name="Marcador de contenido 3">
            <a:extLst>
              <a:ext uri="{FF2B5EF4-FFF2-40B4-BE49-F238E27FC236}">
                <a16:creationId xmlns:a16="http://schemas.microsoft.com/office/drawing/2014/main" id="{08FA952A-A25D-CBF1-6875-EFF78548ED9E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378EAAC-EF86-304B-FEBE-91BB65538016}"/>
              </a:ext>
            </a:extLst>
          </p:cNvPr>
          <p:cNvSpPr txBox="1"/>
          <p:nvPr/>
        </p:nvSpPr>
        <p:spPr>
          <a:xfrm>
            <a:off x="1941870" y="314536"/>
            <a:ext cx="78141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SEGREGACIÓN DE RESIDUOS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9C47DD0-3ED6-8292-CEE9-52C258379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34" b="98438" l="2670" r="99515">
                        <a14:foregroundMark x1="2670" y1="43359" x2="2670" y2="43359"/>
                        <a14:foregroundMark x1="60922" y1="5469" x2="60922" y2="5469"/>
                        <a14:foregroundMark x1="91019" y1="52734" x2="91019" y2="52734"/>
                        <a14:foregroundMark x1="62864" y1="90625" x2="62864" y2="90625"/>
                        <a14:foregroundMark x1="62621" y1="95313" x2="62621" y2="95313"/>
                        <a14:foregroundMark x1="62379" y1="98438" x2="62379" y2="98438"/>
                        <a14:foregroundMark x1="73058" y1="2734" x2="87864" y2="8984"/>
                        <a14:foregroundMark x1="87864" y1="8984" x2="96602" y2="23047"/>
                        <a14:foregroundMark x1="96602" y1="23047" x2="96602" y2="31250"/>
                        <a14:foregroundMark x1="84466" y1="23047" x2="94903" y2="26953"/>
                        <a14:foregroundMark x1="94903" y1="26953" x2="96845" y2="37891"/>
                        <a14:foregroundMark x1="96845" y1="37891" x2="85194" y2="30078"/>
                        <a14:foregroundMark x1="82524" y1="23438" x2="82039" y2="22266"/>
                        <a14:foregroundMark x1="98786" y1="5859" x2="99515" y2="32813"/>
                        <a14:foregroundMark x1="82282" y1="19141" x2="85680" y2="37500"/>
                        <a14:foregroundMark x1="85680" y1="37500" x2="93447" y2="40625"/>
                        <a14:foregroundMark x1="93447" y1="40625" x2="96117" y2="34375"/>
                        <a14:foregroundMark x1="92233" y1="2734" x2="94417" y2="18359"/>
                        <a14:foregroundMark x1="74029" y1="2344" x2="77427" y2="21875"/>
                        <a14:foregroundMark x1="77427" y1="21875" x2="81068" y2="304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0878" y="1310387"/>
            <a:ext cx="6819285" cy="423722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7A9E330-516B-110E-853B-1490E2D1A5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6821" y="972693"/>
            <a:ext cx="2859011" cy="358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777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0CA0D0E-1D55-B3B7-2837-2B6AA33CE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743" y="1157473"/>
            <a:ext cx="5117690" cy="367881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EE6DBC1-2500-163C-1EE8-7608B4B4F357}"/>
              </a:ext>
            </a:extLst>
          </p:cNvPr>
          <p:cNvSpPr txBox="1"/>
          <p:nvPr/>
        </p:nvSpPr>
        <p:spPr>
          <a:xfrm>
            <a:off x="3326990" y="345081"/>
            <a:ext cx="60984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COLORIMETRÍA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5F13C5B-4124-5B7F-9B7B-7402A2A17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027906"/>
            <a:ext cx="2628901" cy="309011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51A0786-B78D-0C63-7B41-EDD40CFB2B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7101" y="2996883"/>
            <a:ext cx="2417642" cy="224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53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EE6DBC1-2500-163C-1EE8-7608B4B4F357}"/>
              </a:ext>
            </a:extLst>
          </p:cNvPr>
          <p:cNvSpPr txBox="1"/>
          <p:nvPr/>
        </p:nvSpPr>
        <p:spPr>
          <a:xfrm>
            <a:off x="3326990" y="345081"/>
            <a:ext cx="60984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RESIDUOS NO PELIGROS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508F22D-4B31-AD1C-C6B1-6C3E54CB1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10732"/>
            <a:ext cx="5498794" cy="276669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FDA25C3-3358-7E68-0EB2-452ABC4924B8}"/>
              </a:ext>
            </a:extLst>
          </p:cNvPr>
          <p:cNvSpPr txBox="1"/>
          <p:nvPr/>
        </p:nvSpPr>
        <p:spPr>
          <a:xfrm>
            <a:off x="6769509" y="1324362"/>
            <a:ext cx="496897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cualquier desecho que no presenta riesgos significativos para la salud humana ni el medio ambiente. Estos residuos no contienen sustancias tóxicas, corrosivas, inflamables, infecciosas, explosivas ni radiactivas en niveles peligrosos</a:t>
            </a:r>
          </a:p>
        </p:txBody>
      </p:sp>
    </p:spTree>
    <p:extLst>
      <p:ext uri="{BB962C8B-B14F-4D97-AF65-F5344CB8AC3E}">
        <p14:creationId xmlns:p14="http://schemas.microsoft.com/office/powerpoint/2010/main" val="4200342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EE6DBC1-2500-163C-1EE8-7608B4B4F357}"/>
              </a:ext>
            </a:extLst>
          </p:cNvPr>
          <p:cNvSpPr txBox="1"/>
          <p:nvPr/>
        </p:nvSpPr>
        <p:spPr>
          <a:xfrm>
            <a:off x="3408233" y="215619"/>
            <a:ext cx="60984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RESIDUOS NO PELIGROS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D0ED06F-6F69-106B-5C38-339563D2A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963617">
            <a:off x="176980" y="729801"/>
            <a:ext cx="3569110" cy="304150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0838CF6-C2F7-908D-3B37-70AE17974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436845">
            <a:off x="485350" y="3709456"/>
            <a:ext cx="2952369" cy="313584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585D158-5669-304E-B63A-5901A0D45C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3160" y="2041849"/>
            <a:ext cx="2788982" cy="228444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0240393-A91D-C9AC-5CD7-2C637D12B3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5363" y="1114522"/>
            <a:ext cx="1819275" cy="237172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83EDFDA-9017-5FAB-81F0-5CB8588519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8366" y="3486247"/>
            <a:ext cx="2371725" cy="256222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388997C-3F15-E3E6-1F8E-7A276F0944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57269" y="1949611"/>
            <a:ext cx="2098844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31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EE6DBC1-2500-163C-1EE8-7608B4B4F357}"/>
              </a:ext>
            </a:extLst>
          </p:cNvPr>
          <p:cNvSpPr txBox="1"/>
          <p:nvPr/>
        </p:nvSpPr>
        <p:spPr>
          <a:xfrm>
            <a:off x="3164758" y="365125"/>
            <a:ext cx="60984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RESIDUOS PELIGROSO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F16369B-ABA1-449E-08CE-9050F6A64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193205">
            <a:off x="432494" y="1414101"/>
            <a:ext cx="2833187" cy="301597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4982FC6-AA19-3319-F67D-3509B0CF6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9389" y="1671293"/>
            <a:ext cx="2506611" cy="3038316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366829ED-52D8-578F-4D80-24FF18DDE5BF}"/>
              </a:ext>
            </a:extLst>
          </p:cNvPr>
          <p:cNvSpPr txBox="1"/>
          <p:nvPr/>
        </p:nvSpPr>
        <p:spPr>
          <a:xfrm>
            <a:off x="6009944" y="1214990"/>
            <a:ext cx="534385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Por lo general se entiende por residuos peligrosos – RESPEL aquellos residuos que, debido a sus peligros intrínsecos, por ejemplo, ser corrosivos, reactivos, explosivos, tóxicos, inflamables, pueden causar daños o efectos indeseados a la salud o al ambiente</a:t>
            </a:r>
            <a:endParaRPr lang="es-C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59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EE6DBC1-2500-163C-1EE8-7608B4B4F357}"/>
              </a:ext>
            </a:extLst>
          </p:cNvPr>
          <p:cNvSpPr txBox="1"/>
          <p:nvPr/>
        </p:nvSpPr>
        <p:spPr>
          <a:xfrm>
            <a:off x="2158181" y="115615"/>
            <a:ext cx="787563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INFECCIOSOS DE RIESGO BIOLOGICO</a:t>
            </a:r>
          </a:p>
          <a:p>
            <a:pPr algn="ctr"/>
            <a:endParaRPr lang="es-ES" sz="4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BF44AB2-2F58-F0E4-FE1B-8C0317AE85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31" b="89691" l="639" r="94888">
                        <a14:foregroundMark x1="16883" y1="3058" x2="19169" y2="1031"/>
                        <a14:foregroundMark x1="19169" y1="1031" x2="19169" y2="1031"/>
                        <a14:foregroundMark x1="52716" y1="13058" x2="92332" y2="2062"/>
                        <a14:foregroundMark x1="92332" y1="2062" x2="96166" y2="55670"/>
                        <a14:foregroundMark x1="96166" y1="55670" x2="94888" y2="68041"/>
                        <a14:foregroundMark x1="94888" y1="68041" x2="83067" y2="69416"/>
                        <a14:foregroundMark x1="83067" y1="69416" x2="73163" y2="66667"/>
                        <a14:foregroundMark x1="73163" y1="66667" x2="72524" y2="29210"/>
                        <a14:foregroundMark x1="72524" y1="29210" x2="62300" y2="15808"/>
                        <a14:foregroundMark x1="62300" y1="15808" x2="68371" y2="29553"/>
                        <a14:foregroundMark x1="68371" y1="29553" x2="59744" y2="17182"/>
                        <a14:foregroundMark x1="59744" y1="17182" x2="59744" y2="16151"/>
                        <a14:backgroundMark x1="16613" y1="2749" x2="4473" y2="9966"/>
                        <a14:backgroundMark x1="4473" y1="9966" x2="3195" y2="23711"/>
                        <a14:backgroundMark x1="3195" y1="23711" x2="319" y2="316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3252" y="1605573"/>
            <a:ext cx="5437239" cy="505506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3FB4219-E240-A46B-24A6-8DA543BF88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84" b="91919" l="639" r="99042">
                        <a14:foregroundMark x1="63898" y1="3704" x2="72843" y2="26263"/>
                        <a14:foregroundMark x1="72843" y1="26263" x2="90096" y2="31987"/>
                        <a14:foregroundMark x1="90096" y1="31987" x2="99361" y2="20202"/>
                        <a14:foregroundMark x1="99361" y1="20202" x2="98314" y2="8279"/>
                        <a14:foregroundMark x1="68371" y1="9764" x2="81150" y2="4377"/>
                        <a14:foregroundMark x1="81150" y1="4377" x2="95527" y2="11785"/>
                        <a14:foregroundMark x1="95527" y1="11785" x2="98083" y2="14815"/>
                        <a14:foregroundMark x1="81834" y1="57341" x2="82109" y2="55892"/>
                        <a14:foregroundMark x1="28435" y1="14478" x2="14058" y2="26599"/>
                        <a14:foregroundMark x1="14058" y1="26599" x2="9904" y2="39731"/>
                        <a14:foregroundMark x1="9904" y1="39731" x2="958" y2="52189"/>
                        <a14:foregroundMark x1="958" y1="52189" x2="18211" y2="16498"/>
                        <a14:foregroundMark x1="18211" y1="16498" x2="27476" y2="17845"/>
                        <a14:foregroundMark x1="46965" y1="88889" x2="48562" y2="91919"/>
                        <a14:backgroundMark x1="89137" y1="42424" x2="98083" y2="58923"/>
                        <a14:backgroundMark x1="98083" y1="58923" x2="92652" y2="72054"/>
                        <a14:backgroundMark x1="92652" y1="72054" x2="81470" y2="59933"/>
                        <a14:backgroundMark x1="81470" y1="59933" x2="87220" y2="50505"/>
                        <a14:backgroundMark x1="89137" y1="71717" x2="85304" y2="84175"/>
                        <a14:backgroundMark x1="85304" y1="84175" x2="93610" y2="76094"/>
                        <a14:backgroundMark x1="93610" y1="76094" x2="97764" y2="88552"/>
                        <a14:backgroundMark x1="97764" y1="88552" x2="97764" y2="90572"/>
                        <a14:backgroundMark x1="88818" y1="1347" x2="99361" y2="70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81685" y="1234200"/>
            <a:ext cx="4626077" cy="43896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7AB9F60-6871-1186-6A8E-828CB368CF25}"/>
              </a:ext>
            </a:extLst>
          </p:cNvPr>
          <p:cNvSpPr txBox="1"/>
          <p:nvPr/>
        </p:nvSpPr>
        <p:spPr>
          <a:xfrm>
            <a:off x="311362" y="1053677"/>
            <a:ext cx="28135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/>
              <a:t>Los contenedores para  cortopunzantes Se deberá colocar fecha de </a:t>
            </a:r>
            <a:r>
              <a:rPr lang="es-MX" b="1" i="1" dirty="0"/>
              <a:t>apertura</a:t>
            </a:r>
            <a:r>
              <a:rPr lang="es-MX" b="1" dirty="0"/>
              <a:t>, no tienen fecha de vencimiento  y recoger cuando haya cumplido las ¾ partes según resolución 591 del 2024</a:t>
            </a:r>
          </a:p>
        </p:txBody>
      </p:sp>
    </p:spTree>
    <p:extLst>
      <p:ext uri="{BB962C8B-B14F-4D97-AF65-F5344CB8AC3E}">
        <p14:creationId xmlns:p14="http://schemas.microsoft.com/office/powerpoint/2010/main" val="15589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EE6DBC1-2500-163C-1EE8-7608B4B4F357}"/>
              </a:ext>
            </a:extLst>
          </p:cNvPr>
          <p:cNvSpPr txBox="1"/>
          <p:nvPr/>
        </p:nvSpPr>
        <p:spPr>
          <a:xfrm>
            <a:off x="1697293" y="270008"/>
            <a:ext cx="87974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INFECCIOSOS DE RIESGO BIOLOGICO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7091FD8-93AB-31AF-A2D7-EE706D10B4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160" b="46924" l="5656" r="20526"/>
                    </a14:imgEffect>
                  </a14:imgLayer>
                </a14:imgProps>
              </a:ext>
            </a:extLst>
          </a:blip>
          <a:srcRect l="3797" t="17939" r="77615" b="49855"/>
          <a:stretch/>
        </p:blipFill>
        <p:spPr>
          <a:xfrm>
            <a:off x="-103162" y="1061595"/>
            <a:ext cx="1308295" cy="153337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4CDF94F-CA86-4C9A-8888-0F19A151B958}"/>
              </a:ext>
            </a:extLst>
          </p:cNvPr>
          <p:cNvSpPr txBox="1"/>
          <p:nvPr/>
        </p:nvSpPr>
        <p:spPr>
          <a:xfrm>
            <a:off x="1205133" y="921660"/>
            <a:ext cx="109868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Calibri" panose="020F0502020204030204" pitchFamily="34" charset="0"/>
                <a:cs typeface="Calibri" panose="020F0502020204030204" pitchFamily="34" charset="0"/>
              </a:rPr>
              <a:t>Residuos anatomopatológicos </a:t>
            </a:r>
          </a:p>
          <a:p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 los provenientes de restos humanos, muestras para análisis, incluyendo biopsias, tejidos orgánicos amputados, partes y fluidos corporales.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Placentas- orina sangre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Vomito- recéptales- liner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C29B0C6-FE67-4384-95B9-65EBC6BF7F12}"/>
              </a:ext>
            </a:extLst>
          </p:cNvPr>
          <p:cNvSpPr txBox="1"/>
          <p:nvPr/>
        </p:nvSpPr>
        <p:spPr>
          <a:xfrm>
            <a:off x="1235280" y="3387499"/>
            <a:ext cx="10163436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TENGA EN CUENTA: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Deseche los líquidos como orina y vomito directamente por el alcantarillado.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placentas, coágulos, restos de amputaciones, bolsas con fluidos y biopsias deséchelos </a:t>
            </a:r>
            <a:r>
              <a:rPr lang="es-MX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doble bolsa roja</a:t>
            </a: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exclusiva para estos residuos.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Cierre los contenedores con fluidos corporales si es necesario asegure la tapa y deseche </a:t>
            </a:r>
            <a:r>
              <a:rPr lang="es-MX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doble bolsa roja</a:t>
            </a:r>
            <a:r>
              <a:rPr lang="es-MX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MX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7493135-B23E-421B-B33D-FE8C2BBF9F39}"/>
              </a:ext>
            </a:extLst>
          </p:cNvPr>
          <p:cNvSpPr txBox="1"/>
          <p:nvPr/>
        </p:nvSpPr>
        <p:spPr>
          <a:xfrm>
            <a:off x="4199805" y="5799475"/>
            <a:ext cx="3706238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SIEMPRE CONGELAR</a:t>
            </a:r>
            <a:endParaRPr lang="es-MX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158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EE6DBC1-2500-163C-1EE8-7608B4B4F357}"/>
              </a:ext>
            </a:extLst>
          </p:cNvPr>
          <p:cNvSpPr txBox="1"/>
          <p:nvPr/>
        </p:nvSpPr>
        <p:spPr>
          <a:xfrm>
            <a:off x="838200" y="411449"/>
            <a:ext cx="10515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RESIDUOS PELIGROSOS DE RIESGO QUIMICO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37B1B43-F702-1DC5-0C6D-0112B41850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738" b="52488" l="3459" r="31132">
                        <a14:backgroundMark x1="24449" y1="24866" x2="33640" y2="28075"/>
                        <a14:backgroundMark x1="33640" y1="28075" x2="33824" y2="29679"/>
                      </a14:backgroundRemoval>
                    </a14:imgEffect>
                  </a14:imgLayer>
                </a14:imgProps>
              </a:ext>
            </a:extLst>
          </a:blip>
          <a:srcRect t="20144" r="65409" b="43918"/>
          <a:stretch/>
        </p:blipFill>
        <p:spPr>
          <a:xfrm>
            <a:off x="7578050" y="1481291"/>
            <a:ext cx="2025194" cy="144655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FFD06BF-F0D1-43F6-A4AA-65D9C25636A4}"/>
              </a:ext>
            </a:extLst>
          </p:cNvPr>
          <p:cNvSpPr txBox="1"/>
          <p:nvPr/>
        </p:nvSpPr>
        <p:spPr>
          <a:xfrm>
            <a:off x="827973" y="1344489"/>
            <a:ext cx="71056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Calibri" panose="020F0502020204030204" pitchFamily="34" charset="0"/>
                <a:cs typeface="Calibri" panose="020F0502020204030204" pitchFamily="34" charset="0"/>
              </a:rPr>
              <a:t>Residuos químicos fármacos</a:t>
            </a:r>
            <a:r>
              <a:rPr lang="es-MX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 los residuos de fármacos y sus restos: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Frascos de ampolletas.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Restos de medicamentos.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90A195C-915D-4413-9DA9-6E295C3BA0C1}"/>
              </a:ext>
            </a:extLst>
          </p:cNvPr>
          <p:cNvSpPr txBox="1"/>
          <p:nvPr/>
        </p:nvSpPr>
        <p:spPr>
          <a:xfrm>
            <a:off x="864315" y="3504555"/>
            <a:ext cx="8631377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SEGREGACION: </a:t>
            </a:r>
          </a:p>
          <a:p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frascos medicamentos y sus restos deberán depositarse en </a:t>
            </a:r>
            <a:r>
              <a:rPr lang="es-MX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contenedores rojos rígidos </a:t>
            </a: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marcados riesgo químico fármacos. </a:t>
            </a:r>
            <a:endParaRPr lang="es-MX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68E1C2E-C4EE-4D2B-A4EA-3B68BA709B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987" b="89203" l="6765" r="24202"/>
                    </a14:imgEffect>
                  </a14:imgLayer>
                </a14:imgProps>
              </a:ext>
            </a:extLst>
          </a:blip>
          <a:srcRect l="4585" t="64210" r="73618" b="8020"/>
          <a:stretch/>
        </p:blipFill>
        <p:spPr>
          <a:xfrm>
            <a:off x="9307820" y="3504555"/>
            <a:ext cx="2140956" cy="187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96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E4D432-C3FB-B884-42BF-075443B138A2}"/>
              </a:ext>
            </a:extLst>
          </p:cNvPr>
          <p:cNvSpPr txBox="1"/>
          <p:nvPr/>
        </p:nvSpPr>
        <p:spPr>
          <a:xfrm>
            <a:off x="212377" y="614013"/>
            <a:ext cx="8960383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OTROS RESIDUOS PELIGROSOS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C3BA06C-5636-1313-ED91-F7A16BCEA160}"/>
              </a:ext>
            </a:extLst>
          </p:cNvPr>
          <p:cNvSpPr txBox="1"/>
          <p:nvPr/>
        </p:nvSpPr>
        <p:spPr>
          <a:xfrm>
            <a:off x="212377" y="1564632"/>
            <a:ext cx="6439146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 defTabSz="914400"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 otro tipo de residuos peligrosos y que requieren manejo especial</a:t>
            </a:r>
          </a:p>
          <a:p>
            <a:pPr algn="just" defTabSz="914400"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su disposición final:</a:t>
            </a:r>
          </a:p>
          <a:p>
            <a:pPr algn="just" defTabSz="914400"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Pilas, baterías usadas, tinta de impresoras, toners,líquido de revelado, aceites, lámparas fluorescentes.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838B9A1-9E8B-5707-A898-782F08E35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0731" y="215470"/>
            <a:ext cx="1610412" cy="3429969"/>
          </a:xfrm>
          <a:prstGeom prst="rect">
            <a:avLst/>
          </a:prstGeom>
        </p:spPr>
      </p:pic>
      <p:pic>
        <p:nvPicPr>
          <p:cNvPr id="8" name="Picture 2" descr="Resultado de imagen de residuos respel">
            <a:extLst>
              <a:ext uri="{FF2B5EF4-FFF2-40B4-BE49-F238E27FC236}">
                <a16:creationId xmlns:a16="http://schemas.microsoft.com/office/drawing/2014/main" id="{41430603-A031-EBAA-9B1D-5FD2BF439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2875" y="3795094"/>
            <a:ext cx="4595788" cy="147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540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362C44C3-C6AA-3EAA-B00C-71C3C27E6DA1}"/>
              </a:ext>
            </a:extLst>
          </p:cNvPr>
          <p:cNvSpPr txBox="1"/>
          <p:nvPr/>
        </p:nvSpPr>
        <p:spPr>
          <a:xfrm>
            <a:off x="162820" y="1934012"/>
            <a:ext cx="3642830" cy="1588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AHORRO DE AGUA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8A7C481-C886-4D38-A461-A21C129E72CD}"/>
              </a:ext>
            </a:extLst>
          </p:cNvPr>
          <p:cNvSpPr txBox="1"/>
          <p:nvPr/>
        </p:nvSpPr>
        <p:spPr>
          <a:xfrm>
            <a:off x="4494873" y="355376"/>
            <a:ext cx="5845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cepillarme o enjabonarme la llave cerrare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36F6362-AA96-4EF1-80A2-1387BFE035EC}"/>
              </a:ext>
            </a:extLst>
          </p:cNvPr>
          <p:cNvSpPr txBox="1"/>
          <p:nvPr/>
        </p:nvSpPr>
        <p:spPr>
          <a:xfrm>
            <a:off x="4466733" y="1203688"/>
            <a:ext cx="77252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Grifos y llaves cerrados deben estar. Su estado debo verificar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B38FC52-7495-4CDF-A3A9-C6638DB26731}"/>
              </a:ext>
            </a:extLst>
          </p:cNvPr>
          <p:cNvSpPr txBox="1"/>
          <p:nvPr/>
        </p:nvSpPr>
        <p:spPr>
          <a:xfrm>
            <a:off x="4498017" y="2056122"/>
            <a:ext cx="50892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sanitario como caneca jamás usare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18B7523-8B3A-425A-B5B2-7E8356F47874}"/>
              </a:ext>
            </a:extLst>
          </p:cNvPr>
          <p:cNvSpPr txBox="1"/>
          <p:nvPr/>
        </p:nvSpPr>
        <p:spPr>
          <a:xfrm>
            <a:off x="4508937" y="2816520"/>
            <a:ext cx="43163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Fugas y daños siempre reportare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4146715-793A-429E-816B-3705F0E7F83D}"/>
              </a:ext>
            </a:extLst>
          </p:cNvPr>
          <p:cNvSpPr txBox="1"/>
          <p:nvPr/>
        </p:nvSpPr>
        <p:spPr>
          <a:xfrm>
            <a:off x="4519983" y="3573852"/>
            <a:ext cx="62783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agua de manera responsable y consiente usare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7CEA12A-597D-462C-893A-98038EE0A3E3}"/>
              </a:ext>
            </a:extLst>
          </p:cNvPr>
          <p:cNvSpPr txBox="1"/>
          <p:nvPr/>
        </p:nvSpPr>
        <p:spPr>
          <a:xfrm>
            <a:off x="4534048" y="4199629"/>
            <a:ext cx="4277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desperdicio de agua combatiré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38DE766-7362-4C4D-81CB-097620EC8C45}"/>
              </a:ext>
            </a:extLst>
          </p:cNvPr>
          <p:cNvSpPr txBox="1"/>
          <p:nvPr/>
        </p:nvSpPr>
        <p:spPr>
          <a:xfrm>
            <a:off x="4551145" y="4859797"/>
            <a:ext cx="46540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Estas practicas con todos compartiré 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70A4E57-7B6D-46C9-A8F9-2F61DEF5D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723" y="291694"/>
            <a:ext cx="752475" cy="752475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FA2F7CB3-5AC5-4D34-8296-B418868EC9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8926" y="1195498"/>
            <a:ext cx="709141" cy="68698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E4CA7B19-528F-4615-9907-54D78B0521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3627" y="1996770"/>
            <a:ext cx="657225" cy="68580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8672221-A3DE-4003-AF61-3CFA31B54D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3628" y="2787512"/>
            <a:ext cx="657225" cy="60960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AAD0407E-D7F5-4774-AA17-1FC92AC3EF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2046" y="3498581"/>
            <a:ext cx="800100" cy="64770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F60F7361-A9C9-4F6D-8224-D3F9C41961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1457" y="4196213"/>
            <a:ext cx="904875" cy="638175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0722D58-3911-4CF9-97B5-DD8C6A43A0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5183" y="4905261"/>
            <a:ext cx="771525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5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362C44C3-C6AA-3EAA-B00C-71C3C27E6DA1}"/>
              </a:ext>
            </a:extLst>
          </p:cNvPr>
          <p:cNvSpPr txBox="1"/>
          <p:nvPr/>
        </p:nvSpPr>
        <p:spPr>
          <a:xfrm>
            <a:off x="0" y="1481424"/>
            <a:ext cx="3386670" cy="2336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AHORRO DE ENERGIA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B09EE2-42C3-4153-BC00-98DA6766CF98}"/>
              </a:ext>
            </a:extLst>
          </p:cNvPr>
          <p:cNvSpPr txBox="1"/>
          <p:nvPr/>
        </p:nvSpPr>
        <p:spPr>
          <a:xfrm>
            <a:off x="4045048" y="338382"/>
            <a:ext cx="65274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Utilizo la iluminación natural y ventilación natural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E94C533-B21F-4D4B-A590-B21B3E1C81BC}"/>
              </a:ext>
            </a:extLst>
          </p:cNvPr>
          <p:cNvSpPr txBox="1"/>
          <p:nvPr/>
        </p:nvSpPr>
        <p:spPr>
          <a:xfrm>
            <a:off x="4046201" y="1002532"/>
            <a:ext cx="82348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Utilizo aparatos electrónicos con etiqueta de eficiencia energético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2D23E6A-E354-41D0-9CD0-7A034EA05D98}"/>
              </a:ext>
            </a:extLst>
          </p:cNvPr>
          <p:cNvSpPr txBox="1"/>
          <p:nvPr/>
        </p:nvSpPr>
        <p:spPr>
          <a:xfrm>
            <a:off x="4157592" y="1730672"/>
            <a:ext cx="74904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Desconecto el cargador una vez termine el periodo de carga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508C3C5-E494-43DC-AC07-2CE0C8307780}"/>
              </a:ext>
            </a:extLst>
          </p:cNvPr>
          <p:cNvSpPr txBox="1"/>
          <p:nvPr/>
        </p:nvSpPr>
        <p:spPr>
          <a:xfrm>
            <a:off x="4145280" y="2467603"/>
            <a:ext cx="7925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salir de la oficina verifico que estén apagados los equipos y iluminación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B58CF9C-9590-42E9-8255-FF011DA0610C}"/>
              </a:ext>
            </a:extLst>
          </p:cNvPr>
          <p:cNvSpPr txBox="1"/>
          <p:nvPr/>
        </p:nvSpPr>
        <p:spPr>
          <a:xfrm>
            <a:off x="4143522" y="3442585"/>
            <a:ext cx="61393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Desconecto equipos durante el fin de semana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4A84C3D-C825-46BC-B7C0-D3D44EC14473}"/>
              </a:ext>
            </a:extLst>
          </p:cNvPr>
          <p:cNvSpPr txBox="1"/>
          <p:nvPr/>
        </p:nvSpPr>
        <p:spPr>
          <a:xfrm>
            <a:off x="4159348" y="4130733"/>
            <a:ext cx="79253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Suspender energía de los equipos cuando no lo estés utilizando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44F7ADD-6AF4-49F8-A561-9144A0E2659F}"/>
              </a:ext>
            </a:extLst>
          </p:cNvPr>
          <p:cNvSpPr txBox="1"/>
          <p:nvPr/>
        </p:nvSpPr>
        <p:spPr>
          <a:xfrm>
            <a:off x="4215620" y="4853686"/>
            <a:ext cx="45075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Estas practicas comparte con todos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022C963B-E32A-46A4-90B5-AAAF23EF9E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4950" y="322921"/>
            <a:ext cx="685800" cy="51435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70922FB-1FDA-4F65-8652-D975896B5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7390" y="1041916"/>
            <a:ext cx="809625" cy="56197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FC0A8E7F-23AC-4248-A646-44B9F4A6BE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3670" y="1772720"/>
            <a:ext cx="762000" cy="614149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76D92CC-746C-4B10-85E9-A9E10CE056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9" y="2545693"/>
            <a:ext cx="676275" cy="638175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885BA204-A2EF-446E-95F2-45DF1214C4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7007" y="3403071"/>
            <a:ext cx="695325" cy="59055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9162B4D-0552-4E57-B66C-03857AFDFB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0323" y="4096581"/>
            <a:ext cx="600074" cy="709178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D14DA94D-95A5-406C-AE49-90555C835A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73086" y="4900032"/>
            <a:ext cx="771525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52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62C44C3-C6AA-3EAA-B00C-71C3C27E6DA1}"/>
              </a:ext>
            </a:extLst>
          </p:cNvPr>
          <p:cNvSpPr txBox="1"/>
          <p:nvPr/>
        </p:nvSpPr>
        <p:spPr>
          <a:xfrm>
            <a:off x="96017" y="2018897"/>
            <a:ext cx="4096156" cy="1588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AHORRO DE PAPEL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100844C-7EF8-4ADC-B7DC-232CCDFDD852}"/>
              </a:ext>
            </a:extLst>
          </p:cNvPr>
          <p:cNvSpPr txBox="1"/>
          <p:nvPr/>
        </p:nvSpPr>
        <p:spPr>
          <a:xfrm>
            <a:off x="4040943" y="3582235"/>
            <a:ext cx="735505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Antes de imprimir, comprobar los posibles fallos y mejoras del documento, utilizando, por ejemplo, la “vista previa”: ajuste de márgenes, división de párrafos eficiente, paginación correcta, reducción del tamaño de las fuentes, etc.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9C3D128-9045-4949-8B89-202B66B9B163}"/>
              </a:ext>
            </a:extLst>
          </p:cNvPr>
          <p:cNvSpPr txBox="1"/>
          <p:nvPr/>
        </p:nvSpPr>
        <p:spPr>
          <a:xfrm>
            <a:off x="4023359" y="327964"/>
            <a:ext cx="73726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Imprimir informes y fotocopias en hojas reutilizables.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975B09C-F9EC-416A-A78D-E38B32A5B844}"/>
              </a:ext>
            </a:extLst>
          </p:cNvPr>
          <p:cNvSpPr txBox="1"/>
          <p:nvPr/>
        </p:nvSpPr>
        <p:spPr>
          <a:xfrm>
            <a:off x="4023356" y="883346"/>
            <a:ext cx="73726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Utilizar el papel por las dos caras en el fotocopiado e impresión de documentos.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038F147-CF27-4560-B56E-F1D647A58AC3}"/>
              </a:ext>
            </a:extLst>
          </p:cNvPr>
          <p:cNvSpPr txBox="1"/>
          <p:nvPr/>
        </p:nvSpPr>
        <p:spPr>
          <a:xfrm>
            <a:off x="4023358" y="1762569"/>
            <a:ext cx="73726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Utilizar medios de comunicación electrónicos como correo, teléfono, etc.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32D31B6-F0B9-4AF3-BC8E-A87B47DF9736}"/>
              </a:ext>
            </a:extLst>
          </p:cNvPr>
          <p:cNvSpPr txBox="1"/>
          <p:nvPr/>
        </p:nvSpPr>
        <p:spPr>
          <a:xfrm>
            <a:off x="4037426" y="2609096"/>
            <a:ext cx="62530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Imprimir en calidad de borrador para evitar el derroche de tinta y facilitar la reutilización. </a:t>
            </a:r>
          </a:p>
        </p:txBody>
      </p:sp>
    </p:spTree>
    <p:extLst>
      <p:ext uri="{BB962C8B-B14F-4D97-AF65-F5344CB8AC3E}">
        <p14:creationId xmlns:p14="http://schemas.microsoft.com/office/powerpoint/2010/main" val="2886241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ECFB237-80A6-8603-E0E8-92DB3F9FB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1779" y="359397"/>
            <a:ext cx="6527667" cy="434453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1411D1F-7FD9-14B5-F2A2-97AB660DB1E8}"/>
              </a:ext>
            </a:extLst>
          </p:cNvPr>
          <p:cNvSpPr txBox="1"/>
          <p:nvPr/>
        </p:nvSpPr>
        <p:spPr>
          <a:xfrm>
            <a:off x="3046771" y="4881405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>
                <a:latin typeface="Calibri" panose="020F0502020204030204" pitchFamily="34" charset="0"/>
                <a:cs typeface="Calibri" panose="020F0502020204030204" pitchFamily="34" charset="0"/>
              </a:rPr>
              <a:t>CONTRIBUYE EL MUNDO ESTA EN TUS MANOS</a:t>
            </a:r>
          </a:p>
        </p:txBody>
      </p:sp>
    </p:spTree>
    <p:extLst>
      <p:ext uri="{BB962C8B-B14F-4D97-AF65-F5344CB8AC3E}">
        <p14:creationId xmlns:p14="http://schemas.microsoft.com/office/powerpoint/2010/main" val="2516837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E5AD7DE-4242-05C8-4B22-0BB5258F8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2096" y="737419"/>
            <a:ext cx="8332225" cy="408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331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1177</TotalTime>
  <Words>825</Words>
  <Application>Microsoft Office PowerPoint</Application>
  <PresentationFormat>Panorámica</PresentationFormat>
  <Paragraphs>78</Paragraphs>
  <Slides>21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Times New Roman</vt:lpstr>
      <vt:lpstr>Office Theme</vt:lpstr>
      <vt:lpstr>GESTION AMBIENTAL.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Título: Monserrat alternatives médium tamaño 44-48 puntos</dc:title>
  <dc:creator>CESAR ALBERTO GUISAO MONTENEGRO</dc:creator>
  <cp:lastModifiedBy>ERIKA Guerrero</cp:lastModifiedBy>
  <cp:revision>19</cp:revision>
  <dcterms:created xsi:type="dcterms:W3CDTF">2024-05-15T13:17:42Z</dcterms:created>
  <dcterms:modified xsi:type="dcterms:W3CDTF">2025-01-27T17:03:57Z</dcterms:modified>
</cp:coreProperties>
</file>