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8" r:id="rId2"/>
    <p:sldId id="260" r:id="rId3"/>
    <p:sldId id="293" r:id="rId4"/>
    <p:sldId id="294" r:id="rId5"/>
    <p:sldId id="295" r:id="rId6"/>
    <p:sldId id="296" r:id="rId7"/>
    <p:sldId id="289" r:id="rId8"/>
    <p:sldId id="297" r:id="rId9"/>
    <p:sldId id="298" r:id="rId10"/>
    <p:sldId id="299" r:id="rId11"/>
    <p:sldId id="300" r:id="rId12"/>
    <p:sldId id="30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FAAF9-D4D4-422C-856F-FFB15B90A8DF}" type="datetimeFigureOut">
              <a:rPr lang="es-MX" smtClean="0"/>
              <a:t>14/02/2025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7296B-CC77-4510-A15A-AE57E9A759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11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651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94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0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23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4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886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285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409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902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16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1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12A09-E8F9-4E6A-B8F3-4C5544DFC5F0}" type="datetimeFigureOut">
              <a:rPr lang="es-CO" smtClean="0"/>
              <a:t>14/02/2025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09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82BB3066-7012-DADB-DF72-69658DD13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0140"/>
            <a:ext cx="9144000" cy="2041701"/>
          </a:xfrm>
          <a:noFill/>
        </p:spPr>
        <p:txBody>
          <a:bodyPr>
            <a:normAutofit fontScale="90000"/>
          </a:bodyPr>
          <a:lstStyle/>
          <a:p>
            <a:r>
              <a:rPr lang="es-CO" sz="4400" dirty="0" smtClean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RUTAS DE ATENCION A VICTIMAS DE VIOLENCIA BASADA EN GENERO </a:t>
            </a:r>
            <a:r>
              <a:rPr lang="es-CO" sz="4400" dirty="0" smtClean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O" sz="4400" dirty="0" smtClean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4400" dirty="0" smtClean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CO" sz="4400" dirty="0" smtClean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VBG”</a:t>
            </a:r>
            <a:endParaRPr lang="es-CO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843B47CB-961D-A60C-3381-0A3A6516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CARMEN ELENA PAREDES BURBANO</a:t>
            </a:r>
          </a:p>
          <a:p>
            <a:r>
              <a:rPr lang="es-CO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PS. </a:t>
            </a:r>
            <a:r>
              <a:rPr lang="es-CO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Líder </a:t>
            </a:r>
            <a:r>
              <a:rPr lang="es-CO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Salud Mental</a:t>
            </a:r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7765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51692" y="1189823"/>
            <a:ext cx="6125377" cy="426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violencia de género se refiere a los actos dañinos dirigidos contra una persona o un grupo de personas en razón de su género. </a:t>
            </a:r>
            <a:endParaRPr lang="es-CO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origen en la desigualdad de género, el abuso de poder y la existencia de normas dañinas. </a:t>
            </a:r>
            <a:endParaRPr lang="es-CO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 se utiliza principalmente para subrayar el hecho de que las diferencias estructurales de poder basadas en el género colocan a las mujeres y niñas en situación de riesgo frente a múltiples formas de violencia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 las mujeres y niñas sufren violencia de género de manera desproporcionada, los hombres y los niños también pueden ser blanco de ella.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443209" y="447343"/>
            <a:ext cx="605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es la violencia de género???</a:t>
            </a:r>
            <a:endParaRPr lang="es-MX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752" y="1366092"/>
            <a:ext cx="5251137" cy="320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5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154237" y="1241731"/>
            <a:ext cx="11887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3" name="Rectángulo 2"/>
          <p:cNvSpPr/>
          <p:nvPr/>
        </p:nvSpPr>
        <p:spPr>
          <a:xfrm>
            <a:off x="5390003" y="1899750"/>
            <a:ext cx="62426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violencia   intrafamiliar   se   concibe   como:   “toda   acción   u   omisión protagonizada  por  uno  o  varios  miembros  de  la  familia,  a  otros  parientes infringiendo daño físico, psicoemocional, sexual, económico o social” </a:t>
            </a:r>
            <a:endParaRPr lang="es-CO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Violencia Intrafamiliar, puede ser continua o permanente o puede darse por episodios separados; puede incluir uno o varios tipos de violencia siendo esta: maltrato infantil, violencia contra la pareja o contra los adultos mayores, contra los hermanos, o contra las demás personas que formen parte de dicha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familiar. </a:t>
            </a:r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39" y="1570740"/>
            <a:ext cx="4476124" cy="3616708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560982" y="549233"/>
            <a:ext cx="3756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Violencia intrafamiliar</a:t>
            </a:r>
            <a:endParaRPr lang="es-MX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0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104936" y="3664457"/>
            <a:ext cx="11848780" cy="2155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CO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VIOLENCIA </a:t>
            </a:r>
            <a:r>
              <a:rPr lang="es-CO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PSICOLOGICA:</a:t>
            </a:r>
            <a:endParaRPr lang="es-CO" sz="1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CO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acción u omisión que daña la personalidad, autoestima, identidad y desarrollo </a:t>
            </a:r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personal; produce </a:t>
            </a:r>
            <a:r>
              <a:rPr lang="es-CO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progresiva debilitación </a:t>
            </a:r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psicológica. Incluye</a:t>
            </a:r>
            <a:r>
              <a:rPr lang="es-CO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gritos, insultos, degradación, malos gestos, desprecios, burlas, chantajes, manipulación, amenazas, rechazo, descalificación, recriminaciones, acusaciones falsas, explotación, silencio, indiferencia, ridiculización, humillación y comparaciones, críticas constantes, culpabilizar, ejercer control sobre la víctima (encerrarla en la casa), prohibición de ciertas </a:t>
            </a:r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actividades, destrucción </a:t>
            </a:r>
            <a:r>
              <a:rPr lang="es-CO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sus objetos, creación de un ambiente de </a:t>
            </a:r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miedo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507413" y="0"/>
            <a:ext cx="28643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Violencia</a:t>
            </a:r>
            <a:endParaRPr lang="es-MX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148591" y="1851653"/>
            <a:ext cx="11761470" cy="1992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CO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VIOLENCIA FISICA:</a:t>
            </a:r>
          </a:p>
          <a:p>
            <a:pPr algn="just"/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Ocurre </a:t>
            </a:r>
            <a:r>
              <a:rPr lang="es-CO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una persona infringe daño no accidental  dirigido a lesionar la integridad corporal utilizando la fuerza física, armas, objetos o sustancias que pueden  causar  lesiones  externas,  internas  o  ambas.  El  castigo  repetitivo  no severo,  también  se  considera  violencia  física.  Este  tipo  de  violencia  incluye: jalones de pelo, pellizcos, empujones, sacudidas, bofetadas, puñetazos, </a:t>
            </a:r>
            <a:r>
              <a:rPr lang="es-CO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patadas, lanzamiento </a:t>
            </a:r>
            <a:r>
              <a:rPr lang="es-CO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objetos (convertir en arma cualquier objeto para lastimar), quemaduras, golpes, mordidas, marcas o moretones y tortura, entre otros.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CO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s-CO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8591" y="375334"/>
            <a:ext cx="12043410" cy="1379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</a:t>
            </a:r>
            <a:r>
              <a:rPr lang="en-US" b="1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spc="3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b="1" spc="-3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b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b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</a:t>
            </a:r>
            <a:r>
              <a:rPr lang="en-US" b="1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b="1" spc="3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b="1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endParaRPr lang="es-MX" sz="1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sz="1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83845" algn="just">
              <a:spcAft>
                <a:spcPts val="0"/>
              </a:spcAft>
            </a:pPr>
            <a:r>
              <a:rPr lang="en-US" spc="-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upon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3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30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n-US" spc="29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í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3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3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-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n-US" spc="29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qu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3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</a:t>
            </a:r>
            <a:r>
              <a:rPr lang="en-US" spc="3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produ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pc="3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br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3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ño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pc="-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ran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 f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pc="-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ve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st</a:t>
            </a:r>
            <a:r>
              <a:rPr lang="en-US" spc="-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-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én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lo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 </a:t>
            </a:r>
            <a:r>
              <a:rPr lang="en-US" spc="-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 </a:t>
            </a:r>
            <a:r>
              <a:rPr lang="en-US" spc="-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uer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pc="-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lg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uno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c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st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lesi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</a:t>
            </a:r>
            <a:r>
              <a:rPr lang="en-US" spc="-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i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en-US" b="1" i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sc</a:t>
            </a:r>
            <a:r>
              <a:rPr lang="en-US" b="1" i="1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</a:t>
            </a:r>
            <a:r>
              <a:rPr lang="en-US" b="1" i="1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i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b="1" i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b="1" i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 </a:t>
            </a:r>
            <a:r>
              <a:rPr lang="en-US" b="1" i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ne</a:t>
            </a:r>
            <a:r>
              <a:rPr lang="en-US" b="1" i="1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</a:t>
            </a:r>
            <a:r>
              <a:rPr lang="en-US" b="1" i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i="1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i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gen</a:t>
            </a:r>
            <a:r>
              <a:rPr lang="en-US" b="1" i="1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b="1" i="1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i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i="1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(o</a:t>
            </a:r>
            <a:r>
              <a:rPr lang="en-US" spc="-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 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 c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</a:t>
            </a:r>
            <a:r>
              <a:rPr lang="en-US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do)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US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s-MX" sz="1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576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154237" y="1241731"/>
            <a:ext cx="11887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3" name="Rectángulo 2"/>
          <p:cNvSpPr/>
          <p:nvPr/>
        </p:nvSpPr>
        <p:spPr>
          <a:xfrm>
            <a:off x="319489" y="526244"/>
            <a:ext cx="11721948" cy="4857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spc="-1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="1" spc="-2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spc="1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="1" spc="-1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="1" spc="2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IA</a:t>
            </a:r>
            <a:r>
              <a:rPr lang="en-US" b="1" spc="-2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1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spc="-1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en-US" b="1" spc="2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b="1" spc="-2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L:</a:t>
            </a:r>
            <a:endParaRPr lang="es-MX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1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MX" sz="14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201295" algn="just">
              <a:spcAft>
                <a:spcPts val="0"/>
              </a:spcAft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000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3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 de</a:t>
            </a:r>
            <a:r>
              <a:rPr lang="en-US" sz="2000" spc="3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mar</a:t>
            </a:r>
            <a:r>
              <a:rPr lang="en-US" sz="2000" spc="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US" sz="2000" spc="6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acto</a:t>
            </a:r>
            <a:r>
              <a:rPr lang="en-US" sz="2000" spc="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000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os com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tar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2000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7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uac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 s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xua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sz="2000" spc="6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deseados,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7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sz="2000" spc="6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acc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para comerc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2000" spc="-5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2000" spc="-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sz="2000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lq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US" sz="2000" spc="-3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otro </a:t>
            </a:r>
            <a:r>
              <a:rPr lang="en-US" sz="2000" spc="2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odo</a:t>
            </a:r>
            <a:r>
              <a:rPr lang="en-US" sz="2000" spc="-1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sexua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dad</a:t>
            </a:r>
            <a:r>
              <a:rPr lang="en-US" sz="2000" spc="-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sz="2000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pers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med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sz="2000" spc="6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coacc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ón</a:t>
            </a:r>
            <a:r>
              <a:rPr lang="en-US" sz="2000" spc="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2000" spc="1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otra</a:t>
            </a:r>
            <a:r>
              <a:rPr lang="en-US" sz="2000" spc="9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pers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a,</a:t>
            </a:r>
            <a:r>
              <a:rPr lang="en-US" sz="2000" spc="6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 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spc="10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1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ón</a:t>
            </a:r>
            <a:r>
              <a:rPr lang="en-US" sz="2000" spc="4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esta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4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víct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spc="1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a,</a:t>
            </a:r>
            <a:r>
              <a:rPr lang="en-US" sz="2000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000" spc="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lq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US" sz="2000" spc="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ámb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000" spc="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dos el</a:t>
            </a:r>
            <a:r>
              <a:rPr lang="en-US" sz="2000" spc="6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ogar</a:t>
            </a:r>
            <a:r>
              <a:rPr lang="en-US" sz="2000" spc="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000" spc="5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000" spc="4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spc="-2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gar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traba</a:t>
            </a:r>
            <a:r>
              <a:rPr lang="en-US" sz="2000" spc="2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o”</a:t>
            </a:r>
            <a:r>
              <a:rPr lang="en-US" sz="2000" spc="-4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(OMS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R="201295" algn="just">
              <a:spcAft>
                <a:spcPts val="0"/>
              </a:spcAft>
            </a:pPr>
            <a:endParaRPr lang="en-US" sz="2000" dirty="0" smtClean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R="201295" algn="just">
              <a:spcAft>
                <a:spcPts val="0"/>
              </a:spcAft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Incluye: </a:t>
            </a: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Acceso carnal (con penetración del miembro viril u algún objeto) </a:t>
            </a: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cto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sexual abusivo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(besos, caricias, tocamientos sin penetración) </a:t>
            </a: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Acceso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carnal o acto sexual en persona puesta en incapacidad de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resistir. </a:t>
            </a: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Acceso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carnal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acto sexual abusivo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 menor de 14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años, </a:t>
            </a:r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Acoso sexual, conducta no deseada de naturaleza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sexual,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que hace que la persona se sienta ofendida, humillada y/o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intimidada.</a:t>
            </a:r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Explotación sexual </a:t>
            </a:r>
            <a:endParaRPr lang="en-US" sz="2000" dirty="0" smtClean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201295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Pornografía con personas menores de edad. 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81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154237" y="1241731"/>
            <a:ext cx="11887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268082" y="2066571"/>
            <a:ext cx="11295960" cy="3318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spc="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BULLYNG O ACOSO ESCOLAR</a:t>
            </a:r>
          </a:p>
          <a:p>
            <a:pPr algn="just">
              <a:spcAft>
                <a:spcPts val="0"/>
              </a:spcAft>
            </a:pP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manifiesta a través de múltiples conductas como insultar, agredir físicamente, faltar al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respeto,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intimidar, ser cruel con el otro,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decir sobrenombres,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excluir o aislar socialmente, hablar mal del otro para modificar la visión de los demás y estimular su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maltrato. Hay que destacar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para hablar de acoso escolar, el hostigamiento ha de ser intencionado y continuado, es decir, no debe confundirse con un problema puntual entre escolares.</a:t>
            </a:r>
          </a:p>
          <a:p>
            <a:pPr algn="just">
              <a:spcAft>
                <a:spcPts val="0"/>
              </a:spcAft>
            </a:pPr>
            <a:endParaRPr lang="es-CO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Bullyng también se presenta en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diferentes contextos fuera del ámbito escolar: en la calle, en un parque, en actividades extraescolares, en una celebración en un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domicilio. Actualmente se ha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acuñado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término 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ciberbullying o ciberacoso,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cuando se realiza acoso a la persona 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través de las redes sociales o aplicaciones de mensajería instantánea como WhatsApp.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ts val="1400"/>
              </a:lnSpc>
              <a:spcBef>
                <a:spcPts val="5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68082" y="641566"/>
            <a:ext cx="114061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spc="5" dirty="0" smtClean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ATAQUES CON AGENTES QUIMICOS</a:t>
            </a:r>
          </a:p>
          <a:p>
            <a:pPr algn="just">
              <a:spcAft>
                <a:spcPts val="0"/>
              </a:spcAft>
            </a:pP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refiere a la utilización de sustancias como ácidos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similares para causar la agresión y que al entrar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contacto con la piel, pueden causar algún tipo de lesión parcial o total en la persona, bien sea que dicha lesión tenga un carácter permanente o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transitorio. </a:t>
            </a:r>
            <a:endParaRPr lang="es-MX" sz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61832" y="3172858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60993" y="153374"/>
            <a:ext cx="54202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Activación Ruta Interinstitucional </a:t>
            </a:r>
            <a:endParaRPr lang="es-MX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91241" y="1122838"/>
            <a:ext cx="11295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Siempre se debe recordar que la atención integral a una víctima de violencia basada en género contempla la intervención de tres áreas de acción . 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8949370" y="2276967"/>
            <a:ext cx="2221734" cy="884873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PROTECCION  </a:t>
            </a:r>
            <a:endParaRPr lang="es-MX" dirty="0"/>
          </a:p>
        </p:txBody>
      </p:sp>
      <p:sp>
        <p:nvSpPr>
          <p:cNvPr id="13" name="Elipse 12"/>
          <p:cNvSpPr/>
          <p:nvPr/>
        </p:nvSpPr>
        <p:spPr>
          <a:xfrm>
            <a:off x="943767" y="2276968"/>
            <a:ext cx="2221734" cy="884873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JUSTICIA  </a:t>
            </a:r>
            <a:endParaRPr lang="es-MX" dirty="0"/>
          </a:p>
        </p:txBody>
      </p:sp>
      <p:sp>
        <p:nvSpPr>
          <p:cNvPr id="14" name="Elipse 13"/>
          <p:cNvSpPr/>
          <p:nvPr/>
        </p:nvSpPr>
        <p:spPr>
          <a:xfrm>
            <a:off x="4946568" y="1769169"/>
            <a:ext cx="2221734" cy="884873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SALUD  </a:t>
            </a:r>
            <a:endParaRPr lang="es-MX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642633" y="3414452"/>
            <a:ext cx="2824001" cy="13330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Dirigen investigación penal para los casos de VBG, asegura que los presuntos agresores acudan ante la Ley</a:t>
            </a:r>
            <a:endParaRPr lang="es-MX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8681292" y="3337334"/>
            <a:ext cx="2824001" cy="13330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Garantizan los derechos de las personas víctimas de VBG en el ámbito familiar (Comisaria de Familia)  y cuando se trata de menores de Edad (ICBF)</a:t>
            </a:r>
            <a:endParaRPr lang="es-MX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4661962" y="2747931"/>
            <a:ext cx="2824001" cy="13330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clínico, exámenes diagnósticos, tratamiento físico y para afectaciones psicológicas. Garantizar seguimiento en Salud. </a:t>
            </a:r>
            <a:endParaRPr lang="es-MX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24" y="5000105"/>
            <a:ext cx="743486" cy="50723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640" y="4848846"/>
            <a:ext cx="671046" cy="84502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174" y="4960467"/>
            <a:ext cx="741460" cy="7334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782" y="4851404"/>
            <a:ext cx="667180" cy="73011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5007" y="4794806"/>
            <a:ext cx="594911" cy="786713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6411" y="4210813"/>
            <a:ext cx="583217" cy="58321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4371" y="4243864"/>
            <a:ext cx="1066171" cy="58321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10"/>
          <a:srcRect l="11781" r="12306"/>
          <a:stretch/>
        </p:blipFill>
        <p:spPr>
          <a:xfrm>
            <a:off x="5329565" y="4224590"/>
            <a:ext cx="911521" cy="55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11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777848"/>
            <a:ext cx="78440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610423" y="-5927"/>
            <a:ext cx="605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importante tener en cuenta….</a:t>
            </a:r>
            <a:endParaRPr lang="es-MX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4405" y="697852"/>
            <a:ext cx="9405296" cy="52014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endParaRPr lang="es-CO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todo caso, evitar la revictimización de la persona sometida a VBG. </a:t>
            </a:r>
          </a:p>
          <a:p>
            <a:pPr algn="just"/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Respetar la privacidad de la víctima y mantener la confidencialidad. </a:t>
            </a:r>
          </a:p>
          <a:p>
            <a:pPr algn="just"/>
            <a:endParaRPr lang="es-CO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toda víctima de violencia sexual se debe orientar sobre acceso a IVE (Interrupción Voluntaria del Embarazo).</a:t>
            </a:r>
          </a:p>
          <a:p>
            <a:pPr algn="just"/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 comentarios o expresiones que generen culpabilidad en la víctima de VBG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la víctima de VBG es menor de edad y procede de municipios donde no hay sede de ICBF, es Comisaría de Familia quien asume las labores de protección y restablecimiento de derechos del niño, niña o adolescente.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CO" sz="24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55479" y="571500"/>
            <a:ext cx="2457449" cy="53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3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1407" t="18203" r="16937" b="10080"/>
          <a:stretch/>
        </p:blipFill>
        <p:spPr>
          <a:xfrm>
            <a:off x="0" y="0"/>
            <a:ext cx="12184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454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9157" t="81772" r="11445" b="10233"/>
          <a:stretch/>
        </p:blipFill>
        <p:spPr>
          <a:xfrm>
            <a:off x="9650776" y="5530466"/>
            <a:ext cx="1145754" cy="5288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1782" t="18203" r="16563" b="9735"/>
          <a:stretch/>
        </p:blipFill>
        <p:spPr>
          <a:xfrm>
            <a:off x="0" y="0"/>
            <a:ext cx="12205266" cy="69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39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1500" t="18375" r="17875" b="10080"/>
          <a:stretch/>
        </p:blipFill>
        <p:spPr>
          <a:xfrm>
            <a:off x="0" y="0"/>
            <a:ext cx="12204064" cy="696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3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50402" y="2624218"/>
            <a:ext cx="31261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GRACIAS </a:t>
            </a:r>
            <a:endParaRPr lang="es-MX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9157" t="81772" r="11445" b="10233"/>
          <a:stretch/>
        </p:blipFill>
        <p:spPr>
          <a:xfrm>
            <a:off x="9650776" y="5530466"/>
            <a:ext cx="1145754" cy="52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53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1051</TotalTime>
  <Words>840</Words>
  <Application>Microsoft Office PowerPoint</Application>
  <PresentationFormat>Panorámica</PresentationFormat>
  <Paragraphs>68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RUTAS DE ATENCION A VICTIMAS DE VIOLENCIA BASADA EN GENERO  “VBG”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Monserrat alternatives médium tamaño 44-48 puntos</dc:title>
  <dc:creator>CESAR ALBERTO GUISAO MONTENEGRO</dc:creator>
  <cp:lastModifiedBy>LAJAS</cp:lastModifiedBy>
  <cp:revision>59</cp:revision>
  <dcterms:created xsi:type="dcterms:W3CDTF">2024-05-15T13:17:42Z</dcterms:created>
  <dcterms:modified xsi:type="dcterms:W3CDTF">2025-02-14T18:19:23Z</dcterms:modified>
</cp:coreProperties>
</file>