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70" r:id="rId3"/>
    <p:sldId id="288" r:id="rId4"/>
    <p:sldId id="319" r:id="rId5"/>
    <p:sldId id="318" r:id="rId6"/>
    <p:sldId id="317" r:id="rId7"/>
    <p:sldId id="316" r:id="rId8"/>
    <p:sldId id="315" r:id="rId9"/>
    <p:sldId id="314" r:id="rId10"/>
    <p:sldId id="313" r:id="rId11"/>
    <p:sldId id="312" r:id="rId12"/>
    <p:sldId id="311" r:id="rId13"/>
    <p:sldId id="310" r:id="rId14"/>
    <p:sldId id="309" r:id="rId15"/>
    <p:sldId id="308" r:id="rId16"/>
    <p:sldId id="307" r:id="rId17"/>
    <p:sldId id="305" r:id="rId18"/>
    <p:sldId id="304" r:id="rId19"/>
    <p:sldId id="303" r:id="rId20"/>
    <p:sldId id="302" r:id="rId21"/>
    <p:sldId id="301" r:id="rId22"/>
    <p:sldId id="300" r:id="rId23"/>
    <p:sldId id="299" r:id="rId24"/>
    <p:sldId id="295" r:id="rId25"/>
    <p:sldId id="26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5" d="100"/>
          <a:sy n="8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22CA67-8295-4DDC-8748-E380DDF5AA13}"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MX"/>
        </a:p>
      </dgm:t>
    </dgm:pt>
    <dgm:pt modelId="{10E488BB-5FE3-48A6-AB86-768F937071E8}">
      <dgm:prSet phldrT="[Texto]"/>
      <dgm:spPr/>
      <dgm:t>
        <a:bodyPr/>
        <a:lstStyle/>
        <a:p>
          <a:r>
            <a:rPr lang="es-MX" b="0" i="0" dirty="0"/>
            <a:t>Vacuna antituberculosa (BCG)</a:t>
          </a:r>
        </a:p>
        <a:p>
          <a:r>
            <a:rPr lang="es-MX" b="0" i="0" dirty="0"/>
            <a:t>Previene enfermedad de tuberculosis. Su transmisión es directa, de persona a persona, no tiene toxinas conocidas, lo que le permite mantenerse en bacteriostasis (detención del crecimiento y producción) por largos  períodos en el interior de las células; es aerobio, de </a:t>
          </a:r>
          <a:br>
            <a:rPr lang="es-MX" dirty="0"/>
          </a:br>
          <a:r>
            <a:rPr lang="es-MX" b="0" i="0" dirty="0"/>
            <a:t>multiplicación lenta y con numerosos antígenos capaces de despertar una gran variedad de respuestas inmunológicas en el huésped</a:t>
          </a:r>
          <a:endParaRPr lang="es-MX" dirty="0"/>
        </a:p>
      </dgm:t>
    </dgm:pt>
    <dgm:pt modelId="{FAA67B79-7943-4334-989D-0AA2A4EB3D9D}" type="parTrans" cxnId="{C887197E-53D4-4A96-812C-2F12F0C80F94}">
      <dgm:prSet/>
      <dgm:spPr/>
      <dgm:t>
        <a:bodyPr/>
        <a:lstStyle/>
        <a:p>
          <a:endParaRPr lang="es-MX"/>
        </a:p>
      </dgm:t>
    </dgm:pt>
    <dgm:pt modelId="{465EDE28-601B-4BB2-9653-64BC92A9CDC6}" type="sibTrans" cxnId="{C887197E-53D4-4A96-812C-2F12F0C80F94}">
      <dgm:prSet/>
      <dgm:spPr/>
      <dgm:t>
        <a:bodyPr/>
        <a:lstStyle/>
        <a:p>
          <a:endParaRPr lang="es-MX"/>
        </a:p>
      </dgm:t>
    </dgm:pt>
    <dgm:pt modelId="{370946F2-755E-4DA3-BB20-2A3420E2F626}">
      <dgm:prSet phldrT="[Texto]"/>
      <dgm:spPr/>
      <dgm:t>
        <a:bodyPr/>
        <a:lstStyle/>
        <a:p>
          <a:r>
            <a:rPr lang="es-MX" b="0" i="0" dirty="0"/>
            <a:t>Estudios recientes han demostrado que la vacuna de BCG da protección cruzada contra la lepra10, por lo que se recomienda su administración a los contactos de personas con lepra</a:t>
          </a:r>
        </a:p>
        <a:p>
          <a:r>
            <a:rPr lang="es-MX" b="0" i="0" dirty="0"/>
            <a:t>Indicación: se utiliza para prevenir las formas graves </a:t>
          </a:r>
          <a:br>
            <a:rPr lang="es-MX" dirty="0"/>
          </a:br>
          <a:r>
            <a:rPr lang="es-MX" b="0" i="0" dirty="0"/>
            <a:t>extrapulmonares de la enfermedad (tuberculosis </a:t>
          </a:r>
          <a:br>
            <a:rPr lang="es-MX" dirty="0"/>
          </a:br>
          <a:r>
            <a:rPr lang="es-MX" b="0" i="0" dirty="0"/>
            <a:t>meníngea o diseminada) en la población infantil.</a:t>
          </a:r>
          <a:endParaRPr lang="es-MX" dirty="0"/>
        </a:p>
      </dgm:t>
    </dgm:pt>
    <dgm:pt modelId="{1236764B-07EB-4BF4-9EEB-238482432E5D}" type="parTrans" cxnId="{DE2BFC85-DCF6-4732-884B-E0AB8A0B152A}">
      <dgm:prSet/>
      <dgm:spPr/>
      <dgm:t>
        <a:bodyPr/>
        <a:lstStyle/>
        <a:p>
          <a:endParaRPr lang="es-MX"/>
        </a:p>
      </dgm:t>
    </dgm:pt>
    <dgm:pt modelId="{89DA918D-679A-4698-83C2-F1F22721A463}" type="sibTrans" cxnId="{DE2BFC85-DCF6-4732-884B-E0AB8A0B152A}">
      <dgm:prSet/>
      <dgm:spPr/>
      <dgm:t>
        <a:bodyPr/>
        <a:lstStyle/>
        <a:p>
          <a:endParaRPr lang="es-MX"/>
        </a:p>
      </dgm:t>
    </dgm:pt>
    <dgm:pt modelId="{D876E2B2-E831-4B15-9DB8-F12B236DA98E}">
      <dgm:prSet phldrT="[Texto]"/>
      <dgm:spPr/>
      <dgm:t>
        <a:bodyPr/>
        <a:lstStyle/>
        <a:p>
          <a:r>
            <a:rPr lang="es-MX" b="0" i="0" dirty="0"/>
            <a:t>Tipo de vacuna: viva atenuada bacteriana replicativa11, cuyo contenido es una suspensión de bacilos vivos (Calmette-</a:t>
          </a:r>
          <a:r>
            <a:rPr lang="es-MX" b="0" i="0" dirty="0" err="1"/>
            <a:t>Guerin</a:t>
          </a:r>
          <a:r>
            <a:rPr lang="es-MX" b="0" i="0" dirty="0"/>
            <a:t>) que corresponde a una cepa de Mycobacterium bovis atenuada.</a:t>
          </a:r>
        </a:p>
        <a:p>
          <a:endParaRPr lang="es-MX" dirty="0"/>
        </a:p>
      </dgm:t>
    </dgm:pt>
    <dgm:pt modelId="{075BB41F-DE01-43EE-B9D7-5E5F554C6F21}" type="parTrans" cxnId="{25D9D1C0-D613-4EFB-9A38-2DB67C96211B}">
      <dgm:prSet/>
      <dgm:spPr/>
      <dgm:t>
        <a:bodyPr/>
        <a:lstStyle/>
        <a:p>
          <a:endParaRPr lang="es-MX"/>
        </a:p>
      </dgm:t>
    </dgm:pt>
    <dgm:pt modelId="{99657E1D-E636-4131-AEA8-42CF2B1938A2}" type="sibTrans" cxnId="{25D9D1C0-D613-4EFB-9A38-2DB67C96211B}">
      <dgm:prSet/>
      <dgm:spPr/>
      <dgm:t>
        <a:bodyPr/>
        <a:lstStyle/>
        <a:p>
          <a:endParaRPr lang="es-MX"/>
        </a:p>
      </dgm:t>
    </dgm:pt>
    <dgm:pt modelId="{8D432C86-DB6E-4375-9566-615792AE976C}" type="pres">
      <dgm:prSet presAssocID="{E722CA67-8295-4DDC-8748-E380DDF5AA13}" presName="linear" presStyleCnt="0">
        <dgm:presLayoutVars>
          <dgm:dir/>
          <dgm:resizeHandles val="exact"/>
        </dgm:presLayoutVars>
      </dgm:prSet>
      <dgm:spPr/>
    </dgm:pt>
    <dgm:pt modelId="{65AAEDE0-4E96-4A36-922C-8E6F5E2CA3A0}" type="pres">
      <dgm:prSet presAssocID="{10E488BB-5FE3-48A6-AB86-768F937071E8}" presName="comp" presStyleCnt="0"/>
      <dgm:spPr/>
    </dgm:pt>
    <dgm:pt modelId="{7389CF61-1ABB-4B51-8CE7-4D130D2F944D}" type="pres">
      <dgm:prSet presAssocID="{10E488BB-5FE3-48A6-AB86-768F937071E8}" presName="box" presStyleLbl="node1" presStyleIdx="0" presStyleCnt="3"/>
      <dgm:spPr/>
    </dgm:pt>
    <dgm:pt modelId="{A360F637-B0CB-46B3-9C55-05FB17CF4918}" type="pres">
      <dgm:prSet presAssocID="{10E488BB-5FE3-48A6-AB86-768F937071E8}" presName="img" presStyleLbl="fgImgPlace1" presStyleIdx="0" presStyleCnt="3"/>
      <dgm:spPr>
        <a:blipFill rotWithShape="1">
          <a:blip xmlns:r="http://schemas.openxmlformats.org/officeDocument/2006/relationships" r:embed="rId1"/>
          <a:srcRect/>
          <a:stretch>
            <a:fillRect l="-33000" r="-33000"/>
          </a:stretch>
        </a:blipFill>
      </dgm:spPr>
    </dgm:pt>
    <dgm:pt modelId="{4FD0B101-D3FA-491A-81B2-EFB5A0BEFD72}" type="pres">
      <dgm:prSet presAssocID="{10E488BB-5FE3-48A6-AB86-768F937071E8}" presName="text" presStyleLbl="node1" presStyleIdx="0" presStyleCnt="3">
        <dgm:presLayoutVars>
          <dgm:bulletEnabled val="1"/>
        </dgm:presLayoutVars>
      </dgm:prSet>
      <dgm:spPr/>
    </dgm:pt>
    <dgm:pt modelId="{6B3E3881-E1DA-48F8-9F77-AFC6ED6D5508}" type="pres">
      <dgm:prSet presAssocID="{465EDE28-601B-4BB2-9653-64BC92A9CDC6}" presName="spacer" presStyleCnt="0"/>
      <dgm:spPr/>
    </dgm:pt>
    <dgm:pt modelId="{FCCCDA20-C66E-4836-9E15-D2A8A5768CF6}" type="pres">
      <dgm:prSet presAssocID="{370946F2-755E-4DA3-BB20-2A3420E2F626}" presName="comp" presStyleCnt="0"/>
      <dgm:spPr/>
    </dgm:pt>
    <dgm:pt modelId="{CFA3FDCA-0CFA-4B29-A3BD-F7B55F0F91C8}" type="pres">
      <dgm:prSet presAssocID="{370946F2-755E-4DA3-BB20-2A3420E2F626}" presName="box" presStyleLbl="node1" presStyleIdx="1" presStyleCnt="3"/>
      <dgm:spPr/>
    </dgm:pt>
    <dgm:pt modelId="{E0B23C1E-C1D7-4947-B984-D85ABAC4BF2F}" type="pres">
      <dgm:prSet presAssocID="{370946F2-755E-4DA3-BB20-2A3420E2F626}" presName="img" presStyleLbl="fgImgPlace1" presStyleIdx="1" presStyleCnt="3"/>
      <dgm:spPr>
        <a:blipFill rotWithShape="1">
          <a:blip xmlns:r="http://schemas.openxmlformats.org/officeDocument/2006/relationships" r:embed="rId2"/>
          <a:srcRect/>
          <a:stretch>
            <a:fillRect l="-27000" r="-27000"/>
          </a:stretch>
        </a:blipFill>
      </dgm:spPr>
    </dgm:pt>
    <dgm:pt modelId="{30E12951-2149-43C5-B7C7-0B2B882042FA}" type="pres">
      <dgm:prSet presAssocID="{370946F2-755E-4DA3-BB20-2A3420E2F626}" presName="text" presStyleLbl="node1" presStyleIdx="1" presStyleCnt="3">
        <dgm:presLayoutVars>
          <dgm:bulletEnabled val="1"/>
        </dgm:presLayoutVars>
      </dgm:prSet>
      <dgm:spPr/>
    </dgm:pt>
    <dgm:pt modelId="{76C632B2-5EC7-4A6F-A0EE-CE6138032ED2}" type="pres">
      <dgm:prSet presAssocID="{89DA918D-679A-4698-83C2-F1F22721A463}" presName="spacer" presStyleCnt="0"/>
      <dgm:spPr/>
    </dgm:pt>
    <dgm:pt modelId="{20EA139D-398A-4B90-92EC-9D5FA831152A}" type="pres">
      <dgm:prSet presAssocID="{D876E2B2-E831-4B15-9DB8-F12B236DA98E}" presName="comp" presStyleCnt="0"/>
      <dgm:spPr/>
    </dgm:pt>
    <dgm:pt modelId="{47348025-319E-45FB-8B17-AE285BB5F0FE}" type="pres">
      <dgm:prSet presAssocID="{D876E2B2-E831-4B15-9DB8-F12B236DA98E}" presName="box" presStyleLbl="node1" presStyleIdx="2" presStyleCnt="3"/>
      <dgm:spPr/>
    </dgm:pt>
    <dgm:pt modelId="{4B9E559F-B083-46E7-B58B-461D00929C16}" type="pres">
      <dgm:prSet presAssocID="{D876E2B2-E831-4B15-9DB8-F12B236DA98E}" presName="img" presStyleLbl="fgImgPlace1" presStyleIdx="2" presStyleCnt="3"/>
      <dgm:spPr>
        <a:blipFill rotWithShape="1">
          <a:blip xmlns:r="http://schemas.openxmlformats.org/officeDocument/2006/relationships" r:embed="rId3"/>
          <a:srcRect/>
          <a:stretch>
            <a:fillRect l="-17000" r="-17000"/>
          </a:stretch>
        </a:blipFill>
      </dgm:spPr>
    </dgm:pt>
    <dgm:pt modelId="{C2389566-5C47-4BB1-851F-D3165DB1AA76}" type="pres">
      <dgm:prSet presAssocID="{D876E2B2-E831-4B15-9DB8-F12B236DA98E}" presName="text" presStyleLbl="node1" presStyleIdx="2" presStyleCnt="3">
        <dgm:presLayoutVars>
          <dgm:bulletEnabled val="1"/>
        </dgm:presLayoutVars>
      </dgm:prSet>
      <dgm:spPr/>
    </dgm:pt>
  </dgm:ptLst>
  <dgm:cxnLst>
    <dgm:cxn modelId="{2CD4A50B-1CF0-4828-AF8F-08A9D0EFDBDC}" type="presOf" srcId="{370946F2-755E-4DA3-BB20-2A3420E2F626}" destId="{CFA3FDCA-0CFA-4B29-A3BD-F7B55F0F91C8}" srcOrd="0" destOrd="0" presId="urn:microsoft.com/office/officeart/2005/8/layout/vList4"/>
    <dgm:cxn modelId="{C0A1B21B-95B2-46C0-B65B-A433924C060D}" type="presOf" srcId="{370946F2-755E-4DA3-BB20-2A3420E2F626}" destId="{30E12951-2149-43C5-B7C7-0B2B882042FA}" srcOrd="1" destOrd="0" presId="urn:microsoft.com/office/officeart/2005/8/layout/vList4"/>
    <dgm:cxn modelId="{C1FC8131-28C7-4FFF-9120-8DDC47F77600}" type="presOf" srcId="{10E488BB-5FE3-48A6-AB86-768F937071E8}" destId="{7389CF61-1ABB-4B51-8CE7-4D130D2F944D}" srcOrd="0" destOrd="0" presId="urn:microsoft.com/office/officeart/2005/8/layout/vList4"/>
    <dgm:cxn modelId="{C887197E-53D4-4A96-812C-2F12F0C80F94}" srcId="{E722CA67-8295-4DDC-8748-E380DDF5AA13}" destId="{10E488BB-5FE3-48A6-AB86-768F937071E8}" srcOrd="0" destOrd="0" parTransId="{FAA67B79-7943-4334-989D-0AA2A4EB3D9D}" sibTransId="{465EDE28-601B-4BB2-9653-64BC92A9CDC6}"/>
    <dgm:cxn modelId="{3B58E181-F2B4-434B-882D-F6999ADC1E86}" type="presOf" srcId="{D876E2B2-E831-4B15-9DB8-F12B236DA98E}" destId="{C2389566-5C47-4BB1-851F-D3165DB1AA76}" srcOrd="1" destOrd="0" presId="urn:microsoft.com/office/officeart/2005/8/layout/vList4"/>
    <dgm:cxn modelId="{DE2BFC85-DCF6-4732-884B-E0AB8A0B152A}" srcId="{E722CA67-8295-4DDC-8748-E380DDF5AA13}" destId="{370946F2-755E-4DA3-BB20-2A3420E2F626}" srcOrd="1" destOrd="0" parTransId="{1236764B-07EB-4BF4-9EEB-238482432E5D}" sibTransId="{89DA918D-679A-4698-83C2-F1F22721A463}"/>
    <dgm:cxn modelId="{127EAAA6-866C-40E2-A542-57E075940C37}" type="presOf" srcId="{E722CA67-8295-4DDC-8748-E380DDF5AA13}" destId="{8D432C86-DB6E-4375-9566-615792AE976C}" srcOrd="0" destOrd="0" presId="urn:microsoft.com/office/officeart/2005/8/layout/vList4"/>
    <dgm:cxn modelId="{25D9D1C0-D613-4EFB-9A38-2DB67C96211B}" srcId="{E722CA67-8295-4DDC-8748-E380DDF5AA13}" destId="{D876E2B2-E831-4B15-9DB8-F12B236DA98E}" srcOrd="2" destOrd="0" parTransId="{075BB41F-DE01-43EE-B9D7-5E5F554C6F21}" sibTransId="{99657E1D-E636-4131-AEA8-42CF2B1938A2}"/>
    <dgm:cxn modelId="{2004A4CA-B2CE-41BC-AD3C-074781A84A70}" type="presOf" srcId="{D876E2B2-E831-4B15-9DB8-F12B236DA98E}" destId="{47348025-319E-45FB-8B17-AE285BB5F0FE}" srcOrd="0" destOrd="0" presId="urn:microsoft.com/office/officeart/2005/8/layout/vList4"/>
    <dgm:cxn modelId="{BA6F57EB-9167-45B1-BEF6-4ED8D2CEC563}" type="presOf" srcId="{10E488BB-5FE3-48A6-AB86-768F937071E8}" destId="{4FD0B101-D3FA-491A-81B2-EFB5A0BEFD72}" srcOrd="1" destOrd="0" presId="urn:microsoft.com/office/officeart/2005/8/layout/vList4"/>
    <dgm:cxn modelId="{F8242C09-52F8-4BDE-91D6-93E5064AC75A}" type="presParOf" srcId="{8D432C86-DB6E-4375-9566-615792AE976C}" destId="{65AAEDE0-4E96-4A36-922C-8E6F5E2CA3A0}" srcOrd="0" destOrd="0" presId="urn:microsoft.com/office/officeart/2005/8/layout/vList4"/>
    <dgm:cxn modelId="{8F9C6C47-9F63-4ABC-9DF1-3F9C52E2A739}" type="presParOf" srcId="{65AAEDE0-4E96-4A36-922C-8E6F5E2CA3A0}" destId="{7389CF61-1ABB-4B51-8CE7-4D130D2F944D}" srcOrd="0" destOrd="0" presId="urn:microsoft.com/office/officeart/2005/8/layout/vList4"/>
    <dgm:cxn modelId="{D571C0F3-603F-441D-9D99-9C476128E6BD}" type="presParOf" srcId="{65AAEDE0-4E96-4A36-922C-8E6F5E2CA3A0}" destId="{A360F637-B0CB-46B3-9C55-05FB17CF4918}" srcOrd="1" destOrd="0" presId="urn:microsoft.com/office/officeart/2005/8/layout/vList4"/>
    <dgm:cxn modelId="{A0B0A324-E3CE-4025-AEB9-FF8978520013}" type="presParOf" srcId="{65AAEDE0-4E96-4A36-922C-8E6F5E2CA3A0}" destId="{4FD0B101-D3FA-491A-81B2-EFB5A0BEFD72}" srcOrd="2" destOrd="0" presId="urn:microsoft.com/office/officeart/2005/8/layout/vList4"/>
    <dgm:cxn modelId="{118508AD-C772-4528-8B71-8EDE4BA16682}" type="presParOf" srcId="{8D432C86-DB6E-4375-9566-615792AE976C}" destId="{6B3E3881-E1DA-48F8-9F77-AFC6ED6D5508}" srcOrd="1" destOrd="0" presId="urn:microsoft.com/office/officeart/2005/8/layout/vList4"/>
    <dgm:cxn modelId="{1529D372-D611-43CB-8422-17B00C43BBE1}" type="presParOf" srcId="{8D432C86-DB6E-4375-9566-615792AE976C}" destId="{FCCCDA20-C66E-4836-9E15-D2A8A5768CF6}" srcOrd="2" destOrd="0" presId="urn:microsoft.com/office/officeart/2005/8/layout/vList4"/>
    <dgm:cxn modelId="{93F7FEF5-B5B8-4D67-941F-C9681AA4F198}" type="presParOf" srcId="{FCCCDA20-C66E-4836-9E15-D2A8A5768CF6}" destId="{CFA3FDCA-0CFA-4B29-A3BD-F7B55F0F91C8}" srcOrd="0" destOrd="0" presId="urn:microsoft.com/office/officeart/2005/8/layout/vList4"/>
    <dgm:cxn modelId="{114764DC-D15B-4C50-A4FC-F73C707B1D27}" type="presParOf" srcId="{FCCCDA20-C66E-4836-9E15-D2A8A5768CF6}" destId="{E0B23C1E-C1D7-4947-B984-D85ABAC4BF2F}" srcOrd="1" destOrd="0" presId="urn:microsoft.com/office/officeart/2005/8/layout/vList4"/>
    <dgm:cxn modelId="{99E1A3AC-299A-4A5A-8623-9D3F437241BA}" type="presParOf" srcId="{FCCCDA20-C66E-4836-9E15-D2A8A5768CF6}" destId="{30E12951-2149-43C5-B7C7-0B2B882042FA}" srcOrd="2" destOrd="0" presId="urn:microsoft.com/office/officeart/2005/8/layout/vList4"/>
    <dgm:cxn modelId="{08C7C3F9-82A8-4497-B89B-FE2D1E34CAFB}" type="presParOf" srcId="{8D432C86-DB6E-4375-9566-615792AE976C}" destId="{76C632B2-5EC7-4A6F-A0EE-CE6138032ED2}" srcOrd="3" destOrd="0" presId="urn:microsoft.com/office/officeart/2005/8/layout/vList4"/>
    <dgm:cxn modelId="{8CCA5CF8-3CC8-4679-998E-FC5EAFD1820F}" type="presParOf" srcId="{8D432C86-DB6E-4375-9566-615792AE976C}" destId="{20EA139D-398A-4B90-92EC-9D5FA831152A}" srcOrd="4" destOrd="0" presId="urn:microsoft.com/office/officeart/2005/8/layout/vList4"/>
    <dgm:cxn modelId="{14185747-4786-452D-B77F-0FC24F530FEF}" type="presParOf" srcId="{20EA139D-398A-4B90-92EC-9D5FA831152A}" destId="{47348025-319E-45FB-8B17-AE285BB5F0FE}" srcOrd="0" destOrd="0" presId="urn:microsoft.com/office/officeart/2005/8/layout/vList4"/>
    <dgm:cxn modelId="{2C9885DC-6EE7-4545-9BBA-4706F1895180}" type="presParOf" srcId="{20EA139D-398A-4B90-92EC-9D5FA831152A}" destId="{4B9E559F-B083-46E7-B58B-461D00929C16}" srcOrd="1" destOrd="0" presId="urn:microsoft.com/office/officeart/2005/8/layout/vList4"/>
    <dgm:cxn modelId="{D5E2316F-EF88-4718-8863-E3F25FB89D8B}" type="presParOf" srcId="{20EA139D-398A-4B90-92EC-9D5FA831152A}" destId="{C2389566-5C47-4BB1-851F-D3165DB1AA7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AA3E4D-A642-495B-B297-F433B8F934C5}" type="doc">
      <dgm:prSet loTypeId="urn:microsoft.com/office/officeart/2005/8/layout/pList2" loCatId="list" qsTypeId="urn:microsoft.com/office/officeart/2005/8/quickstyle/simple1" qsCatId="simple" csTypeId="urn:microsoft.com/office/officeart/2005/8/colors/colorful5" csCatId="colorful" phldr="1"/>
      <dgm:spPr/>
      <dgm:t>
        <a:bodyPr/>
        <a:lstStyle/>
        <a:p>
          <a:endParaRPr lang="es-MX"/>
        </a:p>
      </dgm:t>
    </dgm:pt>
    <dgm:pt modelId="{FFDD20B1-5F9E-432A-B29C-2A4C07232007}">
      <dgm:prSet phldrT="[Texto]" custT="1"/>
      <dgm:spPr/>
      <dgm:t>
        <a:bodyPr/>
        <a:lstStyle/>
        <a:p>
          <a:pPr algn="just"/>
          <a:r>
            <a:rPr lang="es-MX" sz="1600" b="1" dirty="0"/>
            <a:t>Leves: </a:t>
          </a:r>
          <a:r>
            <a:rPr lang="es-MX" sz="1200" dirty="0"/>
            <a:t>las úlceras locales y linfadenitis supurativa regional son las más frecuentes, La linfadenitis sucede durante los primeros 5 meses después de la vacunación y se recomienda la observación antes que el tratamiento antibiótico o el drenaje. Se han observado  brotes  epidémicos  de  linfadenitis  después de la introducción de una </a:t>
          </a:r>
          <a:r>
            <a:rPr lang="es-MX" sz="1400" dirty="0"/>
            <a:t>nueva</a:t>
          </a:r>
          <a:r>
            <a:rPr lang="es-MX" sz="1200" dirty="0"/>
            <a:t> cepa de BCG en una región o país</a:t>
          </a:r>
        </a:p>
      </dgm:t>
    </dgm:pt>
    <dgm:pt modelId="{B54058E1-F110-43E7-8219-3895B67D25DA}" type="parTrans" cxnId="{7B0874CC-EE60-4CAC-B7C8-2925EFC3F69D}">
      <dgm:prSet/>
      <dgm:spPr/>
      <dgm:t>
        <a:bodyPr/>
        <a:lstStyle/>
        <a:p>
          <a:endParaRPr lang="es-MX"/>
        </a:p>
      </dgm:t>
    </dgm:pt>
    <dgm:pt modelId="{0B29930E-51B4-41F9-946C-62B98CDB752D}" type="sibTrans" cxnId="{7B0874CC-EE60-4CAC-B7C8-2925EFC3F69D}">
      <dgm:prSet/>
      <dgm:spPr/>
      <dgm:t>
        <a:bodyPr/>
        <a:lstStyle/>
        <a:p>
          <a:endParaRPr lang="es-MX"/>
        </a:p>
      </dgm:t>
    </dgm:pt>
    <dgm:pt modelId="{78E4E538-33F0-4E82-960D-A6BA767698D1}">
      <dgm:prSet phldrT="[Texto]" custT="1"/>
      <dgm:spPr/>
      <dgm:t>
        <a:bodyPr/>
        <a:lstStyle/>
        <a:p>
          <a:pPr algn="just"/>
          <a:r>
            <a:rPr lang="es-MX" sz="1800" b="1" i="0" dirty="0"/>
            <a:t>Moderados: </a:t>
          </a:r>
          <a:r>
            <a:rPr lang="es-MX" sz="1400" b="0" i="0" dirty="0"/>
            <a:t>son menos frecuentes, como la osteítis,lupus vulgaris, eritema nodoso, iritis u osteomielitis. </a:t>
          </a:r>
          <a:br>
            <a:rPr lang="es-MX" sz="1400" dirty="0"/>
          </a:br>
          <a:r>
            <a:rPr lang="es-MX" sz="1400" b="0" i="0" dirty="0"/>
            <a:t>Estos eventos requieren de tratamiento antituberculoso que no incluya la pirazinamida, por la resistencia de la cepa a este medicamento</a:t>
          </a:r>
          <a:endParaRPr lang="es-MX" sz="1400" dirty="0"/>
        </a:p>
      </dgm:t>
    </dgm:pt>
    <dgm:pt modelId="{75FD358F-7060-4299-8395-4FB5F95F508D}" type="parTrans" cxnId="{23B3746B-803D-4DA2-9B30-C5EAFC0ECC7A}">
      <dgm:prSet/>
      <dgm:spPr/>
      <dgm:t>
        <a:bodyPr/>
        <a:lstStyle/>
        <a:p>
          <a:endParaRPr lang="es-MX"/>
        </a:p>
      </dgm:t>
    </dgm:pt>
    <dgm:pt modelId="{34E77A84-0EFF-4350-BE86-9B6C732E5D0C}" type="sibTrans" cxnId="{23B3746B-803D-4DA2-9B30-C5EAFC0ECC7A}">
      <dgm:prSet/>
      <dgm:spPr/>
      <dgm:t>
        <a:bodyPr/>
        <a:lstStyle/>
        <a:p>
          <a:endParaRPr lang="es-MX"/>
        </a:p>
      </dgm:t>
    </dgm:pt>
    <dgm:pt modelId="{54071A4B-9412-4689-A107-649406C91C55}">
      <dgm:prSet phldrT="[Texto]" custT="1"/>
      <dgm:spPr/>
      <dgm:t>
        <a:bodyPr/>
        <a:lstStyle/>
        <a:p>
          <a:pPr algn="just"/>
          <a:r>
            <a:rPr lang="es-MX" sz="1400" b="1" i="0" dirty="0"/>
            <a:t>Graves: </a:t>
          </a:r>
          <a:r>
            <a:rPr lang="es-MX" sz="1100" b="0" i="0" dirty="0"/>
            <a:t>La diseminación del BCG que pueda llevar  a la muerte es un evento poco frecuente (con una  incidencia de solamente 0,19 a 1,56 por cada millón de vacunados) y se produce cuando se vacuna  accidentalmente a personas con inmunidad celular </a:t>
          </a:r>
          <a:br>
            <a:rPr lang="es-MX" sz="1100" dirty="0"/>
          </a:br>
          <a:r>
            <a:rPr lang="es-MX" sz="1100" b="0" i="0" dirty="0"/>
            <a:t>gravemente deprimida. El desarrollo de inmunosupresión progresiva puede llevar a una reactivación </a:t>
          </a:r>
          <a:br>
            <a:rPr lang="es-MX" sz="1100" dirty="0"/>
          </a:br>
          <a:r>
            <a:rPr lang="es-MX" sz="1100" b="0" i="0" dirty="0"/>
            <a:t>de microorganismos latentes de BCG y provocar  eventos adversos regionales o diseminados. Se han </a:t>
          </a:r>
          <a:br>
            <a:rPr lang="es-MX" sz="1100" dirty="0"/>
          </a:br>
          <a:r>
            <a:rPr lang="es-MX" sz="1100" b="0" i="0" dirty="0"/>
            <a:t>descrito eventos adversos diseminados en personas con VIH.</a:t>
          </a:r>
          <a:endParaRPr lang="es-MX" sz="1100" dirty="0"/>
        </a:p>
      </dgm:t>
    </dgm:pt>
    <dgm:pt modelId="{EFD9FE32-C8D7-4D3D-93B4-F2C0314867C6}" type="parTrans" cxnId="{692E5AA2-CD38-45BF-9702-B6AD6A6742EC}">
      <dgm:prSet/>
      <dgm:spPr/>
      <dgm:t>
        <a:bodyPr/>
        <a:lstStyle/>
        <a:p>
          <a:endParaRPr lang="es-MX"/>
        </a:p>
      </dgm:t>
    </dgm:pt>
    <dgm:pt modelId="{E23ABB9A-2E88-47E3-A9F9-F71BEE72A0EC}" type="sibTrans" cxnId="{692E5AA2-CD38-45BF-9702-B6AD6A6742EC}">
      <dgm:prSet/>
      <dgm:spPr/>
      <dgm:t>
        <a:bodyPr/>
        <a:lstStyle/>
        <a:p>
          <a:endParaRPr lang="es-MX"/>
        </a:p>
      </dgm:t>
    </dgm:pt>
    <dgm:pt modelId="{F56014E9-9B6A-445B-A5BD-355B9A70A54F}" type="pres">
      <dgm:prSet presAssocID="{EDAA3E4D-A642-495B-B297-F433B8F934C5}" presName="Name0" presStyleCnt="0">
        <dgm:presLayoutVars>
          <dgm:dir/>
          <dgm:resizeHandles val="exact"/>
        </dgm:presLayoutVars>
      </dgm:prSet>
      <dgm:spPr/>
    </dgm:pt>
    <dgm:pt modelId="{D5B3CFCE-B1ED-4F06-AB75-1F69C60845C7}" type="pres">
      <dgm:prSet presAssocID="{EDAA3E4D-A642-495B-B297-F433B8F934C5}" presName="bkgdShp" presStyleLbl="alignAccFollowNode1" presStyleIdx="0" presStyleCnt="1" custLinFactNeighborX="435" custLinFactNeighborY="-1381"/>
      <dgm:spPr/>
    </dgm:pt>
    <dgm:pt modelId="{45F4AF40-F3DD-4428-A46C-DDFFE6DD2D57}" type="pres">
      <dgm:prSet presAssocID="{EDAA3E4D-A642-495B-B297-F433B8F934C5}" presName="linComp" presStyleCnt="0"/>
      <dgm:spPr/>
    </dgm:pt>
    <dgm:pt modelId="{B986C95B-DF7C-4801-9C0C-0143081D876C}" type="pres">
      <dgm:prSet presAssocID="{FFDD20B1-5F9E-432A-B29C-2A4C07232007}" presName="compNode" presStyleCnt="0"/>
      <dgm:spPr/>
    </dgm:pt>
    <dgm:pt modelId="{67781A41-CFB5-4093-A0C2-9335547C19A9}" type="pres">
      <dgm:prSet presAssocID="{FFDD20B1-5F9E-432A-B29C-2A4C07232007}" presName="node" presStyleLbl="node1" presStyleIdx="0" presStyleCnt="3" custLinFactNeighborX="1418" custLinFactNeighborY="-1894">
        <dgm:presLayoutVars>
          <dgm:bulletEnabled val="1"/>
        </dgm:presLayoutVars>
      </dgm:prSet>
      <dgm:spPr/>
    </dgm:pt>
    <dgm:pt modelId="{8C719F52-F41F-47DC-85BA-8ED86EBEF36D}" type="pres">
      <dgm:prSet presAssocID="{FFDD20B1-5F9E-432A-B29C-2A4C07232007}" presName="invisiNode" presStyleLbl="node1" presStyleIdx="0" presStyleCnt="3"/>
      <dgm:spPr/>
    </dgm:pt>
    <dgm:pt modelId="{EF3BB3D9-E6D9-4EE5-9B2B-A94D3234895F}" type="pres">
      <dgm:prSet presAssocID="{FFDD20B1-5F9E-432A-B29C-2A4C07232007}" presName="imagNode" presStyleLbl="fgImgPlace1" presStyleIdx="0" presStyleCnt="3"/>
      <dgm:spPr>
        <a:blipFill rotWithShape="1">
          <a:blip xmlns:r="http://schemas.openxmlformats.org/officeDocument/2006/relationships" r:embed="rId1"/>
          <a:srcRect/>
          <a:stretch>
            <a:fillRect t="-5000" b="-5000"/>
          </a:stretch>
        </a:blipFill>
      </dgm:spPr>
    </dgm:pt>
    <dgm:pt modelId="{FB303922-DC97-4A55-B40C-DFE14D460FD8}" type="pres">
      <dgm:prSet presAssocID="{0B29930E-51B4-41F9-946C-62B98CDB752D}" presName="sibTrans" presStyleLbl="sibTrans2D1" presStyleIdx="0" presStyleCnt="0"/>
      <dgm:spPr/>
    </dgm:pt>
    <dgm:pt modelId="{7E8CFB5C-E351-4A2A-9E6D-59CFF28B3208}" type="pres">
      <dgm:prSet presAssocID="{78E4E538-33F0-4E82-960D-A6BA767698D1}" presName="compNode" presStyleCnt="0"/>
      <dgm:spPr/>
    </dgm:pt>
    <dgm:pt modelId="{5BAEF505-4C61-4100-9523-431943BB9952}" type="pres">
      <dgm:prSet presAssocID="{78E4E538-33F0-4E82-960D-A6BA767698D1}" presName="node" presStyleLbl="node1" presStyleIdx="1" presStyleCnt="3">
        <dgm:presLayoutVars>
          <dgm:bulletEnabled val="1"/>
        </dgm:presLayoutVars>
      </dgm:prSet>
      <dgm:spPr/>
    </dgm:pt>
    <dgm:pt modelId="{8EF48005-9357-48D3-9C9B-F51D41B29F8D}" type="pres">
      <dgm:prSet presAssocID="{78E4E538-33F0-4E82-960D-A6BA767698D1}" presName="invisiNode" presStyleLbl="node1" presStyleIdx="1" presStyleCnt="3"/>
      <dgm:spPr/>
    </dgm:pt>
    <dgm:pt modelId="{19A7256A-1A09-4CDA-A34F-FC846A5D1170}" type="pres">
      <dgm:prSet presAssocID="{78E4E538-33F0-4E82-960D-A6BA767698D1}" presName="imagNode" presStyleLbl="fgImgPlace1" presStyleIdx="1" presStyleCnt="3" custLinFactNeighborY="631"/>
      <dgm:spPr>
        <a:blipFill rotWithShape="1">
          <a:blip xmlns:r="http://schemas.openxmlformats.org/officeDocument/2006/relationships" r:embed="rId2"/>
          <a:srcRect/>
          <a:stretch>
            <a:fillRect t="-53000" b="-53000"/>
          </a:stretch>
        </a:blipFill>
      </dgm:spPr>
    </dgm:pt>
    <dgm:pt modelId="{677E40F7-1D6D-4BA5-BB85-E5B01D6FD794}" type="pres">
      <dgm:prSet presAssocID="{34E77A84-0EFF-4350-BE86-9B6C732E5D0C}" presName="sibTrans" presStyleLbl="sibTrans2D1" presStyleIdx="0" presStyleCnt="0"/>
      <dgm:spPr/>
    </dgm:pt>
    <dgm:pt modelId="{D56C7CD0-1FA8-456C-ACF4-45308D3AA5EC}" type="pres">
      <dgm:prSet presAssocID="{54071A4B-9412-4689-A107-649406C91C55}" presName="compNode" presStyleCnt="0"/>
      <dgm:spPr/>
    </dgm:pt>
    <dgm:pt modelId="{F952A8F7-635C-4CFB-868A-645664BD5B2F}" type="pres">
      <dgm:prSet presAssocID="{54071A4B-9412-4689-A107-649406C91C55}" presName="node" presStyleLbl="node1" presStyleIdx="2" presStyleCnt="3">
        <dgm:presLayoutVars>
          <dgm:bulletEnabled val="1"/>
        </dgm:presLayoutVars>
      </dgm:prSet>
      <dgm:spPr/>
    </dgm:pt>
    <dgm:pt modelId="{4CED70B4-EB8C-49F2-8521-E1633B9986D8}" type="pres">
      <dgm:prSet presAssocID="{54071A4B-9412-4689-A107-649406C91C55}" presName="invisiNode" presStyleLbl="node1" presStyleIdx="2" presStyleCnt="3"/>
      <dgm:spPr/>
    </dgm:pt>
    <dgm:pt modelId="{BAC78E07-A7EE-4B20-A7B0-248A4BF78F3E}" type="pres">
      <dgm:prSet presAssocID="{54071A4B-9412-4689-A107-649406C91C55}" presName="imagNode" presStyleLbl="fgImgPlace1" presStyleIdx="2" presStyleCnt="3"/>
      <dgm:spPr>
        <a:blipFill rotWithShape="1">
          <a:blip xmlns:r="http://schemas.openxmlformats.org/officeDocument/2006/relationships" r:embed="rId3"/>
          <a:srcRect/>
          <a:stretch>
            <a:fillRect l="-18000" r="-18000"/>
          </a:stretch>
        </a:blipFill>
      </dgm:spPr>
    </dgm:pt>
  </dgm:ptLst>
  <dgm:cxnLst>
    <dgm:cxn modelId="{AB5B3325-D5E9-46ED-9137-B62EF35100C4}" type="presOf" srcId="{EDAA3E4D-A642-495B-B297-F433B8F934C5}" destId="{F56014E9-9B6A-445B-A5BD-355B9A70A54F}" srcOrd="0" destOrd="0" presId="urn:microsoft.com/office/officeart/2005/8/layout/pList2"/>
    <dgm:cxn modelId="{5200E62D-A2CC-4C58-B972-1A559CC83848}" type="presOf" srcId="{54071A4B-9412-4689-A107-649406C91C55}" destId="{F952A8F7-635C-4CFB-868A-645664BD5B2F}" srcOrd="0" destOrd="0" presId="urn:microsoft.com/office/officeart/2005/8/layout/pList2"/>
    <dgm:cxn modelId="{7D7B2F47-FD1D-460B-A653-5D36B2C5EB3A}" type="presOf" srcId="{34E77A84-0EFF-4350-BE86-9B6C732E5D0C}" destId="{677E40F7-1D6D-4BA5-BB85-E5B01D6FD794}" srcOrd="0" destOrd="0" presId="urn:microsoft.com/office/officeart/2005/8/layout/pList2"/>
    <dgm:cxn modelId="{23B3746B-803D-4DA2-9B30-C5EAFC0ECC7A}" srcId="{EDAA3E4D-A642-495B-B297-F433B8F934C5}" destId="{78E4E538-33F0-4E82-960D-A6BA767698D1}" srcOrd="1" destOrd="0" parTransId="{75FD358F-7060-4299-8395-4FB5F95F508D}" sibTransId="{34E77A84-0EFF-4350-BE86-9B6C732E5D0C}"/>
    <dgm:cxn modelId="{D5954551-317F-4037-BFCA-6A864E2D3F3D}" type="presOf" srcId="{FFDD20B1-5F9E-432A-B29C-2A4C07232007}" destId="{67781A41-CFB5-4093-A0C2-9335547C19A9}" srcOrd="0" destOrd="0" presId="urn:microsoft.com/office/officeart/2005/8/layout/pList2"/>
    <dgm:cxn modelId="{7C652C54-0F2C-49E4-BEB1-0ACD3F775B79}" type="presOf" srcId="{0B29930E-51B4-41F9-946C-62B98CDB752D}" destId="{FB303922-DC97-4A55-B40C-DFE14D460FD8}" srcOrd="0" destOrd="0" presId="urn:microsoft.com/office/officeart/2005/8/layout/pList2"/>
    <dgm:cxn modelId="{692E5AA2-CD38-45BF-9702-B6AD6A6742EC}" srcId="{EDAA3E4D-A642-495B-B297-F433B8F934C5}" destId="{54071A4B-9412-4689-A107-649406C91C55}" srcOrd="2" destOrd="0" parTransId="{EFD9FE32-C8D7-4D3D-93B4-F2C0314867C6}" sibTransId="{E23ABB9A-2E88-47E3-A9F9-F71BEE72A0EC}"/>
    <dgm:cxn modelId="{6839C4A3-99A4-43AB-A776-EF4FC5154BA3}" type="presOf" srcId="{78E4E538-33F0-4E82-960D-A6BA767698D1}" destId="{5BAEF505-4C61-4100-9523-431943BB9952}" srcOrd="0" destOrd="0" presId="urn:microsoft.com/office/officeart/2005/8/layout/pList2"/>
    <dgm:cxn modelId="{7B0874CC-EE60-4CAC-B7C8-2925EFC3F69D}" srcId="{EDAA3E4D-A642-495B-B297-F433B8F934C5}" destId="{FFDD20B1-5F9E-432A-B29C-2A4C07232007}" srcOrd="0" destOrd="0" parTransId="{B54058E1-F110-43E7-8219-3895B67D25DA}" sibTransId="{0B29930E-51B4-41F9-946C-62B98CDB752D}"/>
    <dgm:cxn modelId="{08B55254-BF9A-4D83-8BFE-8F90A98A9894}" type="presParOf" srcId="{F56014E9-9B6A-445B-A5BD-355B9A70A54F}" destId="{D5B3CFCE-B1ED-4F06-AB75-1F69C60845C7}" srcOrd="0" destOrd="0" presId="urn:microsoft.com/office/officeart/2005/8/layout/pList2"/>
    <dgm:cxn modelId="{F52A9B12-4E7F-4503-A40E-EBCF458A53B9}" type="presParOf" srcId="{F56014E9-9B6A-445B-A5BD-355B9A70A54F}" destId="{45F4AF40-F3DD-4428-A46C-DDFFE6DD2D57}" srcOrd="1" destOrd="0" presId="urn:microsoft.com/office/officeart/2005/8/layout/pList2"/>
    <dgm:cxn modelId="{A7D1E340-B5A5-4755-BBB6-543C5B53CA19}" type="presParOf" srcId="{45F4AF40-F3DD-4428-A46C-DDFFE6DD2D57}" destId="{B986C95B-DF7C-4801-9C0C-0143081D876C}" srcOrd="0" destOrd="0" presId="urn:microsoft.com/office/officeart/2005/8/layout/pList2"/>
    <dgm:cxn modelId="{2DDABE9B-382D-437B-99D3-2475F8D1B026}" type="presParOf" srcId="{B986C95B-DF7C-4801-9C0C-0143081D876C}" destId="{67781A41-CFB5-4093-A0C2-9335547C19A9}" srcOrd="0" destOrd="0" presId="urn:microsoft.com/office/officeart/2005/8/layout/pList2"/>
    <dgm:cxn modelId="{A9E92F19-4147-40FE-A578-CC495B7D64B8}" type="presParOf" srcId="{B986C95B-DF7C-4801-9C0C-0143081D876C}" destId="{8C719F52-F41F-47DC-85BA-8ED86EBEF36D}" srcOrd="1" destOrd="0" presId="urn:microsoft.com/office/officeart/2005/8/layout/pList2"/>
    <dgm:cxn modelId="{2148D752-C45B-4D14-BB8B-A6F0DCC942D0}" type="presParOf" srcId="{B986C95B-DF7C-4801-9C0C-0143081D876C}" destId="{EF3BB3D9-E6D9-4EE5-9B2B-A94D3234895F}" srcOrd="2" destOrd="0" presId="urn:microsoft.com/office/officeart/2005/8/layout/pList2"/>
    <dgm:cxn modelId="{EB6C396E-724A-4278-86CB-50D1B45CA86E}" type="presParOf" srcId="{45F4AF40-F3DD-4428-A46C-DDFFE6DD2D57}" destId="{FB303922-DC97-4A55-B40C-DFE14D460FD8}" srcOrd="1" destOrd="0" presId="urn:microsoft.com/office/officeart/2005/8/layout/pList2"/>
    <dgm:cxn modelId="{F991239C-D63C-482E-868A-7DB8B241D27B}" type="presParOf" srcId="{45F4AF40-F3DD-4428-A46C-DDFFE6DD2D57}" destId="{7E8CFB5C-E351-4A2A-9E6D-59CFF28B3208}" srcOrd="2" destOrd="0" presId="urn:microsoft.com/office/officeart/2005/8/layout/pList2"/>
    <dgm:cxn modelId="{030F6BC4-ED61-406F-B25E-C9597B4374F5}" type="presParOf" srcId="{7E8CFB5C-E351-4A2A-9E6D-59CFF28B3208}" destId="{5BAEF505-4C61-4100-9523-431943BB9952}" srcOrd="0" destOrd="0" presId="urn:microsoft.com/office/officeart/2005/8/layout/pList2"/>
    <dgm:cxn modelId="{065542C5-DFB0-4FF3-95B6-0A4FB3DCEFC2}" type="presParOf" srcId="{7E8CFB5C-E351-4A2A-9E6D-59CFF28B3208}" destId="{8EF48005-9357-48D3-9C9B-F51D41B29F8D}" srcOrd="1" destOrd="0" presId="urn:microsoft.com/office/officeart/2005/8/layout/pList2"/>
    <dgm:cxn modelId="{BB593C00-0055-43F6-BA1E-33A209F9D962}" type="presParOf" srcId="{7E8CFB5C-E351-4A2A-9E6D-59CFF28B3208}" destId="{19A7256A-1A09-4CDA-A34F-FC846A5D1170}" srcOrd="2" destOrd="0" presId="urn:microsoft.com/office/officeart/2005/8/layout/pList2"/>
    <dgm:cxn modelId="{ABC66E2C-2BE4-47A7-AF4B-18313914B9BF}" type="presParOf" srcId="{45F4AF40-F3DD-4428-A46C-DDFFE6DD2D57}" destId="{677E40F7-1D6D-4BA5-BB85-E5B01D6FD794}" srcOrd="3" destOrd="0" presId="urn:microsoft.com/office/officeart/2005/8/layout/pList2"/>
    <dgm:cxn modelId="{078A92F7-CD05-4CB5-B27C-A25418E397DD}" type="presParOf" srcId="{45F4AF40-F3DD-4428-A46C-DDFFE6DD2D57}" destId="{D56C7CD0-1FA8-456C-ACF4-45308D3AA5EC}" srcOrd="4" destOrd="0" presId="urn:microsoft.com/office/officeart/2005/8/layout/pList2"/>
    <dgm:cxn modelId="{950610A0-0241-44FA-9A23-38ABB3B8CD73}" type="presParOf" srcId="{D56C7CD0-1FA8-456C-ACF4-45308D3AA5EC}" destId="{F952A8F7-635C-4CFB-868A-645664BD5B2F}" srcOrd="0" destOrd="0" presId="urn:microsoft.com/office/officeart/2005/8/layout/pList2"/>
    <dgm:cxn modelId="{95EF0A37-C518-4769-84DC-75E77A6C2F06}" type="presParOf" srcId="{D56C7CD0-1FA8-456C-ACF4-45308D3AA5EC}" destId="{4CED70B4-EB8C-49F2-8521-E1633B9986D8}" srcOrd="1" destOrd="0" presId="urn:microsoft.com/office/officeart/2005/8/layout/pList2"/>
    <dgm:cxn modelId="{79E7F06E-0A69-4BF1-B06A-EA673E910B1C}" type="presParOf" srcId="{D56C7CD0-1FA8-456C-ACF4-45308D3AA5EC}" destId="{BAC78E07-A7EE-4B20-A7B0-248A4BF78F3E}"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9CF61-1ABB-4B51-8CE7-4D130D2F944D}">
      <dsp:nvSpPr>
        <dsp:cNvPr id="0" name=""/>
        <dsp:cNvSpPr/>
      </dsp:nvSpPr>
      <dsp:spPr>
        <a:xfrm>
          <a:off x="0" y="0"/>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kern="1200" dirty="0"/>
            <a:t>Vacuna antituberculosa (BCG)</a:t>
          </a:r>
        </a:p>
        <a:p>
          <a:pPr marL="0" lvl="0" indent="0" algn="l" defTabSz="666750">
            <a:lnSpc>
              <a:spcPct val="90000"/>
            </a:lnSpc>
            <a:spcBef>
              <a:spcPct val="0"/>
            </a:spcBef>
            <a:spcAft>
              <a:spcPct val="35000"/>
            </a:spcAft>
            <a:buNone/>
          </a:pPr>
          <a:r>
            <a:rPr lang="es-MX" sz="1500" b="0" i="0" kern="1200" dirty="0"/>
            <a:t>Previene enfermedad de tuberculosis. Su transmisión es directa, de persona a persona, no tiene toxinas conocidas, lo que le permite mantenerse en bacteriostasis (detención del crecimiento y producción) por largos  períodos en el interior de las células; es aerobio, de </a:t>
          </a:r>
          <a:br>
            <a:rPr lang="es-MX" sz="1500" kern="1200" dirty="0"/>
          </a:br>
          <a:r>
            <a:rPr lang="es-MX" sz="1500" b="0" i="0" kern="1200" dirty="0"/>
            <a:t>multiplicación lenta y con numerosos antígenos capaces de despertar una gran variedad de respuestas inmunológicas en el huésped</a:t>
          </a:r>
          <a:endParaRPr lang="es-MX" sz="1500" kern="1200" dirty="0"/>
        </a:p>
      </dsp:txBody>
      <dsp:txXfrm>
        <a:off x="1794933" y="0"/>
        <a:ext cx="6333066" cy="1693333"/>
      </dsp:txXfrm>
    </dsp:sp>
    <dsp:sp modelId="{A360F637-B0CB-46B3-9C55-05FB17CF4918}">
      <dsp:nvSpPr>
        <dsp:cNvPr id="0" name=""/>
        <dsp:cNvSpPr/>
      </dsp:nvSpPr>
      <dsp:spPr>
        <a:xfrm>
          <a:off x="169333" y="169333"/>
          <a:ext cx="1625600" cy="1354666"/>
        </a:xfrm>
        <a:prstGeom prst="roundRect">
          <a:avLst>
            <a:gd name="adj" fmla="val 10000"/>
          </a:avLst>
        </a:prstGeom>
        <a:blipFill rotWithShape="1">
          <a:blip xmlns:r="http://schemas.openxmlformats.org/officeDocument/2006/relationships" r:embed="rId1"/>
          <a:srcRect/>
          <a:stretch>
            <a:fillRect l="-33000" r="-3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A3FDCA-0CFA-4B29-A3BD-F7B55F0F91C8}">
      <dsp:nvSpPr>
        <dsp:cNvPr id="0" name=""/>
        <dsp:cNvSpPr/>
      </dsp:nvSpPr>
      <dsp:spPr>
        <a:xfrm>
          <a:off x="0" y="1862666"/>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kern="1200" dirty="0"/>
            <a:t>Estudios recientes han demostrado que la vacuna de BCG da protección cruzada contra la lepra10, por lo que se recomienda su administración a los contactos de personas con lepra</a:t>
          </a:r>
        </a:p>
        <a:p>
          <a:pPr marL="0" lvl="0" indent="0" algn="l" defTabSz="666750">
            <a:lnSpc>
              <a:spcPct val="90000"/>
            </a:lnSpc>
            <a:spcBef>
              <a:spcPct val="0"/>
            </a:spcBef>
            <a:spcAft>
              <a:spcPct val="35000"/>
            </a:spcAft>
            <a:buNone/>
          </a:pPr>
          <a:r>
            <a:rPr lang="es-MX" sz="1500" b="0" i="0" kern="1200" dirty="0"/>
            <a:t>Indicación: se utiliza para prevenir las formas graves </a:t>
          </a:r>
          <a:br>
            <a:rPr lang="es-MX" sz="1500" kern="1200" dirty="0"/>
          </a:br>
          <a:r>
            <a:rPr lang="es-MX" sz="1500" b="0" i="0" kern="1200" dirty="0"/>
            <a:t>extrapulmonares de la enfermedad (tuberculosis </a:t>
          </a:r>
          <a:br>
            <a:rPr lang="es-MX" sz="1500" kern="1200" dirty="0"/>
          </a:br>
          <a:r>
            <a:rPr lang="es-MX" sz="1500" b="0" i="0" kern="1200" dirty="0"/>
            <a:t>meníngea o diseminada) en la población infantil.</a:t>
          </a:r>
          <a:endParaRPr lang="es-MX" sz="1500" kern="1200" dirty="0"/>
        </a:p>
      </dsp:txBody>
      <dsp:txXfrm>
        <a:off x="1794933" y="1862666"/>
        <a:ext cx="6333066" cy="1693333"/>
      </dsp:txXfrm>
    </dsp:sp>
    <dsp:sp modelId="{E0B23C1E-C1D7-4947-B984-D85ABAC4BF2F}">
      <dsp:nvSpPr>
        <dsp:cNvPr id="0" name=""/>
        <dsp:cNvSpPr/>
      </dsp:nvSpPr>
      <dsp:spPr>
        <a:xfrm>
          <a:off x="169333" y="2032000"/>
          <a:ext cx="1625600" cy="1354666"/>
        </a:xfrm>
        <a:prstGeom prst="roundRect">
          <a:avLst>
            <a:gd name="adj" fmla="val 10000"/>
          </a:avLst>
        </a:prstGeom>
        <a:blipFill rotWithShape="1">
          <a:blip xmlns:r="http://schemas.openxmlformats.org/officeDocument/2006/relationships" r:embed="rId2"/>
          <a:srcRect/>
          <a:stretch>
            <a:fillRect l="-27000" r="-2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348025-319E-45FB-8B17-AE285BB5F0FE}">
      <dsp:nvSpPr>
        <dsp:cNvPr id="0" name=""/>
        <dsp:cNvSpPr/>
      </dsp:nvSpPr>
      <dsp:spPr>
        <a:xfrm>
          <a:off x="0" y="3725333"/>
          <a:ext cx="8128000" cy="16933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kern="1200" dirty="0"/>
            <a:t>Tipo de vacuna: viva atenuada bacteriana replicativa11, cuyo contenido es una suspensión de bacilos vivos (Calmette-</a:t>
          </a:r>
          <a:r>
            <a:rPr lang="es-MX" sz="1500" b="0" i="0" kern="1200" dirty="0" err="1"/>
            <a:t>Guerin</a:t>
          </a:r>
          <a:r>
            <a:rPr lang="es-MX" sz="1500" b="0" i="0" kern="1200" dirty="0"/>
            <a:t>) que corresponde a una cepa de Mycobacterium bovis atenuada.</a:t>
          </a:r>
        </a:p>
        <a:p>
          <a:pPr marL="0" lvl="0" indent="0" algn="l" defTabSz="666750">
            <a:lnSpc>
              <a:spcPct val="90000"/>
            </a:lnSpc>
            <a:spcBef>
              <a:spcPct val="0"/>
            </a:spcBef>
            <a:spcAft>
              <a:spcPct val="35000"/>
            </a:spcAft>
            <a:buNone/>
          </a:pPr>
          <a:endParaRPr lang="es-MX" sz="1500" kern="1200" dirty="0"/>
        </a:p>
      </dsp:txBody>
      <dsp:txXfrm>
        <a:off x="1794933" y="3725333"/>
        <a:ext cx="6333066" cy="1693333"/>
      </dsp:txXfrm>
    </dsp:sp>
    <dsp:sp modelId="{4B9E559F-B083-46E7-B58B-461D00929C16}">
      <dsp:nvSpPr>
        <dsp:cNvPr id="0" name=""/>
        <dsp:cNvSpPr/>
      </dsp:nvSpPr>
      <dsp:spPr>
        <a:xfrm>
          <a:off x="169333" y="3894666"/>
          <a:ext cx="1625600" cy="1354666"/>
        </a:xfrm>
        <a:prstGeom prst="roundRect">
          <a:avLst>
            <a:gd name="adj" fmla="val 10000"/>
          </a:avLst>
        </a:prstGeom>
        <a:blipFill rotWithShape="1">
          <a:blip xmlns:r="http://schemas.openxmlformats.org/officeDocument/2006/relationships" r:embed="rId3"/>
          <a:srcRect/>
          <a:stretch>
            <a:fillRect l="-17000" r="-1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3CFCE-B1ED-4F06-AB75-1F69C60845C7}">
      <dsp:nvSpPr>
        <dsp:cNvPr id="0" name=""/>
        <dsp:cNvSpPr/>
      </dsp:nvSpPr>
      <dsp:spPr>
        <a:xfrm>
          <a:off x="0" y="0"/>
          <a:ext cx="9087556" cy="2452369"/>
        </a:xfrm>
        <a:prstGeom prst="roundRect">
          <a:avLst>
            <a:gd name="adj" fmla="val 10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3BB3D9-E6D9-4EE5-9B2B-A94D3234895F}">
      <dsp:nvSpPr>
        <dsp:cNvPr id="0" name=""/>
        <dsp:cNvSpPr/>
      </dsp:nvSpPr>
      <dsp:spPr>
        <a:xfrm>
          <a:off x="272626" y="326982"/>
          <a:ext cx="2669469" cy="1798404"/>
        </a:xfrm>
        <a:prstGeom prst="roundRect">
          <a:avLst>
            <a:gd name="adj" fmla="val 10000"/>
          </a:avLst>
        </a:prstGeom>
        <a:blipFill rotWithShape="1">
          <a:blip xmlns:r="http://schemas.openxmlformats.org/officeDocument/2006/relationships" r:embed="rId1"/>
          <a:srcRect/>
          <a:stretch>
            <a:fillRect t="-5000" b="-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781A41-CFB5-4093-A0C2-9335547C19A9}">
      <dsp:nvSpPr>
        <dsp:cNvPr id="0" name=""/>
        <dsp:cNvSpPr/>
      </dsp:nvSpPr>
      <dsp:spPr>
        <a:xfrm rot="10800000">
          <a:off x="310479" y="2395599"/>
          <a:ext cx="2669469" cy="2997340"/>
        </a:xfrm>
        <a:prstGeom prst="round2SameRect">
          <a:avLst>
            <a:gd name="adj1" fmla="val 10500"/>
            <a:gd name="adj2" fmla="val 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just" defTabSz="711200">
            <a:lnSpc>
              <a:spcPct val="90000"/>
            </a:lnSpc>
            <a:spcBef>
              <a:spcPct val="0"/>
            </a:spcBef>
            <a:spcAft>
              <a:spcPct val="35000"/>
            </a:spcAft>
            <a:buNone/>
          </a:pPr>
          <a:r>
            <a:rPr lang="es-MX" sz="1600" b="1" kern="1200" dirty="0"/>
            <a:t>Leves: </a:t>
          </a:r>
          <a:r>
            <a:rPr lang="es-MX" sz="1200" kern="1200" dirty="0"/>
            <a:t>las úlceras locales y linfadenitis supurativa regional son las más frecuentes, La linfadenitis sucede durante los primeros 5 meses después de la vacunación y se recomienda la observación antes que el tratamiento antibiótico o el drenaje. Se han observado  brotes  epidémicos  de  linfadenitis  después de la introducción de una </a:t>
          </a:r>
          <a:r>
            <a:rPr lang="es-MX" sz="1400" kern="1200" dirty="0"/>
            <a:t>nueva</a:t>
          </a:r>
          <a:r>
            <a:rPr lang="es-MX" sz="1200" kern="1200" dirty="0"/>
            <a:t> cepa de BCG en una región o país</a:t>
          </a:r>
        </a:p>
      </dsp:txBody>
      <dsp:txXfrm rot="10800000">
        <a:off x="392574" y="2395599"/>
        <a:ext cx="2505279" cy="2915245"/>
      </dsp:txXfrm>
    </dsp:sp>
    <dsp:sp modelId="{19A7256A-1A09-4CDA-A34F-FC846A5D1170}">
      <dsp:nvSpPr>
        <dsp:cNvPr id="0" name=""/>
        <dsp:cNvSpPr/>
      </dsp:nvSpPr>
      <dsp:spPr>
        <a:xfrm>
          <a:off x="3209043" y="338330"/>
          <a:ext cx="2669469" cy="1798404"/>
        </a:xfrm>
        <a:prstGeom prst="roundRect">
          <a:avLst>
            <a:gd name="adj" fmla="val 10000"/>
          </a:avLst>
        </a:prstGeom>
        <a:blipFill rotWithShape="1">
          <a:blip xmlns:r="http://schemas.openxmlformats.org/officeDocument/2006/relationships" r:embed="rId2"/>
          <a:srcRect/>
          <a:stretch>
            <a:fillRect t="-53000" b="-5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AEF505-4C61-4100-9523-431943BB9952}">
      <dsp:nvSpPr>
        <dsp:cNvPr id="0" name=""/>
        <dsp:cNvSpPr/>
      </dsp:nvSpPr>
      <dsp:spPr>
        <a:xfrm rot="10800000">
          <a:off x="3209043" y="2452369"/>
          <a:ext cx="2669469" cy="2997340"/>
        </a:xfrm>
        <a:prstGeom prst="round2SameRect">
          <a:avLst>
            <a:gd name="adj1" fmla="val 10500"/>
            <a:gd name="adj2" fmla="val 0"/>
          </a:avLst>
        </a:prstGeom>
        <a:solidFill>
          <a:schemeClr val="accent5">
            <a:hueOff val="-8580357"/>
            <a:satOff val="11491"/>
            <a:lumOff val="7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just" defTabSz="800100">
            <a:lnSpc>
              <a:spcPct val="90000"/>
            </a:lnSpc>
            <a:spcBef>
              <a:spcPct val="0"/>
            </a:spcBef>
            <a:spcAft>
              <a:spcPct val="35000"/>
            </a:spcAft>
            <a:buNone/>
          </a:pPr>
          <a:r>
            <a:rPr lang="es-MX" sz="1800" b="1" i="0" kern="1200" dirty="0"/>
            <a:t>Moderados: </a:t>
          </a:r>
          <a:r>
            <a:rPr lang="es-MX" sz="1400" b="0" i="0" kern="1200" dirty="0"/>
            <a:t>son menos frecuentes, como la osteítis,lupus vulgaris, eritema nodoso, iritis u osteomielitis. </a:t>
          </a:r>
          <a:br>
            <a:rPr lang="es-MX" sz="1400" kern="1200" dirty="0"/>
          </a:br>
          <a:r>
            <a:rPr lang="es-MX" sz="1400" b="0" i="0" kern="1200" dirty="0"/>
            <a:t>Estos eventos requieren de tratamiento antituberculoso que no incluya la pirazinamida, por la resistencia de la cepa a este medicamento</a:t>
          </a:r>
          <a:endParaRPr lang="es-MX" sz="1400" kern="1200" dirty="0"/>
        </a:p>
      </dsp:txBody>
      <dsp:txXfrm rot="10800000">
        <a:off x="3291138" y="2452369"/>
        <a:ext cx="2505279" cy="2915245"/>
      </dsp:txXfrm>
    </dsp:sp>
    <dsp:sp modelId="{BAC78E07-A7EE-4B20-A7B0-248A4BF78F3E}">
      <dsp:nvSpPr>
        <dsp:cNvPr id="0" name=""/>
        <dsp:cNvSpPr/>
      </dsp:nvSpPr>
      <dsp:spPr>
        <a:xfrm>
          <a:off x="6145459" y="326982"/>
          <a:ext cx="2669469" cy="1798404"/>
        </a:xfrm>
        <a:prstGeom prst="roundRect">
          <a:avLst>
            <a:gd name="adj" fmla="val 10000"/>
          </a:avLst>
        </a:prstGeom>
        <a:blipFill rotWithShape="1">
          <a:blip xmlns:r="http://schemas.openxmlformats.org/officeDocument/2006/relationships" r:embed="rId3"/>
          <a:srcRect/>
          <a:stretch>
            <a:fillRect l="-18000" r="-18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52A8F7-635C-4CFB-868A-645664BD5B2F}">
      <dsp:nvSpPr>
        <dsp:cNvPr id="0" name=""/>
        <dsp:cNvSpPr/>
      </dsp:nvSpPr>
      <dsp:spPr>
        <a:xfrm rot="10800000">
          <a:off x="6145459" y="2452369"/>
          <a:ext cx="2669469" cy="2997340"/>
        </a:xfrm>
        <a:prstGeom prst="round2SameRect">
          <a:avLst>
            <a:gd name="adj1" fmla="val 10500"/>
            <a:gd name="adj2" fmla="val 0"/>
          </a:avLst>
        </a:prstGeom>
        <a:solidFill>
          <a:schemeClr val="accent5">
            <a:hueOff val="-17160714"/>
            <a:satOff val="22983"/>
            <a:lumOff val="15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just" defTabSz="622300">
            <a:lnSpc>
              <a:spcPct val="90000"/>
            </a:lnSpc>
            <a:spcBef>
              <a:spcPct val="0"/>
            </a:spcBef>
            <a:spcAft>
              <a:spcPct val="35000"/>
            </a:spcAft>
            <a:buNone/>
          </a:pPr>
          <a:r>
            <a:rPr lang="es-MX" sz="1400" b="1" i="0" kern="1200" dirty="0"/>
            <a:t>Graves: </a:t>
          </a:r>
          <a:r>
            <a:rPr lang="es-MX" sz="1100" b="0" i="0" kern="1200" dirty="0"/>
            <a:t>La diseminación del BCG que pueda llevar  a la muerte es un evento poco frecuente (con una  incidencia de solamente 0,19 a 1,56 por cada millón de vacunados) y se produce cuando se vacuna  accidentalmente a personas con inmunidad celular </a:t>
          </a:r>
          <a:br>
            <a:rPr lang="es-MX" sz="1100" kern="1200" dirty="0"/>
          </a:br>
          <a:r>
            <a:rPr lang="es-MX" sz="1100" b="0" i="0" kern="1200" dirty="0"/>
            <a:t>gravemente deprimida. El desarrollo de inmunosupresión progresiva puede llevar a una reactivación </a:t>
          </a:r>
          <a:br>
            <a:rPr lang="es-MX" sz="1100" kern="1200" dirty="0"/>
          </a:br>
          <a:r>
            <a:rPr lang="es-MX" sz="1100" b="0" i="0" kern="1200" dirty="0"/>
            <a:t>de microorganismos latentes de BCG y provocar  eventos adversos regionales o diseminados. Se han </a:t>
          </a:r>
          <a:br>
            <a:rPr lang="es-MX" sz="1100" kern="1200" dirty="0"/>
          </a:br>
          <a:r>
            <a:rPr lang="es-MX" sz="1100" b="0" i="0" kern="1200" dirty="0"/>
            <a:t>descrito eventos adversos diseminados en personas con VIH.</a:t>
          </a:r>
          <a:endParaRPr lang="es-MX" sz="1100" kern="1200" dirty="0"/>
        </a:p>
      </dsp:txBody>
      <dsp:txXfrm rot="10800000">
        <a:off x="6227554" y="2452369"/>
        <a:ext cx="2505279" cy="2915245"/>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16/12/2024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16/12/2024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16/12/2024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16/12/2024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16/12/2024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16/12/2024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16/12/2024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16/12/2024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16/12/2024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16/12/2024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16/12/2024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16/12/2024</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82BB3066-7012-DADB-DF72-69658DD13420}"/>
              </a:ext>
            </a:extLst>
          </p:cNvPr>
          <p:cNvSpPr>
            <a:spLocks noGrp="1"/>
          </p:cNvSpPr>
          <p:nvPr>
            <p:ph type="ctrTitle"/>
          </p:nvPr>
        </p:nvSpPr>
        <p:spPr>
          <a:xfrm>
            <a:off x="6096000" y="1471732"/>
            <a:ext cx="5633156" cy="1795815"/>
          </a:xfrm>
        </p:spPr>
        <p:txBody>
          <a:bodyPr>
            <a:normAutofit fontScale="90000"/>
          </a:bodyPr>
          <a:lstStyle/>
          <a:p>
            <a:r>
              <a:rPr lang="es-MX" sz="4400" dirty="0">
                <a:latin typeface="Arial" panose="020B0604020202020204" pitchFamily="34" charset="0"/>
                <a:cs typeface="Arial" panose="020B0604020202020204" pitchFamily="34" charset="0"/>
              </a:rPr>
              <a:t>MANUAL TECNICO ADMINISTRATIVO DEL PAI </a:t>
            </a:r>
            <a:endParaRPr lang="es-CO" sz="4400" dirty="0">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B1194372-B17E-397D-2152-5277C518A3A4}"/>
              </a:ext>
            </a:extLst>
          </p:cNvPr>
          <p:cNvPicPr>
            <a:picLocks noChangeAspect="1"/>
          </p:cNvPicPr>
          <p:nvPr/>
        </p:nvPicPr>
        <p:blipFill>
          <a:blip r:embed="rId3"/>
          <a:srcRect l="6613" t="26955" r="3968" b="8782"/>
          <a:stretch/>
        </p:blipFill>
        <p:spPr>
          <a:xfrm>
            <a:off x="993422" y="1128007"/>
            <a:ext cx="5102578" cy="3683520"/>
          </a:xfrm>
          <a:prstGeom prst="rect">
            <a:avLst/>
          </a:prstGeom>
        </p:spPr>
      </p:pic>
      <p:sp>
        <p:nvSpPr>
          <p:cNvPr id="2" name="CuadroTexto 1">
            <a:extLst>
              <a:ext uri="{FF2B5EF4-FFF2-40B4-BE49-F238E27FC236}">
                <a16:creationId xmlns:a16="http://schemas.microsoft.com/office/drawing/2014/main" id="{A0AFDD76-A51B-19CF-C4C6-461DA921102C}"/>
              </a:ext>
            </a:extLst>
          </p:cNvPr>
          <p:cNvSpPr txBox="1"/>
          <p:nvPr/>
        </p:nvSpPr>
        <p:spPr>
          <a:xfrm>
            <a:off x="6728178" y="4165196"/>
            <a:ext cx="4368800" cy="646331"/>
          </a:xfrm>
          <a:prstGeom prst="rect">
            <a:avLst/>
          </a:prstGeom>
          <a:noFill/>
        </p:spPr>
        <p:txBody>
          <a:bodyPr wrap="square" rtlCol="0">
            <a:spAutoFit/>
          </a:bodyPr>
          <a:lstStyle/>
          <a:p>
            <a:pPr algn="ctr"/>
            <a:r>
              <a:rPr lang="es-MX" b="1" dirty="0"/>
              <a:t>ENFERMERA KARINA MIPAZ </a:t>
            </a:r>
          </a:p>
          <a:p>
            <a:pPr algn="ctr"/>
            <a:r>
              <a:rPr lang="es-MX" b="1" dirty="0"/>
              <a:t>CORDINADORA PAI </a:t>
            </a:r>
          </a:p>
        </p:txBody>
      </p:sp>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Marcador de contenido 2">
            <a:extLst>
              <a:ext uri="{FF2B5EF4-FFF2-40B4-BE49-F238E27FC236}">
                <a16:creationId xmlns:a16="http://schemas.microsoft.com/office/drawing/2014/main" id="{DD15E1C2-E500-37D4-7B33-9A61420B2788}"/>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08FA952A-A25D-CBF1-6875-EFF78548ED9E}"/>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5" name="CuadroTexto 4">
            <a:extLst>
              <a:ext uri="{FF2B5EF4-FFF2-40B4-BE49-F238E27FC236}">
                <a16:creationId xmlns:a16="http://schemas.microsoft.com/office/drawing/2014/main" id="{C78B7C9C-FFD6-AB2F-943D-01B15717F505}"/>
              </a:ext>
            </a:extLst>
          </p:cNvPr>
          <p:cNvSpPr txBox="1"/>
          <p:nvPr/>
        </p:nvSpPr>
        <p:spPr>
          <a:xfrm>
            <a:off x="4086576" y="392943"/>
            <a:ext cx="5012267" cy="461665"/>
          </a:xfrm>
          <a:prstGeom prst="rect">
            <a:avLst/>
          </a:prstGeom>
          <a:noFill/>
        </p:spPr>
        <p:txBody>
          <a:bodyPr wrap="square">
            <a:spAutoFit/>
          </a:bodyPr>
          <a:lstStyle/>
          <a:p>
            <a:r>
              <a:rPr lang="es-MX" sz="2400" b="1" i="0" dirty="0">
                <a:effectLst/>
                <a:latin typeface="Arial" panose="020B0604020202020204" pitchFamily="34" charset="0"/>
              </a:rPr>
              <a:t>INMUNOBIOLÓGICOS</a:t>
            </a:r>
            <a:endParaRPr lang="es-MX" sz="2400" b="1" dirty="0"/>
          </a:p>
        </p:txBody>
      </p:sp>
      <p:pic>
        <p:nvPicPr>
          <p:cNvPr id="6" name="Imagen 5">
            <a:extLst>
              <a:ext uri="{FF2B5EF4-FFF2-40B4-BE49-F238E27FC236}">
                <a16:creationId xmlns:a16="http://schemas.microsoft.com/office/drawing/2014/main" id="{A12C581D-CD2D-F343-4267-1C2B5019FBEF}"/>
              </a:ext>
            </a:extLst>
          </p:cNvPr>
          <p:cNvPicPr>
            <a:picLocks noChangeAspect="1"/>
          </p:cNvPicPr>
          <p:nvPr/>
        </p:nvPicPr>
        <p:blipFill>
          <a:blip r:embed="rId3"/>
          <a:stretch>
            <a:fillRect/>
          </a:stretch>
        </p:blipFill>
        <p:spPr>
          <a:xfrm>
            <a:off x="2932377" y="967831"/>
            <a:ext cx="6327245" cy="47327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88780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8973084B-6790-09F9-A95F-1D69461B40A1}"/>
              </a:ext>
            </a:extLst>
          </p:cNvPr>
          <p:cNvGraphicFramePr/>
          <p:nvPr>
            <p:extLst>
              <p:ext uri="{D42A27DB-BD31-4B8C-83A1-F6EECF244321}">
                <p14:modId xmlns:p14="http://schemas.microsoft.com/office/powerpoint/2010/main" val="255649805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adroTexto 4">
            <a:extLst>
              <a:ext uri="{FF2B5EF4-FFF2-40B4-BE49-F238E27FC236}">
                <a16:creationId xmlns:a16="http://schemas.microsoft.com/office/drawing/2014/main" id="{E26F8F97-2931-87FC-A6F4-256CCBF6CE7F}"/>
              </a:ext>
            </a:extLst>
          </p:cNvPr>
          <p:cNvSpPr txBox="1"/>
          <p:nvPr/>
        </p:nvSpPr>
        <p:spPr>
          <a:xfrm>
            <a:off x="417689" y="136646"/>
            <a:ext cx="7191022" cy="369332"/>
          </a:xfrm>
          <a:prstGeom prst="rect">
            <a:avLst/>
          </a:prstGeom>
          <a:noFill/>
        </p:spPr>
        <p:txBody>
          <a:bodyPr wrap="square">
            <a:spAutoFit/>
          </a:bodyPr>
          <a:lstStyle/>
          <a:p>
            <a:r>
              <a:rPr lang="es-MX" b="0" i="0" dirty="0">
                <a:effectLst/>
                <a:latin typeface="Arial" panose="020B0604020202020204" pitchFamily="34" charset="0"/>
              </a:rPr>
              <a:t>Vacunas incluidas en el Programa Ampliado de Inmunizaciones (PAI</a:t>
            </a:r>
            <a:endParaRPr lang="es-MX" dirty="0"/>
          </a:p>
        </p:txBody>
      </p:sp>
    </p:spTree>
    <p:extLst>
      <p:ext uri="{BB962C8B-B14F-4D97-AF65-F5344CB8AC3E}">
        <p14:creationId xmlns:p14="http://schemas.microsoft.com/office/powerpoint/2010/main" val="735155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41CEA70-2FAB-0334-508E-46269A8B761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AF4CB21D-D3CB-5D92-61C8-260DFE0CA1C5}"/>
              </a:ext>
            </a:extLst>
          </p:cNvPr>
          <p:cNvSpPr txBox="1"/>
          <p:nvPr/>
        </p:nvSpPr>
        <p:spPr>
          <a:xfrm>
            <a:off x="345599" y="1061325"/>
            <a:ext cx="7270046" cy="4247317"/>
          </a:xfrm>
          <a:prstGeom prst="rect">
            <a:avLst/>
          </a:prstGeom>
          <a:noFill/>
        </p:spPr>
        <p:txBody>
          <a:bodyPr wrap="square">
            <a:spAutoFit/>
          </a:bodyPr>
          <a:lstStyle/>
          <a:p>
            <a:pPr algn="ctr"/>
            <a:r>
              <a:rPr lang="es-MX" b="1" i="0" dirty="0">
                <a:effectLst/>
                <a:latin typeface="Arial" panose="020B0604020202020204" pitchFamily="34" charset="0"/>
              </a:rPr>
              <a:t>VÍA Y SITIO DE ADMINISTRACIÓN</a:t>
            </a:r>
          </a:p>
          <a:p>
            <a:br>
              <a:rPr lang="es-MX" dirty="0"/>
            </a:br>
            <a:r>
              <a:rPr lang="es-MX" b="1" i="0" dirty="0">
                <a:effectLst/>
                <a:latin typeface="Arial" panose="020B0604020202020204" pitchFamily="34" charset="0"/>
              </a:rPr>
              <a:t>VIA: </a:t>
            </a:r>
            <a:r>
              <a:rPr lang="es-MX" b="0" i="0" dirty="0">
                <a:effectLst/>
                <a:latin typeface="Arial" panose="020B0604020202020204" pitchFamily="34" charset="0"/>
              </a:rPr>
              <a:t>Intradérmica, en el cuadrante superior externo de la zona escapular izquierda. </a:t>
            </a:r>
          </a:p>
          <a:p>
            <a:pPr algn="just"/>
            <a:br>
              <a:rPr lang="es-MX" dirty="0"/>
            </a:br>
            <a:r>
              <a:rPr lang="es-MX" b="0" i="0" dirty="0">
                <a:effectLst/>
                <a:latin typeface="Arial" panose="020B0604020202020204" pitchFamily="34" charset="0"/>
              </a:rPr>
              <a:t>Casi todos los vacunados presentan reacción en el lugar de la inyección que se caracteriza por una pápula, que puede ser roja, sensible e </a:t>
            </a:r>
            <a:r>
              <a:rPr lang="es-MX" b="0" i="0" dirty="0" err="1">
                <a:effectLst/>
                <a:latin typeface="Arial" panose="020B0604020202020204" pitchFamily="34" charset="0"/>
              </a:rPr>
              <a:t>indurada.Esta</a:t>
            </a:r>
            <a:r>
              <a:rPr lang="es-MX" b="0" i="0" dirty="0">
                <a:effectLst/>
                <a:latin typeface="Arial" panose="020B0604020202020204" pitchFamily="34" charset="0"/>
              </a:rPr>
              <a:t> pápula se presenta dos o más semanas después de la vacunación y puede ulcerarse después de 2-5 meses, dejando una cicatriz superficial. </a:t>
            </a:r>
            <a:br>
              <a:rPr lang="es-MX" dirty="0"/>
            </a:br>
            <a:r>
              <a:rPr lang="es-MX" b="0" i="0" dirty="0">
                <a:effectLst/>
                <a:latin typeface="Arial" panose="020B0604020202020204" pitchFamily="34" charset="0"/>
              </a:rPr>
              <a:t>También puede ocurrir inflamación de los nódulos linfáticos regionales ipsilaterales (generalmente axilares pero también pueden ser cervicales  y/o supraclaviculares). Sin embargo, los nódulos linfáticos permanecen pequeños (&lt;1,5 cm) y no se adhieren a la capa más superficial de la piel.</a:t>
            </a:r>
            <a:endParaRPr lang="es-MX" dirty="0"/>
          </a:p>
        </p:txBody>
      </p:sp>
      <p:pic>
        <p:nvPicPr>
          <p:cNvPr id="2" name="Imagen 1">
            <a:extLst>
              <a:ext uri="{FF2B5EF4-FFF2-40B4-BE49-F238E27FC236}">
                <a16:creationId xmlns:a16="http://schemas.microsoft.com/office/drawing/2014/main" id="{59D8A337-78CC-43C2-75B3-155D45DAA6BD}"/>
              </a:ext>
            </a:extLst>
          </p:cNvPr>
          <p:cNvPicPr>
            <a:picLocks noChangeAspect="1"/>
          </p:cNvPicPr>
          <p:nvPr/>
        </p:nvPicPr>
        <p:blipFill>
          <a:blip r:embed="rId3"/>
          <a:stretch>
            <a:fillRect/>
          </a:stretch>
        </p:blipFill>
        <p:spPr>
          <a:xfrm>
            <a:off x="7862004" y="2091478"/>
            <a:ext cx="3905375" cy="21870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30671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F87354-1B8C-B336-DBBB-5E2F68EE936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C3D125A8-BCF9-B0DF-B6A8-5BCD5B1C19AB}"/>
              </a:ext>
            </a:extLst>
          </p:cNvPr>
          <p:cNvSpPr txBox="1"/>
          <p:nvPr/>
        </p:nvSpPr>
        <p:spPr>
          <a:xfrm>
            <a:off x="767645" y="924846"/>
            <a:ext cx="5328355" cy="2031325"/>
          </a:xfrm>
          <a:prstGeom prst="rect">
            <a:avLst/>
          </a:prstGeom>
          <a:noFill/>
        </p:spPr>
        <p:txBody>
          <a:bodyPr wrap="square">
            <a:spAutoFit/>
          </a:bodyPr>
          <a:lstStyle/>
          <a:p>
            <a:r>
              <a:rPr lang="es-MX" b="1" i="0" dirty="0">
                <a:effectLst/>
                <a:latin typeface="Arial" panose="020B0604020202020204" pitchFamily="34" charset="0"/>
              </a:rPr>
              <a:t>Dosis, Jeringa y </a:t>
            </a:r>
            <a:r>
              <a:rPr lang="es-MX" b="1" dirty="0">
                <a:latin typeface="Arial" panose="020B0604020202020204" pitchFamily="34" charset="0"/>
              </a:rPr>
              <a:t>A</a:t>
            </a:r>
            <a:r>
              <a:rPr lang="es-MX" b="1" i="0" dirty="0">
                <a:effectLst/>
                <a:latin typeface="Arial" panose="020B0604020202020204" pitchFamily="34" charset="0"/>
              </a:rPr>
              <a:t>guja</a:t>
            </a:r>
          </a:p>
          <a:p>
            <a:br>
              <a:rPr lang="es-MX" dirty="0"/>
            </a:br>
            <a:r>
              <a:rPr lang="es-MX" b="0" i="0" dirty="0">
                <a:effectLst/>
                <a:latin typeface="Arial" panose="020B0604020202020204" pitchFamily="34" charset="0"/>
              </a:rPr>
              <a:t>•Dosis para población infantil de 0 a 1 año: 0,05cc y para mayores de 1 año: 0,1cc, según la casa </a:t>
            </a:r>
            <a:br>
              <a:rPr lang="es-MX" dirty="0"/>
            </a:br>
            <a:r>
              <a:rPr lang="es-MX" b="0" i="0" dirty="0">
                <a:effectLst/>
                <a:latin typeface="Arial" panose="020B0604020202020204" pitchFamily="34" charset="0"/>
              </a:rPr>
              <a:t>productora.</a:t>
            </a:r>
            <a:br>
              <a:rPr lang="es-MX" dirty="0"/>
            </a:br>
            <a:r>
              <a:rPr lang="es-MX" b="0" i="0" dirty="0">
                <a:effectLst/>
                <a:latin typeface="Arial" panose="020B0604020202020204" pitchFamily="34" charset="0"/>
              </a:rPr>
              <a:t>• Jeringa de 1cc – Calibre de aguja: 26 G x 3/8 ́ ́ </a:t>
            </a:r>
            <a:br>
              <a:rPr lang="es-MX" dirty="0"/>
            </a:br>
            <a:endParaRPr lang="es-MX" dirty="0"/>
          </a:p>
        </p:txBody>
      </p:sp>
      <p:sp>
        <p:nvSpPr>
          <p:cNvPr id="5" name="CuadroTexto 4">
            <a:extLst>
              <a:ext uri="{FF2B5EF4-FFF2-40B4-BE49-F238E27FC236}">
                <a16:creationId xmlns:a16="http://schemas.microsoft.com/office/drawing/2014/main" id="{779F2152-0D46-F2D4-84F3-5E5F8707C00A}"/>
              </a:ext>
            </a:extLst>
          </p:cNvPr>
          <p:cNvSpPr txBox="1"/>
          <p:nvPr/>
        </p:nvSpPr>
        <p:spPr>
          <a:xfrm>
            <a:off x="7648222" y="278515"/>
            <a:ext cx="2867378" cy="646331"/>
          </a:xfrm>
          <a:prstGeom prst="rect">
            <a:avLst/>
          </a:prstGeom>
          <a:noFill/>
        </p:spPr>
        <p:txBody>
          <a:bodyPr wrap="square">
            <a:spAutoFit/>
          </a:bodyPr>
          <a:lstStyle/>
          <a:p>
            <a:r>
              <a:rPr lang="es-MX" b="1" i="0" dirty="0">
                <a:effectLst/>
                <a:latin typeface="Arial" panose="020B0604020202020204" pitchFamily="34" charset="0"/>
              </a:rPr>
              <a:t>CONTRAINDICACIONES</a:t>
            </a:r>
            <a:br>
              <a:rPr lang="es-MX" b="1" dirty="0"/>
            </a:br>
            <a:endParaRPr lang="es-MX" b="1" dirty="0"/>
          </a:p>
        </p:txBody>
      </p:sp>
      <p:pic>
        <p:nvPicPr>
          <p:cNvPr id="7" name="Imagen 6">
            <a:extLst>
              <a:ext uri="{FF2B5EF4-FFF2-40B4-BE49-F238E27FC236}">
                <a16:creationId xmlns:a16="http://schemas.microsoft.com/office/drawing/2014/main" id="{92A098DE-D7B0-F70C-9EF0-6551676020C7}"/>
              </a:ext>
            </a:extLst>
          </p:cNvPr>
          <p:cNvPicPr>
            <a:picLocks noChangeAspect="1"/>
          </p:cNvPicPr>
          <p:nvPr/>
        </p:nvPicPr>
        <p:blipFill>
          <a:blip r:embed="rId3"/>
          <a:srcRect l="38056" t="26666" r="39722" b="13744"/>
          <a:stretch/>
        </p:blipFill>
        <p:spPr>
          <a:xfrm>
            <a:off x="7227710" y="755512"/>
            <a:ext cx="3708402" cy="5593506"/>
          </a:xfrm>
          <a:prstGeom prst="rect">
            <a:avLst/>
          </a:prstGeom>
        </p:spPr>
      </p:pic>
      <p:pic>
        <p:nvPicPr>
          <p:cNvPr id="2" name="Imagen 1">
            <a:extLst>
              <a:ext uri="{FF2B5EF4-FFF2-40B4-BE49-F238E27FC236}">
                <a16:creationId xmlns:a16="http://schemas.microsoft.com/office/drawing/2014/main" id="{137117DD-384B-C7D4-613E-4FBD52458F8E}"/>
              </a:ext>
            </a:extLst>
          </p:cNvPr>
          <p:cNvPicPr>
            <a:picLocks noChangeAspect="1"/>
          </p:cNvPicPr>
          <p:nvPr/>
        </p:nvPicPr>
        <p:blipFill>
          <a:blip r:embed="rId4"/>
          <a:stretch>
            <a:fillRect/>
          </a:stretch>
        </p:blipFill>
        <p:spPr>
          <a:xfrm>
            <a:off x="1511302" y="2956171"/>
            <a:ext cx="3937705" cy="2454133"/>
          </a:xfrm>
          <a:prstGeom prst="ellipse">
            <a:avLst/>
          </a:prstGeom>
          <a:ln>
            <a:noFill/>
          </a:ln>
          <a:effectLst>
            <a:softEdge rad="112500"/>
          </a:effectLst>
        </p:spPr>
      </p:pic>
    </p:spTree>
    <p:extLst>
      <p:ext uri="{BB962C8B-B14F-4D97-AF65-F5344CB8AC3E}">
        <p14:creationId xmlns:p14="http://schemas.microsoft.com/office/powerpoint/2010/main" val="186874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129E94-90EF-6B89-3A70-F1982F703BC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2B44F7E-73D0-EB72-432B-237A68A2FBF7}"/>
              </a:ext>
            </a:extLst>
          </p:cNvPr>
          <p:cNvSpPr txBox="1"/>
          <p:nvPr/>
        </p:nvSpPr>
        <p:spPr>
          <a:xfrm>
            <a:off x="846666" y="716760"/>
            <a:ext cx="4255912" cy="4247317"/>
          </a:xfrm>
          <a:prstGeom prst="rect">
            <a:avLst/>
          </a:prstGeom>
          <a:noFill/>
        </p:spPr>
        <p:txBody>
          <a:bodyPr wrap="square">
            <a:spAutoFit/>
          </a:bodyPr>
          <a:lstStyle/>
          <a:p>
            <a:pPr algn="just"/>
            <a:r>
              <a:rPr lang="es-MX" b="1" i="0" dirty="0">
                <a:effectLst/>
                <a:latin typeface="Arial" panose="020B0604020202020204" pitchFamily="34" charset="0"/>
              </a:rPr>
              <a:t>REACCIONES ADVERSAS</a:t>
            </a:r>
          </a:p>
          <a:p>
            <a:pPr algn="just"/>
            <a:br>
              <a:rPr lang="es-MX" dirty="0"/>
            </a:br>
            <a:r>
              <a:rPr lang="es-MX" b="0" i="0" dirty="0">
                <a:effectLst/>
                <a:latin typeface="Arial" panose="020B0604020202020204" pitchFamily="34" charset="0"/>
              </a:rPr>
              <a:t>La vacuna BCG es muy segura, dada su aplicación a </a:t>
            </a:r>
            <a:br>
              <a:rPr lang="es-MX" dirty="0"/>
            </a:br>
            <a:r>
              <a:rPr lang="es-MX" b="0" i="0" dirty="0">
                <a:effectLst/>
                <a:latin typeface="Arial" panose="020B0604020202020204" pitchFamily="34" charset="0"/>
              </a:rPr>
              <a:t>millones de niños en el mundo. El 95% de las personas vacunadas tienen una reacción local, seguida de la formación de una cicatriz, durante 3 meses. La presentación de eventos adversos se correlaciona con </a:t>
            </a:r>
            <a:br>
              <a:rPr lang="es-MX" dirty="0"/>
            </a:br>
            <a:r>
              <a:rPr lang="es-MX" b="0" i="0" dirty="0">
                <a:effectLst/>
                <a:latin typeface="Arial" panose="020B0604020202020204" pitchFamily="34" charset="0"/>
              </a:rPr>
              <a:t>la concentración bacteriana de la vacuna, la edad al </a:t>
            </a:r>
            <a:br>
              <a:rPr lang="es-MX" dirty="0"/>
            </a:br>
            <a:r>
              <a:rPr lang="es-MX" b="0" i="0" dirty="0">
                <a:effectLst/>
                <a:latin typeface="Arial" panose="020B0604020202020204" pitchFamily="34" charset="0"/>
              </a:rPr>
              <a:t>recibir la vacuna, la cepa de BCG utilizada y la técnica </a:t>
            </a:r>
            <a:br>
              <a:rPr lang="es-MX" dirty="0"/>
            </a:br>
            <a:r>
              <a:rPr lang="es-MX" b="0" i="0" dirty="0">
                <a:effectLst/>
                <a:latin typeface="Arial" panose="020B0604020202020204" pitchFamily="34" charset="0"/>
              </a:rPr>
              <a:t>de aplicación empleada.</a:t>
            </a:r>
            <a:endParaRPr lang="es-MX" dirty="0"/>
          </a:p>
        </p:txBody>
      </p:sp>
      <p:pic>
        <p:nvPicPr>
          <p:cNvPr id="2" name="Imagen 1">
            <a:extLst>
              <a:ext uri="{FF2B5EF4-FFF2-40B4-BE49-F238E27FC236}">
                <a16:creationId xmlns:a16="http://schemas.microsoft.com/office/drawing/2014/main" id="{C4010DB4-B0F4-36A2-0504-8C825DB8EBAC}"/>
              </a:ext>
            </a:extLst>
          </p:cNvPr>
          <p:cNvPicPr>
            <a:picLocks noChangeAspect="1"/>
          </p:cNvPicPr>
          <p:nvPr/>
        </p:nvPicPr>
        <p:blipFill>
          <a:blip r:embed="rId3"/>
          <a:srcRect l="741" t="1481" r="47778" b="1399"/>
          <a:stretch/>
        </p:blipFill>
        <p:spPr>
          <a:xfrm>
            <a:off x="6299199" y="716760"/>
            <a:ext cx="4176889" cy="4432310"/>
          </a:xfrm>
          <a:prstGeom prst="rect">
            <a:avLst/>
          </a:prstGeom>
        </p:spPr>
      </p:pic>
    </p:spTree>
    <p:extLst>
      <p:ext uri="{BB962C8B-B14F-4D97-AF65-F5344CB8AC3E}">
        <p14:creationId xmlns:p14="http://schemas.microsoft.com/office/powerpoint/2010/main" val="2606892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3F0104-07A0-8E2B-78F8-CFAD2975D347}"/>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1669A9A3-036D-A54E-6303-B64E181C4EBB}"/>
              </a:ext>
            </a:extLst>
          </p:cNvPr>
          <p:cNvGraphicFramePr/>
          <p:nvPr>
            <p:extLst>
              <p:ext uri="{D42A27DB-BD31-4B8C-83A1-F6EECF244321}">
                <p14:modId xmlns:p14="http://schemas.microsoft.com/office/powerpoint/2010/main" val="3304591082"/>
              </p:ext>
            </p:extLst>
          </p:nvPr>
        </p:nvGraphicFramePr>
        <p:xfrm>
          <a:off x="1512711" y="541868"/>
          <a:ext cx="9087556" cy="5449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3488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B1D133-6C64-2F33-CBE6-7828E86B50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1893F7F-1CC2-B853-8614-345077DA40D7}"/>
              </a:ext>
            </a:extLst>
          </p:cNvPr>
          <p:cNvSpPr txBox="1"/>
          <p:nvPr/>
        </p:nvSpPr>
        <p:spPr>
          <a:xfrm>
            <a:off x="869245" y="518715"/>
            <a:ext cx="6096000" cy="1846659"/>
          </a:xfrm>
          <a:prstGeom prst="rect">
            <a:avLst/>
          </a:prstGeom>
          <a:noFill/>
        </p:spPr>
        <p:txBody>
          <a:bodyPr wrap="square">
            <a:spAutoFit/>
          </a:bodyPr>
          <a:lstStyle/>
          <a:p>
            <a:r>
              <a:rPr lang="es-MX" sz="2400" b="1" i="0" dirty="0">
                <a:effectLst/>
                <a:latin typeface="Arial" panose="020B0604020202020204" pitchFamily="34" charset="0"/>
              </a:rPr>
              <a:t>PRECAUCIONES:</a:t>
            </a:r>
          </a:p>
          <a:p>
            <a:br>
              <a:rPr lang="es-MX" dirty="0"/>
            </a:br>
            <a:r>
              <a:rPr lang="es-MX" b="0" i="0" dirty="0">
                <a:effectLst/>
                <a:latin typeface="Arial" panose="020B0604020202020204" pitchFamily="34" charset="0"/>
              </a:rPr>
              <a:t>• Lactantes con peso menor a 2.000 g.</a:t>
            </a:r>
          </a:p>
          <a:p>
            <a:endParaRPr lang="es-MX" dirty="0">
              <a:latin typeface="Arial" panose="020B0604020202020204" pitchFamily="34" charset="0"/>
            </a:endParaRPr>
          </a:p>
          <a:p>
            <a:br>
              <a:rPr lang="es-MX" dirty="0"/>
            </a:br>
            <a:endParaRPr lang="es-MX" dirty="0"/>
          </a:p>
        </p:txBody>
      </p:sp>
      <p:sp>
        <p:nvSpPr>
          <p:cNvPr id="5" name="CuadroTexto 4">
            <a:extLst>
              <a:ext uri="{FF2B5EF4-FFF2-40B4-BE49-F238E27FC236}">
                <a16:creationId xmlns:a16="http://schemas.microsoft.com/office/drawing/2014/main" id="{DDFBD0D5-942F-46F4-E2A2-4B108DECEEA6}"/>
              </a:ext>
            </a:extLst>
          </p:cNvPr>
          <p:cNvSpPr txBox="1"/>
          <p:nvPr/>
        </p:nvSpPr>
        <p:spPr>
          <a:xfrm>
            <a:off x="6096000" y="3830894"/>
            <a:ext cx="5011560" cy="923330"/>
          </a:xfrm>
          <a:prstGeom prst="rect">
            <a:avLst/>
          </a:prstGeom>
          <a:noFill/>
        </p:spPr>
        <p:txBody>
          <a:bodyPr wrap="square">
            <a:spAutoFit/>
          </a:bodyPr>
          <a:lstStyle/>
          <a:p>
            <a:pPr algn="just"/>
            <a:r>
              <a:rPr lang="es-MX" b="0" i="0" dirty="0">
                <a:effectLst/>
                <a:latin typeface="Arial" panose="020B0604020202020204" pitchFamily="34" charset="0"/>
              </a:rPr>
              <a:t>• En los hijos de madres con VIH debe retrasarse la aplicación de la dosis hasta que se descarte totalmente la infección en el menor</a:t>
            </a:r>
            <a:endParaRPr lang="es-MX" dirty="0"/>
          </a:p>
        </p:txBody>
      </p:sp>
      <p:pic>
        <p:nvPicPr>
          <p:cNvPr id="6" name="Imagen 5">
            <a:extLst>
              <a:ext uri="{FF2B5EF4-FFF2-40B4-BE49-F238E27FC236}">
                <a16:creationId xmlns:a16="http://schemas.microsoft.com/office/drawing/2014/main" id="{B49F1D0B-5494-BDFE-CEF4-F75448F17B7D}"/>
              </a:ext>
            </a:extLst>
          </p:cNvPr>
          <p:cNvPicPr>
            <a:picLocks noChangeAspect="1"/>
          </p:cNvPicPr>
          <p:nvPr/>
        </p:nvPicPr>
        <p:blipFill>
          <a:blip r:embed="rId3"/>
          <a:stretch>
            <a:fillRect/>
          </a:stretch>
        </p:blipFill>
        <p:spPr>
          <a:xfrm>
            <a:off x="1208617" y="1735174"/>
            <a:ext cx="3555293" cy="2872677"/>
          </a:xfrm>
          <a:prstGeom prst="rect">
            <a:avLst/>
          </a:prstGeom>
          <a:ln>
            <a:noFill/>
          </a:ln>
          <a:effectLst>
            <a:softEdge rad="112500"/>
          </a:effectLst>
        </p:spPr>
      </p:pic>
      <p:pic>
        <p:nvPicPr>
          <p:cNvPr id="7" name="Imagen 6">
            <a:extLst>
              <a:ext uri="{FF2B5EF4-FFF2-40B4-BE49-F238E27FC236}">
                <a16:creationId xmlns:a16="http://schemas.microsoft.com/office/drawing/2014/main" id="{2EA02DE6-CFDC-4E89-E567-FD8D779514E1}"/>
              </a:ext>
            </a:extLst>
          </p:cNvPr>
          <p:cNvPicPr>
            <a:picLocks noChangeAspect="1"/>
          </p:cNvPicPr>
          <p:nvPr/>
        </p:nvPicPr>
        <p:blipFill>
          <a:blip r:embed="rId4"/>
          <a:stretch>
            <a:fillRect/>
          </a:stretch>
        </p:blipFill>
        <p:spPr>
          <a:xfrm>
            <a:off x="6544557" y="595231"/>
            <a:ext cx="3042711" cy="2833769"/>
          </a:xfrm>
          <a:prstGeom prst="rect">
            <a:avLst/>
          </a:prstGeom>
          <a:ln>
            <a:noFill/>
          </a:ln>
          <a:effectLst>
            <a:softEdge rad="112500"/>
          </a:effectLst>
        </p:spPr>
      </p:pic>
    </p:spTree>
    <p:extLst>
      <p:ext uri="{BB962C8B-B14F-4D97-AF65-F5344CB8AC3E}">
        <p14:creationId xmlns:p14="http://schemas.microsoft.com/office/powerpoint/2010/main" val="222573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C4C615-39CF-926D-C9FD-3BC82CB05D9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B0C997F-365F-9036-90F8-A02A6FF77296}"/>
              </a:ext>
            </a:extLst>
          </p:cNvPr>
          <p:cNvSpPr txBox="1"/>
          <p:nvPr/>
        </p:nvSpPr>
        <p:spPr>
          <a:xfrm>
            <a:off x="1540934" y="335845"/>
            <a:ext cx="9110132" cy="6186309"/>
          </a:xfrm>
          <a:prstGeom prst="rect">
            <a:avLst/>
          </a:prstGeom>
          <a:noFill/>
        </p:spPr>
        <p:txBody>
          <a:bodyPr wrap="square">
            <a:spAutoFit/>
          </a:bodyPr>
          <a:lstStyle/>
          <a:p>
            <a:pPr algn="ctr" rtl="0"/>
            <a:r>
              <a:rPr lang="es-MX" b="1" dirty="0">
                <a:effectLst/>
                <a:latin typeface="Arial" panose="020B0604020202020204" pitchFamily="34" charset="0"/>
              </a:rPr>
              <a:t>VACUNA CONTRA LA HEPATITIS B</a:t>
            </a:r>
            <a:endParaRPr lang="es-MX" b="1" dirty="0">
              <a:latin typeface="Arial" panose="020B0604020202020204" pitchFamily="34" charset="0"/>
            </a:endParaRPr>
          </a:p>
          <a:p>
            <a:pPr algn="just" rtl="0"/>
            <a:br>
              <a:rPr lang="es-MX" dirty="0">
                <a:effectLst/>
              </a:rPr>
            </a:br>
            <a:r>
              <a:rPr lang="es-MX" dirty="0">
                <a:effectLst/>
                <a:latin typeface="Arial" panose="020B0604020202020204" pitchFamily="34" charset="0"/>
              </a:rPr>
              <a:t>La infección con el virus de la hepatitis B, puede presentarse de forma subclínica o autolimitada hasta hepatitis o enfermedad fulminante (letal). También se </a:t>
            </a:r>
            <a:br>
              <a:rPr lang="es-MX" dirty="0">
                <a:effectLst/>
              </a:rPr>
            </a:br>
            <a:r>
              <a:rPr lang="es-MX" dirty="0">
                <a:effectLst/>
                <a:latin typeface="Arial" panose="020B0604020202020204" pitchFamily="34" charset="0"/>
              </a:rPr>
              <a:t>puede presentar de forma crónica y llevar a cirrosis hepática o cáncer de hígado (hepatocarcinoma). Si la infección es adquirida durante la infancia, es mayor la </a:t>
            </a:r>
            <a:br>
              <a:rPr lang="es-MX" dirty="0">
                <a:effectLst/>
              </a:rPr>
            </a:br>
            <a:r>
              <a:rPr lang="es-MX" dirty="0">
                <a:effectLst/>
                <a:latin typeface="Arial" panose="020B0604020202020204" pitchFamily="34" charset="0"/>
              </a:rPr>
              <a:t>posibilidad de desarrollar síntomas tempranos y enfermedad crónica. La hepatitis B en su forma aguda, no se diferencia de otros cuadros de hepatitis, inicia con </a:t>
            </a:r>
            <a:br>
              <a:rPr lang="es-MX" dirty="0">
                <a:effectLst/>
              </a:rPr>
            </a:br>
            <a:r>
              <a:rPr lang="es-MX" dirty="0">
                <a:effectLst/>
                <a:latin typeface="Arial" panose="020B0604020202020204" pitchFamily="34" charset="0"/>
              </a:rPr>
              <a:t>malestar general, anorexia, náuseas, vómito ocasional, fiebre leve y fatiga; algunos pueden tener dolores o inflamaciones articulares, brotes y edemas. Luego pasa </a:t>
            </a:r>
            <a:br>
              <a:rPr lang="es-MX" dirty="0">
                <a:effectLst/>
              </a:rPr>
            </a:br>
            <a:r>
              <a:rPr lang="es-MX" dirty="0">
                <a:effectLst/>
                <a:latin typeface="Arial" panose="020B0604020202020204" pitchFamily="34" charset="0"/>
              </a:rPr>
              <a:t>a una fase ictérica (la piel y las mucosas se tornan amarillentas) que puede aumentar estos síntomas. </a:t>
            </a:r>
            <a:br>
              <a:rPr lang="es-MX" dirty="0">
                <a:effectLst/>
              </a:rPr>
            </a:br>
            <a:r>
              <a:rPr lang="es-MX" dirty="0">
                <a:effectLst/>
                <a:latin typeface="Arial" panose="020B0604020202020204" pitchFamily="34" charset="0"/>
              </a:rPr>
              <a:t>La transmisión de la enfermedad se puede dar a través de la sangre (de madre a hijo, por transfusiones, o accidentes de riesgo biológico), en relaciones sexuales no protegidas o por el contacto directo de fluidos contaminados con las mucosas; no se transmite por el agua, el aire o los alimentos. Si una persona tiene el  antígeno de superficie positivo (</a:t>
            </a:r>
            <a:r>
              <a:rPr lang="es-MX" dirty="0" err="1">
                <a:effectLst/>
                <a:latin typeface="Arial" panose="020B0604020202020204" pitchFamily="34" charset="0"/>
              </a:rPr>
              <a:t>AgHBs</a:t>
            </a:r>
            <a:r>
              <a:rPr lang="es-MX" dirty="0">
                <a:effectLst/>
                <a:latin typeface="Arial" panose="020B0604020202020204" pitchFamily="34" charset="0"/>
              </a:rPr>
              <a:t>) es un potencial transmisor, situación que aumenta si tiene el antígeno e positivo. Solo la sangre (suero), saliva, semen  y fluidos vaginales son vehículos adecuados para la  transmisión. El virus tiene la capacidad de sobrevivir </a:t>
            </a:r>
            <a:br>
              <a:rPr lang="es-MX" dirty="0">
                <a:effectLst/>
              </a:rPr>
            </a:br>
            <a:r>
              <a:rPr lang="es-MX" dirty="0">
                <a:effectLst/>
                <a:latin typeface="Arial" panose="020B0604020202020204" pitchFamily="34" charset="0"/>
              </a:rPr>
              <a:t>en el ambiente por siete días sobre materiales en los que no se ve contaminación.</a:t>
            </a:r>
            <a:br>
              <a:rPr lang="es-MX" dirty="0">
                <a:effectLst/>
              </a:rPr>
            </a:br>
            <a:br>
              <a:rPr lang="es-MX" b="0" i="0" dirty="0">
                <a:solidFill>
                  <a:srgbClr val="000000"/>
                </a:solidFill>
                <a:effectLst/>
                <a:latin typeface="Arial" panose="020B0604020202020204" pitchFamily="34" charset="0"/>
              </a:rPr>
            </a:br>
            <a:endParaRPr lang="es-MX" dirty="0"/>
          </a:p>
        </p:txBody>
      </p:sp>
    </p:spTree>
    <p:extLst>
      <p:ext uri="{BB962C8B-B14F-4D97-AF65-F5344CB8AC3E}">
        <p14:creationId xmlns:p14="http://schemas.microsoft.com/office/powerpoint/2010/main" val="346442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9C929A-68DF-14BD-25B3-982FA5EAAC5E}"/>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D7C8EB7-8223-7EDB-A0EF-0839BA7D6600}"/>
              </a:ext>
            </a:extLst>
          </p:cNvPr>
          <p:cNvSpPr txBox="1"/>
          <p:nvPr/>
        </p:nvSpPr>
        <p:spPr>
          <a:xfrm>
            <a:off x="869245" y="542120"/>
            <a:ext cx="6096000" cy="1477328"/>
          </a:xfrm>
          <a:prstGeom prst="rect">
            <a:avLst/>
          </a:prstGeom>
          <a:noFill/>
        </p:spPr>
        <p:txBody>
          <a:bodyPr wrap="square">
            <a:spAutoFit/>
          </a:bodyPr>
          <a:lstStyle/>
          <a:p>
            <a:pPr algn="just"/>
            <a:r>
              <a:rPr lang="es-MX" b="1" i="0" dirty="0">
                <a:effectLst/>
                <a:latin typeface="Arial" panose="020B0604020202020204" pitchFamily="34" charset="0"/>
              </a:rPr>
              <a:t>INDICACIÓN: </a:t>
            </a:r>
            <a:r>
              <a:rPr lang="es-MX" i="0" dirty="0">
                <a:effectLst/>
                <a:latin typeface="Arial" panose="020B0604020202020204" pitchFamily="34" charset="0"/>
              </a:rPr>
              <a:t>E</a:t>
            </a:r>
            <a:r>
              <a:rPr lang="es-MX" b="0" i="0" dirty="0">
                <a:effectLst/>
                <a:latin typeface="Arial" panose="020B0604020202020204" pitchFamily="34" charset="0"/>
              </a:rPr>
              <a:t>l objetivo primario de la vacunación </a:t>
            </a:r>
            <a:br>
              <a:rPr lang="es-MX" dirty="0"/>
            </a:br>
            <a:r>
              <a:rPr lang="es-MX" b="0" i="0" dirty="0">
                <a:effectLst/>
                <a:latin typeface="Arial" panose="020B0604020202020204" pitchFamily="34" charset="0"/>
              </a:rPr>
              <a:t>consiste en prevenir la infección crónica, sus secuelas </a:t>
            </a:r>
            <a:br>
              <a:rPr lang="es-MX" dirty="0"/>
            </a:br>
            <a:r>
              <a:rPr lang="es-MX" b="0" i="0" dirty="0">
                <a:effectLst/>
                <a:latin typeface="Arial" panose="020B0604020202020204" pitchFamily="34" charset="0"/>
              </a:rPr>
              <a:t>y el estado del portador. </a:t>
            </a:r>
          </a:p>
          <a:p>
            <a:pPr algn="just"/>
            <a:r>
              <a:rPr lang="es-MX" b="0" i="0" dirty="0">
                <a:effectLst/>
                <a:latin typeface="Arial" panose="020B0604020202020204" pitchFamily="34" charset="0"/>
              </a:rPr>
              <a:t>El objetivo secundario es evitar la infección aguda por hepatitis B.</a:t>
            </a:r>
            <a:endParaRPr lang="es-MX" dirty="0"/>
          </a:p>
        </p:txBody>
      </p:sp>
      <p:sp>
        <p:nvSpPr>
          <p:cNvPr id="5" name="CuadroTexto 4">
            <a:extLst>
              <a:ext uri="{FF2B5EF4-FFF2-40B4-BE49-F238E27FC236}">
                <a16:creationId xmlns:a16="http://schemas.microsoft.com/office/drawing/2014/main" id="{3AD6AE37-F4FD-5036-E35C-1A401F16F164}"/>
              </a:ext>
            </a:extLst>
          </p:cNvPr>
          <p:cNvSpPr txBox="1"/>
          <p:nvPr/>
        </p:nvSpPr>
        <p:spPr>
          <a:xfrm>
            <a:off x="681215" y="2229089"/>
            <a:ext cx="6096000" cy="3693319"/>
          </a:xfrm>
          <a:prstGeom prst="rect">
            <a:avLst/>
          </a:prstGeom>
          <a:noFill/>
        </p:spPr>
        <p:txBody>
          <a:bodyPr wrap="square">
            <a:spAutoFit/>
          </a:bodyPr>
          <a:lstStyle/>
          <a:p>
            <a:r>
              <a:rPr lang="es-MX" b="0" i="0" dirty="0">
                <a:effectLst/>
                <a:latin typeface="Arial" panose="020B0604020202020204" pitchFamily="34" charset="0"/>
              </a:rPr>
              <a:t>Vía y sitio de administración</a:t>
            </a:r>
          </a:p>
          <a:p>
            <a:pPr marL="285750" indent="-285750">
              <a:buFont typeface="Wingdings" panose="05000000000000000000" pitchFamily="2" charset="2"/>
              <a:buChar char="v"/>
            </a:pPr>
            <a:br>
              <a:rPr lang="es-MX" dirty="0"/>
            </a:br>
            <a:r>
              <a:rPr lang="es-MX" dirty="0"/>
              <a:t> </a:t>
            </a:r>
            <a:r>
              <a:rPr lang="es-MX" b="0" i="0" dirty="0">
                <a:effectLst/>
                <a:latin typeface="Arial" panose="020B0604020202020204" pitchFamily="34" charset="0"/>
              </a:rPr>
              <a:t>Intramuscular</a:t>
            </a:r>
            <a:br>
              <a:rPr lang="es-MX" dirty="0"/>
            </a:br>
            <a:endParaRPr lang="es-MX" dirty="0"/>
          </a:p>
          <a:p>
            <a:pPr marL="285750" indent="-285750">
              <a:buFont typeface="Wingdings" panose="05000000000000000000" pitchFamily="2" charset="2"/>
              <a:buChar char="v"/>
            </a:pPr>
            <a:r>
              <a:rPr lang="es-MX" b="0" i="0" dirty="0">
                <a:effectLst/>
                <a:latin typeface="Arial" panose="020B0604020202020204" pitchFamily="34" charset="0"/>
              </a:rPr>
              <a:t>No caminadores: vasto externo tercio medio cara </a:t>
            </a:r>
            <a:br>
              <a:rPr lang="es-MX" dirty="0"/>
            </a:br>
            <a:r>
              <a:rPr lang="es-MX" b="0" i="0" dirty="0">
                <a:effectLst/>
                <a:latin typeface="Arial" panose="020B0604020202020204" pitchFamily="34" charset="0"/>
              </a:rPr>
              <a:t>anterolateral del muslo. </a:t>
            </a:r>
            <a:br>
              <a:rPr lang="es-MX" dirty="0"/>
            </a:br>
            <a:endParaRPr lang="es-MX" dirty="0"/>
          </a:p>
          <a:p>
            <a:pPr marL="285750" indent="-285750">
              <a:buFont typeface="Wingdings" panose="05000000000000000000" pitchFamily="2" charset="2"/>
              <a:buChar char="v"/>
            </a:pPr>
            <a:r>
              <a:rPr lang="es-MX" b="0" i="0" dirty="0">
                <a:effectLst/>
                <a:latin typeface="Arial" panose="020B0604020202020204" pitchFamily="34" charset="0"/>
              </a:rPr>
              <a:t>Caminadores: región superior central del músculo </a:t>
            </a:r>
            <a:br>
              <a:rPr lang="es-MX" dirty="0"/>
            </a:br>
            <a:r>
              <a:rPr lang="es-MX" b="0" i="0" dirty="0">
                <a:effectLst/>
                <a:latin typeface="Arial" panose="020B0604020202020204" pitchFamily="34" charset="0"/>
              </a:rPr>
              <a:t>deltoides (brazo)</a:t>
            </a:r>
          </a:p>
          <a:p>
            <a:endParaRPr lang="es-MX" b="0" i="0" dirty="0">
              <a:effectLst/>
              <a:latin typeface="Arial" panose="020B0604020202020204" pitchFamily="34" charset="0"/>
            </a:endParaRPr>
          </a:p>
          <a:p>
            <a:pPr marL="285750" indent="-285750">
              <a:buFont typeface="Wingdings" panose="05000000000000000000" pitchFamily="2" charset="2"/>
              <a:buChar char="v"/>
            </a:pPr>
            <a:r>
              <a:rPr lang="es-MX" b="0" i="0" dirty="0">
                <a:effectLst/>
                <a:latin typeface="Arial" panose="020B0604020202020204" pitchFamily="34" charset="0"/>
              </a:rPr>
              <a:t>La dosis pediátrica es de 10 μg, que equivale a 0,5 ml </a:t>
            </a:r>
            <a:br>
              <a:rPr lang="es-MX" dirty="0"/>
            </a:br>
            <a:r>
              <a:rPr lang="es-MX" b="0" i="0" dirty="0">
                <a:effectLst/>
                <a:latin typeface="Arial" panose="020B0604020202020204" pitchFamily="34" charset="0"/>
              </a:rPr>
              <a:t>con jeringa de 1 ml, aguja 23 G x 1</a:t>
            </a:r>
            <a:endParaRPr lang="es-MX" dirty="0"/>
          </a:p>
          <a:p>
            <a:pPr marL="285750" indent="-285750">
              <a:buFont typeface="Wingdings" panose="05000000000000000000" pitchFamily="2" charset="2"/>
              <a:buChar char="v"/>
            </a:pPr>
            <a:endParaRPr lang="es-MX" dirty="0"/>
          </a:p>
        </p:txBody>
      </p:sp>
      <p:pic>
        <p:nvPicPr>
          <p:cNvPr id="2" name="Imagen 1">
            <a:extLst>
              <a:ext uri="{FF2B5EF4-FFF2-40B4-BE49-F238E27FC236}">
                <a16:creationId xmlns:a16="http://schemas.microsoft.com/office/drawing/2014/main" id="{2DC1EFBF-1A41-F951-5FBD-710A842F0B48}"/>
              </a:ext>
            </a:extLst>
          </p:cNvPr>
          <p:cNvPicPr>
            <a:picLocks noChangeAspect="1"/>
          </p:cNvPicPr>
          <p:nvPr/>
        </p:nvPicPr>
        <p:blipFill>
          <a:blip r:embed="rId3"/>
          <a:stretch>
            <a:fillRect/>
          </a:stretch>
        </p:blipFill>
        <p:spPr>
          <a:xfrm>
            <a:off x="6589184" y="2019448"/>
            <a:ext cx="5038404" cy="2425632"/>
          </a:xfrm>
          <a:prstGeom prst="rect">
            <a:avLst/>
          </a:prstGeom>
          <a:ln>
            <a:noFill/>
          </a:ln>
          <a:effectLst>
            <a:softEdge rad="112500"/>
          </a:effectLst>
        </p:spPr>
      </p:pic>
    </p:spTree>
    <p:extLst>
      <p:ext uri="{BB962C8B-B14F-4D97-AF65-F5344CB8AC3E}">
        <p14:creationId xmlns:p14="http://schemas.microsoft.com/office/powerpoint/2010/main" val="332899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CFD37D-2A3E-F977-9E27-D653A8A8DC37}"/>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B88DB196-AEFE-3AA5-FA0A-A0090B970D43}"/>
              </a:ext>
            </a:extLst>
          </p:cNvPr>
          <p:cNvSpPr txBox="1"/>
          <p:nvPr/>
        </p:nvSpPr>
        <p:spPr>
          <a:xfrm>
            <a:off x="925690" y="684072"/>
            <a:ext cx="4323645" cy="1754326"/>
          </a:xfrm>
          <a:prstGeom prst="rect">
            <a:avLst/>
          </a:prstGeom>
          <a:noFill/>
        </p:spPr>
        <p:txBody>
          <a:bodyPr wrap="square">
            <a:spAutoFit/>
          </a:bodyPr>
          <a:lstStyle/>
          <a:p>
            <a:r>
              <a:rPr lang="es-MX" b="1" i="0" dirty="0">
                <a:effectLst/>
                <a:latin typeface="Arial" panose="020B0604020202020204" pitchFamily="34" charset="0"/>
              </a:rPr>
              <a:t>CONTRAINDICACIONES.</a:t>
            </a:r>
            <a:br>
              <a:rPr lang="es-MX" dirty="0"/>
            </a:br>
            <a:endParaRPr lang="es-MX" dirty="0"/>
          </a:p>
          <a:p>
            <a:r>
              <a:rPr lang="es-MX" b="0" i="0" dirty="0">
                <a:effectLst/>
                <a:latin typeface="Arial" panose="020B0604020202020204" pitchFamily="34" charset="0"/>
              </a:rPr>
              <a:t>Reacción alérgica grave (por ejemplo, anafilaxia) después de una dosis anterior o a algún componente de la vacuna</a:t>
            </a:r>
            <a:endParaRPr lang="es-MX" dirty="0"/>
          </a:p>
        </p:txBody>
      </p:sp>
      <p:sp>
        <p:nvSpPr>
          <p:cNvPr id="7" name="CuadroTexto 6">
            <a:extLst>
              <a:ext uri="{FF2B5EF4-FFF2-40B4-BE49-F238E27FC236}">
                <a16:creationId xmlns:a16="http://schemas.microsoft.com/office/drawing/2014/main" id="{D591F1D9-D732-86DF-56D0-0884C1CD4E15}"/>
              </a:ext>
            </a:extLst>
          </p:cNvPr>
          <p:cNvSpPr txBox="1"/>
          <p:nvPr/>
        </p:nvSpPr>
        <p:spPr>
          <a:xfrm>
            <a:off x="6818489" y="684072"/>
            <a:ext cx="5125156" cy="1477328"/>
          </a:xfrm>
          <a:prstGeom prst="rect">
            <a:avLst/>
          </a:prstGeom>
          <a:noFill/>
        </p:spPr>
        <p:txBody>
          <a:bodyPr wrap="square">
            <a:spAutoFit/>
          </a:bodyPr>
          <a:lstStyle/>
          <a:p>
            <a:r>
              <a:rPr lang="es-MX" b="1" dirty="0"/>
              <a:t>ESQUEMA</a:t>
            </a:r>
          </a:p>
          <a:p>
            <a:r>
              <a:rPr lang="es-MX" dirty="0"/>
              <a:t>• En  Colombia  se  vacuna  al  recién  nacido  en  las  primeras  12  horas  de  vida  con  el  objetivo  de  cortar  la  transmisión  vertical  madre-hijo  de  la  hepatitis B</a:t>
            </a:r>
          </a:p>
        </p:txBody>
      </p:sp>
      <p:pic>
        <p:nvPicPr>
          <p:cNvPr id="2" name="Imagen 1">
            <a:extLst>
              <a:ext uri="{FF2B5EF4-FFF2-40B4-BE49-F238E27FC236}">
                <a16:creationId xmlns:a16="http://schemas.microsoft.com/office/drawing/2014/main" id="{04CAD518-DDBB-28E4-782E-FD5AC11FF9FC}"/>
              </a:ext>
            </a:extLst>
          </p:cNvPr>
          <p:cNvPicPr>
            <a:picLocks noChangeAspect="1"/>
          </p:cNvPicPr>
          <p:nvPr/>
        </p:nvPicPr>
        <p:blipFill>
          <a:blip r:embed="rId3"/>
          <a:stretch>
            <a:fillRect/>
          </a:stretch>
        </p:blipFill>
        <p:spPr>
          <a:xfrm>
            <a:off x="3696405" y="2438398"/>
            <a:ext cx="4537164" cy="3160891"/>
          </a:xfrm>
          <a:prstGeom prst="rect">
            <a:avLst/>
          </a:prstGeom>
        </p:spPr>
      </p:pic>
    </p:spTree>
    <p:extLst>
      <p:ext uri="{BB962C8B-B14F-4D97-AF65-F5344CB8AC3E}">
        <p14:creationId xmlns:p14="http://schemas.microsoft.com/office/powerpoint/2010/main" val="3290958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1E4F5A2-6C71-7EF5-6096-69F9715A93EF}"/>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3E9076C9-7188-F746-F00A-607A1F4BCE4D}"/>
              </a:ext>
            </a:extLst>
          </p:cNvPr>
          <p:cNvSpPr txBox="1"/>
          <p:nvPr/>
        </p:nvSpPr>
        <p:spPr>
          <a:xfrm>
            <a:off x="880533" y="450419"/>
            <a:ext cx="6897511" cy="1231106"/>
          </a:xfrm>
          <a:prstGeom prst="rect">
            <a:avLst/>
          </a:prstGeom>
          <a:noFill/>
        </p:spPr>
        <p:txBody>
          <a:bodyPr wrap="square">
            <a:spAutoFit/>
          </a:bodyPr>
          <a:lstStyle/>
          <a:p>
            <a:r>
              <a:rPr lang="es-MX" sz="2000" b="1" i="0" dirty="0">
                <a:effectLst/>
                <a:latin typeface="Arial" panose="020B0604020202020204" pitchFamily="34" charset="0"/>
              </a:rPr>
              <a:t>REACCIONES ADVERSAS</a:t>
            </a:r>
          </a:p>
          <a:p>
            <a:br>
              <a:rPr lang="es-MX" dirty="0"/>
            </a:br>
            <a:br>
              <a:rPr lang="es-MX" dirty="0"/>
            </a:br>
            <a:endParaRPr lang="es-MX" dirty="0"/>
          </a:p>
        </p:txBody>
      </p:sp>
      <p:sp>
        <p:nvSpPr>
          <p:cNvPr id="3" name="CuadroTexto 2">
            <a:extLst>
              <a:ext uri="{FF2B5EF4-FFF2-40B4-BE49-F238E27FC236}">
                <a16:creationId xmlns:a16="http://schemas.microsoft.com/office/drawing/2014/main" id="{B8C5FFE0-D801-9463-9D4C-723719EB93EF}"/>
              </a:ext>
            </a:extLst>
          </p:cNvPr>
          <p:cNvSpPr txBox="1"/>
          <p:nvPr/>
        </p:nvSpPr>
        <p:spPr>
          <a:xfrm>
            <a:off x="6818488" y="1065453"/>
            <a:ext cx="5170312" cy="2031325"/>
          </a:xfrm>
          <a:prstGeom prst="rect">
            <a:avLst/>
          </a:prstGeom>
          <a:noFill/>
        </p:spPr>
        <p:txBody>
          <a:bodyPr wrap="square">
            <a:spAutoFit/>
          </a:bodyPr>
          <a:lstStyle/>
          <a:p>
            <a:r>
              <a:rPr lang="es-MX" b="1" i="0" dirty="0">
                <a:effectLst/>
                <a:latin typeface="Arial" panose="020B0604020202020204" pitchFamily="34" charset="0"/>
              </a:rPr>
              <a:t>GRAVES:</a:t>
            </a:r>
            <a:br>
              <a:rPr lang="es-MX" dirty="0"/>
            </a:br>
            <a:r>
              <a:rPr lang="es-MX" b="0" i="0" dirty="0">
                <a:effectLst/>
                <a:latin typeface="Arial" panose="020B0604020202020204" pitchFamily="34" charset="0"/>
              </a:rPr>
              <a:t>Los estudios epidemiológicos controlados, grandes, no revelan ninguna asociación entre la vacuna contra la hepatitis B y el síndrome de muerte súbita del lactante, diabetes mellitus, ni enfermedades desmielinizantes, por ejemplo esclerosis múltiple</a:t>
            </a:r>
            <a:endParaRPr lang="es-MX" dirty="0"/>
          </a:p>
        </p:txBody>
      </p:sp>
      <p:sp>
        <p:nvSpPr>
          <p:cNvPr id="6" name="CuadroTexto 5">
            <a:extLst>
              <a:ext uri="{FF2B5EF4-FFF2-40B4-BE49-F238E27FC236}">
                <a16:creationId xmlns:a16="http://schemas.microsoft.com/office/drawing/2014/main" id="{73900C02-4A68-922E-C26B-86ED744FA7E7}"/>
              </a:ext>
            </a:extLst>
          </p:cNvPr>
          <p:cNvSpPr txBox="1"/>
          <p:nvPr/>
        </p:nvSpPr>
        <p:spPr>
          <a:xfrm>
            <a:off x="654755" y="1252548"/>
            <a:ext cx="4199467" cy="2031325"/>
          </a:xfrm>
          <a:prstGeom prst="rect">
            <a:avLst/>
          </a:prstGeom>
          <a:noFill/>
        </p:spPr>
        <p:txBody>
          <a:bodyPr wrap="square">
            <a:spAutoFit/>
          </a:bodyPr>
          <a:lstStyle/>
          <a:p>
            <a:pPr algn="just"/>
            <a:r>
              <a:rPr lang="es-MX" b="1" i="0" dirty="0">
                <a:effectLst/>
                <a:latin typeface="Arial" panose="020B0604020202020204" pitchFamily="34" charset="0"/>
              </a:rPr>
              <a:t>LEVES: </a:t>
            </a:r>
            <a:r>
              <a:rPr lang="es-MX" b="0" i="0" dirty="0">
                <a:effectLst/>
                <a:latin typeface="Arial" panose="020B0604020202020204" pitchFamily="34" charset="0"/>
              </a:rPr>
              <a:t>Los efectos adversos notificados con mayor frecuencia en adultos y niños son dolor en el lugar de inyección, referido por el 3-29% de los vacunados, y una temperatura mayor de 37,7° C.</a:t>
            </a:r>
          </a:p>
          <a:p>
            <a:pPr algn="just"/>
            <a:endParaRPr lang="es-MX" dirty="0"/>
          </a:p>
        </p:txBody>
      </p:sp>
      <p:pic>
        <p:nvPicPr>
          <p:cNvPr id="7" name="Imagen 6">
            <a:extLst>
              <a:ext uri="{FF2B5EF4-FFF2-40B4-BE49-F238E27FC236}">
                <a16:creationId xmlns:a16="http://schemas.microsoft.com/office/drawing/2014/main" id="{C24DD3B7-E608-03F9-7D52-87493E3895C7}"/>
              </a:ext>
            </a:extLst>
          </p:cNvPr>
          <p:cNvPicPr>
            <a:picLocks noChangeAspect="1"/>
          </p:cNvPicPr>
          <p:nvPr/>
        </p:nvPicPr>
        <p:blipFill>
          <a:blip r:embed="rId3"/>
          <a:stretch>
            <a:fillRect/>
          </a:stretch>
        </p:blipFill>
        <p:spPr>
          <a:xfrm>
            <a:off x="3696405" y="3283873"/>
            <a:ext cx="4081639" cy="2843542"/>
          </a:xfrm>
          <a:prstGeom prst="rect">
            <a:avLst/>
          </a:prstGeom>
        </p:spPr>
      </p:pic>
    </p:spTree>
    <p:extLst>
      <p:ext uri="{BB962C8B-B14F-4D97-AF65-F5344CB8AC3E}">
        <p14:creationId xmlns:p14="http://schemas.microsoft.com/office/powerpoint/2010/main" val="1743802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D142BA-BCF6-EAA0-3A2D-1A91230EAA0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A8A5FED-EB15-0015-655E-8B02D93169F2}"/>
              </a:ext>
            </a:extLst>
          </p:cNvPr>
          <p:cNvSpPr txBox="1"/>
          <p:nvPr/>
        </p:nvSpPr>
        <p:spPr>
          <a:xfrm>
            <a:off x="361245" y="566678"/>
            <a:ext cx="6197600" cy="2585323"/>
          </a:xfrm>
          <a:prstGeom prst="rect">
            <a:avLst/>
          </a:prstGeom>
          <a:noFill/>
        </p:spPr>
        <p:txBody>
          <a:bodyPr wrap="square">
            <a:spAutoFit/>
          </a:bodyPr>
          <a:lstStyle/>
          <a:p>
            <a:pPr algn="just"/>
            <a:r>
              <a:rPr lang="es-MX" b="1" i="0" dirty="0">
                <a:effectLst/>
                <a:latin typeface="Arial" panose="020B0604020202020204" pitchFamily="34" charset="0"/>
              </a:rPr>
              <a:t>VACUNA CONTRA LA RABIA HUMANA</a:t>
            </a:r>
            <a:br>
              <a:rPr lang="es-MX" dirty="0"/>
            </a:br>
            <a:br>
              <a:rPr lang="es-MX" dirty="0"/>
            </a:br>
            <a:r>
              <a:rPr lang="es-MX" b="0" i="0" dirty="0">
                <a:effectLst/>
                <a:latin typeface="Arial" panose="020B0604020202020204" pitchFamily="34" charset="0"/>
              </a:rPr>
              <a:t>El virus de la rabia produce una encefalitis letal. El </a:t>
            </a:r>
            <a:br>
              <a:rPr lang="es-MX" dirty="0"/>
            </a:br>
            <a:r>
              <a:rPr lang="es-MX" b="0" i="0" dirty="0">
                <a:effectLst/>
                <a:latin typeface="Arial" panose="020B0604020202020204" pitchFamily="34" charset="0"/>
              </a:rPr>
              <a:t>virus es transmitido a través de la mordedura de un </a:t>
            </a:r>
            <a:br>
              <a:rPr lang="es-MX" dirty="0"/>
            </a:br>
            <a:r>
              <a:rPr lang="es-MX" b="0" i="0" dirty="0">
                <a:effectLst/>
                <a:latin typeface="Arial" panose="020B0604020202020204" pitchFamily="34" charset="0"/>
              </a:rPr>
              <a:t>animal o humano portador que impregna de saliva, </a:t>
            </a:r>
            <a:br>
              <a:rPr lang="es-MX" dirty="0"/>
            </a:br>
            <a:r>
              <a:rPr lang="es-MX" b="0" i="0" dirty="0">
                <a:effectLst/>
                <a:latin typeface="Arial" panose="020B0604020202020204" pitchFamily="34" charset="0"/>
              </a:rPr>
              <a:t>con alta carga de virus, la herida ocasionada en esa </a:t>
            </a:r>
            <a:br>
              <a:rPr lang="es-MX" dirty="0"/>
            </a:br>
            <a:r>
              <a:rPr lang="es-MX" b="0" i="0" dirty="0">
                <a:effectLst/>
                <a:latin typeface="Arial" panose="020B0604020202020204" pitchFamily="34" charset="0"/>
              </a:rPr>
              <a:t>mordedura. Los vectores más importantes de la infección son los perros (que también son reservorios), gatos, zorros, coyotes, chacales y murciélagos.</a:t>
            </a:r>
            <a:endParaRPr lang="es-MX" dirty="0"/>
          </a:p>
        </p:txBody>
      </p:sp>
      <p:sp>
        <p:nvSpPr>
          <p:cNvPr id="5" name="CuadroTexto 4">
            <a:extLst>
              <a:ext uri="{FF2B5EF4-FFF2-40B4-BE49-F238E27FC236}">
                <a16:creationId xmlns:a16="http://schemas.microsoft.com/office/drawing/2014/main" id="{20EA6F1F-3C87-0B55-1180-BBD9F20760A5}"/>
              </a:ext>
            </a:extLst>
          </p:cNvPr>
          <p:cNvSpPr txBox="1"/>
          <p:nvPr/>
        </p:nvSpPr>
        <p:spPr>
          <a:xfrm>
            <a:off x="5734755" y="3305117"/>
            <a:ext cx="6096000" cy="2585323"/>
          </a:xfrm>
          <a:prstGeom prst="rect">
            <a:avLst/>
          </a:prstGeom>
          <a:noFill/>
        </p:spPr>
        <p:txBody>
          <a:bodyPr wrap="square">
            <a:spAutoFit/>
          </a:bodyPr>
          <a:lstStyle/>
          <a:p>
            <a:r>
              <a:rPr lang="es-MX" b="0" i="0" dirty="0">
                <a:effectLst/>
                <a:latin typeface="Arial" panose="020B0604020202020204" pitchFamily="34" charset="0"/>
              </a:rPr>
              <a:t>La rabia se puede manifestar en forma “furiosa”, </a:t>
            </a:r>
            <a:br>
              <a:rPr lang="es-MX" dirty="0"/>
            </a:br>
            <a:r>
              <a:rPr lang="es-MX" b="0" i="0" dirty="0">
                <a:effectLst/>
                <a:latin typeface="Arial" panose="020B0604020202020204" pitchFamily="34" charset="0"/>
              </a:rPr>
              <a:t>transmitida por caninos, o en forma paralítica, transmitida por el murciélago. La forma “furiosa” se caracteriza por espasmos “fóbicos”, intermitencia de la conciencia y signos como dilatación de pupila o salivación exagerada. En la forma paralítica, tiene la presentación similar a un síndrome de Guillain-Barré, pero se diferencia porque la rabia se presenta con fiebre, mantenimiento de la conciencia e incontinencia urinaria</a:t>
            </a:r>
            <a:endParaRPr lang="es-MX" dirty="0"/>
          </a:p>
        </p:txBody>
      </p:sp>
      <p:pic>
        <p:nvPicPr>
          <p:cNvPr id="2" name="Imagen 1">
            <a:extLst>
              <a:ext uri="{FF2B5EF4-FFF2-40B4-BE49-F238E27FC236}">
                <a16:creationId xmlns:a16="http://schemas.microsoft.com/office/drawing/2014/main" id="{018707DA-9EED-437F-83CA-4E634C8F2D08}"/>
              </a:ext>
            </a:extLst>
          </p:cNvPr>
          <p:cNvPicPr>
            <a:picLocks noChangeAspect="1"/>
          </p:cNvPicPr>
          <p:nvPr/>
        </p:nvPicPr>
        <p:blipFill>
          <a:blip r:embed="rId3"/>
          <a:srcRect l="10422" t="30622" r="8520" b="17661"/>
          <a:stretch/>
        </p:blipFill>
        <p:spPr>
          <a:xfrm>
            <a:off x="7247466" y="679567"/>
            <a:ext cx="4328637" cy="18378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04B32655-D8D8-B733-093A-DE13A5C7B94A}"/>
              </a:ext>
            </a:extLst>
          </p:cNvPr>
          <p:cNvPicPr>
            <a:picLocks noChangeAspect="1"/>
          </p:cNvPicPr>
          <p:nvPr/>
        </p:nvPicPr>
        <p:blipFill>
          <a:blip r:embed="rId4"/>
          <a:stretch>
            <a:fillRect/>
          </a:stretch>
        </p:blipFill>
        <p:spPr>
          <a:xfrm>
            <a:off x="1178453" y="3429000"/>
            <a:ext cx="4183769" cy="2456001"/>
          </a:xfrm>
          <a:prstGeom prst="rect">
            <a:avLst/>
          </a:prstGeom>
        </p:spPr>
      </p:pic>
    </p:spTree>
    <p:extLst>
      <p:ext uri="{BB962C8B-B14F-4D97-AF65-F5344CB8AC3E}">
        <p14:creationId xmlns:p14="http://schemas.microsoft.com/office/powerpoint/2010/main" val="3459707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AD5218-7359-45E7-D224-E512BB35B0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988311E-A3A4-1B2B-250A-F8F80AA000DC}"/>
              </a:ext>
            </a:extLst>
          </p:cNvPr>
          <p:cNvSpPr txBox="1"/>
          <p:nvPr/>
        </p:nvSpPr>
        <p:spPr>
          <a:xfrm>
            <a:off x="666043" y="593424"/>
            <a:ext cx="6716890" cy="923330"/>
          </a:xfrm>
          <a:prstGeom prst="rect">
            <a:avLst/>
          </a:prstGeom>
          <a:noFill/>
        </p:spPr>
        <p:txBody>
          <a:bodyPr wrap="square">
            <a:spAutoFit/>
          </a:bodyPr>
          <a:lstStyle/>
          <a:p>
            <a:r>
              <a:rPr lang="es-MX" b="1" i="0" dirty="0">
                <a:effectLst/>
                <a:latin typeface="Arial" panose="020B0604020202020204" pitchFamily="34" charset="0"/>
              </a:rPr>
              <a:t>VACUNA</a:t>
            </a:r>
            <a:br>
              <a:rPr lang="es-MX" dirty="0"/>
            </a:br>
            <a:r>
              <a:rPr lang="es-MX" b="0" i="0" dirty="0">
                <a:effectLst/>
                <a:latin typeface="Arial" panose="020B0604020202020204" pitchFamily="34" charset="0"/>
              </a:rPr>
              <a:t>Indicación: se utiliza para prevenir el virus de la rabia humana.</a:t>
            </a:r>
            <a:br>
              <a:rPr lang="es-MX" dirty="0"/>
            </a:br>
            <a:r>
              <a:rPr lang="es-MX" b="1" i="0" dirty="0">
                <a:effectLst/>
                <a:latin typeface="Arial" panose="020B0604020202020204" pitchFamily="34" charset="0"/>
              </a:rPr>
              <a:t>Tipo de vacuna</a:t>
            </a:r>
            <a:r>
              <a:rPr lang="es-MX" b="0" i="0" dirty="0">
                <a:effectLst/>
                <a:latin typeface="Arial" panose="020B0604020202020204" pitchFamily="34" charset="0"/>
              </a:rPr>
              <a:t>: virus inactivado o muerto de células enteras</a:t>
            </a:r>
            <a:endParaRPr lang="es-MX" dirty="0"/>
          </a:p>
        </p:txBody>
      </p:sp>
      <p:sp>
        <p:nvSpPr>
          <p:cNvPr id="5" name="CuadroTexto 4">
            <a:extLst>
              <a:ext uri="{FF2B5EF4-FFF2-40B4-BE49-F238E27FC236}">
                <a16:creationId xmlns:a16="http://schemas.microsoft.com/office/drawing/2014/main" id="{1826DBE4-CF51-B401-7F50-E9B8D0F52F98}"/>
              </a:ext>
            </a:extLst>
          </p:cNvPr>
          <p:cNvSpPr txBox="1"/>
          <p:nvPr/>
        </p:nvSpPr>
        <p:spPr>
          <a:xfrm>
            <a:off x="553154" y="2111031"/>
            <a:ext cx="6637868" cy="3970318"/>
          </a:xfrm>
          <a:prstGeom prst="rect">
            <a:avLst/>
          </a:prstGeom>
          <a:noFill/>
        </p:spPr>
        <p:txBody>
          <a:bodyPr wrap="square">
            <a:spAutoFit/>
          </a:bodyPr>
          <a:lstStyle/>
          <a:p>
            <a:pPr algn="just"/>
            <a:r>
              <a:rPr lang="es-MX" b="1" i="0" dirty="0">
                <a:effectLst/>
                <a:latin typeface="Arial" panose="020B0604020202020204" pitchFamily="34" charset="0"/>
              </a:rPr>
              <a:t>ESQUEMA POSTERIOR A LA EXPOSICIÓN</a:t>
            </a:r>
            <a:br>
              <a:rPr lang="es-MX" dirty="0"/>
            </a:br>
            <a:r>
              <a:rPr lang="es-MX" b="0" i="0" dirty="0">
                <a:effectLst/>
                <a:latin typeface="Arial" panose="020B0604020202020204" pitchFamily="34" charset="0"/>
              </a:rPr>
              <a:t>• En personas expuestas de cualquier edad, que no hayan recibido anteriormente ningún tratamiento antirrábico. </a:t>
            </a:r>
            <a:br>
              <a:rPr lang="es-MX" dirty="0"/>
            </a:br>
            <a:r>
              <a:rPr lang="es-MX" b="0" i="0" dirty="0">
                <a:effectLst/>
                <a:latin typeface="Arial" panose="020B0604020202020204" pitchFamily="34" charset="0"/>
              </a:rPr>
              <a:t>• Serie de 5 dosis: los días 0, 3, 7, 14 y 30 después </a:t>
            </a:r>
            <a:br>
              <a:rPr lang="es-MX" dirty="0"/>
            </a:br>
            <a:r>
              <a:rPr lang="es-MX" b="0" i="0" dirty="0">
                <a:effectLst/>
                <a:latin typeface="Arial" panose="020B0604020202020204" pitchFamily="34" charset="0"/>
              </a:rPr>
              <a:t>de la primera dosis. </a:t>
            </a:r>
          </a:p>
          <a:p>
            <a:pPr algn="just"/>
            <a:br>
              <a:rPr lang="es-MX" dirty="0"/>
            </a:br>
            <a:r>
              <a:rPr lang="es-MX" b="0" i="0" dirty="0">
                <a:effectLst/>
                <a:latin typeface="Arial" panose="020B0604020202020204" pitchFamily="34" charset="0"/>
              </a:rPr>
              <a:t>• En caso de presentarse una interrupción en su aplicación, se reanuda hasta completar el número total de dosis indicadas.</a:t>
            </a:r>
          </a:p>
          <a:p>
            <a:pPr algn="just"/>
            <a:r>
              <a:rPr lang="es-MX" b="0" i="0" dirty="0">
                <a:effectLst/>
                <a:latin typeface="Arial" panose="020B0604020202020204" pitchFamily="34" charset="0"/>
              </a:rPr>
              <a:t>Cuando se haya iniciado la aplicación de la vacuna y se observe simultáneamente al perro o al gato mordedor, la vacunación se suspenderá si al quinto día de observación el animal no muestra signos de rabia (no se aplica la siguiente dosis); la observación del animal se continúa hasta el décimo día.</a:t>
            </a:r>
            <a:endParaRPr lang="es-MX" dirty="0"/>
          </a:p>
        </p:txBody>
      </p:sp>
      <p:pic>
        <p:nvPicPr>
          <p:cNvPr id="2" name="Imagen 1">
            <a:extLst>
              <a:ext uri="{FF2B5EF4-FFF2-40B4-BE49-F238E27FC236}">
                <a16:creationId xmlns:a16="http://schemas.microsoft.com/office/drawing/2014/main" id="{ABECBE4D-5C61-5469-547F-2D8C974510C0}"/>
              </a:ext>
            </a:extLst>
          </p:cNvPr>
          <p:cNvPicPr>
            <a:picLocks noChangeAspect="1"/>
          </p:cNvPicPr>
          <p:nvPr/>
        </p:nvPicPr>
        <p:blipFill>
          <a:blip r:embed="rId3"/>
          <a:srcRect l="8041" t="1919" r="6863" b="18164"/>
          <a:stretch/>
        </p:blipFill>
        <p:spPr>
          <a:xfrm>
            <a:off x="7473244" y="109284"/>
            <a:ext cx="4255913" cy="2410159"/>
          </a:xfrm>
          <a:prstGeom prst="rect">
            <a:avLst/>
          </a:prstGeom>
        </p:spPr>
      </p:pic>
      <p:pic>
        <p:nvPicPr>
          <p:cNvPr id="4" name="Imagen 3">
            <a:extLst>
              <a:ext uri="{FF2B5EF4-FFF2-40B4-BE49-F238E27FC236}">
                <a16:creationId xmlns:a16="http://schemas.microsoft.com/office/drawing/2014/main" id="{335052F2-0A26-72B1-E02E-742018B1ECCF}"/>
              </a:ext>
            </a:extLst>
          </p:cNvPr>
          <p:cNvPicPr>
            <a:picLocks noChangeAspect="1"/>
          </p:cNvPicPr>
          <p:nvPr/>
        </p:nvPicPr>
        <p:blipFill>
          <a:blip r:embed="rId4"/>
          <a:stretch>
            <a:fillRect/>
          </a:stretch>
        </p:blipFill>
        <p:spPr>
          <a:xfrm>
            <a:off x="7382933" y="3375039"/>
            <a:ext cx="4683773" cy="19270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31061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4BAF62-6C07-339B-29F6-B5C02EB5FDF8}"/>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68B1697-5348-1A3C-54AC-2C2C364083C0}"/>
              </a:ext>
            </a:extLst>
          </p:cNvPr>
          <p:cNvSpPr txBox="1"/>
          <p:nvPr/>
        </p:nvSpPr>
        <p:spPr>
          <a:xfrm>
            <a:off x="1284551" y="859133"/>
            <a:ext cx="8596490" cy="2031325"/>
          </a:xfrm>
          <a:prstGeom prst="rect">
            <a:avLst/>
          </a:prstGeom>
          <a:noFill/>
        </p:spPr>
        <p:txBody>
          <a:bodyPr wrap="square">
            <a:spAutoFit/>
          </a:bodyPr>
          <a:lstStyle/>
          <a:p>
            <a:r>
              <a:rPr lang="es-MX" b="1" i="0" dirty="0">
                <a:effectLst/>
                <a:latin typeface="Arial" panose="020B0604020202020204" pitchFamily="34" charset="0"/>
              </a:rPr>
              <a:t>SI ES UNA EXPOSICIÓN GRAVE: La</a:t>
            </a:r>
            <a:r>
              <a:rPr lang="es-MX" b="0" i="0" dirty="0">
                <a:effectLst/>
                <a:latin typeface="Arial" panose="020B0604020202020204" pitchFamily="34" charset="0"/>
              </a:rPr>
              <a:t> persona debe recibir adicionalmente a la vacuna, la inmunoglobulina de la rabia (IGR), al mismo tiempo que la primera dosis de a vacuna, para proveer una rápida protección que perdure hasta que la vacuna funcione</a:t>
            </a:r>
          </a:p>
          <a:p>
            <a:br>
              <a:rPr lang="es-MX" dirty="0"/>
            </a:br>
            <a:r>
              <a:rPr lang="es-MX" b="0" i="0" dirty="0">
                <a:effectLst/>
                <a:latin typeface="Arial" panose="020B0604020202020204" pitchFamily="34" charset="0"/>
              </a:rPr>
              <a:t>Las personas que han recibido tratamiento: completo pre o posexposición (tres o más dosis de vacuna antirrábica), no deben recibir IGR ante una nueva exposición</a:t>
            </a:r>
            <a:endParaRPr lang="es-MX" dirty="0"/>
          </a:p>
        </p:txBody>
      </p:sp>
      <p:pic>
        <p:nvPicPr>
          <p:cNvPr id="2" name="Imagen 1">
            <a:extLst>
              <a:ext uri="{FF2B5EF4-FFF2-40B4-BE49-F238E27FC236}">
                <a16:creationId xmlns:a16="http://schemas.microsoft.com/office/drawing/2014/main" id="{C2C1BC04-C3CA-CD6A-5475-1A2D35967ACB}"/>
              </a:ext>
            </a:extLst>
          </p:cNvPr>
          <p:cNvPicPr>
            <a:picLocks noChangeAspect="1"/>
          </p:cNvPicPr>
          <p:nvPr/>
        </p:nvPicPr>
        <p:blipFill>
          <a:blip r:embed="rId3"/>
          <a:stretch>
            <a:fillRect/>
          </a:stretch>
        </p:blipFill>
        <p:spPr>
          <a:xfrm>
            <a:off x="3997147" y="3166236"/>
            <a:ext cx="2922942" cy="2922942"/>
          </a:xfrm>
          <a:prstGeom prst="rect">
            <a:avLst/>
          </a:prstGeom>
        </p:spPr>
      </p:pic>
    </p:spTree>
    <p:extLst>
      <p:ext uri="{BB962C8B-B14F-4D97-AF65-F5344CB8AC3E}">
        <p14:creationId xmlns:p14="http://schemas.microsoft.com/office/powerpoint/2010/main" val="3203744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B83A5B-AD91-E13B-82C2-7F92A2B8B70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ECFAE25-6AC2-91AC-0A7F-BB166905697C}"/>
              </a:ext>
            </a:extLst>
          </p:cNvPr>
          <p:cNvSpPr txBox="1"/>
          <p:nvPr/>
        </p:nvSpPr>
        <p:spPr>
          <a:xfrm>
            <a:off x="1219200" y="663012"/>
            <a:ext cx="9392356" cy="5078313"/>
          </a:xfrm>
          <a:prstGeom prst="rect">
            <a:avLst/>
          </a:prstGeom>
          <a:noFill/>
        </p:spPr>
        <p:txBody>
          <a:bodyPr wrap="square">
            <a:spAutoFit/>
          </a:bodyPr>
          <a:lstStyle/>
          <a:p>
            <a:r>
              <a:rPr lang="es-MX" b="1" i="0" dirty="0">
                <a:effectLst/>
                <a:latin typeface="Arial" panose="020B0604020202020204" pitchFamily="34" charset="0"/>
              </a:rPr>
              <a:t>Refuerzos de vacuna: depende del tiempo transcurrido entre el tratamiento completo recibido (pre o posexposición) y la nueva exposición que amerite tratamiento.</a:t>
            </a:r>
          </a:p>
          <a:p>
            <a:br>
              <a:rPr lang="es-MX" dirty="0"/>
            </a:br>
            <a:r>
              <a:rPr lang="es-MX" b="0" i="0" dirty="0">
                <a:effectLst/>
                <a:latin typeface="Arial" panose="020B0604020202020204" pitchFamily="34" charset="0"/>
              </a:rPr>
              <a:t>• Si el período transcurrido es menor de un año a partir de la última dosis, se aplica una dosis cuando la exposición ha sido leve y tres dosis los días 0, 7 y 28 cuando la exposición ha sido grave.</a:t>
            </a:r>
          </a:p>
          <a:p>
            <a:r>
              <a:rPr lang="es-MX" b="0" i="0" dirty="0">
                <a:effectLst/>
                <a:latin typeface="Arial" panose="020B0604020202020204" pitchFamily="34" charset="0"/>
              </a:rPr>
              <a:t>• Si el período transcurrido es mayor de un año a partir de la última dosis, tanto para exposición leve como para exposición grave, se aplican tres  dosis de vacuna los días 0, 7 y 28.</a:t>
            </a:r>
            <a:br>
              <a:rPr lang="es-MX" dirty="0"/>
            </a:br>
            <a:r>
              <a:rPr lang="es-MX" b="0" i="0" dirty="0">
                <a:effectLst/>
                <a:latin typeface="Arial" panose="020B0604020202020204" pitchFamily="34" charset="0"/>
              </a:rPr>
              <a:t>• Si por abandono u otra causa el paciente recibió una o dos dosis de vacuna, ante una nueva exposición que amerite tratamiento, debe recibir inmunización completa posexposición y si es necesario, la administración de suero antirrábico.</a:t>
            </a:r>
          </a:p>
          <a:p>
            <a:br>
              <a:rPr lang="es-MX" dirty="0"/>
            </a:br>
            <a:r>
              <a:rPr lang="es-MX" b="0" i="0" dirty="0">
                <a:effectLst/>
                <a:latin typeface="Arial" panose="020B0604020202020204" pitchFamily="34" charset="0"/>
              </a:rPr>
              <a:t>• Si se trata de personas que por razón de su oficio se encuentran expuestas permanentemente al virus rábico (personal de laboratorio, bioterios, centros de zoonosis, control de murciélagos, entre otros), deben recibir un refuerzo, un año después de la primera vacunación.</a:t>
            </a:r>
            <a:endParaRPr lang="es-MX" dirty="0"/>
          </a:p>
        </p:txBody>
      </p:sp>
    </p:spTree>
    <p:extLst>
      <p:ext uri="{BB962C8B-B14F-4D97-AF65-F5344CB8AC3E}">
        <p14:creationId xmlns:p14="http://schemas.microsoft.com/office/powerpoint/2010/main" val="4219928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4E4078-A61D-C838-4F93-6C75F555296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C4483869-B851-A61C-F152-C722366554DA}"/>
              </a:ext>
            </a:extLst>
          </p:cNvPr>
          <p:cNvSpPr txBox="1"/>
          <p:nvPr/>
        </p:nvSpPr>
        <p:spPr>
          <a:xfrm>
            <a:off x="1388533" y="725859"/>
            <a:ext cx="6096000" cy="2031325"/>
          </a:xfrm>
          <a:prstGeom prst="rect">
            <a:avLst/>
          </a:prstGeom>
          <a:noFill/>
        </p:spPr>
        <p:txBody>
          <a:bodyPr wrap="square">
            <a:spAutoFit/>
          </a:bodyPr>
          <a:lstStyle/>
          <a:p>
            <a:r>
              <a:rPr lang="es-MX" b="1" i="0" dirty="0">
                <a:effectLst/>
                <a:latin typeface="Arial" panose="020B0604020202020204" pitchFamily="34" charset="0"/>
              </a:rPr>
              <a:t>CONTRAINDICACIONES</a:t>
            </a:r>
          </a:p>
          <a:p>
            <a:pPr algn="just"/>
            <a:br>
              <a:rPr lang="es-MX" dirty="0"/>
            </a:br>
            <a:r>
              <a:rPr lang="es-MX" b="0" i="0" dirty="0">
                <a:effectLst/>
                <a:latin typeface="Arial" panose="020B0604020202020204" pitchFamily="34" charset="0"/>
              </a:rPr>
              <a:t>Dada la gravedad del cuadro clínico, que puede llevar </a:t>
            </a:r>
            <a:br>
              <a:rPr lang="es-MX" dirty="0"/>
            </a:br>
            <a:r>
              <a:rPr lang="es-MX" b="0" i="0" dirty="0">
                <a:effectLst/>
                <a:latin typeface="Arial" panose="020B0604020202020204" pitchFamily="34" charset="0"/>
              </a:rPr>
              <a:t>a la muerte si no se trata con inmunoprofilaxis específica, las contraindicaciones no existen en el balance </a:t>
            </a:r>
            <a:br>
              <a:rPr lang="es-MX" dirty="0"/>
            </a:br>
            <a:r>
              <a:rPr lang="es-MX" b="0" i="0" dirty="0">
                <a:effectLst/>
                <a:latin typeface="Arial" panose="020B0604020202020204" pitchFamily="34" charset="0"/>
              </a:rPr>
              <a:t>riesgo/beneficio en caso de mordedura por animal </a:t>
            </a:r>
            <a:br>
              <a:rPr lang="es-MX" dirty="0"/>
            </a:br>
            <a:r>
              <a:rPr lang="es-MX" b="0" i="0" dirty="0">
                <a:effectLst/>
                <a:latin typeface="Arial" panose="020B0604020202020204" pitchFamily="34" charset="0"/>
              </a:rPr>
              <a:t>con rabia. No contraindicada en gestantes.</a:t>
            </a:r>
            <a:endParaRPr lang="es-MX" dirty="0"/>
          </a:p>
        </p:txBody>
      </p:sp>
      <p:pic>
        <p:nvPicPr>
          <p:cNvPr id="2" name="Imagen 1">
            <a:extLst>
              <a:ext uri="{FF2B5EF4-FFF2-40B4-BE49-F238E27FC236}">
                <a16:creationId xmlns:a16="http://schemas.microsoft.com/office/drawing/2014/main" id="{EDCDEBA2-5F2D-8EEA-CBC2-270C5031B053}"/>
              </a:ext>
            </a:extLst>
          </p:cNvPr>
          <p:cNvPicPr>
            <a:picLocks noChangeAspect="1"/>
          </p:cNvPicPr>
          <p:nvPr/>
        </p:nvPicPr>
        <p:blipFill>
          <a:blip r:embed="rId3"/>
          <a:stretch>
            <a:fillRect/>
          </a:stretch>
        </p:blipFill>
        <p:spPr>
          <a:xfrm>
            <a:off x="4785078" y="2997482"/>
            <a:ext cx="4991101" cy="26203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82454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D53ADE3-2F86-DE07-20D9-62A07D02718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6E4DE2E-34A9-2218-E79D-72955955E8C1}"/>
              </a:ext>
            </a:extLst>
          </p:cNvPr>
          <p:cNvSpPr txBox="1"/>
          <p:nvPr/>
        </p:nvSpPr>
        <p:spPr>
          <a:xfrm>
            <a:off x="654757" y="162765"/>
            <a:ext cx="9053688" cy="1200329"/>
          </a:xfrm>
          <a:prstGeom prst="rect">
            <a:avLst/>
          </a:prstGeom>
          <a:noFill/>
        </p:spPr>
        <p:txBody>
          <a:bodyPr wrap="square">
            <a:spAutoFit/>
          </a:bodyPr>
          <a:lstStyle/>
          <a:p>
            <a:pPr algn="ctr"/>
            <a:br>
              <a:rPr lang="es-MX" b="0" i="0" dirty="0">
                <a:effectLst/>
                <a:latin typeface="Arial" panose="020B0604020202020204" pitchFamily="34" charset="0"/>
              </a:rPr>
            </a:br>
            <a:r>
              <a:rPr lang="es-MX" b="1" i="0" dirty="0">
                <a:effectLst/>
                <a:latin typeface="Arial" panose="020B0604020202020204" pitchFamily="34" charset="0"/>
              </a:rPr>
              <a:t>REACCIONES ADVERSAS</a:t>
            </a:r>
            <a:br>
              <a:rPr lang="es-MX" b="1" dirty="0"/>
            </a:br>
            <a:br>
              <a:rPr lang="es-MX" dirty="0"/>
            </a:br>
            <a:endParaRPr lang="es-MX" dirty="0"/>
          </a:p>
        </p:txBody>
      </p:sp>
      <p:sp>
        <p:nvSpPr>
          <p:cNvPr id="4" name="CuadroTexto 3">
            <a:extLst>
              <a:ext uri="{FF2B5EF4-FFF2-40B4-BE49-F238E27FC236}">
                <a16:creationId xmlns:a16="http://schemas.microsoft.com/office/drawing/2014/main" id="{381866AB-EE6F-0F90-458B-D04FF32EAE67}"/>
              </a:ext>
            </a:extLst>
          </p:cNvPr>
          <p:cNvSpPr txBox="1"/>
          <p:nvPr/>
        </p:nvSpPr>
        <p:spPr>
          <a:xfrm>
            <a:off x="327378" y="1253405"/>
            <a:ext cx="6096000" cy="2031325"/>
          </a:xfrm>
          <a:prstGeom prst="rect">
            <a:avLst/>
          </a:prstGeom>
          <a:noFill/>
        </p:spPr>
        <p:txBody>
          <a:bodyPr wrap="square">
            <a:spAutoFit/>
          </a:bodyPr>
          <a:lstStyle/>
          <a:p>
            <a:pPr algn="just"/>
            <a:r>
              <a:rPr lang="es-MX" b="1" i="0" dirty="0">
                <a:effectLst/>
                <a:latin typeface="Arial" panose="020B0604020202020204" pitchFamily="34" charset="0"/>
              </a:rPr>
              <a:t>Leves: </a:t>
            </a:r>
            <a:r>
              <a:rPr lang="es-MX" b="0" i="0" dirty="0">
                <a:effectLst/>
                <a:latin typeface="Arial" panose="020B0604020202020204" pitchFamily="34" charset="0"/>
              </a:rPr>
              <a:t>las reacciones son poco comunes en población infantil. En adultos, las reacciones locales como dolor, eritema e hinchazón o picazón en el sitio de la inyección son reportadas entre el 15 y el 25%, y las reacciones sistémicas leves como dolor de cabeza, náuseas, dolor abdominal, dolores musculares y mareos son reportadas entre el 10 y el 20% de los receptores.</a:t>
            </a:r>
            <a:endParaRPr lang="es-MX" dirty="0"/>
          </a:p>
        </p:txBody>
      </p:sp>
      <p:sp>
        <p:nvSpPr>
          <p:cNvPr id="6" name="CuadroTexto 5">
            <a:extLst>
              <a:ext uri="{FF2B5EF4-FFF2-40B4-BE49-F238E27FC236}">
                <a16:creationId xmlns:a16="http://schemas.microsoft.com/office/drawing/2014/main" id="{4BBEDF9F-98AB-05CD-EC7C-8FDAF01F632B}"/>
              </a:ext>
            </a:extLst>
          </p:cNvPr>
          <p:cNvSpPr txBox="1"/>
          <p:nvPr/>
        </p:nvSpPr>
        <p:spPr>
          <a:xfrm>
            <a:off x="6750757" y="1253405"/>
            <a:ext cx="5204177" cy="3970318"/>
          </a:xfrm>
          <a:prstGeom prst="rect">
            <a:avLst/>
          </a:prstGeom>
          <a:noFill/>
        </p:spPr>
        <p:txBody>
          <a:bodyPr wrap="square">
            <a:spAutoFit/>
          </a:bodyPr>
          <a:lstStyle/>
          <a:p>
            <a:pPr algn="just"/>
            <a:r>
              <a:rPr lang="es-MX" b="1" i="0" dirty="0">
                <a:effectLst/>
                <a:latin typeface="Arial" panose="020B0604020202020204" pitchFamily="34" charset="0"/>
              </a:rPr>
              <a:t>Graves</a:t>
            </a:r>
            <a:r>
              <a:rPr lang="es-MX" b="0" i="0" dirty="0">
                <a:effectLst/>
                <a:latin typeface="Arial" panose="020B0604020202020204" pitchFamily="34" charset="0"/>
              </a:rPr>
              <a:t>: los eventos graves después de la vacunación son raros. Se pueden desarrollar reacciones alérgicas (anafilaxia) y una dificultad respiratoria leve en el 6% de las personas que reciben dosis de refuerzo de la vacuna de células diploides humanas contra la rabia.</a:t>
            </a:r>
          </a:p>
          <a:p>
            <a:pPr algn="just"/>
            <a:r>
              <a:rPr lang="es-MX" b="0" i="0" dirty="0">
                <a:effectLst/>
                <a:latin typeface="Arial" panose="020B0604020202020204" pitchFamily="34" charset="0"/>
              </a:rPr>
              <a:t>• Se han reportado tres casos de una enfermedad neurológica similar al síndrome Guillain-Barré, un desorden progresivo que afecta el sistema nervioso, en personas que recibieron la vacuna de células diploides humanas contra la rabia. En estos casos, todos los pacientes se recuperaron en un lapso de tres meses.</a:t>
            </a:r>
            <a:endParaRPr lang="es-MX" dirty="0"/>
          </a:p>
        </p:txBody>
      </p:sp>
      <p:pic>
        <p:nvPicPr>
          <p:cNvPr id="7" name="Imagen 6">
            <a:extLst>
              <a:ext uri="{FF2B5EF4-FFF2-40B4-BE49-F238E27FC236}">
                <a16:creationId xmlns:a16="http://schemas.microsoft.com/office/drawing/2014/main" id="{79450597-E988-E527-4A92-6760A2D1D04A}"/>
              </a:ext>
            </a:extLst>
          </p:cNvPr>
          <p:cNvPicPr>
            <a:picLocks noChangeAspect="1"/>
          </p:cNvPicPr>
          <p:nvPr/>
        </p:nvPicPr>
        <p:blipFill>
          <a:blip r:embed="rId3"/>
          <a:stretch>
            <a:fillRect/>
          </a:stretch>
        </p:blipFill>
        <p:spPr>
          <a:xfrm>
            <a:off x="2201511" y="3536841"/>
            <a:ext cx="2472089" cy="2211320"/>
          </a:xfrm>
          <a:prstGeom prst="rect">
            <a:avLst/>
          </a:prstGeom>
        </p:spPr>
      </p:pic>
    </p:spTree>
    <p:extLst>
      <p:ext uri="{BB962C8B-B14F-4D97-AF65-F5344CB8AC3E}">
        <p14:creationId xmlns:p14="http://schemas.microsoft.com/office/powerpoint/2010/main" val="311480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E9FCAC-74E6-90D9-390C-47A485BBBC9E}"/>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A0F15A32-F076-8173-6C14-722DEAE51CFA}"/>
              </a:ext>
            </a:extLst>
          </p:cNvPr>
          <p:cNvSpPr txBox="1"/>
          <p:nvPr/>
        </p:nvSpPr>
        <p:spPr>
          <a:xfrm>
            <a:off x="722489" y="1029816"/>
            <a:ext cx="6096000" cy="3416320"/>
          </a:xfrm>
          <a:prstGeom prst="rect">
            <a:avLst/>
          </a:prstGeom>
          <a:noFill/>
        </p:spPr>
        <p:txBody>
          <a:bodyPr wrap="square">
            <a:spAutoFit/>
          </a:bodyPr>
          <a:lstStyle/>
          <a:p>
            <a:pPr algn="just"/>
            <a:r>
              <a:rPr lang="es-MX" b="1" i="0" dirty="0">
                <a:effectLst/>
                <a:latin typeface="Arial" panose="020B0604020202020204" pitchFamily="34" charset="0"/>
              </a:rPr>
              <a:t>PRECAUCIONES</a:t>
            </a:r>
          </a:p>
          <a:p>
            <a:pPr algn="just"/>
            <a:br>
              <a:rPr lang="es-MX" dirty="0"/>
            </a:br>
            <a:r>
              <a:rPr lang="es-MX" b="0" i="0" dirty="0">
                <a:effectLst/>
                <a:latin typeface="Arial" panose="020B0604020202020204" pitchFamily="34" charset="0"/>
              </a:rPr>
              <a:t>• El embarazo y lactancia para la profilaxis posexposición está indicada, se debe realizar evaluación posterior.</a:t>
            </a:r>
          </a:p>
          <a:p>
            <a:pPr algn="just"/>
            <a:br>
              <a:rPr lang="es-MX" dirty="0"/>
            </a:br>
            <a:r>
              <a:rPr lang="es-MX" b="0" i="0" dirty="0">
                <a:effectLst/>
                <a:latin typeface="Arial" panose="020B0604020202020204" pitchFamily="34" charset="0"/>
              </a:rPr>
              <a:t>• Las reacciones locales o sistémicas leves no contraindican continuar con la vacunación. </a:t>
            </a:r>
          </a:p>
          <a:p>
            <a:pPr algn="just"/>
            <a:br>
              <a:rPr lang="es-MX" dirty="0"/>
            </a:br>
            <a:r>
              <a:rPr lang="es-MX" b="0" i="0" dirty="0">
                <a:effectLst/>
                <a:latin typeface="Arial" panose="020B0604020202020204" pitchFamily="34" charset="0"/>
              </a:rPr>
              <a:t>• En inmunocomprometidos y en corticoterapia </a:t>
            </a:r>
            <a:br>
              <a:rPr lang="es-MX" dirty="0"/>
            </a:br>
            <a:r>
              <a:rPr lang="es-MX" b="0" i="0" dirty="0">
                <a:effectLst/>
                <a:latin typeface="Arial" panose="020B0604020202020204" pitchFamily="34" charset="0"/>
              </a:rPr>
              <a:t>de altas dosis, tras la aplicación de la pauta completa, hay que valorar el resultado de los títulos de anticuerpos neutralizantes</a:t>
            </a:r>
            <a:endParaRPr lang="es-MX" dirty="0"/>
          </a:p>
        </p:txBody>
      </p:sp>
      <p:pic>
        <p:nvPicPr>
          <p:cNvPr id="2" name="Imagen 1">
            <a:extLst>
              <a:ext uri="{FF2B5EF4-FFF2-40B4-BE49-F238E27FC236}">
                <a16:creationId xmlns:a16="http://schemas.microsoft.com/office/drawing/2014/main" id="{2DD88A42-D205-6387-FFEA-FB69D785505E}"/>
              </a:ext>
            </a:extLst>
          </p:cNvPr>
          <p:cNvPicPr>
            <a:picLocks noChangeAspect="1"/>
          </p:cNvPicPr>
          <p:nvPr/>
        </p:nvPicPr>
        <p:blipFill>
          <a:blip r:embed="rId3"/>
          <a:stretch>
            <a:fillRect/>
          </a:stretch>
        </p:blipFill>
        <p:spPr>
          <a:xfrm>
            <a:off x="6980414" y="1949798"/>
            <a:ext cx="4807407" cy="29584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69208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2F678F-49F0-4757-49B0-5E23B2176D7E}"/>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E2C94EE-DF9D-7321-9CBF-F54D2FEBE0BE}"/>
              </a:ext>
            </a:extLst>
          </p:cNvPr>
          <p:cNvSpPr txBox="1"/>
          <p:nvPr/>
        </p:nvSpPr>
        <p:spPr>
          <a:xfrm>
            <a:off x="496711" y="426789"/>
            <a:ext cx="8286044" cy="923330"/>
          </a:xfrm>
          <a:prstGeom prst="rect">
            <a:avLst/>
          </a:prstGeom>
          <a:noFill/>
        </p:spPr>
        <p:txBody>
          <a:bodyPr wrap="square">
            <a:spAutoFit/>
          </a:bodyPr>
          <a:lstStyle/>
          <a:p>
            <a:pPr algn="ctr"/>
            <a:r>
              <a:rPr lang="es-MX" b="1" i="0" dirty="0">
                <a:effectLst/>
                <a:latin typeface="Arial" panose="020B0604020202020204" pitchFamily="34" charset="0"/>
              </a:rPr>
              <a:t>SUEROS HOMÓLOGOS O INMUNO-</a:t>
            </a:r>
            <a:br>
              <a:rPr lang="es-MX" b="1" dirty="0"/>
            </a:br>
            <a:r>
              <a:rPr lang="es-MX" b="1" i="0" dirty="0">
                <a:effectLst/>
                <a:latin typeface="Arial" panose="020B0604020202020204" pitchFamily="34" charset="0"/>
              </a:rPr>
              <a:t>GLOBULINAS (IG</a:t>
            </a:r>
            <a:r>
              <a:rPr lang="es-MX" b="0" i="0" dirty="0">
                <a:effectLst/>
                <a:latin typeface="Arial" panose="020B0604020202020204" pitchFamily="34" charset="0"/>
              </a:rPr>
              <a:t>)</a:t>
            </a:r>
            <a:br>
              <a:rPr lang="es-MX" dirty="0"/>
            </a:br>
            <a:endParaRPr lang="es-MX" dirty="0"/>
          </a:p>
        </p:txBody>
      </p:sp>
      <p:sp>
        <p:nvSpPr>
          <p:cNvPr id="4" name="CuadroTexto 3">
            <a:extLst>
              <a:ext uri="{FF2B5EF4-FFF2-40B4-BE49-F238E27FC236}">
                <a16:creationId xmlns:a16="http://schemas.microsoft.com/office/drawing/2014/main" id="{AE7AF369-DC63-C876-9A36-3FB41BE5F6A9}"/>
              </a:ext>
            </a:extLst>
          </p:cNvPr>
          <p:cNvSpPr txBox="1"/>
          <p:nvPr/>
        </p:nvSpPr>
        <p:spPr>
          <a:xfrm>
            <a:off x="869244" y="1350119"/>
            <a:ext cx="6389511" cy="4801314"/>
          </a:xfrm>
          <a:prstGeom prst="rect">
            <a:avLst/>
          </a:prstGeom>
          <a:noFill/>
        </p:spPr>
        <p:txBody>
          <a:bodyPr wrap="square">
            <a:spAutoFit/>
          </a:bodyPr>
          <a:lstStyle/>
          <a:p>
            <a:r>
              <a:rPr lang="es-MX" b="1" i="0" dirty="0">
                <a:effectLst/>
                <a:latin typeface="Arial" panose="020B0604020202020204" pitchFamily="34" charset="0"/>
              </a:rPr>
              <a:t>Inmunoglobulina antirrábica humana (IGR</a:t>
            </a:r>
            <a:r>
              <a:rPr lang="es-MX" b="0" i="0" dirty="0">
                <a:effectLst/>
                <a:latin typeface="Arial" panose="020B0604020202020204" pitchFamily="34" charset="0"/>
              </a:rPr>
              <a:t>)</a:t>
            </a:r>
            <a:br>
              <a:rPr lang="es-MX" dirty="0"/>
            </a:br>
            <a:br>
              <a:rPr lang="es-MX" dirty="0"/>
            </a:br>
            <a:r>
              <a:rPr lang="es-MX" b="0" i="0" dirty="0">
                <a:effectLst/>
                <a:latin typeface="Arial" panose="020B0604020202020204" pitchFamily="34" charset="0"/>
              </a:rPr>
              <a:t>• De acuerdo a la guía de manejo de exposición a rabia del INS, la inmunoglobulina antirrábica está  indicada en personas con exposición grave a los virus de la rabia, y no vacunados ni sensibilizados previamente.</a:t>
            </a:r>
          </a:p>
          <a:p>
            <a:pPr algn="just"/>
            <a:br>
              <a:rPr lang="es-MX" dirty="0"/>
            </a:br>
            <a:r>
              <a:rPr lang="es-MX" b="0" i="0" dirty="0">
                <a:effectLst/>
                <a:latin typeface="Arial" panose="020B0604020202020204" pitchFamily="34" charset="0"/>
              </a:rPr>
              <a:t>•Inmunoglobulina antirrábica humana homóloga, </a:t>
            </a:r>
            <a:br>
              <a:rPr lang="es-MX" dirty="0"/>
            </a:br>
            <a:r>
              <a:rPr lang="es-MX" b="0" i="0" dirty="0">
                <a:effectLst/>
                <a:latin typeface="Arial" panose="020B0604020202020204" pitchFamily="34" charset="0"/>
              </a:rPr>
              <a:t>se obtiene de un grupo de donantes que hayan </a:t>
            </a:r>
            <a:br>
              <a:rPr lang="es-MX" dirty="0"/>
            </a:br>
            <a:r>
              <a:rPr lang="es-MX" b="0" i="0" dirty="0">
                <a:effectLst/>
                <a:latin typeface="Arial" panose="020B0604020202020204" pitchFamily="34" charset="0"/>
              </a:rPr>
              <a:t>recibido vacuna antirrábica antes o después de la </a:t>
            </a:r>
            <a:br>
              <a:rPr lang="es-MX" dirty="0"/>
            </a:br>
            <a:r>
              <a:rPr lang="es-MX" b="0" i="0" dirty="0">
                <a:effectLst/>
                <a:latin typeface="Arial" panose="020B0604020202020204" pitchFamily="34" charset="0"/>
              </a:rPr>
              <a:t>exposición y que han desarrollado un alto título </a:t>
            </a:r>
            <a:br>
              <a:rPr lang="es-MX" dirty="0"/>
            </a:br>
            <a:r>
              <a:rPr lang="es-MX" b="0" i="0" dirty="0">
                <a:effectLst/>
                <a:latin typeface="Arial" panose="020B0604020202020204" pitchFamily="34" charset="0"/>
              </a:rPr>
              <a:t>de anticuerpos. </a:t>
            </a:r>
          </a:p>
          <a:p>
            <a:pPr algn="just"/>
            <a:endParaRPr lang="es-MX" b="0" i="0" dirty="0">
              <a:effectLst/>
              <a:latin typeface="Arial" panose="020B0604020202020204" pitchFamily="34" charset="0"/>
            </a:endParaRPr>
          </a:p>
          <a:p>
            <a:pPr algn="just"/>
            <a:r>
              <a:rPr lang="es-MX" b="0" i="0" dirty="0">
                <a:effectLst/>
                <a:latin typeface="Arial" panose="020B0604020202020204" pitchFamily="34" charset="0"/>
              </a:rPr>
              <a:t>Disponible comercialmente, se presenta en frascos de 2, 5 y 10 ml que contienen 150 UI/ml. </a:t>
            </a:r>
            <a:br>
              <a:rPr lang="es-MX" dirty="0"/>
            </a:br>
            <a:r>
              <a:rPr lang="es-MX" b="0" i="0" dirty="0">
                <a:effectLst/>
                <a:latin typeface="Arial" panose="020B0604020202020204" pitchFamily="34" charset="0"/>
              </a:rPr>
              <a:t>• Se administra con uso simultáneo de inmunoprofilaxis activa (vacuna)</a:t>
            </a:r>
            <a:endParaRPr lang="es-MX" dirty="0"/>
          </a:p>
        </p:txBody>
      </p:sp>
      <p:pic>
        <p:nvPicPr>
          <p:cNvPr id="1026" name="Picture 2" descr="ARCSA emite alerta por circulación de vacunas antirrábicas falsificadas">
            <a:extLst>
              <a:ext uri="{FF2B5EF4-FFF2-40B4-BE49-F238E27FC236}">
                <a16:creationId xmlns:a16="http://schemas.microsoft.com/office/drawing/2014/main" id="{27FDFDFF-8019-C343-4FB7-C343D1AAA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4130" y="2050046"/>
            <a:ext cx="4475338" cy="2508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768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0B65DD-D3D9-DB41-CAE2-2200E42BEEF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0693C52-E9CC-63B7-4596-0EA1F79B23BD}"/>
              </a:ext>
            </a:extLst>
          </p:cNvPr>
          <p:cNvSpPr txBox="1"/>
          <p:nvPr/>
        </p:nvSpPr>
        <p:spPr>
          <a:xfrm>
            <a:off x="711200" y="517099"/>
            <a:ext cx="5384800" cy="5078313"/>
          </a:xfrm>
          <a:prstGeom prst="rect">
            <a:avLst/>
          </a:prstGeom>
          <a:noFill/>
        </p:spPr>
        <p:txBody>
          <a:bodyPr wrap="square">
            <a:spAutoFit/>
          </a:bodyPr>
          <a:lstStyle/>
          <a:p>
            <a:r>
              <a:rPr lang="es-MX" b="1" i="0" dirty="0">
                <a:effectLst/>
                <a:latin typeface="Arial" panose="020B0604020202020204" pitchFamily="34" charset="0"/>
              </a:rPr>
              <a:t>ESQUEMA DE APLICACIÓN</a:t>
            </a:r>
          </a:p>
          <a:p>
            <a:pPr algn="just"/>
            <a:br>
              <a:rPr lang="es-MX" dirty="0"/>
            </a:br>
            <a:r>
              <a:rPr lang="es-MX" b="0" i="0" dirty="0">
                <a:effectLst/>
                <a:latin typeface="Arial" panose="020B0604020202020204" pitchFamily="34" charset="0"/>
              </a:rPr>
              <a:t>• La aplicación de la IGR debe hacerse lo más </a:t>
            </a:r>
            <a:br>
              <a:rPr lang="es-MX" dirty="0"/>
            </a:br>
            <a:r>
              <a:rPr lang="es-MX" b="0" i="0" dirty="0">
                <a:effectLst/>
                <a:latin typeface="Arial" panose="020B0604020202020204" pitchFamily="34" charset="0"/>
              </a:rPr>
              <a:t>pronto posible después de la exposición grave.</a:t>
            </a:r>
            <a:br>
              <a:rPr lang="es-MX" dirty="0"/>
            </a:br>
            <a:r>
              <a:rPr lang="es-MX" b="0" i="0" dirty="0">
                <a:effectLst/>
                <a:latin typeface="Arial" panose="020B0604020202020204" pitchFamily="34" charset="0"/>
              </a:rPr>
              <a:t>• Si ante una exposición grave, por alguna razón el </a:t>
            </a:r>
            <a:br>
              <a:rPr lang="es-MX" dirty="0"/>
            </a:br>
            <a:r>
              <a:rPr lang="es-MX" b="0" i="0" dirty="0">
                <a:effectLst/>
                <a:latin typeface="Arial" panose="020B0604020202020204" pitchFamily="34" charset="0"/>
              </a:rPr>
              <a:t>suero no se aplicó simultáneamente con el inicio del esquema de vacunación, se podrá aplicar hasta el 7 día de iniciada la vacunación; nunca se debe aplicar después de la tercera dosis de vacuna.</a:t>
            </a:r>
          </a:p>
          <a:p>
            <a:br>
              <a:rPr lang="es-MX" dirty="0"/>
            </a:br>
            <a:r>
              <a:rPr lang="es-MX" b="0" i="0" dirty="0">
                <a:effectLst/>
                <a:latin typeface="Arial" panose="020B0604020202020204" pitchFamily="34" charset="0"/>
              </a:rPr>
              <a:t>• Debe aplicarse simultáneamente con la primera dosis de vacuna inactivada de rabia.</a:t>
            </a:r>
          </a:p>
          <a:p>
            <a:br>
              <a:rPr lang="es-MX" dirty="0"/>
            </a:br>
            <a:r>
              <a:rPr lang="es-MX" b="0" i="0" dirty="0">
                <a:effectLst/>
                <a:latin typeface="Arial" panose="020B0604020202020204" pitchFamily="34" charset="0"/>
              </a:rPr>
              <a:t>• Inmunoglobulina antirrábica humana homóloga. </a:t>
            </a:r>
            <a:r>
              <a:rPr lang="es-MX" b="0" i="0" dirty="0">
                <a:effectLst/>
                <a:latin typeface="Courier New" panose="02070309020205020404" pitchFamily="49" charset="0"/>
              </a:rPr>
              <a:t>»</a:t>
            </a:r>
            <a:r>
              <a:rPr lang="es-MX" b="0" i="0" dirty="0">
                <a:effectLst/>
                <a:latin typeface="Arial" panose="020B0604020202020204" pitchFamily="34" charset="0"/>
              </a:rPr>
              <a:t>No requiere para su aplicación realizar pruebas de sensibilidad; </a:t>
            </a:r>
            <a:r>
              <a:rPr lang="es-MX" b="0" i="0" dirty="0">
                <a:effectLst/>
                <a:latin typeface="Courier New" panose="02070309020205020404" pitchFamily="49" charset="0"/>
              </a:rPr>
              <a:t>»</a:t>
            </a:r>
          </a:p>
          <a:p>
            <a:endParaRPr lang="es-MX" dirty="0">
              <a:latin typeface="Courier New" panose="02070309020205020404" pitchFamily="49" charset="0"/>
            </a:endParaRPr>
          </a:p>
        </p:txBody>
      </p:sp>
      <p:sp>
        <p:nvSpPr>
          <p:cNvPr id="4" name="CuadroTexto 3">
            <a:extLst>
              <a:ext uri="{FF2B5EF4-FFF2-40B4-BE49-F238E27FC236}">
                <a16:creationId xmlns:a16="http://schemas.microsoft.com/office/drawing/2014/main" id="{B82FF158-028F-0DAA-205E-288CB9DEDF76}"/>
              </a:ext>
            </a:extLst>
          </p:cNvPr>
          <p:cNvSpPr txBox="1"/>
          <p:nvPr/>
        </p:nvSpPr>
        <p:spPr>
          <a:xfrm>
            <a:off x="7066843" y="951974"/>
            <a:ext cx="4651024" cy="1477328"/>
          </a:xfrm>
          <a:prstGeom prst="rect">
            <a:avLst/>
          </a:prstGeom>
          <a:noFill/>
        </p:spPr>
        <p:txBody>
          <a:bodyPr wrap="square">
            <a:spAutoFit/>
          </a:bodyPr>
          <a:lstStyle/>
          <a:p>
            <a:pPr algn="just"/>
            <a:r>
              <a:rPr lang="es-MX" b="0" i="0" dirty="0">
                <a:effectLst/>
                <a:latin typeface="Arial" panose="020B0604020202020204" pitchFamily="34" charset="0"/>
              </a:rPr>
              <a:t>Dosis y vía de administración: 20 UI/kg de </a:t>
            </a:r>
            <a:br>
              <a:rPr lang="es-MX" dirty="0"/>
            </a:br>
            <a:r>
              <a:rPr lang="es-MX" b="0" i="0" dirty="0">
                <a:effectLst/>
                <a:latin typeface="Arial" panose="020B0604020202020204" pitchFamily="34" charset="0"/>
              </a:rPr>
              <a:t>peso, intramuscular, en un sitio diferente al de la vacuna, según prescripción médica.</a:t>
            </a:r>
            <a:br>
              <a:rPr lang="es-MX" dirty="0"/>
            </a:br>
            <a:r>
              <a:rPr lang="es-MX" b="0" i="0" dirty="0">
                <a:effectLst/>
                <a:latin typeface="Arial" panose="020B0604020202020204" pitchFamily="34" charset="0"/>
              </a:rPr>
              <a:t>• Conservación y almacenamiento: en refrigeración entre +2° C y +8° C</a:t>
            </a:r>
            <a:endParaRPr lang="es-MX" dirty="0"/>
          </a:p>
        </p:txBody>
      </p:sp>
      <p:pic>
        <p:nvPicPr>
          <p:cNvPr id="5" name="Imagen 4">
            <a:extLst>
              <a:ext uri="{FF2B5EF4-FFF2-40B4-BE49-F238E27FC236}">
                <a16:creationId xmlns:a16="http://schemas.microsoft.com/office/drawing/2014/main" id="{495C9479-35F9-1828-C959-5EE1548BC62A}"/>
              </a:ext>
            </a:extLst>
          </p:cNvPr>
          <p:cNvPicPr>
            <a:picLocks noChangeAspect="1"/>
          </p:cNvPicPr>
          <p:nvPr/>
        </p:nvPicPr>
        <p:blipFill>
          <a:blip r:embed="rId3"/>
          <a:stretch>
            <a:fillRect/>
          </a:stretch>
        </p:blipFill>
        <p:spPr>
          <a:xfrm>
            <a:off x="7745195" y="2810932"/>
            <a:ext cx="3456560" cy="2302933"/>
          </a:xfrm>
          <a:prstGeom prst="rect">
            <a:avLst/>
          </a:prstGeom>
          <a:ln>
            <a:noFill/>
          </a:ln>
          <a:effectLst>
            <a:softEdge rad="112500"/>
          </a:effectLst>
        </p:spPr>
      </p:pic>
    </p:spTree>
    <p:extLst>
      <p:ext uri="{BB962C8B-B14F-4D97-AF65-F5344CB8AC3E}">
        <p14:creationId xmlns:p14="http://schemas.microsoft.com/office/powerpoint/2010/main" val="1610707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C2967C-1582-E142-7AD0-89E3C575CC78}"/>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C34443A0-AD14-1EF9-8D45-1A7459EF158F}"/>
              </a:ext>
            </a:extLst>
          </p:cNvPr>
          <p:cNvSpPr txBox="1"/>
          <p:nvPr/>
        </p:nvSpPr>
        <p:spPr>
          <a:xfrm>
            <a:off x="767645" y="696373"/>
            <a:ext cx="6096000" cy="3416320"/>
          </a:xfrm>
          <a:prstGeom prst="rect">
            <a:avLst/>
          </a:prstGeom>
          <a:noFill/>
        </p:spPr>
        <p:txBody>
          <a:bodyPr wrap="square">
            <a:spAutoFit/>
          </a:bodyPr>
          <a:lstStyle/>
          <a:p>
            <a:pPr algn="just"/>
            <a:r>
              <a:rPr lang="es-MX" b="1" i="0" dirty="0">
                <a:effectLst/>
                <a:latin typeface="Arial" panose="020B0604020202020204" pitchFamily="34" charset="0"/>
              </a:rPr>
              <a:t>REACCIONES ADVERSAS Y CONTRAINDICACIONES</a:t>
            </a:r>
          </a:p>
          <a:p>
            <a:pPr algn="just"/>
            <a:br>
              <a:rPr lang="es-MX" dirty="0"/>
            </a:br>
            <a:r>
              <a:rPr lang="es-MX" b="0" i="0" dirty="0">
                <a:effectLst/>
                <a:latin typeface="Arial" panose="020B0604020202020204" pitchFamily="34" charset="0"/>
              </a:rPr>
              <a:t>• Puede desencadenar reacciones alérgicas locales </a:t>
            </a:r>
            <a:br>
              <a:rPr lang="es-MX" dirty="0"/>
            </a:br>
            <a:r>
              <a:rPr lang="es-MX" b="0" i="0" dirty="0">
                <a:effectLst/>
                <a:latin typeface="Arial" panose="020B0604020202020204" pitchFamily="34" charset="0"/>
              </a:rPr>
              <a:t>y sistémicas que pueden afectar el sistema cardiovascular y respiratorio, variando desde reacciones locales leves hasta sistémicas.</a:t>
            </a:r>
          </a:p>
          <a:p>
            <a:pPr algn="just"/>
            <a:br>
              <a:rPr lang="es-MX" dirty="0"/>
            </a:br>
            <a:r>
              <a:rPr lang="es-MX" b="0" i="0" dirty="0">
                <a:effectLst/>
                <a:latin typeface="Arial" panose="020B0604020202020204" pitchFamily="34" charset="0"/>
              </a:rPr>
              <a:t>• Se debe mantener en observación médica hospitalaria al paciente, por lo menos una (1) hora después de su aplicación y tener en cuenta de manera cuidadosa las recomendaciones y advertencias de la casa o laboratorio fabricante, que se incluyen en el inserto respectivo.</a:t>
            </a:r>
            <a:endParaRPr lang="es-MX" dirty="0"/>
          </a:p>
        </p:txBody>
      </p:sp>
      <p:pic>
        <p:nvPicPr>
          <p:cNvPr id="2" name="Imagen 1">
            <a:extLst>
              <a:ext uri="{FF2B5EF4-FFF2-40B4-BE49-F238E27FC236}">
                <a16:creationId xmlns:a16="http://schemas.microsoft.com/office/drawing/2014/main" id="{CA863966-8ED2-0EDD-8A50-8EB4843B7708}"/>
              </a:ext>
            </a:extLst>
          </p:cNvPr>
          <p:cNvPicPr>
            <a:picLocks noChangeAspect="1"/>
          </p:cNvPicPr>
          <p:nvPr/>
        </p:nvPicPr>
        <p:blipFill>
          <a:blip r:embed="rId3"/>
          <a:stretch>
            <a:fillRect/>
          </a:stretch>
        </p:blipFill>
        <p:spPr>
          <a:xfrm>
            <a:off x="7159184" y="1442185"/>
            <a:ext cx="4479661" cy="3361237"/>
          </a:xfrm>
          <a:prstGeom prst="rect">
            <a:avLst/>
          </a:prstGeom>
          <a:ln>
            <a:noFill/>
          </a:ln>
          <a:effectLst>
            <a:softEdge rad="112500"/>
          </a:effectLst>
        </p:spPr>
      </p:pic>
    </p:spTree>
    <p:extLst>
      <p:ext uri="{BB962C8B-B14F-4D97-AF65-F5344CB8AC3E}">
        <p14:creationId xmlns:p14="http://schemas.microsoft.com/office/powerpoint/2010/main" val="1070651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CC29D0-E725-BDA0-4E4F-2A2DAAFFA24E}"/>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EE29C12-F344-C403-4BE3-D30A648DE831}"/>
              </a:ext>
            </a:extLst>
          </p:cNvPr>
          <p:cNvSpPr txBox="1"/>
          <p:nvPr/>
        </p:nvSpPr>
        <p:spPr>
          <a:xfrm>
            <a:off x="711200" y="386856"/>
            <a:ext cx="6254045" cy="5632311"/>
          </a:xfrm>
          <a:prstGeom prst="rect">
            <a:avLst/>
          </a:prstGeom>
          <a:noFill/>
        </p:spPr>
        <p:txBody>
          <a:bodyPr wrap="square">
            <a:spAutoFit/>
          </a:bodyPr>
          <a:lstStyle/>
          <a:p>
            <a:pPr algn="just"/>
            <a:r>
              <a:rPr lang="es-MX" b="1" i="0" dirty="0">
                <a:effectLst/>
                <a:latin typeface="Arial" panose="020B0604020202020204" pitchFamily="34" charset="0"/>
              </a:rPr>
              <a:t>INMUNOGLOBULINA CONTRA LA HEPATITIS B (IGHB)</a:t>
            </a:r>
          </a:p>
          <a:p>
            <a:br>
              <a:rPr lang="es-MX" dirty="0"/>
            </a:br>
            <a:r>
              <a:rPr lang="es-MX" b="1" i="0" dirty="0">
                <a:effectLst/>
                <a:latin typeface="Arial" panose="020B0604020202020204" pitchFamily="34" charset="0"/>
              </a:rPr>
              <a:t>Descripción </a:t>
            </a:r>
            <a:br>
              <a:rPr lang="es-MX" dirty="0"/>
            </a:br>
            <a:r>
              <a:rPr lang="es-MX" b="0" i="0" dirty="0">
                <a:effectLst/>
                <a:latin typeface="Arial" panose="020B0604020202020204" pitchFamily="34" charset="0"/>
              </a:rPr>
              <a:t>Su administración consigue concentraciones de </a:t>
            </a:r>
            <a:r>
              <a:rPr lang="es-MX" b="0" i="0" dirty="0" err="1">
                <a:effectLst/>
                <a:latin typeface="Arial" panose="020B0604020202020204" pitchFamily="34" charset="0"/>
              </a:rPr>
              <a:t>antiHBs</a:t>
            </a:r>
            <a:r>
              <a:rPr lang="es-MX" b="0" i="0" dirty="0">
                <a:effectLst/>
                <a:latin typeface="Arial" panose="020B0604020202020204" pitchFamily="34" charset="0"/>
              </a:rPr>
              <a:t> detectables durante un periodo aproximado de dos meses.</a:t>
            </a:r>
          </a:p>
          <a:p>
            <a:br>
              <a:rPr lang="es-MX" dirty="0"/>
            </a:br>
            <a:r>
              <a:rPr lang="es-MX" b="1" i="0" dirty="0">
                <a:effectLst/>
                <a:latin typeface="Arial" panose="020B0604020202020204" pitchFamily="34" charset="0"/>
              </a:rPr>
              <a:t>Esquema de aplicación</a:t>
            </a:r>
          </a:p>
          <a:p>
            <a:pPr algn="just"/>
            <a:br>
              <a:rPr lang="es-MX" dirty="0"/>
            </a:br>
            <a:r>
              <a:rPr lang="es-MX" b="0" i="0" dirty="0">
                <a:effectLst/>
                <a:latin typeface="Arial" panose="020B0604020202020204" pitchFamily="34" charset="0"/>
              </a:rPr>
              <a:t>• La dosis es de 0,06 ml/kg, vía intramuscular, según </a:t>
            </a:r>
            <a:br>
              <a:rPr lang="es-MX" dirty="0"/>
            </a:br>
            <a:r>
              <a:rPr lang="es-MX" b="0" i="0" dirty="0">
                <a:effectLst/>
                <a:latin typeface="Arial" panose="020B0604020202020204" pitchFamily="34" charset="0"/>
              </a:rPr>
              <a:t>prescripción médica.</a:t>
            </a:r>
            <a:br>
              <a:rPr lang="es-MX" dirty="0"/>
            </a:br>
            <a:r>
              <a:rPr lang="es-MX" b="0" i="0" dirty="0">
                <a:effectLst/>
                <a:latin typeface="Arial" panose="020B0604020202020204" pitchFamily="34" charset="0"/>
              </a:rPr>
              <a:t>• En neonatos y menores de doce meses, es de 0,5 </a:t>
            </a:r>
            <a:br>
              <a:rPr lang="es-MX" dirty="0"/>
            </a:br>
            <a:r>
              <a:rPr lang="es-MX" b="0" i="0" dirty="0">
                <a:effectLst/>
                <a:latin typeface="Arial" panose="020B0604020202020204" pitchFamily="34" charset="0"/>
              </a:rPr>
              <a:t>ml por dosis, independientemente del peso. </a:t>
            </a:r>
            <a:br>
              <a:rPr lang="es-MX" dirty="0"/>
            </a:br>
            <a:r>
              <a:rPr lang="es-MX" b="0" i="0" dirty="0">
                <a:effectLst/>
                <a:latin typeface="Arial" panose="020B0604020202020204" pitchFamily="34" charset="0"/>
              </a:rPr>
              <a:t>• Está indicada para la profilaxis posexposición al  virus de hepatitis B en contactos domésticos, contactos sexuales y exposición accidental percutánea o a través de mucosas, y para la prevención de la transmisión perinatal de una madre </a:t>
            </a:r>
            <a:r>
              <a:rPr lang="es-MX" b="0" i="0" dirty="0" err="1">
                <a:effectLst/>
                <a:latin typeface="Arial" panose="020B0604020202020204" pitchFamily="34" charset="0"/>
              </a:rPr>
              <a:t>AgHbs</a:t>
            </a:r>
            <a:r>
              <a:rPr lang="es-MX" b="0" i="0" dirty="0">
                <a:effectLst/>
                <a:latin typeface="Arial" panose="020B0604020202020204" pitchFamily="34" charset="0"/>
              </a:rPr>
              <a:t> (+).</a:t>
            </a:r>
            <a:br>
              <a:rPr lang="es-MX" dirty="0"/>
            </a:br>
            <a:r>
              <a:rPr lang="es-MX" b="0" i="0" dirty="0">
                <a:effectLst/>
                <a:latin typeface="Arial" panose="020B0604020202020204" pitchFamily="34" charset="0"/>
              </a:rPr>
              <a:t>• En situación de madre </a:t>
            </a:r>
            <a:r>
              <a:rPr lang="es-MX" b="0" i="0" dirty="0" err="1">
                <a:effectLst/>
                <a:latin typeface="Arial" panose="020B0604020202020204" pitchFamily="34" charset="0"/>
              </a:rPr>
              <a:t>AgHbs</a:t>
            </a:r>
            <a:r>
              <a:rPr lang="es-MX" b="0" i="0" dirty="0">
                <a:effectLst/>
                <a:latin typeface="Arial" panose="020B0604020202020204" pitchFamily="34" charset="0"/>
              </a:rPr>
              <a:t> (+) aplicar al recién nacido 0,5 ml de IGHB, preferiblemente en las primeras 8-12 horas del nacimiento, junto con la vacuna contra hepatitis B</a:t>
            </a:r>
            <a:endParaRPr lang="es-MX" dirty="0"/>
          </a:p>
        </p:txBody>
      </p:sp>
      <p:pic>
        <p:nvPicPr>
          <p:cNvPr id="2" name="Imagen 1">
            <a:extLst>
              <a:ext uri="{FF2B5EF4-FFF2-40B4-BE49-F238E27FC236}">
                <a16:creationId xmlns:a16="http://schemas.microsoft.com/office/drawing/2014/main" id="{E395C116-EBA6-34D6-1A12-6DC2D4D07F87}"/>
              </a:ext>
            </a:extLst>
          </p:cNvPr>
          <p:cNvPicPr>
            <a:picLocks noChangeAspect="1"/>
          </p:cNvPicPr>
          <p:nvPr/>
        </p:nvPicPr>
        <p:blipFill>
          <a:blip r:embed="rId3"/>
          <a:stretch>
            <a:fillRect/>
          </a:stretch>
        </p:blipFill>
        <p:spPr>
          <a:xfrm>
            <a:off x="7330545" y="2382450"/>
            <a:ext cx="4557998" cy="2093099"/>
          </a:xfrm>
          <a:prstGeom prst="rect">
            <a:avLst/>
          </a:prstGeom>
        </p:spPr>
      </p:pic>
    </p:spTree>
    <p:extLst>
      <p:ext uri="{BB962C8B-B14F-4D97-AF65-F5344CB8AC3E}">
        <p14:creationId xmlns:p14="http://schemas.microsoft.com/office/powerpoint/2010/main" val="182221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2F08EC-076D-F45D-9BB7-6BA6E68E036D}"/>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B37B013C-E44B-D626-4848-1B4712CFA501}"/>
              </a:ext>
            </a:extLst>
          </p:cNvPr>
          <p:cNvSpPr txBox="1"/>
          <p:nvPr/>
        </p:nvSpPr>
        <p:spPr>
          <a:xfrm>
            <a:off x="2133600" y="425778"/>
            <a:ext cx="8398933" cy="830997"/>
          </a:xfrm>
          <a:prstGeom prst="rect">
            <a:avLst/>
          </a:prstGeom>
          <a:noFill/>
        </p:spPr>
        <p:txBody>
          <a:bodyPr wrap="square" rtlCol="0">
            <a:spAutoFit/>
          </a:bodyPr>
          <a:lstStyle/>
          <a:p>
            <a:pPr algn="ctr"/>
            <a:r>
              <a:rPr lang="es-MX" sz="4800" b="1" dirty="0"/>
              <a:t>ESQUEMA DE VACUNACION </a:t>
            </a:r>
          </a:p>
        </p:txBody>
      </p:sp>
      <p:pic>
        <p:nvPicPr>
          <p:cNvPr id="3" name="Imagen 2">
            <a:extLst>
              <a:ext uri="{FF2B5EF4-FFF2-40B4-BE49-F238E27FC236}">
                <a16:creationId xmlns:a16="http://schemas.microsoft.com/office/drawing/2014/main" id="{010426CC-C562-6C06-C812-9AE4ADC2775A}"/>
              </a:ext>
            </a:extLst>
          </p:cNvPr>
          <p:cNvPicPr>
            <a:picLocks noChangeAspect="1"/>
          </p:cNvPicPr>
          <p:nvPr/>
        </p:nvPicPr>
        <p:blipFill>
          <a:blip r:embed="rId3"/>
          <a:srcRect l="14815" t="33580" r="39537" b="25268"/>
          <a:stretch/>
        </p:blipFill>
        <p:spPr>
          <a:xfrm>
            <a:off x="3285066" y="1701797"/>
            <a:ext cx="6416931" cy="3254024"/>
          </a:xfrm>
          <a:prstGeom prst="rect">
            <a:avLst/>
          </a:prstGeom>
        </p:spPr>
      </p:pic>
    </p:spTree>
    <p:extLst>
      <p:ext uri="{BB962C8B-B14F-4D97-AF65-F5344CB8AC3E}">
        <p14:creationId xmlns:p14="http://schemas.microsoft.com/office/powerpoint/2010/main" val="4230480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F70D763-6570-D3C6-7081-F72349380F07}"/>
              </a:ext>
            </a:extLst>
          </p:cNvPr>
          <p:cNvSpPr txBox="1">
            <a:spLocks/>
          </p:cNvSpPr>
          <p:nvPr/>
        </p:nvSpPr>
        <p:spPr>
          <a:xfrm>
            <a:off x="4981223" y="1930840"/>
            <a:ext cx="4998155"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400" dirty="0"/>
              <a:t>GRACIAS</a:t>
            </a:r>
            <a:endParaRPr lang="es-CO" dirty="0"/>
          </a:p>
        </p:txBody>
      </p:sp>
      <p:pic>
        <p:nvPicPr>
          <p:cNvPr id="2050" name="Picture 2" descr="Ficha vacunas corregidas">
            <a:extLst>
              <a:ext uri="{FF2B5EF4-FFF2-40B4-BE49-F238E27FC236}">
                <a16:creationId xmlns:a16="http://schemas.microsoft.com/office/drawing/2014/main" id="{32038F2F-F7C4-082A-7918-DE2865B1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878" y="371562"/>
            <a:ext cx="4137257" cy="5376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934016"/>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1429</TotalTime>
  <Words>2579</Words>
  <Application>Microsoft Office PowerPoint</Application>
  <PresentationFormat>Panorámica</PresentationFormat>
  <Paragraphs>85</Paragraphs>
  <Slides>25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25</vt:i4>
      </vt:variant>
    </vt:vector>
  </HeadingPairs>
  <TitlesOfParts>
    <vt:vector size="31" baseType="lpstr">
      <vt:lpstr>Aptos</vt:lpstr>
      <vt:lpstr>Aptos Display</vt:lpstr>
      <vt:lpstr>Arial</vt:lpstr>
      <vt:lpstr>Courier New</vt:lpstr>
      <vt:lpstr>Wingdings</vt:lpstr>
      <vt:lpstr>Office Theme</vt:lpstr>
      <vt:lpstr>MANUAL TECNICO ADMINISTRATIVO DEL PAI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23</cp:revision>
  <dcterms:created xsi:type="dcterms:W3CDTF">2024-05-15T13:17:42Z</dcterms:created>
  <dcterms:modified xsi:type="dcterms:W3CDTF">2024-12-16T20:36:58Z</dcterms:modified>
</cp:coreProperties>
</file>