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70" r:id="rId3"/>
    <p:sldId id="288" r:id="rId4"/>
    <p:sldId id="287" r:id="rId5"/>
    <p:sldId id="286" r:id="rId6"/>
    <p:sldId id="284" r:id="rId7"/>
    <p:sldId id="283" r:id="rId8"/>
    <p:sldId id="281" r:id="rId9"/>
    <p:sldId id="282" r:id="rId10"/>
    <p:sldId id="280" r:id="rId11"/>
    <p:sldId id="277" r:id="rId12"/>
    <p:sldId id="278" r:id="rId13"/>
    <p:sldId id="276" r:id="rId14"/>
    <p:sldId id="275" r:id="rId15"/>
    <p:sldId id="308" r:id="rId16"/>
    <p:sldId id="273" r:id="rId17"/>
    <p:sldId id="272" r:id="rId18"/>
    <p:sldId id="313" r:id="rId19"/>
    <p:sldId id="261" r:id="rId20"/>
    <p:sldId id="271" r:id="rId21"/>
    <p:sldId id="309" r:id="rId22"/>
    <p:sldId id="310" r:id="rId23"/>
    <p:sldId id="312" r:id="rId24"/>
    <p:sldId id="311" r:id="rId25"/>
    <p:sldId id="274" r:id="rId26"/>
    <p:sldId id="26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5" d="100"/>
          <a:sy n="85" d="100"/>
        </p:scale>
        <p:origin x="7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ata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ata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F36C74-CCC1-4E4E-B7AF-493848497BCA}" type="doc">
      <dgm:prSet loTypeId="urn:microsoft.com/office/officeart/2005/8/layout/pList2" loCatId="list" qsTypeId="urn:microsoft.com/office/officeart/2005/8/quickstyle/simple1" qsCatId="simple" csTypeId="urn:microsoft.com/office/officeart/2005/8/colors/colorful5" csCatId="colorful" phldr="1"/>
      <dgm:spPr/>
    </dgm:pt>
    <dgm:pt modelId="{94030A16-DD7D-479A-B0C6-3D6CA78FEC87}">
      <dgm:prSet phldrT="[Texto]"/>
      <dgm:spPr/>
      <dgm:t>
        <a:bodyPr/>
        <a:lstStyle/>
        <a:p>
          <a:r>
            <a:rPr lang="es-MX" b="1" i="0" dirty="0">
              <a:effectLst/>
              <a:latin typeface="Arial" panose="020B0604020202020204" pitchFamily="34" charset="0"/>
            </a:rPr>
            <a:t>Vacunación</a:t>
          </a:r>
        </a:p>
        <a:p>
          <a:r>
            <a:rPr lang="es-MX" b="0" i="0" dirty="0">
              <a:effectLst/>
              <a:latin typeface="Arial" panose="020B0604020202020204" pitchFamily="34" charset="0"/>
            </a:rPr>
            <a:t>En su origen, el término vacunación significó la </a:t>
          </a:r>
          <a:r>
            <a:rPr lang="es-MX" b="0" i="0" dirty="0" err="1">
              <a:effectLst/>
              <a:latin typeface="Arial" panose="020B0604020202020204" pitchFamily="34" charset="0"/>
            </a:rPr>
            <a:t>ino-culación</a:t>
          </a:r>
          <a:r>
            <a:rPr lang="es-MX" b="0" i="0" dirty="0">
              <a:effectLst/>
              <a:latin typeface="Arial" panose="020B0604020202020204" pitchFamily="34" charset="0"/>
            </a:rPr>
            <a:t> del virus de la viruela, que afectaba a los bóvidos (</a:t>
          </a:r>
          <a:r>
            <a:rPr lang="es-MX" b="0" i="0" dirty="0" err="1">
              <a:effectLst/>
              <a:latin typeface="Arial" panose="020B0604020202020204" pitchFamily="34" charset="0"/>
            </a:rPr>
            <a:t>vaccinia</a:t>
          </a:r>
          <a:r>
            <a:rPr lang="es-MX" b="0" i="0" dirty="0">
              <a:effectLst/>
              <a:latin typeface="Arial" panose="020B0604020202020204" pitchFamily="34" charset="0"/>
            </a:rPr>
            <a:t>), para proteger contra el virus de la viruela humana. Hoy se utiliza para referirse a la ad-ministración de cualquier vacuna, </a:t>
          </a:r>
          <a:r>
            <a:rPr lang="es-MX" b="0" i="0" dirty="0" err="1">
              <a:effectLst/>
              <a:latin typeface="Arial" panose="020B0604020202020204" pitchFamily="34" charset="0"/>
            </a:rPr>
            <a:t>independientemen</a:t>
          </a:r>
          <a:r>
            <a:rPr lang="es-MX" b="0" i="0" dirty="0">
              <a:effectLst/>
              <a:latin typeface="Arial" panose="020B0604020202020204" pitchFamily="34" charset="0"/>
            </a:rPr>
            <a:t>-te de que el receptor desarrolle o no inmunidad1</a:t>
          </a:r>
          <a:br>
            <a:rPr lang="es-MX" b="0" i="0" dirty="0">
              <a:effectLst/>
              <a:latin typeface="Arial" panose="020B0604020202020204" pitchFamily="34" charset="0"/>
            </a:rPr>
          </a:br>
          <a:endParaRPr lang="es-MX" dirty="0"/>
        </a:p>
      </dgm:t>
    </dgm:pt>
    <dgm:pt modelId="{443170AF-423E-4A10-9EEE-5478C4B261DF}" type="parTrans" cxnId="{0EF9AB03-527E-48CF-A8B3-B06335CBD483}">
      <dgm:prSet/>
      <dgm:spPr/>
      <dgm:t>
        <a:bodyPr/>
        <a:lstStyle/>
        <a:p>
          <a:endParaRPr lang="es-MX"/>
        </a:p>
      </dgm:t>
    </dgm:pt>
    <dgm:pt modelId="{DA608688-690E-43FD-AC5F-1452BA7816FE}" type="sibTrans" cxnId="{0EF9AB03-527E-48CF-A8B3-B06335CBD483}">
      <dgm:prSet/>
      <dgm:spPr/>
      <dgm:t>
        <a:bodyPr/>
        <a:lstStyle/>
        <a:p>
          <a:endParaRPr lang="es-MX"/>
        </a:p>
      </dgm:t>
    </dgm:pt>
    <dgm:pt modelId="{43DFA9B6-85EA-40B9-A136-E05687C848FC}">
      <dgm:prSet phldrT="[Texto]"/>
      <dgm:spPr/>
      <dgm:t>
        <a:bodyPr/>
        <a:lstStyle/>
        <a:p>
          <a:r>
            <a:rPr lang="es-MX" b="1" i="0" dirty="0">
              <a:effectLst/>
              <a:latin typeface="Arial" panose="020B0604020202020204" pitchFamily="34" charset="0"/>
            </a:rPr>
            <a:t>Antígeno</a:t>
          </a:r>
          <a:br>
            <a:rPr lang="es-MX" b="0" i="0" dirty="0">
              <a:effectLst/>
              <a:latin typeface="Arial" panose="020B0604020202020204" pitchFamily="34" charset="0"/>
            </a:rPr>
          </a:br>
          <a:r>
            <a:rPr lang="es-MX" b="0" i="0" dirty="0">
              <a:effectLst/>
              <a:latin typeface="Arial" panose="020B0604020202020204" pitchFamily="34" charset="0"/>
            </a:rPr>
            <a:t>Es la sustancia o grupo de sustancias capaces de ser reconocidas por los linfocitos T o B del organismo, para estimular la producción de una respuesta </a:t>
          </a:r>
          <a:r>
            <a:rPr lang="es-MX" b="0" i="0" dirty="0" err="1">
              <a:effectLst/>
              <a:latin typeface="Arial" panose="020B0604020202020204" pitchFamily="34" charset="0"/>
            </a:rPr>
            <a:t>inmu-ne</a:t>
          </a:r>
          <a:r>
            <a:rPr lang="es-MX" b="0" i="0" dirty="0">
              <a:effectLst/>
              <a:latin typeface="Arial" panose="020B0604020202020204" pitchFamily="34" charset="0"/>
            </a:rPr>
            <a:t> (producción de anticuerpos) específica.</a:t>
          </a:r>
          <a:endParaRPr lang="es-MX" dirty="0"/>
        </a:p>
      </dgm:t>
    </dgm:pt>
    <dgm:pt modelId="{B0188240-C824-4714-AC50-EB81215B3EEA}" type="parTrans" cxnId="{B909A3D2-4965-4995-8780-420A737B1552}">
      <dgm:prSet/>
      <dgm:spPr/>
      <dgm:t>
        <a:bodyPr/>
        <a:lstStyle/>
        <a:p>
          <a:endParaRPr lang="es-MX"/>
        </a:p>
      </dgm:t>
    </dgm:pt>
    <dgm:pt modelId="{FB4E666E-2B1B-408F-A9D3-8E087833C221}" type="sibTrans" cxnId="{B909A3D2-4965-4995-8780-420A737B1552}">
      <dgm:prSet/>
      <dgm:spPr/>
      <dgm:t>
        <a:bodyPr/>
        <a:lstStyle/>
        <a:p>
          <a:endParaRPr lang="es-MX"/>
        </a:p>
      </dgm:t>
    </dgm:pt>
    <dgm:pt modelId="{1D5AEC94-7A70-4258-8395-6A3DE894DCF3}">
      <dgm:prSet phldrT="[Texto]"/>
      <dgm:spPr/>
      <dgm:t>
        <a:bodyPr/>
        <a:lstStyle/>
        <a:p>
          <a:r>
            <a:rPr lang="es-MX" b="0" i="0" dirty="0">
              <a:effectLst/>
              <a:latin typeface="Arial" panose="020B0604020202020204" pitchFamily="34" charset="0"/>
            </a:rPr>
            <a:t>Anticuerpos</a:t>
          </a:r>
        </a:p>
        <a:p>
          <a:r>
            <a:rPr lang="es-MX" b="0" i="0" dirty="0">
              <a:effectLst/>
              <a:latin typeface="Arial" panose="020B0604020202020204" pitchFamily="34" charset="0"/>
            </a:rPr>
            <a:t>Los anticuerpos o inmunoglobulinas son </a:t>
          </a:r>
          <a:r>
            <a:rPr lang="es-MX" b="0" i="0" dirty="0" err="1">
              <a:effectLst/>
              <a:latin typeface="Arial" panose="020B0604020202020204" pitchFamily="34" charset="0"/>
            </a:rPr>
            <a:t>molécu</a:t>
          </a:r>
          <a:r>
            <a:rPr lang="es-MX" b="0" i="0" dirty="0">
              <a:effectLst/>
              <a:latin typeface="Arial" panose="020B0604020202020204" pitchFamily="34" charset="0"/>
            </a:rPr>
            <a:t>-las resultado de la inmunidad específica humoral, por respuesta a la estimulación de un antígeno y la unión específica con él</a:t>
          </a:r>
          <a:endParaRPr lang="es-MX" dirty="0"/>
        </a:p>
      </dgm:t>
    </dgm:pt>
    <dgm:pt modelId="{BD3BCF32-7D74-4B6C-9AC7-FC58755C4DB9}" type="parTrans" cxnId="{AA0831F7-7A1F-4EB4-8587-9BA38C046FA5}">
      <dgm:prSet/>
      <dgm:spPr/>
      <dgm:t>
        <a:bodyPr/>
        <a:lstStyle/>
        <a:p>
          <a:endParaRPr lang="es-MX"/>
        </a:p>
      </dgm:t>
    </dgm:pt>
    <dgm:pt modelId="{41954295-1D90-47BB-9EBF-3244CD208FF5}" type="sibTrans" cxnId="{AA0831F7-7A1F-4EB4-8587-9BA38C046FA5}">
      <dgm:prSet/>
      <dgm:spPr/>
      <dgm:t>
        <a:bodyPr/>
        <a:lstStyle/>
        <a:p>
          <a:endParaRPr lang="es-MX"/>
        </a:p>
      </dgm:t>
    </dgm:pt>
    <dgm:pt modelId="{BC972EAE-6E73-4ECB-B7B7-CEC55FD541BD}" type="pres">
      <dgm:prSet presAssocID="{2BF36C74-CCC1-4E4E-B7AF-493848497BCA}" presName="Name0" presStyleCnt="0">
        <dgm:presLayoutVars>
          <dgm:dir/>
          <dgm:resizeHandles val="exact"/>
        </dgm:presLayoutVars>
      </dgm:prSet>
      <dgm:spPr/>
    </dgm:pt>
    <dgm:pt modelId="{016127A3-7098-492B-83BD-AFCE7D0A4381}" type="pres">
      <dgm:prSet presAssocID="{2BF36C74-CCC1-4E4E-B7AF-493848497BCA}" presName="bkgdShp" presStyleLbl="alignAccFollowNode1" presStyleIdx="0" presStyleCnt="1" custLinFactNeighborY="463"/>
      <dgm:spPr/>
    </dgm:pt>
    <dgm:pt modelId="{B5046177-27A2-4251-A796-2A649A83C3A9}" type="pres">
      <dgm:prSet presAssocID="{2BF36C74-CCC1-4E4E-B7AF-493848497BCA}" presName="linComp" presStyleCnt="0"/>
      <dgm:spPr/>
    </dgm:pt>
    <dgm:pt modelId="{ACEE0C28-A752-4459-85FC-1A6D047E095A}" type="pres">
      <dgm:prSet presAssocID="{94030A16-DD7D-479A-B0C6-3D6CA78FEC87}" presName="compNode" presStyleCnt="0"/>
      <dgm:spPr/>
    </dgm:pt>
    <dgm:pt modelId="{C896DB90-C112-4762-8B8D-AF943140A5DF}" type="pres">
      <dgm:prSet presAssocID="{94030A16-DD7D-479A-B0C6-3D6CA78FEC87}" presName="node" presStyleLbl="node1" presStyleIdx="0" presStyleCnt="3">
        <dgm:presLayoutVars>
          <dgm:bulletEnabled val="1"/>
        </dgm:presLayoutVars>
      </dgm:prSet>
      <dgm:spPr/>
    </dgm:pt>
    <dgm:pt modelId="{34E9F37F-FC27-4679-BCAE-D0CC6515053C}" type="pres">
      <dgm:prSet presAssocID="{94030A16-DD7D-479A-B0C6-3D6CA78FEC87}" presName="invisiNode" presStyleLbl="node1" presStyleIdx="0" presStyleCnt="3"/>
      <dgm:spPr/>
    </dgm:pt>
    <dgm:pt modelId="{B4598BC7-1ECC-407E-A90B-E3B0FB0C97FF}" type="pres">
      <dgm:prSet presAssocID="{94030A16-DD7D-479A-B0C6-3D6CA78FEC87}" presName="imagNode" presStyleLbl="fgImgPlace1" presStyleIdx="0" presStyleCnt="3"/>
      <dgm:spPr>
        <a:blipFill rotWithShape="1">
          <a:blip xmlns:r="http://schemas.openxmlformats.org/officeDocument/2006/relationships" r:embed="rId1"/>
          <a:srcRect/>
          <a:stretch>
            <a:fillRect l="-30000" r="-30000"/>
          </a:stretch>
        </a:blipFill>
      </dgm:spPr>
    </dgm:pt>
    <dgm:pt modelId="{22EDB012-6107-4D2E-99D0-F00F3BBDA7F8}" type="pres">
      <dgm:prSet presAssocID="{DA608688-690E-43FD-AC5F-1452BA7816FE}" presName="sibTrans" presStyleLbl="sibTrans2D1" presStyleIdx="0" presStyleCnt="0"/>
      <dgm:spPr/>
    </dgm:pt>
    <dgm:pt modelId="{0CA7B8E5-7415-4EEF-B67C-33E6CCA9FB70}" type="pres">
      <dgm:prSet presAssocID="{43DFA9B6-85EA-40B9-A136-E05687C848FC}" presName="compNode" presStyleCnt="0"/>
      <dgm:spPr/>
    </dgm:pt>
    <dgm:pt modelId="{FE92BCB6-BD7D-43FA-9BDF-ED8BB9630815}" type="pres">
      <dgm:prSet presAssocID="{43DFA9B6-85EA-40B9-A136-E05687C848FC}" presName="node" presStyleLbl="node1" presStyleIdx="1" presStyleCnt="3">
        <dgm:presLayoutVars>
          <dgm:bulletEnabled val="1"/>
        </dgm:presLayoutVars>
      </dgm:prSet>
      <dgm:spPr/>
    </dgm:pt>
    <dgm:pt modelId="{4E47EF24-9C35-4271-BC1F-C75324C15282}" type="pres">
      <dgm:prSet presAssocID="{43DFA9B6-85EA-40B9-A136-E05687C848FC}" presName="invisiNode" presStyleLbl="node1" presStyleIdx="1" presStyleCnt="3"/>
      <dgm:spPr/>
    </dgm:pt>
    <dgm:pt modelId="{36FD8719-DEAC-426E-B954-C03F24CDE9D4}" type="pres">
      <dgm:prSet presAssocID="{43DFA9B6-85EA-40B9-A136-E05687C848FC}" presName="imagNode" presStyleLbl="fgImgPlace1" presStyleIdx="1" presStyleCnt="3"/>
      <dgm:spPr>
        <a:blipFill rotWithShape="1">
          <a:blip xmlns:r="http://schemas.openxmlformats.org/officeDocument/2006/relationships" r:embed="rId2"/>
          <a:srcRect/>
          <a:stretch>
            <a:fillRect t="-19000" b="-19000"/>
          </a:stretch>
        </a:blipFill>
      </dgm:spPr>
    </dgm:pt>
    <dgm:pt modelId="{06A5896D-31C6-4BDC-B1C6-94DCCE3B6782}" type="pres">
      <dgm:prSet presAssocID="{FB4E666E-2B1B-408F-A9D3-8E087833C221}" presName="sibTrans" presStyleLbl="sibTrans2D1" presStyleIdx="0" presStyleCnt="0"/>
      <dgm:spPr/>
    </dgm:pt>
    <dgm:pt modelId="{5CBDE7FC-5CDC-4C3E-B2C3-A06B4583AEDD}" type="pres">
      <dgm:prSet presAssocID="{1D5AEC94-7A70-4258-8395-6A3DE894DCF3}" presName="compNode" presStyleCnt="0"/>
      <dgm:spPr/>
    </dgm:pt>
    <dgm:pt modelId="{C0FA27E9-1508-440E-B955-872AD320C46E}" type="pres">
      <dgm:prSet presAssocID="{1D5AEC94-7A70-4258-8395-6A3DE894DCF3}" presName="node" presStyleLbl="node1" presStyleIdx="2" presStyleCnt="3">
        <dgm:presLayoutVars>
          <dgm:bulletEnabled val="1"/>
        </dgm:presLayoutVars>
      </dgm:prSet>
      <dgm:spPr/>
    </dgm:pt>
    <dgm:pt modelId="{FD81DA7F-57B7-4CA1-84C0-302316D58E70}" type="pres">
      <dgm:prSet presAssocID="{1D5AEC94-7A70-4258-8395-6A3DE894DCF3}" presName="invisiNode" presStyleLbl="node1" presStyleIdx="2" presStyleCnt="3"/>
      <dgm:spPr/>
    </dgm:pt>
    <dgm:pt modelId="{A7CC73AE-810B-471C-B61D-C12DADC33100}" type="pres">
      <dgm:prSet presAssocID="{1D5AEC94-7A70-4258-8395-6A3DE894DCF3}" presName="imagNode" presStyleLbl="fgImgPlace1" presStyleIdx="2" presStyleCnt="3"/>
      <dgm:spPr>
        <a:blipFill rotWithShape="1">
          <a:blip xmlns:r="http://schemas.openxmlformats.org/officeDocument/2006/relationships" r:embed="rId3"/>
          <a:srcRect/>
          <a:stretch>
            <a:fillRect t="-2000" b="-2000"/>
          </a:stretch>
        </a:blipFill>
      </dgm:spPr>
    </dgm:pt>
  </dgm:ptLst>
  <dgm:cxnLst>
    <dgm:cxn modelId="{0EF9AB03-527E-48CF-A8B3-B06335CBD483}" srcId="{2BF36C74-CCC1-4E4E-B7AF-493848497BCA}" destId="{94030A16-DD7D-479A-B0C6-3D6CA78FEC87}" srcOrd="0" destOrd="0" parTransId="{443170AF-423E-4A10-9EEE-5478C4B261DF}" sibTransId="{DA608688-690E-43FD-AC5F-1452BA7816FE}"/>
    <dgm:cxn modelId="{6CC4487E-24E4-4C4F-8527-AF44EF181ACB}" type="presOf" srcId="{FB4E666E-2B1B-408F-A9D3-8E087833C221}" destId="{06A5896D-31C6-4BDC-B1C6-94DCCE3B6782}" srcOrd="0" destOrd="0" presId="urn:microsoft.com/office/officeart/2005/8/layout/pList2"/>
    <dgm:cxn modelId="{65D77E99-7680-4FC2-8A30-6EF65807EBEA}" type="presOf" srcId="{43DFA9B6-85EA-40B9-A136-E05687C848FC}" destId="{FE92BCB6-BD7D-43FA-9BDF-ED8BB9630815}" srcOrd="0" destOrd="0" presId="urn:microsoft.com/office/officeart/2005/8/layout/pList2"/>
    <dgm:cxn modelId="{35FA0D9D-E720-4D25-9ECB-735D0D3EB834}" type="presOf" srcId="{1D5AEC94-7A70-4258-8395-6A3DE894DCF3}" destId="{C0FA27E9-1508-440E-B955-872AD320C46E}" srcOrd="0" destOrd="0" presId="urn:microsoft.com/office/officeart/2005/8/layout/pList2"/>
    <dgm:cxn modelId="{F758E0A9-4E1D-4D88-8CF0-9DE0EE93C28E}" type="presOf" srcId="{DA608688-690E-43FD-AC5F-1452BA7816FE}" destId="{22EDB012-6107-4D2E-99D0-F00F3BBDA7F8}" srcOrd="0" destOrd="0" presId="urn:microsoft.com/office/officeart/2005/8/layout/pList2"/>
    <dgm:cxn modelId="{6C3E9FB9-7BC9-484E-B142-3AFA45E3F43D}" type="presOf" srcId="{2BF36C74-CCC1-4E4E-B7AF-493848497BCA}" destId="{BC972EAE-6E73-4ECB-B7B7-CEC55FD541BD}" srcOrd="0" destOrd="0" presId="urn:microsoft.com/office/officeart/2005/8/layout/pList2"/>
    <dgm:cxn modelId="{B909A3D2-4965-4995-8780-420A737B1552}" srcId="{2BF36C74-CCC1-4E4E-B7AF-493848497BCA}" destId="{43DFA9B6-85EA-40B9-A136-E05687C848FC}" srcOrd="1" destOrd="0" parTransId="{B0188240-C824-4714-AC50-EB81215B3EEA}" sibTransId="{FB4E666E-2B1B-408F-A9D3-8E087833C221}"/>
    <dgm:cxn modelId="{EA274AD9-7B44-4231-84CB-94F7BE87D01F}" type="presOf" srcId="{94030A16-DD7D-479A-B0C6-3D6CA78FEC87}" destId="{C896DB90-C112-4762-8B8D-AF943140A5DF}" srcOrd="0" destOrd="0" presId="urn:microsoft.com/office/officeart/2005/8/layout/pList2"/>
    <dgm:cxn modelId="{AA0831F7-7A1F-4EB4-8587-9BA38C046FA5}" srcId="{2BF36C74-CCC1-4E4E-B7AF-493848497BCA}" destId="{1D5AEC94-7A70-4258-8395-6A3DE894DCF3}" srcOrd="2" destOrd="0" parTransId="{BD3BCF32-7D74-4B6C-9AC7-FC58755C4DB9}" sibTransId="{41954295-1D90-47BB-9EBF-3244CD208FF5}"/>
    <dgm:cxn modelId="{CF01055F-3F8D-45C3-8DDA-7DA5338F5899}" type="presParOf" srcId="{BC972EAE-6E73-4ECB-B7B7-CEC55FD541BD}" destId="{016127A3-7098-492B-83BD-AFCE7D0A4381}" srcOrd="0" destOrd="0" presId="urn:microsoft.com/office/officeart/2005/8/layout/pList2"/>
    <dgm:cxn modelId="{89F8ED4D-80CA-4FDE-8769-6C577009D557}" type="presParOf" srcId="{BC972EAE-6E73-4ECB-B7B7-CEC55FD541BD}" destId="{B5046177-27A2-4251-A796-2A649A83C3A9}" srcOrd="1" destOrd="0" presId="urn:microsoft.com/office/officeart/2005/8/layout/pList2"/>
    <dgm:cxn modelId="{4347FE92-B558-4EAC-B49D-6B8CE56A54F3}" type="presParOf" srcId="{B5046177-27A2-4251-A796-2A649A83C3A9}" destId="{ACEE0C28-A752-4459-85FC-1A6D047E095A}" srcOrd="0" destOrd="0" presId="urn:microsoft.com/office/officeart/2005/8/layout/pList2"/>
    <dgm:cxn modelId="{70CADEE0-6207-465A-98F2-74D26BB027EC}" type="presParOf" srcId="{ACEE0C28-A752-4459-85FC-1A6D047E095A}" destId="{C896DB90-C112-4762-8B8D-AF943140A5DF}" srcOrd="0" destOrd="0" presId="urn:microsoft.com/office/officeart/2005/8/layout/pList2"/>
    <dgm:cxn modelId="{8CF0FF68-ACBE-4428-8407-4C6FA4609E83}" type="presParOf" srcId="{ACEE0C28-A752-4459-85FC-1A6D047E095A}" destId="{34E9F37F-FC27-4679-BCAE-D0CC6515053C}" srcOrd="1" destOrd="0" presId="urn:microsoft.com/office/officeart/2005/8/layout/pList2"/>
    <dgm:cxn modelId="{E5EC38E5-ECFE-4ABB-A773-3E4DDACE594D}" type="presParOf" srcId="{ACEE0C28-A752-4459-85FC-1A6D047E095A}" destId="{B4598BC7-1ECC-407E-A90B-E3B0FB0C97FF}" srcOrd="2" destOrd="0" presId="urn:microsoft.com/office/officeart/2005/8/layout/pList2"/>
    <dgm:cxn modelId="{F4528C20-6631-47B5-A490-F7BFB817B491}" type="presParOf" srcId="{B5046177-27A2-4251-A796-2A649A83C3A9}" destId="{22EDB012-6107-4D2E-99D0-F00F3BBDA7F8}" srcOrd="1" destOrd="0" presId="urn:microsoft.com/office/officeart/2005/8/layout/pList2"/>
    <dgm:cxn modelId="{BF19EF01-49EC-4DDD-A96C-F61354E7E101}" type="presParOf" srcId="{B5046177-27A2-4251-A796-2A649A83C3A9}" destId="{0CA7B8E5-7415-4EEF-B67C-33E6CCA9FB70}" srcOrd="2" destOrd="0" presId="urn:microsoft.com/office/officeart/2005/8/layout/pList2"/>
    <dgm:cxn modelId="{221CD38A-08A4-414F-800E-DB7E23067549}" type="presParOf" srcId="{0CA7B8E5-7415-4EEF-B67C-33E6CCA9FB70}" destId="{FE92BCB6-BD7D-43FA-9BDF-ED8BB9630815}" srcOrd="0" destOrd="0" presId="urn:microsoft.com/office/officeart/2005/8/layout/pList2"/>
    <dgm:cxn modelId="{4DA1ADD2-5580-4022-987E-68A79524F0D5}" type="presParOf" srcId="{0CA7B8E5-7415-4EEF-B67C-33E6CCA9FB70}" destId="{4E47EF24-9C35-4271-BC1F-C75324C15282}" srcOrd="1" destOrd="0" presId="urn:microsoft.com/office/officeart/2005/8/layout/pList2"/>
    <dgm:cxn modelId="{4E836506-DFDB-481C-8DBC-163C348BF014}" type="presParOf" srcId="{0CA7B8E5-7415-4EEF-B67C-33E6CCA9FB70}" destId="{36FD8719-DEAC-426E-B954-C03F24CDE9D4}" srcOrd="2" destOrd="0" presId="urn:microsoft.com/office/officeart/2005/8/layout/pList2"/>
    <dgm:cxn modelId="{3026B82B-3E32-4982-A863-7B21E9013A35}" type="presParOf" srcId="{B5046177-27A2-4251-A796-2A649A83C3A9}" destId="{06A5896D-31C6-4BDC-B1C6-94DCCE3B6782}" srcOrd="3" destOrd="0" presId="urn:microsoft.com/office/officeart/2005/8/layout/pList2"/>
    <dgm:cxn modelId="{A0AC1107-9E2D-4A88-853C-993BB700EC0B}" type="presParOf" srcId="{B5046177-27A2-4251-A796-2A649A83C3A9}" destId="{5CBDE7FC-5CDC-4C3E-B2C3-A06B4583AEDD}" srcOrd="4" destOrd="0" presId="urn:microsoft.com/office/officeart/2005/8/layout/pList2"/>
    <dgm:cxn modelId="{8321E2E2-9EFC-4764-8450-C5B5D0900423}" type="presParOf" srcId="{5CBDE7FC-5CDC-4C3E-B2C3-A06B4583AEDD}" destId="{C0FA27E9-1508-440E-B955-872AD320C46E}" srcOrd="0" destOrd="0" presId="urn:microsoft.com/office/officeart/2005/8/layout/pList2"/>
    <dgm:cxn modelId="{554B9D19-ECF9-4604-AE80-794CC7365ED5}" type="presParOf" srcId="{5CBDE7FC-5CDC-4C3E-B2C3-A06B4583AEDD}" destId="{FD81DA7F-57B7-4CA1-84C0-302316D58E70}" srcOrd="1" destOrd="0" presId="urn:microsoft.com/office/officeart/2005/8/layout/pList2"/>
    <dgm:cxn modelId="{DCA222E5-3640-4059-AD22-CC5E4C4BE6F0}" type="presParOf" srcId="{5CBDE7FC-5CDC-4C3E-B2C3-A06B4583AEDD}" destId="{A7CC73AE-810B-471C-B61D-C12DADC33100}"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D92D30-E6FE-4200-8E92-2152B8B6E6C9}" type="doc">
      <dgm:prSet loTypeId="urn:microsoft.com/office/officeart/2005/8/layout/pList2" loCatId="list" qsTypeId="urn:microsoft.com/office/officeart/2005/8/quickstyle/simple1" qsCatId="simple" csTypeId="urn:microsoft.com/office/officeart/2005/8/colors/accent1_2" csCatId="accent1" phldr="1"/>
      <dgm:spPr/>
    </dgm:pt>
    <dgm:pt modelId="{B12BC505-AC63-4222-8FCF-A292065283B2}">
      <dgm:prSet phldrT="[Texto]"/>
      <dgm:spPr/>
      <dgm:t>
        <a:bodyPr/>
        <a:lstStyle/>
        <a:p>
          <a:r>
            <a:rPr lang="es-MX" b="0" i="0" dirty="0">
              <a:effectLst/>
              <a:latin typeface="Arial" panose="020B0604020202020204" pitchFamily="34" charset="0"/>
            </a:rPr>
            <a:t>Inmunidad</a:t>
          </a:r>
        </a:p>
        <a:p>
          <a:r>
            <a:rPr lang="es-MX" b="0" i="0" dirty="0">
              <a:effectLst/>
              <a:latin typeface="Arial" panose="020B0604020202020204" pitchFamily="34" charset="0"/>
            </a:rPr>
            <a:t>Se refiere a la observación muy antigua de que los individuos que han sufrido ciertas enfermedades </a:t>
          </a:r>
          <a:r>
            <a:rPr lang="es-MX" b="0" i="0" dirty="0" err="1">
              <a:effectLst/>
              <a:latin typeface="Arial" panose="020B0604020202020204" pitchFamily="34" charset="0"/>
            </a:rPr>
            <a:t>infeccio-sas</a:t>
          </a:r>
          <a:r>
            <a:rPr lang="es-MX" b="0" i="0" dirty="0">
              <a:effectLst/>
              <a:latin typeface="Arial" panose="020B0604020202020204" pitchFamily="34" charset="0"/>
            </a:rPr>
            <a:t> están exentos de volver a padecerlas9. La inmunidad es el conjunto de factores humorales y celulares que protegen al organismo frente a la agresión por agentes infecciosos. Se obtiene mediante la respuesta inmune producida por el sistema inmunológico, el cual distingue entre lo propio y lo ajeno para eliminar lo ajeno</a:t>
          </a:r>
          <a:endParaRPr lang="es-MX" dirty="0"/>
        </a:p>
      </dgm:t>
    </dgm:pt>
    <dgm:pt modelId="{44CC0C94-18EB-4EF8-8DFA-9CC12D1D4137}" type="parTrans" cxnId="{4BE0CDB0-B8E0-4DFE-BB70-F597CAB9099E}">
      <dgm:prSet/>
      <dgm:spPr/>
      <dgm:t>
        <a:bodyPr/>
        <a:lstStyle/>
        <a:p>
          <a:endParaRPr lang="es-MX"/>
        </a:p>
      </dgm:t>
    </dgm:pt>
    <dgm:pt modelId="{F0F95CCB-7DD0-4030-8DA6-5D84854D52B5}" type="sibTrans" cxnId="{4BE0CDB0-B8E0-4DFE-BB70-F597CAB9099E}">
      <dgm:prSet/>
      <dgm:spPr/>
      <dgm:t>
        <a:bodyPr/>
        <a:lstStyle/>
        <a:p>
          <a:endParaRPr lang="es-MX"/>
        </a:p>
      </dgm:t>
    </dgm:pt>
    <dgm:pt modelId="{AE785D91-69B5-4689-A478-3B1C90B52C31}">
      <dgm:prSet phldrT="[Texto]"/>
      <dgm:spPr/>
      <dgm:t>
        <a:bodyPr/>
        <a:lstStyle/>
        <a:p>
          <a:r>
            <a:rPr lang="es-MX" b="0" i="0" dirty="0">
              <a:effectLst/>
              <a:latin typeface="Arial" panose="020B0604020202020204" pitchFamily="34" charset="0"/>
            </a:rPr>
            <a:t>La inmunidad depende de la respuesta inmune que genere el sistema inmunológico, y puede ser : innata (denominada también inespecífica o natural) o </a:t>
          </a:r>
          <a:r>
            <a:rPr lang="es-MX" b="0" i="0" dirty="0" err="1">
              <a:effectLst/>
              <a:latin typeface="Arial" panose="020B0604020202020204" pitchFamily="34" charset="0"/>
            </a:rPr>
            <a:t>adap-tativa</a:t>
          </a:r>
          <a:r>
            <a:rPr lang="es-MX" b="0" i="0" dirty="0">
              <a:effectLst/>
              <a:latin typeface="Arial" panose="020B0604020202020204" pitchFamily="34" charset="0"/>
            </a:rPr>
            <a:t> (específica o adquirida). Esta última, a su vez, se desencadena por una inmunidad humoral y celular obtenida de manera natural o artificial y cada una de ellas es pasiva o activa, según la forma como se adquieren los anticuerpos.</a:t>
          </a:r>
          <a:endParaRPr lang="es-MX" dirty="0"/>
        </a:p>
      </dgm:t>
    </dgm:pt>
    <dgm:pt modelId="{0D446ABA-45F6-41E9-8A25-8F5887491C81}" type="parTrans" cxnId="{A0133EB1-E166-4251-BA28-7354713DFEC0}">
      <dgm:prSet/>
      <dgm:spPr/>
      <dgm:t>
        <a:bodyPr/>
        <a:lstStyle/>
        <a:p>
          <a:endParaRPr lang="es-MX"/>
        </a:p>
      </dgm:t>
    </dgm:pt>
    <dgm:pt modelId="{2E616650-A1C5-4C77-9A15-B2DEBA2BDFBE}" type="sibTrans" cxnId="{A0133EB1-E166-4251-BA28-7354713DFEC0}">
      <dgm:prSet/>
      <dgm:spPr/>
      <dgm:t>
        <a:bodyPr/>
        <a:lstStyle/>
        <a:p>
          <a:endParaRPr lang="es-MX"/>
        </a:p>
      </dgm:t>
    </dgm:pt>
    <dgm:pt modelId="{D49D13A5-FAB0-4DAF-B3CA-D64B7B0C8250}">
      <dgm:prSet phldrT="[Texto]"/>
      <dgm:spPr/>
      <dgm:t>
        <a:bodyPr/>
        <a:lstStyle/>
        <a:p>
          <a:r>
            <a:rPr lang="es-MX" b="0" i="0" dirty="0">
              <a:effectLst/>
              <a:latin typeface="Arial" panose="020B0604020202020204" pitchFamily="34" charset="0"/>
            </a:rPr>
            <a:t>Inmunización</a:t>
          </a:r>
          <a:br>
            <a:rPr lang="es-MX" b="0" i="0" dirty="0">
              <a:effectLst/>
              <a:latin typeface="Arial" panose="020B0604020202020204" pitchFamily="34" charset="0"/>
            </a:rPr>
          </a:br>
          <a:r>
            <a:rPr lang="es-MX" b="0" i="0" dirty="0">
              <a:effectLst/>
              <a:latin typeface="Arial" panose="020B0604020202020204" pitchFamily="34" charset="0"/>
            </a:rPr>
            <a:t>Es la acción de conferir o ganar inmunidad activa o pasiva</a:t>
          </a:r>
          <a:endParaRPr lang="es-MX" dirty="0"/>
        </a:p>
      </dgm:t>
    </dgm:pt>
    <dgm:pt modelId="{387C416E-AB50-4783-B754-E14D2756148D}" type="parTrans" cxnId="{E05D5C64-FEC6-471C-B96E-987D7AC7BB6B}">
      <dgm:prSet/>
      <dgm:spPr/>
      <dgm:t>
        <a:bodyPr/>
        <a:lstStyle/>
        <a:p>
          <a:endParaRPr lang="es-MX"/>
        </a:p>
      </dgm:t>
    </dgm:pt>
    <dgm:pt modelId="{84C7FC70-C68D-4CA0-A50C-EF5EFF03BE7A}" type="sibTrans" cxnId="{E05D5C64-FEC6-471C-B96E-987D7AC7BB6B}">
      <dgm:prSet/>
      <dgm:spPr/>
      <dgm:t>
        <a:bodyPr/>
        <a:lstStyle/>
        <a:p>
          <a:endParaRPr lang="es-MX"/>
        </a:p>
      </dgm:t>
    </dgm:pt>
    <dgm:pt modelId="{ACECBBFC-3F8C-4D27-91AC-635639649FF0}" type="pres">
      <dgm:prSet presAssocID="{6CD92D30-E6FE-4200-8E92-2152B8B6E6C9}" presName="Name0" presStyleCnt="0">
        <dgm:presLayoutVars>
          <dgm:dir/>
          <dgm:resizeHandles val="exact"/>
        </dgm:presLayoutVars>
      </dgm:prSet>
      <dgm:spPr/>
    </dgm:pt>
    <dgm:pt modelId="{2F96F7C7-17CA-45F0-86FE-F0380E33C964}" type="pres">
      <dgm:prSet presAssocID="{6CD92D30-E6FE-4200-8E92-2152B8B6E6C9}" presName="bkgdShp" presStyleLbl="alignAccFollowNode1" presStyleIdx="0" presStyleCnt="1"/>
      <dgm:spPr/>
    </dgm:pt>
    <dgm:pt modelId="{B0E2F1E3-468F-481A-9BE3-EFF2F89CF3A4}" type="pres">
      <dgm:prSet presAssocID="{6CD92D30-E6FE-4200-8E92-2152B8B6E6C9}" presName="linComp" presStyleCnt="0"/>
      <dgm:spPr/>
    </dgm:pt>
    <dgm:pt modelId="{F161136B-AE2C-4B27-AA48-EFF6824E78EF}" type="pres">
      <dgm:prSet presAssocID="{B12BC505-AC63-4222-8FCF-A292065283B2}" presName="compNode" presStyleCnt="0"/>
      <dgm:spPr/>
    </dgm:pt>
    <dgm:pt modelId="{E83BF128-09AA-4992-862D-52A5CB4BE5F5}" type="pres">
      <dgm:prSet presAssocID="{B12BC505-AC63-4222-8FCF-A292065283B2}" presName="node" presStyleLbl="node1" presStyleIdx="0" presStyleCnt="3">
        <dgm:presLayoutVars>
          <dgm:bulletEnabled val="1"/>
        </dgm:presLayoutVars>
      </dgm:prSet>
      <dgm:spPr/>
    </dgm:pt>
    <dgm:pt modelId="{E1FD732E-4912-4D05-BD70-E793206ADC7C}" type="pres">
      <dgm:prSet presAssocID="{B12BC505-AC63-4222-8FCF-A292065283B2}" presName="invisiNode" presStyleLbl="node1" presStyleIdx="0" presStyleCnt="3"/>
      <dgm:spPr/>
    </dgm:pt>
    <dgm:pt modelId="{FAAE1CCD-BFCE-4536-AE0A-76768ADA03DA}" type="pres">
      <dgm:prSet presAssocID="{B12BC505-AC63-4222-8FCF-A292065283B2}" presName="imagNode" presStyleLbl="fgImgPlace1" presStyleIdx="0" presStyleCnt="3" custLinFactNeighborX="-945" custLinFactNeighborY="-631"/>
      <dgm:spPr>
        <a:blipFill rotWithShape="1">
          <a:blip xmlns:r="http://schemas.openxmlformats.org/officeDocument/2006/relationships" r:embed="rId1"/>
          <a:srcRect/>
          <a:stretch>
            <a:fillRect l="-26000" r="-26000"/>
          </a:stretch>
        </a:blipFill>
      </dgm:spPr>
    </dgm:pt>
    <dgm:pt modelId="{EE57D37B-4FCE-4160-AE40-12D2E9BD9378}" type="pres">
      <dgm:prSet presAssocID="{F0F95CCB-7DD0-4030-8DA6-5D84854D52B5}" presName="sibTrans" presStyleLbl="sibTrans2D1" presStyleIdx="0" presStyleCnt="0"/>
      <dgm:spPr/>
    </dgm:pt>
    <dgm:pt modelId="{6EC216DD-E59D-4636-B459-8E2A85C64BD0}" type="pres">
      <dgm:prSet presAssocID="{AE785D91-69B5-4689-A478-3B1C90B52C31}" presName="compNode" presStyleCnt="0"/>
      <dgm:spPr/>
    </dgm:pt>
    <dgm:pt modelId="{CFB0C75F-325F-40C2-B01F-057C038A37A1}" type="pres">
      <dgm:prSet presAssocID="{AE785D91-69B5-4689-A478-3B1C90B52C31}" presName="node" presStyleLbl="node1" presStyleIdx="1" presStyleCnt="3">
        <dgm:presLayoutVars>
          <dgm:bulletEnabled val="1"/>
        </dgm:presLayoutVars>
      </dgm:prSet>
      <dgm:spPr/>
    </dgm:pt>
    <dgm:pt modelId="{64A70BB0-8BAC-40DB-8D2F-85D04E5D2ACF}" type="pres">
      <dgm:prSet presAssocID="{AE785D91-69B5-4689-A478-3B1C90B52C31}" presName="invisiNode" presStyleLbl="node1" presStyleIdx="1" presStyleCnt="3"/>
      <dgm:spPr/>
    </dgm:pt>
    <dgm:pt modelId="{5FF78CF0-0510-4935-BC38-34415420CEFB}" type="pres">
      <dgm:prSet presAssocID="{AE785D91-69B5-4689-A478-3B1C90B52C31}" presName="imagNode" presStyleLbl="fgImgPlace1" presStyleIdx="1" presStyleCnt="3" custScaleX="93728" custScaleY="94951" custLinFactNeighborX="1326" custLinFactNeighborY="-605"/>
      <dgm:spPr>
        <a:blipFill rotWithShape="1">
          <a:blip xmlns:r="http://schemas.openxmlformats.org/officeDocument/2006/relationships" r:embed="rId2"/>
          <a:srcRect/>
          <a:stretch>
            <a:fillRect l="-5000" r="-5000"/>
          </a:stretch>
        </a:blipFill>
      </dgm:spPr>
    </dgm:pt>
    <dgm:pt modelId="{CD884897-A408-4666-9E37-7C9158518BE8}" type="pres">
      <dgm:prSet presAssocID="{2E616650-A1C5-4C77-9A15-B2DEBA2BDFBE}" presName="sibTrans" presStyleLbl="sibTrans2D1" presStyleIdx="0" presStyleCnt="0"/>
      <dgm:spPr/>
    </dgm:pt>
    <dgm:pt modelId="{1ECF189D-6DE9-4060-99B6-FE23F9644E67}" type="pres">
      <dgm:prSet presAssocID="{D49D13A5-FAB0-4DAF-B3CA-D64B7B0C8250}" presName="compNode" presStyleCnt="0"/>
      <dgm:spPr/>
    </dgm:pt>
    <dgm:pt modelId="{EE9E03AB-F46C-4CF6-A490-81389F95ACD5}" type="pres">
      <dgm:prSet presAssocID="{D49D13A5-FAB0-4DAF-B3CA-D64B7B0C8250}" presName="node" presStyleLbl="node1" presStyleIdx="2" presStyleCnt="3">
        <dgm:presLayoutVars>
          <dgm:bulletEnabled val="1"/>
        </dgm:presLayoutVars>
      </dgm:prSet>
      <dgm:spPr/>
    </dgm:pt>
    <dgm:pt modelId="{B9AEE97E-A6AC-40DC-95BB-1D55C6704D11}" type="pres">
      <dgm:prSet presAssocID="{D49D13A5-FAB0-4DAF-B3CA-D64B7B0C8250}" presName="invisiNode" presStyleLbl="node1" presStyleIdx="2" presStyleCnt="3"/>
      <dgm:spPr/>
    </dgm:pt>
    <dgm:pt modelId="{C546A7A4-5A99-46D9-8B10-987E7C62F282}" type="pres">
      <dgm:prSet presAssocID="{D49D13A5-FAB0-4DAF-B3CA-D64B7B0C8250}" presName="imagNode" presStyleLbl="fgImgPlace1" presStyleIdx="2" presStyleCnt="3"/>
      <dgm:spPr>
        <a:blipFill rotWithShape="1">
          <a:blip xmlns:r="http://schemas.openxmlformats.org/officeDocument/2006/relationships" r:embed="rId3"/>
          <a:srcRect/>
          <a:stretch>
            <a:fillRect t="-1000" b="-1000"/>
          </a:stretch>
        </a:blipFill>
      </dgm:spPr>
    </dgm:pt>
  </dgm:ptLst>
  <dgm:cxnLst>
    <dgm:cxn modelId="{816C0806-998E-4A18-A863-99A6F42B0652}" type="presOf" srcId="{D49D13A5-FAB0-4DAF-B3CA-D64B7B0C8250}" destId="{EE9E03AB-F46C-4CF6-A490-81389F95ACD5}" srcOrd="0" destOrd="0" presId="urn:microsoft.com/office/officeart/2005/8/layout/pList2"/>
    <dgm:cxn modelId="{E05D5C64-FEC6-471C-B96E-987D7AC7BB6B}" srcId="{6CD92D30-E6FE-4200-8E92-2152B8B6E6C9}" destId="{D49D13A5-FAB0-4DAF-B3CA-D64B7B0C8250}" srcOrd="2" destOrd="0" parTransId="{387C416E-AB50-4783-B754-E14D2756148D}" sibTransId="{84C7FC70-C68D-4CA0-A50C-EF5EFF03BE7A}"/>
    <dgm:cxn modelId="{52707445-FBD6-4B6B-9631-6765993F0A84}" type="presOf" srcId="{AE785D91-69B5-4689-A478-3B1C90B52C31}" destId="{CFB0C75F-325F-40C2-B01F-057C038A37A1}" srcOrd="0" destOrd="0" presId="urn:microsoft.com/office/officeart/2005/8/layout/pList2"/>
    <dgm:cxn modelId="{0C4C9C49-5861-4F61-8CAF-506B90679A8F}" type="presOf" srcId="{F0F95CCB-7DD0-4030-8DA6-5D84854D52B5}" destId="{EE57D37B-4FCE-4160-AE40-12D2E9BD9378}" srcOrd="0" destOrd="0" presId="urn:microsoft.com/office/officeart/2005/8/layout/pList2"/>
    <dgm:cxn modelId="{45F9E69E-1EDC-4E00-AABF-F7F46CCAAD58}" type="presOf" srcId="{B12BC505-AC63-4222-8FCF-A292065283B2}" destId="{E83BF128-09AA-4992-862D-52A5CB4BE5F5}" srcOrd="0" destOrd="0" presId="urn:microsoft.com/office/officeart/2005/8/layout/pList2"/>
    <dgm:cxn modelId="{4BE0CDB0-B8E0-4DFE-BB70-F597CAB9099E}" srcId="{6CD92D30-E6FE-4200-8E92-2152B8B6E6C9}" destId="{B12BC505-AC63-4222-8FCF-A292065283B2}" srcOrd="0" destOrd="0" parTransId="{44CC0C94-18EB-4EF8-8DFA-9CC12D1D4137}" sibTransId="{F0F95CCB-7DD0-4030-8DA6-5D84854D52B5}"/>
    <dgm:cxn modelId="{A0133EB1-E166-4251-BA28-7354713DFEC0}" srcId="{6CD92D30-E6FE-4200-8E92-2152B8B6E6C9}" destId="{AE785D91-69B5-4689-A478-3B1C90B52C31}" srcOrd="1" destOrd="0" parTransId="{0D446ABA-45F6-41E9-8A25-8F5887491C81}" sibTransId="{2E616650-A1C5-4C77-9A15-B2DEBA2BDFBE}"/>
    <dgm:cxn modelId="{CF6B04E8-427A-450A-ADCF-D9F7FE4590A0}" type="presOf" srcId="{2E616650-A1C5-4C77-9A15-B2DEBA2BDFBE}" destId="{CD884897-A408-4666-9E37-7C9158518BE8}" srcOrd="0" destOrd="0" presId="urn:microsoft.com/office/officeart/2005/8/layout/pList2"/>
    <dgm:cxn modelId="{AF3A82FD-EF90-4074-B818-30103B01B946}" type="presOf" srcId="{6CD92D30-E6FE-4200-8E92-2152B8B6E6C9}" destId="{ACECBBFC-3F8C-4D27-91AC-635639649FF0}" srcOrd="0" destOrd="0" presId="urn:microsoft.com/office/officeart/2005/8/layout/pList2"/>
    <dgm:cxn modelId="{095E138A-C46D-4656-B2C5-250E87303DEA}" type="presParOf" srcId="{ACECBBFC-3F8C-4D27-91AC-635639649FF0}" destId="{2F96F7C7-17CA-45F0-86FE-F0380E33C964}" srcOrd="0" destOrd="0" presId="urn:microsoft.com/office/officeart/2005/8/layout/pList2"/>
    <dgm:cxn modelId="{0B7D03F1-2793-4EF7-9910-FFB52A946391}" type="presParOf" srcId="{ACECBBFC-3F8C-4D27-91AC-635639649FF0}" destId="{B0E2F1E3-468F-481A-9BE3-EFF2F89CF3A4}" srcOrd="1" destOrd="0" presId="urn:microsoft.com/office/officeart/2005/8/layout/pList2"/>
    <dgm:cxn modelId="{BE0CB550-136A-4F7D-9368-F3AC0574EE13}" type="presParOf" srcId="{B0E2F1E3-468F-481A-9BE3-EFF2F89CF3A4}" destId="{F161136B-AE2C-4B27-AA48-EFF6824E78EF}" srcOrd="0" destOrd="0" presId="urn:microsoft.com/office/officeart/2005/8/layout/pList2"/>
    <dgm:cxn modelId="{7BF52DE8-F08A-4069-9D2B-CC082670F3F6}" type="presParOf" srcId="{F161136B-AE2C-4B27-AA48-EFF6824E78EF}" destId="{E83BF128-09AA-4992-862D-52A5CB4BE5F5}" srcOrd="0" destOrd="0" presId="urn:microsoft.com/office/officeart/2005/8/layout/pList2"/>
    <dgm:cxn modelId="{3C47F043-6ACA-4938-94DD-FEE72738BD43}" type="presParOf" srcId="{F161136B-AE2C-4B27-AA48-EFF6824E78EF}" destId="{E1FD732E-4912-4D05-BD70-E793206ADC7C}" srcOrd="1" destOrd="0" presId="urn:microsoft.com/office/officeart/2005/8/layout/pList2"/>
    <dgm:cxn modelId="{8F1389EA-C9F2-46B9-AD92-594300B6535B}" type="presParOf" srcId="{F161136B-AE2C-4B27-AA48-EFF6824E78EF}" destId="{FAAE1CCD-BFCE-4536-AE0A-76768ADA03DA}" srcOrd="2" destOrd="0" presId="urn:microsoft.com/office/officeart/2005/8/layout/pList2"/>
    <dgm:cxn modelId="{DCDF8801-4CE9-4899-8A7B-D836FA86AB58}" type="presParOf" srcId="{B0E2F1E3-468F-481A-9BE3-EFF2F89CF3A4}" destId="{EE57D37B-4FCE-4160-AE40-12D2E9BD9378}" srcOrd="1" destOrd="0" presId="urn:microsoft.com/office/officeart/2005/8/layout/pList2"/>
    <dgm:cxn modelId="{B5FA8160-E67A-4C3E-8F3E-7A509164E96A}" type="presParOf" srcId="{B0E2F1E3-468F-481A-9BE3-EFF2F89CF3A4}" destId="{6EC216DD-E59D-4636-B459-8E2A85C64BD0}" srcOrd="2" destOrd="0" presId="urn:microsoft.com/office/officeart/2005/8/layout/pList2"/>
    <dgm:cxn modelId="{455D6009-5C9C-41D7-892C-6D22FA1E4510}" type="presParOf" srcId="{6EC216DD-E59D-4636-B459-8E2A85C64BD0}" destId="{CFB0C75F-325F-40C2-B01F-057C038A37A1}" srcOrd="0" destOrd="0" presId="urn:microsoft.com/office/officeart/2005/8/layout/pList2"/>
    <dgm:cxn modelId="{2DBC828E-1807-4CAC-8DAE-66E1C585049D}" type="presParOf" srcId="{6EC216DD-E59D-4636-B459-8E2A85C64BD0}" destId="{64A70BB0-8BAC-40DB-8D2F-85D04E5D2ACF}" srcOrd="1" destOrd="0" presId="urn:microsoft.com/office/officeart/2005/8/layout/pList2"/>
    <dgm:cxn modelId="{9024284C-6555-4D5A-B1E6-01F3A2BB9049}" type="presParOf" srcId="{6EC216DD-E59D-4636-B459-8E2A85C64BD0}" destId="{5FF78CF0-0510-4935-BC38-34415420CEFB}" srcOrd="2" destOrd="0" presId="urn:microsoft.com/office/officeart/2005/8/layout/pList2"/>
    <dgm:cxn modelId="{E5B1AD8F-299D-4FEE-986A-C97C896A0B0A}" type="presParOf" srcId="{B0E2F1E3-468F-481A-9BE3-EFF2F89CF3A4}" destId="{CD884897-A408-4666-9E37-7C9158518BE8}" srcOrd="3" destOrd="0" presId="urn:microsoft.com/office/officeart/2005/8/layout/pList2"/>
    <dgm:cxn modelId="{4BDDC005-4ABC-45B0-9F9A-4A8EF56FBE79}" type="presParOf" srcId="{B0E2F1E3-468F-481A-9BE3-EFF2F89CF3A4}" destId="{1ECF189D-6DE9-4060-99B6-FE23F9644E67}" srcOrd="4" destOrd="0" presId="urn:microsoft.com/office/officeart/2005/8/layout/pList2"/>
    <dgm:cxn modelId="{CDA8F27C-7C9C-43F3-A9E3-1703B69239EA}" type="presParOf" srcId="{1ECF189D-6DE9-4060-99B6-FE23F9644E67}" destId="{EE9E03AB-F46C-4CF6-A490-81389F95ACD5}" srcOrd="0" destOrd="0" presId="urn:microsoft.com/office/officeart/2005/8/layout/pList2"/>
    <dgm:cxn modelId="{3B01DF8F-3DFC-4AD6-A86A-66409BA36B63}" type="presParOf" srcId="{1ECF189D-6DE9-4060-99B6-FE23F9644E67}" destId="{B9AEE97E-A6AC-40DC-95BB-1D55C6704D11}" srcOrd="1" destOrd="0" presId="urn:microsoft.com/office/officeart/2005/8/layout/pList2"/>
    <dgm:cxn modelId="{5E620545-9A37-4E99-B183-A30E08C8B67F}" type="presParOf" srcId="{1ECF189D-6DE9-4060-99B6-FE23F9644E67}" destId="{C546A7A4-5A99-46D9-8B10-987E7C62F282}"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D92D30-E6FE-4200-8E92-2152B8B6E6C9}" type="doc">
      <dgm:prSet loTypeId="urn:microsoft.com/office/officeart/2005/8/layout/pList2" loCatId="list" qsTypeId="urn:microsoft.com/office/officeart/2005/8/quickstyle/simple1" qsCatId="simple" csTypeId="urn:microsoft.com/office/officeart/2005/8/colors/accent1_2" csCatId="accent1" phldr="1"/>
      <dgm:spPr/>
    </dgm:pt>
    <dgm:pt modelId="{B12BC505-AC63-4222-8FCF-A292065283B2}">
      <dgm:prSet phldrT="[Texto]"/>
      <dgm:spPr/>
      <dgm:t>
        <a:bodyPr/>
        <a:lstStyle/>
        <a:p>
          <a:r>
            <a:rPr lang="es-MX" b="0" i="0" dirty="0">
              <a:effectLst/>
              <a:latin typeface="Arial" panose="020B0604020202020204" pitchFamily="34" charset="0"/>
            </a:rPr>
            <a:t>Inmunogenicidad</a:t>
          </a:r>
          <a:br>
            <a:rPr lang="es-MX" b="0" i="0" dirty="0">
              <a:effectLst/>
              <a:latin typeface="Arial" panose="020B0604020202020204" pitchFamily="34" charset="0"/>
            </a:rPr>
          </a:br>
          <a:r>
            <a:rPr lang="es-MX" b="0" i="0" dirty="0">
              <a:effectLst/>
              <a:latin typeface="Arial" panose="020B0604020202020204" pitchFamily="34" charset="0"/>
            </a:rPr>
            <a:t>Es la capacidad de producir el tipo apropiado de res-puesta inmunitaria (humoral, celular o ambas),</a:t>
          </a:r>
          <a:endParaRPr lang="es-MX" dirty="0"/>
        </a:p>
      </dgm:t>
    </dgm:pt>
    <dgm:pt modelId="{44CC0C94-18EB-4EF8-8DFA-9CC12D1D4137}" type="parTrans" cxnId="{4BE0CDB0-B8E0-4DFE-BB70-F597CAB9099E}">
      <dgm:prSet/>
      <dgm:spPr/>
      <dgm:t>
        <a:bodyPr/>
        <a:lstStyle/>
        <a:p>
          <a:endParaRPr lang="es-MX"/>
        </a:p>
      </dgm:t>
    </dgm:pt>
    <dgm:pt modelId="{F0F95CCB-7DD0-4030-8DA6-5D84854D52B5}" type="sibTrans" cxnId="{4BE0CDB0-B8E0-4DFE-BB70-F597CAB9099E}">
      <dgm:prSet/>
      <dgm:spPr/>
      <dgm:t>
        <a:bodyPr/>
        <a:lstStyle/>
        <a:p>
          <a:endParaRPr lang="es-MX"/>
        </a:p>
      </dgm:t>
    </dgm:pt>
    <dgm:pt modelId="{C7E74C39-E99F-40E9-9901-E451C5A5C932}">
      <dgm:prSet/>
      <dgm:spPr/>
      <dgm:t>
        <a:bodyPr/>
        <a:lstStyle/>
        <a:p>
          <a:r>
            <a:rPr lang="es-MX" b="0" i="0">
              <a:effectLst/>
              <a:latin typeface="Arial" panose="020B0604020202020204" pitchFamily="34" charset="0"/>
            </a:rPr>
            <a:t>Eficacia</a:t>
          </a:r>
          <a:br>
            <a:rPr lang="es-MX" b="0" i="0">
              <a:effectLst/>
              <a:latin typeface="Arial" panose="020B0604020202020204" pitchFamily="34" charset="0"/>
            </a:rPr>
          </a:br>
          <a:r>
            <a:rPr lang="es-MX" b="0" i="0">
              <a:effectLst/>
              <a:latin typeface="Arial" panose="020B0604020202020204" pitchFamily="34" charset="0"/>
            </a:rPr>
            <a:t>Es el porcentaje de individuos que se benefician de la vacuna aplicada en condiciones ideales. La eficacia se obtiene a través de estudios prospectivos, aleato-rizados, doble ciego y controlado. La eficacia de una vacuna está en función de su inmunogenicidad24</a:t>
          </a:r>
          <a:endParaRPr lang="es-MX" dirty="0"/>
        </a:p>
      </dgm:t>
    </dgm:pt>
    <dgm:pt modelId="{E183899E-201D-4D59-86CD-3DB1C09EEEE9}" type="parTrans" cxnId="{6CCB8347-6F63-4B57-8224-2EA07F30801A}">
      <dgm:prSet/>
      <dgm:spPr/>
      <dgm:t>
        <a:bodyPr/>
        <a:lstStyle/>
        <a:p>
          <a:endParaRPr lang="es-MX"/>
        </a:p>
      </dgm:t>
    </dgm:pt>
    <dgm:pt modelId="{83956180-3112-4F8C-9867-3A5B39F4AFE5}" type="sibTrans" cxnId="{6CCB8347-6F63-4B57-8224-2EA07F30801A}">
      <dgm:prSet/>
      <dgm:spPr/>
      <dgm:t>
        <a:bodyPr/>
        <a:lstStyle/>
        <a:p>
          <a:endParaRPr lang="es-MX"/>
        </a:p>
      </dgm:t>
    </dgm:pt>
    <dgm:pt modelId="{EE824A86-3B0E-4A1E-9D49-D9932F1F3E08}">
      <dgm:prSet/>
      <dgm:spPr/>
      <dgm:t>
        <a:bodyPr/>
        <a:lstStyle/>
        <a:p>
          <a:r>
            <a:rPr lang="es-MX" b="0" i="0">
              <a:effectLst/>
              <a:latin typeface="Arial" panose="020B0604020202020204" pitchFamily="34" charset="0"/>
            </a:rPr>
            <a:t>Efectividad</a:t>
          </a:r>
          <a:br>
            <a:rPr lang="es-MX" b="0" i="0">
              <a:effectLst/>
              <a:latin typeface="Arial" panose="020B0604020202020204" pitchFamily="34" charset="0"/>
            </a:rPr>
          </a:br>
          <a:r>
            <a:rPr lang="es-MX" b="0" i="0">
              <a:effectLst/>
              <a:latin typeface="Arial" panose="020B0604020202020204" pitchFamily="34" charset="0"/>
            </a:rPr>
            <a:t>Se considera efectividad de una vacuna a los resultados o beneficios de salud proporcionados por un programa de vacunación en la población objeto, cuando las vacunas son administradas en las condiciones reales o habituales de la práctica diaria asistencial</a:t>
          </a:r>
          <a:endParaRPr lang="es-MX" dirty="0"/>
        </a:p>
      </dgm:t>
    </dgm:pt>
    <dgm:pt modelId="{6B2E6431-7077-4F5E-9F4F-D5E8D5AC723D}" type="parTrans" cxnId="{27A297DA-CEB6-49AC-BC53-680ADCFCAD33}">
      <dgm:prSet/>
      <dgm:spPr/>
      <dgm:t>
        <a:bodyPr/>
        <a:lstStyle/>
        <a:p>
          <a:endParaRPr lang="es-MX"/>
        </a:p>
      </dgm:t>
    </dgm:pt>
    <dgm:pt modelId="{2E685AB6-781A-4803-867F-4CC95AFAD72E}" type="sibTrans" cxnId="{27A297DA-CEB6-49AC-BC53-680ADCFCAD33}">
      <dgm:prSet/>
      <dgm:spPr/>
      <dgm:t>
        <a:bodyPr/>
        <a:lstStyle/>
        <a:p>
          <a:endParaRPr lang="es-MX"/>
        </a:p>
      </dgm:t>
    </dgm:pt>
    <dgm:pt modelId="{ACECBBFC-3F8C-4D27-91AC-635639649FF0}" type="pres">
      <dgm:prSet presAssocID="{6CD92D30-E6FE-4200-8E92-2152B8B6E6C9}" presName="Name0" presStyleCnt="0">
        <dgm:presLayoutVars>
          <dgm:dir/>
          <dgm:resizeHandles val="exact"/>
        </dgm:presLayoutVars>
      </dgm:prSet>
      <dgm:spPr/>
    </dgm:pt>
    <dgm:pt modelId="{2F96F7C7-17CA-45F0-86FE-F0380E33C964}" type="pres">
      <dgm:prSet presAssocID="{6CD92D30-E6FE-4200-8E92-2152B8B6E6C9}" presName="bkgdShp" presStyleLbl="alignAccFollowNode1" presStyleIdx="0" presStyleCnt="1"/>
      <dgm:spPr/>
    </dgm:pt>
    <dgm:pt modelId="{B0E2F1E3-468F-481A-9BE3-EFF2F89CF3A4}" type="pres">
      <dgm:prSet presAssocID="{6CD92D30-E6FE-4200-8E92-2152B8B6E6C9}" presName="linComp" presStyleCnt="0"/>
      <dgm:spPr/>
    </dgm:pt>
    <dgm:pt modelId="{F161136B-AE2C-4B27-AA48-EFF6824E78EF}" type="pres">
      <dgm:prSet presAssocID="{B12BC505-AC63-4222-8FCF-A292065283B2}" presName="compNode" presStyleCnt="0"/>
      <dgm:spPr/>
    </dgm:pt>
    <dgm:pt modelId="{E83BF128-09AA-4992-862D-52A5CB4BE5F5}" type="pres">
      <dgm:prSet presAssocID="{B12BC505-AC63-4222-8FCF-A292065283B2}" presName="node" presStyleLbl="node1" presStyleIdx="0" presStyleCnt="3">
        <dgm:presLayoutVars>
          <dgm:bulletEnabled val="1"/>
        </dgm:presLayoutVars>
      </dgm:prSet>
      <dgm:spPr/>
    </dgm:pt>
    <dgm:pt modelId="{E1FD732E-4912-4D05-BD70-E793206ADC7C}" type="pres">
      <dgm:prSet presAssocID="{B12BC505-AC63-4222-8FCF-A292065283B2}" presName="invisiNode" presStyleLbl="node1" presStyleIdx="0" presStyleCnt="3"/>
      <dgm:spPr/>
    </dgm:pt>
    <dgm:pt modelId="{FAAE1CCD-BFCE-4536-AE0A-76768ADA03DA}" type="pres">
      <dgm:prSet presAssocID="{B12BC505-AC63-4222-8FCF-A292065283B2}" presName="imagNode" presStyleLbl="fgImgPlace1" presStyleIdx="0" presStyleCnt="3" custLinFactNeighborX="-945" custLinFactNeighborY="-631"/>
      <dgm:spPr>
        <a:blipFill rotWithShape="1">
          <a:blip xmlns:r="http://schemas.openxmlformats.org/officeDocument/2006/relationships" r:embed="rId1"/>
          <a:srcRect/>
          <a:stretch>
            <a:fillRect l="-2000" r="-2000"/>
          </a:stretch>
        </a:blipFill>
      </dgm:spPr>
    </dgm:pt>
    <dgm:pt modelId="{EE57D37B-4FCE-4160-AE40-12D2E9BD9378}" type="pres">
      <dgm:prSet presAssocID="{F0F95CCB-7DD0-4030-8DA6-5D84854D52B5}" presName="sibTrans" presStyleLbl="sibTrans2D1" presStyleIdx="0" presStyleCnt="0"/>
      <dgm:spPr/>
    </dgm:pt>
    <dgm:pt modelId="{020578CC-44AC-44F3-AB29-CF0B2B4C798C}" type="pres">
      <dgm:prSet presAssocID="{C7E74C39-E99F-40E9-9901-E451C5A5C932}" presName="compNode" presStyleCnt="0"/>
      <dgm:spPr/>
    </dgm:pt>
    <dgm:pt modelId="{21D7676A-1E71-4327-8917-3DE37056C6E4}" type="pres">
      <dgm:prSet presAssocID="{C7E74C39-E99F-40E9-9901-E451C5A5C932}" presName="node" presStyleLbl="node1" presStyleIdx="1" presStyleCnt="3">
        <dgm:presLayoutVars>
          <dgm:bulletEnabled val="1"/>
        </dgm:presLayoutVars>
      </dgm:prSet>
      <dgm:spPr/>
    </dgm:pt>
    <dgm:pt modelId="{F03B9D82-15B3-4BCA-B423-217DD4FCFECF}" type="pres">
      <dgm:prSet presAssocID="{C7E74C39-E99F-40E9-9901-E451C5A5C932}" presName="invisiNode" presStyleLbl="node1" presStyleIdx="1" presStyleCnt="3"/>
      <dgm:spPr/>
    </dgm:pt>
    <dgm:pt modelId="{8FDF7DA6-9F26-4331-9F36-3DD7D8300C98}" type="pres">
      <dgm:prSet presAssocID="{C7E74C39-E99F-40E9-9901-E451C5A5C932}" presName="imagNode" presStyleLbl="fgImgPlace1" presStyleIdx="1" presStyleCnt="3"/>
      <dgm:spPr>
        <a:blipFill rotWithShape="1">
          <a:blip xmlns:r="http://schemas.openxmlformats.org/officeDocument/2006/relationships" r:embed="rId2"/>
          <a:srcRect/>
          <a:stretch>
            <a:fillRect l="-70000" r="-70000"/>
          </a:stretch>
        </a:blipFill>
      </dgm:spPr>
    </dgm:pt>
    <dgm:pt modelId="{B44B1344-15BC-4BCF-A5CD-CD3417E63F69}" type="pres">
      <dgm:prSet presAssocID="{83956180-3112-4F8C-9867-3A5B39F4AFE5}" presName="sibTrans" presStyleLbl="sibTrans2D1" presStyleIdx="0" presStyleCnt="0"/>
      <dgm:spPr/>
    </dgm:pt>
    <dgm:pt modelId="{E7A6E63B-73BE-4C01-91C2-E3EA7B0B1365}" type="pres">
      <dgm:prSet presAssocID="{EE824A86-3B0E-4A1E-9D49-D9932F1F3E08}" presName="compNode" presStyleCnt="0"/>
      <dgm:spPr/>
    </dgm:pt>
    <dgm:pt modelId="{C499C7D9-9734-4536-820F-6FC93A6F8507}" type="pres">
      <dgm:prSet presAssocID="{EE824A86-3B0E-4A1E-9D49-D9932F1F3E08}" presName="node" presStyleLbl="node1" presStyleIdx="2" presStyleCnt="3">
        <dgm:presLayoutVars>
          <dgm:bulletEnabled val="1"/>
        </dgm:presLayoutVars>
      </dgm:prSet>
      <dgm:spPr/>
    </dgm:pt>
    <dgm:pt modelId="{B62D360F-6489-4B6D-A276-A00EC5142AF6}" type="pres">
      <dgm:prSet presAssocID="{EE824A86-3B0E-4A1E-9D49-D9932F1F3E08}" presName="invisiNode" presStyleLbl="node1" presStyleIdx="2" presStyleCnt="3"/>
      <dgm:spPr/>
    </dgm:pt>
    <dgm:pt modelId="{194710ED-8A24-4F43-B98A-62EA4D50D149}" type="pres">
      <dgm:prSet presAssocID="{EE824A86-3B0E-4A1E-9D49-D9932F1F3E08}" presName="imagNode" presStyleLbl="fgImgPlace1" presStyleIdx="2" presStyleCnt="3"/>
      <dgm:spPr>
        <a:blipFill rotWithShape="1">
          <a:blip xmlns:r="http://schemas.openxmlformats.org/officeDocument/2006/relationships" r:embed="rId3"/>
          <a:srcRect/>
          <a:stretch>
            <a:fillRect l="-15000" r="-15000"/>
          </a:stretch>
        </a:blipFill>
      </dgm:spPr>
    </dgm:pt>
  </dgm:ptLst>
  <dgm:cxnLst>
    <dgm:cxn modelId="{6CCB8347-6F63-4B57-8224-2EA07F30801A}" srcId="{6CD92D30-E6FE-4200-8E92-2152B8B6E6C9}" destId="{C7E74C39-E99F-40E9-9901-E451C5A5C932}" srcOrd="1" destOrd="0" parTransId="{E183899E-201D-4D59-86CD-3DB1C09EEEE9}" sibTransId="{83956180-3112-4F8C-9867-3A5B39F4AFE5}"/>
    <dgm:cxn modelId="{0C4C9C49-5861-4F61-8CAF-506B90679A8F}" type="presOf" srcId="{F0F95CCB-7DD0-4030-8DA6-5D84854D52B5}" destId="{EE57D37B-4FCE-4160-AE40-12D2E9BD9378}" srcOrd="0" destOrd="0" presId="urn:microsoft.com/office/officeart/2005/8/layout/pList2"/>
    <dgm:cxn modelId="{5488934F-BA10-4106-B366-7E61F5D21449}" type="presOf" srcId="{EE824A86-3B0E-4A1E-9D49-D9932F1F3E08}" destId="{C499C7D9-9734-4536-820F-6FC93A6F8507}" srcOrd="0" destOrd="0" presId="urn:microsoft.com/office/officeart/2005/8/layout/pList2"/>
    <dgm:cxn modelId="{243FFC7C-7355-4377-9737-9DAAF6616595}" type="presOf" srcId="{C7E74C39-E99F-40E9-9901-E451C5A5C932}" destId="{21D7676A-1E71-4327-8917-3DE37056C6E4}" srcOrd="0" destOrd="0" presId="urn:microsoft.com/office/officeart/2005/8/layout/pList2"/>
    <dgm:cxn modelId="{45F9E69E-1EDC-4E00-AABF-F7F46CCAAD58}" type="presOf" srcId="{B12BC505-AC63-4222-8FCF-A292065283B2}" destId="{E83BF128-09AA-4992-862D-52A5CB4BE5F5}" srcOrd="0" destOrd="0" presId="urn:microsoft.com/office/officeart/2005/8/layout/pList2"/>
    <dgm:cxn modelId="{4BE0CDB0-B8E0-4DFE-BB70-F597CAB9099E}" srcId="{6CD92D30-E6FE-4200-8E92-2152B8B6E6C9}" destId="{B12BC505-AC63-4222-8FCF-A292065283B2}" srcOrd="0" destOrd="0" parTransId="{44CC0C94-18EB-4EF8-8DFA-9CC12D1D4137}" sibTransId="{F0F95CCB-7DD0-4030-8DA6-5D84854D52B5}"/>
    <dgm:cxn modelId="{498FFDD2-3FAE-4B90-BCE6-C04BEA76A992}" type="presOf" srcId="{83956180-3112-4F8C-9867-3A5B39F4AFE5}" destId="{B44B1344-15BC-4BCF-A5CD-CD3417E63F69}" srcOrd="0" destOrd="0" presId="urn:microsoft.com/office/officeart/2005/8/layout/pList2"/>
    <dgm:cxn modelId="{27A297DA-CEB6-49AC-BC53-680ADCFCAD33}" srcId="{6CD92D30-E6FE-4200-8E92-2152B8B6E6C9}" destId="{EE824A86-3B0E-4A1E-9D49-D9932F1F3E08}" srcOrd="2" destOrd="0" parTransId="{6B2E6431-7077-4F5E-9F4F-D5E8D5AC723D}" sibTransId="{2E685AB6-781A-4803-867F-4CC95AFAD72E}"/>
    <dgm:cxn modelId="{AF3A82FD-EF90-4074-B818-30103B01B946}" type="presOf" srcId="{6CD92D30-E6FE-4200-8E92-2152B8B6E6C9}" destId="{ACECBBFC-3F8C-4D27-91AC-635639649FF0}" srcOrd="0" destOrd="0" presId="urn:microsoft.com/office/officeart/2005/8/layout/pList2"/>
    <dgm:cxn modelId="{095E138A-C46D-4656-B2C5-250E87303DEA}" type="presParOf" srcId="{ACECBBFC-3F8C-4D27-91AC-635639649FF0}" destId="{2F96F7C7-17CA-45F0-86FE-F0380E33C964}" srcOrd="0" destOrd="0" presId="urn:microsoft.com/office/officeart/2005/8/layout/pList2"/>
    <dgm:cxn modelId="{0B7D03F1-2793-4EF7-9910-FFB52A946391}" type="presParOf" srcId="{ACECBBFC-3F8C-4D27-91AC-635639649FF0}" destId="{B0E2F1E3-468F-481A-9BE3-EFF2F89CF3A4}" srcOrd="1" destOrd="0" presId="urn:microsoft.com/office/officeart/2005/8/layout/pList2"/>
    <dgm:cxn modelId="{BE0CB550-136A-4F7D-9368-F3AC0574EE13}" type="presParOf" srcId="{B0E2F1E3-468F-481A-9BE3-EFF2F89CF3A4}" destId="{F161136B-AE2C-4B27-AA48-EFF6824E78EF}" srcOrd="0" destOrd="0" presId="urn:microsoft.com/office/officeart/2005/8/layout/pList2"/>
    <dgm:cxn modelId="{7BF52DE8-F08A-4069-9D2B-CC082670F3F6}" type="presParOf" srcId="{F161136B-AE2C-4B27-AA48-EFF6824E78EF}" destId="{E83BF128-09AA-4992-862D-52A5CB4BE5F5}" srcOrd="0" destOrd="0" presId="urn:microsoft.com/office/officeart/2005/8/layout/pList2"/>
    <dgm:cxn modelId="{3C47F043-6ACA-4938-94DD-FEE72738BD43}" type="presParOf" srcId="{F161136B-AE2C-4B27-AA48-EFF6824E78EF}" destId="{E1FD732E-4912-4D05-BD70-E793206ADC7C}" srcOrd="1" destOrd="0" presId="urn:microsoft.com/office/officeart/2005/8/layout/pList2"/>
    <dgm:cxn modelId="{8F1389EA-C9F2-46B9-AD92-594300B6535B}" type="presParOf" srcId="{F161136B-AE2C-4B27-AA48-EFF6824E78EF}" destId="{FAAE1CCD-BFCE-4536-AE0A-76768ADA03DA}" srcOrd="2" destOrd="0" presId="urn:microsoft.com/office/officeart/2005/8/layout/pList2"/>
    <dgm:cxn modelId="{DCDF8801-4CE9-4899-8A7B-D836FA86AB58}" type="presParOf" srcId="{B0E2F1E3-468F-481A-9BE3-EFF2F89CF3A4}" destId="{EE57D37B-4FCE-4160-AE40-12D2E9BD9378}" srcOrd="1" destOrd="0" presId="urn:microsoft.com/office/officeart/2005/8/layout/pList2"/>
    <dgm:cxn modelId="{CC767875-C352-4069-8F48-E91454ABB0D8}" type="presParOf" srcId="{B0E2F1E3-468F-481A-9BE3-EFF2F89CF3A4}" destId="{020578CC-44AC-44F3-AB29-CF0B2B4C798C}" srcOrd="2" destOrd="0" presId="urn:microsoft.com/office/officeart/2005/8/layout/pList2"/>
    <dgm:cxn modelId="{8EDF9268-EECC-406C-8B98-0BE9513D26CA}" type="presParOf" srcId="{020578CC-44AC-44F3-AB29-CF0B2B4C798C}" destId="{21D7676A-1E71-4327-8917-3DE37056C6E4}" srcOrd="0" destOrd="0" presId="urn:microsoft.com/office/officeart/2005/8/layout/pList2"/>
    <dgm:cxn modelId="{195A7E64-A3E2-4BB8-9634-AF814E5BF11B}" type="presParOf" srcId="{020578CC-44AC-44F3-AB29-CF0B2B4C798C}" destId="{F03B9D82-15B3-4BCA-B423-217DD4FCFECF}" srcOrd="1" destOrd="0" presId="urn:microsoft.com/office/officeart/2005/8/layout/pList2"/>
    <dgm:cxn modelId="{CB1C7F20-A322-4EA6-AC65-DC3916DE355A}" type="presParOf" srcId="{020578CC-44AC-44F3-AB29-CF0B2B4C798C}" destId="{8FDF7DA6-9F26-4331-9F36-3DD7D8300C98}" srcOrd="2" destOrd="0" presId="urn:microsoft.com/office/officeart/2005/8/layout/pList2"/>
    <dgm:cxn modelId="{60B7C56E-0D86-49C0-B62C-492BD1A8C497}" type="presParOf" srcId="{B0E2F1E3-468F-481A-9BE3-EFF2F89CF3A4}" destId="{B44B1344-15BC-4BCF-A5CD-CD3417E63F69}" srcOrd="3" destOrd="0" presId="urn:microsoft.com/office/officeart/2005/8/layout/pList2"/>
    <dgm:cxn modelId="{94A53A4A-CC47-41FA-AB84-31A996DD3C8B}" type="presParOf" srcId="{B0E2F1E3-468F-481A-9BE3-EFF2F89CF3A4}" destId="{E7A6E63B-73BE-4C01-91C2-E3EA7B0B1365}" srcOrd="4" destOrd="0" presId="urn:microsoft.com/office/officeart/2005/8/layout/pList2"/>
    <dgm:cxn modelId="{795E47EC-E478-4BC4-B2DA-E17AE5E726E5}" type="presParOf" srcId="{E7A6E63B-73BE-4C01-91C2-E3EA7B0B1365}" destId="{C499C7D9-9734-4536-820F-6FC93A6F8507}" srcOrd="0" destOrd="0" presId="urn:microsoft.com/office/officeart/2005/8/layout/pList2"/>
    <dgm:cxn modelId="{BA699DCC-B56D-461B-B89D-CEFF5D307343}" type="presParOf" srcId="{E7A6E63B-73BE-4C01-91C2-E3EA7B0B1365}" destId="{B62D360F-6489-4B6D-A276-A00EC5142AF6}" srcOrd="1" destOrd="0" presId="urn:microsoft.com/office/officeart/2005/8/layout/pList2"/>
    <dgm:cxn modelId="{A0A72FEE-9FBD-416A-8B0D-91CA55144E04}" type="presParOf" srcId="{E7A6E63B-73BE-4C01-91C2-E3EA7B0B1365}" destId="{194710ED-8A24-4F43-B98A-62EA4D50D14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127A3-7098-492B-83BD-AFCE7D0A4381}">
      <dsp:nvSpPr>
        <dsp:cNvPr id="0" name=""/>
        <dsp:cNvSpPr/>
      </dsp:nvSpPr>
      <dsp:spPr>
        <a:xfrm>
          <a:off x="0" y="11289"/>
          <a:ext cx="8128000" cy="2438400"/>
        </a:xfrm>
        <a:prstGeom prst="roundRect">
          <a:avLst>
            <a:gd name="adj" fmla="val 10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598BC7-1ECC-407E-A90B-E3B0FB0C97FF}">
      <dsp:nvSpPr>
        <dsp:cNvPr id="0" name=""/>
        <dsp:cNvSpPr/>
      </dsp:nvSpPr>
      <dsp:spPr>
        <a:xfrm>
          <a:off x="243839" y="325120"/>
          <a:ext cx="2387600" cy="1788160"/>
        </a:xfrm>
        <a:prstGeom prst="roundRect">
          <a:avLst>
            <a:gd name="adj" fmla="val 10000"/>
          </a:avLst>
        </a:prstGeom>
        <a:blipFill rotWithShape="1">
          <a:blip xmlns:r="http://schemas.openxmlformats.org/officeDocument/2006/relationships" r:embed="rId1"/>
          <a:srcRect/>
          <a:stretch>
            <a:fillRect l="-30000" r="-30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96DB90-C112-4762-8B8D-AF943140A5DF}">
      <dsp:nvSpPr>
        <dsp:cNvPr id="0" name=""/>
        <dsp:cNvSpPr/>
      </dsp:nvSpPr>
      <dsp:spPr>
        <a:xfrm rot="10800000">
          <a:off x="243839" y="2438400"/>
          <a:ext cx="2387600" cy="2980266"/>
        </a:xfrm>
        <a:prstGeom prst="round2SameRect">
          <a:avLst>
            <a:gd name="adj1" fmla="val 10500"/>
            <a:gd name="adj2" fmla="val 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s-MX" sz="1300" b="1" i="0" kern="1200" dirty="0">
              <a:effectLst/>
              <a:latin typeface="Arial" panose="020B0604020202020204" pitchFamily="34" charset="0"/>
            </a:rPr>
            <a:t>Vacunación</a:t>
          </a:r>
        </a:p>
        <a:p>
          <a:pPr marL="0" lvl="0" indent="0" algn="ctr" defTabSz="577850">
            <a:lnSpc>
              <a:spcPct val="90000"/>
            </a:lnSpc>
            <a:spcBef>
              <a:spcPct val="0"/>
            </a:spcBef>
            <a:spcAft>
              <a:spcPct val="35000"/>
            </a:spcAft>
            <a:buNone/>
          </a:pPr>
          <a:r>
            <a:rPr lang="es-MX" sz="1300" b="0" i="0" kern="1200" dirty="0">
              <a:effectLst/>
              <a:latin typeface="Arial" panose="020B0604020202020204" pitchFamily="34" charset="0"/>
            </a:rPr>
            <a:t>En su origen, el término vacunación significó la </a:t>
          </a:r>
          <a:r>
            <a:rPr lang="es-MX" sz="1300" b="0" i="0" kern="1200" dirty="0" err="1">
              <a:effectLst/>
              <a:latin typeface="Arial" panose="020B0604020202020204" pitchFamily="34" charset="0"/>
            </a:rPr>
            <a:t>ino-culación</a:t>
          </a:r>
          <a:r>
            <a:rPr lang="es-MX" sz="1300" b="0" i="0" kern="1200" dirty="0">
              <a:effectLst/>
              <a:latin typeface="Arial" panose="020B0604020202020204" pitchFamily="34" charset="0"/>
            </a:rPr>
            <a:t> del virus de la viruela, que afectaba a los bóvidos (</a:t>
          </a:r>
          <a:r>
            <a:rPr lang="es-MX" sz="1300" b="0" i="0" kern="1200" dirty="0" err="1">
              <a:effectLst/>
              <a:latin typeface="Arial" panose="020B0604020202020204" pitchFamily="34" charset="0"/>
            </a:rPr>
            <a:t>vaccinia</a:t>
          </a:r>
          <a:r>
            <a:rPr lang="es-MX" sz="1300" b="0" i="0" kern="1200" dirty="0">
              <a:effectLst/>
              <a:latin typeface="Arial" panose="020B0604020202020204" pitchFamily="34" charset="0"/>
            </a:rPr>
            <a:t>), para proteger contra el virus de la viruela humana. Hoy se utiliza para referirse a la ad-ministración de cualquier vacuna, </a:t>
          </a:r>
          <a:r>
            <a:rPr lang="es-MX" sz="1300" b="0" i="0" kern="1200" dirty="0" err="1">
              <a:effectLst/>
              <a:latin typeface="Arial" panose="020B0604020202020204" pitchFamily="34" charset="0"/>
            </a:rPr>
            <a:t>independientemen</a:t>
          </a:r>
          <a:r>
            <a:rPr lang="es-MX" sz="1300" b="0" i="0" kern="1200" dirty="0">
              <a:effectLst/>
              <a:latin typeface="Arial" panose="020B0604020202020204" pitchFamily="34" charset="0"/>
            </a:rPr>
            <a:t>-te de que el receptor desarrolle o no inmunidad1</a:t>
          </a:r>
          <a:br>
            <a:rPr lang="es-MX" sz="1300" b="0" i="0" kern="1200" dirty="0">
              <a:effectLst/>
              <a:latin typeface="Arial" panose="020B0604020202020204" pitchFamily="34" charset="0"/>
            </a:rPr>
          </a:br>
          <a:endParaRPr lang="es-MX" sz="1300" kern="1200" dirty="0"/>
        </a:p>
      </dsp:txBody>
      <dsp:txXfrm rot="10800000">
        <a:off x="317266" y="2438400"/>
        <a:ext cx="2240746" cy="2906839"/>
      </dsp:txXfrm>
    </dsp:sp>
    <dsp:sp modelId="{36FD8719-DEAC-426E-B954-C03F24CDE9D4}">
      <dsp:nvSpPr>
        <dsp:cNvPr id="0" name=""/>
        <dsp:cNvSpPr/>
      </dsp:nvSpPr>
      <dsp:spPr>
        <a:xfrm>
          <a:off x="2870200" y="325120"/>
          <a:ext cx="2387600" cy="1788160"/>
        </a:xfrm>
        <a:prstGeom prst="roundRect">
          <a:avLst>
            <a:gd name="adj" fmla="val 10000"/>
          </a:avLst>
        </a:prstGeom>
        <a:blipFill rotWithShape="1">
          <a:blip xmlns:r="http://schemas.openxmlformats.org/officeDocument/2006/relationships" r:embed="rId2"/>
          <a:srcRect/>
          <a:stretch>
            <a:fillRect t="-19000" b="-19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92BCB6-BD7D-43FA-9BDF-ED8BB9630815}">
      <dsp:nvSpPr>
        <dsp:cNvPr id="0" name=""/>
        <dsp:cNvSpPr/>
      </dsp:nvSpPr>
      <dsp:spPr>
        <a:xfrm rot="10800000">
          <a:off x="2870200" y="2438400"/>
          <a:ext cx="2387600" cy="2980266"/>
        </a:xfrm>
        <a:prstGeom prst="round2SameRect">
          <a:avLst>
            <a:gd name="adj1" fmla="val 10500"/>
            <a:gd name="adj2" fmla="val 0"/>
          </a:avLst>
        </a:prstGeom>
        <a:solidFill>
          <a:schemeClr val="accent5">
            <a:hueOff val="-8580357"/>
            <a:satOff val="11491"/>
            <a:lumOff val="7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s-MX" sz="1300" b="1" i="0" kern="1200" dirty="0">
              <a:effectLst/>
              <a:latin typeface="Arial" panose="020B0604020202020204" pitchFamily="34" charset="0"/>
            </a:rPr>
            <a:t>Antígeno</a:t>
          </a:r>
          <a:br>
            <a:rPr lang="es-MX" sz="1300" b="0" i="0" kern="1200" dirty="0">
              <a:effectLst/>
              <a:latin typeface="Arial" panose="020B0604020202020204" pitchFamily="34" charset="0"/>
            </a:rPr>
          </a:br>
          <a:r>
            <a:rPr lang="es-MX" sz="1300" b="0" i="0" kern="1200" dirty="0">
              <a:effectLst/>
              <a:latin typeface="Arial" panose="020B0604020202020204" pitchFamily="34" charset="0"/>
            </a:rPr>
            <a:t>Es la sustancia o grupo de sustancias capaces de ser reconocidas por los linfocitos T o B del organismo, para estimular la producción de una respuesta </a:t>
          </a:r>
          <a:r>
            <a:rPr lang="es-MX" sz="1300" b="0" i="0" kern="1200" dirty="0" err="1">
              <a:effectLst/>
              <a:latin typeface="Arial" panose="020B0604020202020204" pitchFamily="34" charset="0"/>
            </a:rPr>
            <a:t>inmu-ne</a:t>
          </a:r>
          <a:r>
            <a:rPr lang="es-MX" sz="1300" b="0" i="0" kern="1200" dirty="0">
              <a:effectLst/>
              <a:latin typeface="Arial" panose="020B0604020202020204" pitchFamily="34" charset="0"/>
            </a:rPr>
            <a:t> (producción de anticuerpos) específica.</a:t>
          </a:r>
          <a:endParaRPr lang="es-MX" sz="1300" kern="1200" dirty="0"/>
        </a:p>
      </dsp:txBody>
      <dsp:txXfrm rot="10800000">
        <a:off x="2943627" y="2438400"/>
        <a:ext cx="2240746" cy="2906839"/>
      </dsp:txXfrm>
    </dsp:sp>
    <dsp:sp modelId="{A7CC73AE-810B-471C-B61D-C12DADC33100}">
      <dsp:nvSpPr>
        <dsp:cNvPr id="0" name=""/>
        <dsp:cNvSpPr/>
      </dsp:nvSpPr>
      <dsp:spPr>
        <a:xfrm>
          <a:off x="5496559" y="325120"/>
          <a:ext cx="2387600" cy="1788160"/>
        </a:xfrm>
        <a:prstGeom prst="roundRect">
          <a:avLst>
            <a:gd name="adj" fmla="val 10000"/>
          </a:avLst>
        </a:prstGeom>
        <a:blipFill rotWithShape="1">
          <a:blip xmlns:r="http://schemas.openxmlformats.org/officeDocument/2006/relationships" r:embed="rId3"/>
          <a:srcRect/>
          <a:stretch>
            <a:fillRect t="-2000" b="-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FA27E9-1508-440E-B955-872AD320C46E}">
      <dsp:nvSpPr>
        <dsp:cNvPr id="0" name=""/>
        <dsp:cNvSpPr/>
      </dsp:nvSpPr>
      <dsp:spPr>
        <a:xfrm rot="10800000">
          <a:off x="5496559" y="2438400"/>
          <a:ext cx="2387600" cy="2980266"/>
        </a:xfrm>
        <a:prstGeom prst="round2SameRect">
          <a:avLst>
            <a:gd name="adj1" fmla="val 10500"/>
            <a:gd name="adj2" fmla="val 0"/>
          </a:avLst>
        </a:prstGeom>
        <a:solidFill>
          <a:schemeClr val="accent5">
            <a:hueOff val="-17160714"/>
            <a:satOff val="22983"/>
            <a:lumOff val="15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s-MX" sz="1300" b="0" i="0" kern="1200" dirty="0">
              <a:effectLst/>
              <a:latin typeface="Arial" panose="020B0604020202020204" pitchFamily="34" charset="0"/>
            </a:rPr>
            <a:t>Anticuerpos</a:t>
          </a:r>
        </a:p>
        <a:p>
          <a:pPr marL="0" lvl="0" indent="0" algn="ctr" defTabSz="577850">
            <a:lnSpc>
              <a:spcPct val="90000"/>
            </a:lnSpc>
            <a:spcBef>
              <a:spcPct val="0"/>
            </a:spcBef>
            <a:spcAft>
              <a:spcPct val="35000"/>
            </a:spcAft>
            <a:buNone/>
          </a:pPr>
          <a:r>
            <a:rPr lang="es-MX" sz="1300" b="0" i="0" kern="1200" dirty="0">
              <a:effectLst/>
              <a:latin typeface="Arial" panose="020B0604020202020204" pitchFamily="34" charset="0"/>
            </a:rPr>
            <a:t>Los anticuerpos o inmunoglobulinas son </a:t>
          </a:r>
          <a:r>
            <a:rPr lang="es-MX" sz="1300" b="0" i="0" kern="1200" dirty="0" err="1">
              <a:effectLst/>
              <a:latin typeface="Arial" panose="020B0604020202020204" pitchFamily="34" charset="0"/>
            </a:rPr>
            <a:t>molécu</a:t>
          </a:r>
          <a:r>
            <a:rPr lang="es-MX" sz="1300" b="0" i="0" kern="1200" dirty="0">
              <a:effectLst/>
              <a:latin typeface="Arial" panose="020B0604020202020204" pitchFamily="34" charset="0"/>
            </a:rPr>
            <a:t>-las resultado de la inmunidad específica humoral, por respuesta a la estimulación de un antígeno y la unión específica con él</a:t>
          </a:r>
          <a:endParaRPr lang="es-MX" sz="1300" kern="1200" dirty="0"/>
        </a:p>
      </dsp:txBody>
      <dsp:txXfrm rot="10800000">
        <a:off x="5569986" y="2438400"/>
        <a:ext cx="2240746" cy="2906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6F7C7-17CA-45F0-86FE-F0380E33C964}">
      <dsp:nvSpPr>
        <dsp:cNvPr id="0" name=""/>
        <dsp:cNvSpPr/>
      </dsp:nvSpPr>
      <dsp:spPr>
        <a:xfrm>
          <a:off x="0" y="0"/>
          <a:ext cx="8692444" cy="2546350"/>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AE1CCD-BFCE-4536-AE0A-76768ADA03DA}">
      <dsp:nvSpPr>
        <dsp:cNvPr id="0" name=""/>
        <dsp:cNvSpPr/>
      </dsp:nvSpPr>
      <dsp:spPr>
        <a:xfrm>
          <a:off x="236643" y="327730"/>
          <a:ext cx="2553405" cy="1867323"/>
        </a:xfrm>
        <a:prstGeom prst="roundRect">
          <a:avLst>
            <a:gd name="adj" fmla="val 10000"/>
          </a:avLst>
        </a:prstGeom>
        <a:blipFill rotWithShape="1">
          <a:blip xmlns:r="http://schemas.openxmlformats.org/officeDocument/2006/relationships" r:embed="rId1"/>
          <a:srcRect/>
          <a:stretch>
            <a:fillRect l="-26000" r="-26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3BF128-09AA-4992-862D-52A5CB4BE5F5}">
      <dsp:nvSpPr>
        <dsp:cNvPr id="0" name=""/>
        <dsp:cNvSpPr/>
      </dsp:nvSpPr>
      <dsp:spPr>
        <a:xfrm rot="10800000">
          <a:off x="260773" y="2546350"/>
          <a:ext cx="2553405" cy="311220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MX" sz="1200" b="0" i="0" kern="1200" dirty="0">
              <a:effectLst/>
              <a:latin typeface="Arial" panose="020B0604020202020204" pitchFamily="34" charset="0"/>
            </a:rPr>
            <a:t>Inmunidad</a:t>
          </a:r>
        </a:p>
        <a:p>
          <a:pPr marL="0" lvl="0" indent="0" algn="ctr" defTabSz="533400">
            <a:lnSpc>
              <a:spcPct val="90000"/>
            </a:lnSpc>
            <a:spcBef>
              <a:spcPct val="0"/>
            </a:spcBef>
            <a:spcAft>
              <a:spcPct val="35000"/>
            </a:spcAft>
            <a:buNone/>
          </a:pPr>
          <a:r>
            <a:rPr lang="es-MX" sz="1200" b="0" i="0" kern="1200" dirty="0">
              <a:effectLst/>
              <a:latin typeface="Arial" panose="020B0604020202020204" pitchFamily="34" charset="0"/>
            </a:rPr>
            <a:t>Se refiere a la observación muy antigua de que los individuos que han sufrido ciertas enfermedades </a:t>
          </a:r>
          <a:r>
            <a:rPr lang="es-MX" sz="1200" b="0" i="0" kern="1200" dirty="0" err="1">
              <a:effectLst/>
              <a:latin typeface="Arial" panose="020B0604020202020204" pitchFamily="34" charset="0"/>
            </a:rPr>
            <a:t>infeccio-sas</a:t>
          </a:r>
          <a:r>
            <a:rPr lang="es-MX" sz="1200" b="0" i="0" kern="1200" dirty="0">
              <a:effectLst/>
              <a:latin typeface="Arial" panose="020B0604020202020204" pitchFamily="34" charset="0"/>
            </a:rPr>
            <a:t> están exentos de volver a padecerlas9. La inmunidad es el conjunto de factores humorales y celulares que protegen al organismo frente a la agresión por agentes infecciosos. Se obtiene mediante la respuesta inmune producida por el sistema inmunológico, el cual distingue entre lo propio y lo ajeno para eliminar lo ajeno</a:t>
          </a:r>
          <a:endParaRPr lang="es-MX" sz="1200" kern="1200" dirty="0"/>
        </a:p>
      </dsp:txBody>
      <dsp:txXfrm rot="10800000">
        <a:off x="339299" y="2546350"/>
        <a:ext cx="2396353" cy="3033679"/>
      </dsp:txXfrm>
    </dsp:sp>
    <dsp:sp modelId="{5FF78CF0-0510-4935-BC38-34415420CEFB}">
      <dsp:nvSpPr>
        <dsp:cNvPr id="0" name=""/>
        <dsp:cNvSpPr/>
      </dsp:nvSpPr>
      <dsp:spPr>
        <a:xfrm>
          <a:off x="3183452" y="375356"/>
          <a:ext cx="2393255" cy="1773042"/>
        </a:xfrm>
        <a:prstGeom prst="roundRect">
          <a:avLst>
            <a:gd name="adj" fmla="val 10000"/>
          </a:avLst>
        </a:prstGeom>
        <a:blipFill rotWithShape="1">
          <a:blip xmlns:r="http://schemas.openxmlformats.org/officeDocument/2006/relationships" r:embed="rId2"/>
          <a:srcRect/>
          <a:stretch>
            <a:fillRect l="-5000" r="-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B0C75F-325F-40C2-B01F-057C038A37A1}">
      <dsp:nvSpPr>
        <dsp:cNvPr id="0" name=""/>
        <dsp:cNvSpPr/>
      </dsp:nvSpPr>
      <dsp:spPr>
        <a:xfrm rot="10800000">
          <a:off x="3069519" y="2546350"/>
          <a:ext cx="2553405" cy="311220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MX" sz="1200" b="0" i="0" kern="1200" dirty="0">
              <a:effectLst/>
              <a:latin typeface="Arial" panose="020B0604020202020204" pitchFamily="34" charset="0"/>
            </a:rPr>
            <a:t>La inmunidad depende de la respuesta inmune que genere el sistema inmunológico, y puede ser : innata (denominada también inespecífica o natural) o </a:t>
          </a:r>
          <a:r>
            <a:rPr lang="es-MX" sz="1200" b="0" i="0" kern="1200" dirty="0" err="1">
              <a:effectLst/>
              <a:latin typeface="Arial" panose="020B0604020202020204" pitchFamily="34" charset="0"/>
            </a:rPr>
            <a:t>adap-tativa</a:t>
          </a:r>
          <a:r>
            <a:rPr lang="es-MX" sz="1200" b="0" i="0" kern="1200" dirty="0">
              <a:effectLst/>
              <a:latin typeface="Arial" panose="020B0604020202020204" pitchFamily="34" charset="0"/>
            </a:rPr>
            <a:t> (específica o adquirida). Esta última, a su vez, se desencadena por una inmunidad humoral y celular obtenida de manera natural o artificial y cada una de ellas es pasiva o activa, según la forma como se adquieren los anticuerpos.</a:t>
          </a:r>
          <a:endParaRPr lang="es-MX" sz="1200" kern="1200" dirty="0"/>
        </a:p>
      </dsp:txBody>
      <dsp:txXfrm rot="10800000">
        <a:off x="3148045" y="2546350"/>
        <a:ext cx="2396353" cy="3033679"/>
      </dsp:txXfrm>
    </dsp:sp>
    <dsp:sp modelId="{C546A7A4-5A99-46D9-8B10-987E7C62F282}">
      <dsp:nvSpPr>
        <dsp:cNvPr id="0" name=""/>
        <dsp:cNvSpPr/>
      </dsp:nvSpPr>
      <dsp:spPr>
        <a:xfrm>
          <a:off x="5878265" y="339513"/>
          <a:ext cx="2553405" cy="1867323"/>
        </a:xfrm>
        <a:prstGeom prst="roundRect">
          <a:avLst>
            <a:gd name="adj" fmla="val 10000"/>
          </a:avLst>
        </a:prstGeom>
        <a:blipFill rotWithShape="1">
          <a:blip xmlns:r="http://schemas.openxmlformats.org/officeDocument/2006/relationships" r:embed="rId3"/>
          <a:srcRect/>
          <a:stretch>
            <a:fillRect t="-1000" b="-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9E03AB-F46C-4CF6-A490-81389F95ACD5}">
      <dsp:nvSpPr>
        <dsp:cNvPr id="0" name=""/>
        <dsp:cNvSpPr/>
      </dsp:nvSpPr>
      <dsp:spPr>
        <a:xfrm rot="10800000">
          <a:off x="5878265" y="2546350"/>
          <a:ext cx="2553405" cy="311220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MX" sz="1200" b="0" i="0" kern="1200" dirty="0">
              <a:effectLst/>
              <a:latin typeface="Arial" panose="020B0604020202020204" pitchFamily="34" charset="0"/>
            </a:rPr>
            <a:t>Inmunización</a:t>
          </a:r>
          <a:br>
            <a:rPr lang="es-MX" sz="1200" b="0" i="0" kern="1200" dirty="0">
              <a:effectLst/>
              <a:latin typeface="Arial" panose="020B0604020202020204" pitchFamily="34" charset="0"/>
            </a:rPr>
          </a:br>
          <a:r>
            <a:rPr lang="es-MX" sz="1200" b="0" i="0" kern="1200" dirty="0">
              <a:effectLst/>
              <a:latin typeface="Arial" panose="020B0604020202020204" pitchFamily="34" charset="0"/>
            </a:rPr>
            <a:t>Es la acción de conferir o ganar inmunidad activa o pasiva</a:t>
          </a:r>
          <a:endParaRPr lang="es-MX" sz="1200" kern="1200" dirty="0"/>
        </a:p>
      </dsp:txBody>
      <dsp:txXfrm rot="10800000">
        <a:off x="5956791" y="2546350"/>
        <a:ext cx="2396353" cy="3033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6F7C7-17CA-45F0-86FE-F0380E33C964}">
      <dsp:nvSpPr>
        <dsp:cNvPr id="0" name=""/>
        <dsp:cNvSpPr/>
      </dsp:nvSpPr>
      <dsp:spPr>
        <a:xfrm>
          <a:off x="0" y="0"/>
          <a:ext cx="8692444" cy="2546350"/>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AE1CCD-BFCE-4536-AE0A-76768ADA03DA}">
      <dsp:nvSpPr>
        <dsp:cNvPr id="0" name=""/>
        <dsp:cNvSpPr/>
      </dsp:nvSpPr>
      <dsp:spPr>
        <a:xfrm>
          <a:off x="236643" y="327730"/>
          <a:ext cx="2553405" cy="1867323"/>
        </a:xfrm>
        <a:prstGeom prst="roundRect">
          <a:avLst>
            <a:gd name="adj" fmla="val 10000"/>
          </a:avLst>
        </a:prstGeom>
        <a:blipFill rotWithShape="1">
          <a:blip xmlns:r="http://schemas.openxmlformats.org/officeDocument/2006/relationships" r:embed="rId1"/>
          <a:srcRect/>
          <a:stretch>
            <a:fillRect l="-2000" r="-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3BF128-09AA-4992-862D-52A5CB4BE5F5}">
      <dsp:nvSpPr>
        <dsp:cNvPr id="0" name=""/>
        <dsp:cNvSpPr/>
      </dsp:nvSpPr>
      <dsp:spPr>
        <a:xfrm rot="10800000">
          <a:off x="260773" y="2546350"/>
          <a:ext cx="2553405" cy="311220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s-MX" sz="1500" b="0" i="0" kern="1200" dirty="0">
              <a:effectLst/>
              <a:latin typeface="Arial" panose="020B0604020202020204" pitchFamily="34" charset="0"/>
            </a:rPr>
            <a:t>Inmunogenicidad</a:t>
          </a:r>
          <a:br>
            <a:rPr lang="es-MX" sz="1500" b="0" i="0" kern="1200" dirty="0">
              <a:effectLst/>
              <a:latin typeface="Arial" panose="020B0604020202020204" pitchFamily="34" charset="0"/>
            </a:rPr>
          </a:br>
          <a:r>
            <a:rPr lang="es-MX" sz="1500" b="0" i="0" kern="1200" dirty="0">
              <a:effectLst/>
              <a:latin typeface="Arial" panose="020B0604020202020204" pitchFamily="34" charset="0"/>
            </a:rPr>
            <a:t>Es la capacidad de producir el tipo apropiado de res-puesta inmunitaria (humoral, celular o ambas),</a:t>
          </a:r>
          <a:endParaRPr lang="es-MX" sz="1500" kern="1200" dirty="0"/>
        </a:p>
      </dsp:txBody>
      <dsp:txXfrm rot="10800000">
        <a:off x="339299" y="2546350"/>
        <a:ext cx="2396353" cy="3033679"/>
      </dsp:txXfrm>
    </dsp:sp>
    <dsp:sp modelId="{8FDF7DA6-9F26-4331-9F36-3DD7D8300C98}">
      <dsp:nvSpPr>
        <dsp:cNvPr id="0" name=""/>
        <dsp:cNvSpPr/>
      </dsp:nvSpPr>
      <dsp:spPr>
        <a:xfrm>
          <a:off x="3069519" y="339513"/>
          <a:ext cx="2553405" cy="1867323"/>
        </a:xfrm>
        <a:prstGeom prst="roundRect">
          <a:avLst>
            <a:gd name="adj" fmla="val 10000"/>
          </a:avLst>
        </a:prstGeom>
        <a:blipFill rotWithShape="1">
          <a:blip xmlns:r="http://schemas.openxmlformats.org/officeDocument/2006/relationships" r:embed="rId2"/>
          <a:srcRect/>
          <a:stretch>
            <a:fillRect l="-70000" r="-70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D7676A-1E71-4327-8917-3DE37056C6E4}">
      <dsp:nvSpPr>
        <dsp:cNvPr id="0" name=""/>
        <dsp:cNvSpPr/>
      </dsp:nvSpPr>
      <dsp:spPr>
        <a:xfrm rot="10800000">
          <a:off x="3069519" y="2546350"/>
          <a:ext cx="2553405" cy="311220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s-MX" sz="1500" b="0" i="0" kern="1200">
              <a:effectLst/>
              <a:latin typeface="Arial" panose="020B0604020202020204" pitchFamily="34" charset="0"/>
            </a:rPr>
            <a:t>Eficacia</a:t>
          </a:r>
          <a:br>
            <a:rPr lang="es-MX" sz="1500" b="0" i="0" kern="1200">
              <a:effectLst/>
              <a:latin typeface="Arial" panose="020B0604020202020204" pitchFamily="34" charset="0"/>
            </a:rPr>
          </a:br>
          <a:r>
            <a:rPr lang="es-MX" sz="1500" b="0" i="0" kern="1200">
              <a:effectLst/>
              <a:latin typeface="Arial" panose="020B0604020202020204" pitchFamily="34" charset="0"/>
            </a:rPr>
            <a:t>Es el porcentaje de individuos que se benefician de la vacuna aplicada en condiciones ideales. La eficacia se obtiene a través de estudios prospectivos, aleato-rizados, doble ciego y controlado. La eficacia de una vacuna está en función de su inmunogenicidad24</a:t>
          </a:r>
          <a:endParaRPr lang="es-MX" sz="1500" kern="1200" dirty="0"/>
        </a:p>
      </dsp:txBody>
      <dsp:txXfrm rot="10800000">
        <a:off x="3148045" y="2546350"/>
        <a:ext cx="2396353" cy="3033679"/>
      </dsp:txXfrm>
    </dsp:sp>
    <dsp:sp modelId="{194710ED-8A24-4F43-B98A-62EA4D50D149}">
      <dsp:nvSpPr>
        <dsp:cNvPr id="0" name=""/>
        <dsp:cNvSpPr/>
      </dsp:nvSpPr>
      <dsp:spPr>
        <a:xfrm>
          <a:off x="5878265" y="339513"/>
          <a:ext cx="2553405" cy="1867323"/>
        </a:xfrm>
        <a:prstGeom prst="roundRect">
          <a:avLst>
            <a:gd name="adj" fmla="val 10000"/>
          </a:avLst>
        </a:prstGeom>
        <a:blipFill rotWithShape="1">
          <a:blip xmlns:r="http://schemas.openxmlformats.org/officeDocument/2006/relationships" r:embed="rId3"/>
          <a:srcRect/>
          <a:stretch>
            <a:fillRect l="-15000" r="-1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99C7D9-9734-4536-820F-6FC93A6F8507}">
      <dsp:nvSpPr>
        <dsp:cNvPr id="0" name=""/>
        <dsp:cNvSpPr/>
      </dsp:nvSpPr>
      <dsp:spPr>
        <a:xfrm rot="10800000">
          <a:off x="5878265" y="2546350"/>
          <a:ext cx="2553405" cy="311220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s-MX" sz="1500" b="0" i="0" kern="1200">
              <a:effectLst/>
              <a:latin typeface="Arial" panose="020B0604020202020204" pitchFamily="34" charset="0"/>
            </a:rPr>
            <a:t>Efectividad</a:t>
          </a:r>
          <a:br>
            <a:rPr lang="es-MX" sz="1500" b="0" i="0" kern="1200">
              <a:effectLst/>
              <a:latin typeface="Arial" panose="020B0604020202020204" pitchFamily="34" charset="0"/>
            </a:rPr>
          </a:br>
          <a:r>
            <a:rPr lang="es-MX" sz="1500" b="0" i="0" kern="1200">
              <a:effectLst/>
              <a:latin typeface="Arial" panose="020B0604020202020204" pitchFamily="34" charset="0"/>
            </a:rPr>
            <a:t>Se considera efectividad de una vacuna a los resultados o beneficios de salud proporcionados por un programa de vacunación en la población objeto, cuando las vacunas son administradas en las condiciones reales o habituales de la práctica diaria asistencial</a:t>
          </a:r>
          <a:endParaRPr lang="es-MX" sz="1500" kern="1200" dirty="0"/>
        </a:p>
      </dsp:txBody>
      <dsp:txXfrm rot="10800000">
        <a:off x="5956791" y="2546350"/>
        <a:ext cx="2396353" cy="3033679"/>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13/12/2024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13/12/2024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13/12/2024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13/12/2024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13/12/2024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13/12/2024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13/12/2024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13/12/2024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13/12/2024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13/12/2024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13/12/2024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13/12/2024</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5937956" y="2071859"/>
            <a:ext cx="5633156" cy="1795815"/>
          </a:xfrm>
        </p:spPr>
        <p:txBody>
          <a:bodyPr>
            <a:normAutofit fontScale="90000"/>
          </a:bodyPr>
          <a:lstStyle/>
          <a:p>
            <a:r>
              <a:rPr lang="es-MX" sz="4400" dirty="0">
                <a:latin typeface="Arial" panose="020B0604020202020204" pitchFamily="34" charset="0"/>
                <a:cs typeface="Arial" panose="020B0604020202020204" pitchFamily="34" charset="0"/>
              </a:rPr>
              <a:t>MANUAL TECNICO ADMINISTRATIVO DEL PAI </a:t>
            </a:r>
            <a:endParaRPr lang="es-CO" sz="4400"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B1194372-B17E-397D-2152-5277C518A3A4}"/>
              </a:ext>
            </a:extLst>
          </p:cNvPr>
          <p:cNvPicPr>
            <a:picLocks noChangeAspect="1"/>
          </p:cNvPicPr>
          <p:nvPr/>
        </p:nvPicPr>
        <p:blipFill>
          <a:blip r:embed="rId3"/>
          <a:srcRect l="6613" t="26955" r="3968" b="8782"/>
          <a:stretch/>
        </p:blipFill>
        <p:spPr>
          <a:xfrm>
            <a:off x="993422" y="1128007"/>
            <a:ext cx="5102578" cy="3683520"/>
          </a:xfrm>
          <a:prstGeom prst="rect">
            <a:avLst/>
          </a:prstGeom>
        </p:spPr>
      </p:pic>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8FA952A-A25D-CBF1-6875-EFF78548ED9E}"/>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B246B4BC-FDC8-4B46-407F-9CD178A951AA}"/>
              </a:ext>
            </a:extLst>
          </p:cNvPr>
          <p:cNvSpPr txBox="1"/>
          <p:nvPr/>
        </p:nvSpPr>
        <p:spPr>
          <a:xfrm>
            <a:off x="685800" y="1476179"/>
            <a:ext cx="5077177" cy="3139321"/>
          </a:xfrm>
          <a:prstGeom prst="rect">
            <a:avLst/>
          </a:prstGeom>
          <a:noFill/>
        </p:spPr>
        <p:txBody>
          <a:bodyPr wrap="square">
            <a:spAutoFit/>
          </a:bodyPr>
          <a:lstStyle/>
          <a:p>
            <a:pPr marL="285750" indent="-285750" rtl="0">
              <a:buFont typeface="Arial" panose="020B0604020202020204" pitchFamily="34" charset="0"/>
              <a:buChar char="•"/>
            </a:pPr>
            <a:r>
              <a:rPr lang="es-MX" dirty="0">
                <a:effectLst/>
                <a:latin typeface="Arial" panose="020B0604020202020204" pitchFamily="34" charset="0"/>
              </a:rPr>
              <a:t>Talento humano en el PAI</a:t>
            </a:r>
            <a:br>
              <a:rPr lang="es-MX" dirty="0">
                <a:effectLst/>
              </a:rPr>
            </a:br>
            <a:endParaRPr lang="es-MX" dirty="0">
              <a:effectLst/>
              <a:latin typeface="Arial" panose="020B0604020202020204" pitchFamily="34" charset="0"/>
            </a:endParaRPr>
          </a:p>
          <a:p>
            <a:pPr marL="285750" indent="-285750" rtl="0">
              <a:buFont typeface="Arial" panose="020B0604020202020204" pitchFamily="34" charset="0"/>
              <a:buChar char="•"/>
            </a:pPr>
            <a:r>
              <a:rPr lang="es-MX" dirty="0">
                <a:effectLst/>
                <a:latin typeface="Arial" panose="020B0604020202020204" pitchFamily="34" charset="0"/>
              </a:rPr>
              <a:t>Microprogramación</a:t>
            </a:r>
            <a:br>
              <a:rPr lang="es-MX" dirty="0">
                <a:effectLst/>
              </a:rPr>
            </a:br>
            <a:endParaRPr lang="es-MX" dirty="0">
              <a:effectLst/>
              <a:latin typeface="Arial" panose="020B0604020202020204" pitchFamily="34" charset="0"/>
            </a:endParaRPr>
          </a:p>
          <a:p>
            <a:pPr marL="285750" indent="-285750" rtl="0">
              <a:buFont typeface="Arial" panose="020B0604020202020204" pitchFamily="34" charset="0"/>
              <a:buChar char="•"/>
            </a:pPr>
            <a:r>
              <a:rPr lang="es-MX" dirty="0">
                <a:effectLst/>
                <a:latin typeface="Arial" panose="020B0604020202020204" pitchFamily="34" charset="0"/>
              </a:rPr>
              <a:t>Estrategias y tácticas en vacunación</a:t>
            </a:r>
            <a:br>
              <a:rPr lang="es-MX" dirty="0">
                <a:effectLst/>
              </a:rPr>
            </a:br>
            <a:endParaRPr lang="es-MX" dirty="0">
              <a:effectLst/>
              <a:latin typeface="Arial" panose="020B0604020202020204" pitchFamily="34" charset="0"/>
            </a:endParaRPr>
          </a:p>
          <a:p>
            <a:pPr marL="285750" indent="-285750" rtl="0">
              <a:buFont typeface="Arial" panose="020B0604020202020204" pitchFamily="34" charset="0"/>
              <a:buChar char="•"/>
            </a:pPr>
            <a:r>
              <a:rPr lang="es-MX" dirty="0">
                <a:effectLst/>
                <a:latin typeface="Arial" panose="020B0604020202020204" pitchFamily="34" charset="0"/>
              </a:rPr>
              <a:t>Cálculo de necesidades de insumos, apoyo logístico y talento humano</a:t>
            </a:r>
            <a:br>
              <a:rPr lang="es-MX" dirty="0">
                <a:effectLst/>
              </a:rPr>
            </a:br>
            <a:endParaRPr lang="es-MX" dirty="0">
              <a:effectLst/>
            </a:endParaRPr>
          </a:p>
          <a:p>
            <a:br>
              <a:rPr lang="es-MX" b="0" i="0" dirty="0">
                <a:solidFill>
                  <a:srgbClr val="000000"/>
                </a:solidFill>
                <a:effectLst/>
                <a:latin typeface="Arial" panose="020B0604020202020204" pitchFamily="34" charset="0"/>
              </a:rPr>
            </a:br>
            <a:endParaRPr lang="es-MX" dirty="0"/>
          </a:p>
        </p:txBody>
      </p:sp>
      <p:pic>
        <p:nvPicPr>
          <p:cNvPr id="2" name="Imagen 1">
            <a:extLst>
              <a:ext uri="{FF2B5EF4-FFF2-40B4-BE49-F238E27FC236}">
                <a16:creationId xmlns:a16="http://schemas.microsoft.com/office/drawing/2014/main" id="{22CC18EB-53C3-ACF6-1AEF-5BC7E70DC7F4}"/>
              </a:ext>
            </a:extLst>
          </p:cNvPr>
          <p:cNvPicPr>
            <a:picLocks noChangeAspect="1"/>
          </p:cNvPicPr>
          <p:nvPr/>
        </p:nvPicPr>
        <p:blipFill>
          <a:blip r:embed="rId3"/>
          <a:stretch>
            <a:fillRect/>
          </a:stretch>
        </p:blipFill>
        <p:spPr>
          <a:xfrm>
            <a:off x="6019800" y="1354161"/>
            <a:ext cx="5080000" cy="3383359"/>
          </a:xfrm>
          <a:prstGeom prst="rect">
            <a:avLst/>
          </a:prstGeom>
          <a:ln>
            <a:noFill/>
          </a:ln>
          <a:effectLst>
            <a:softEdge rad="112500"/>
          </a:effectLst>
        </p:spPr>
      </p:pic>
    </p:spTree>
    <p:extLst>
      <p:ext uri="{BB962C8B-B14F-4D97-AF65-F5344CB8AC3E}">
        <p14:creationId xmlns:p14="http://schemas.microsoft.com/office/powerpoint/2010/main" val="288878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351BF35-2E8A-D102-1385-C88E48ECCD0F}"/>
              </a:ext>
            </a:extLst>
          </p:cNvPr>
          <p:cNvSpPr txBox="1"/>
          <p:nvPr/>
        </p:nvSpPr>
        <p:spPr>
          <a:xfrm>
            <a:off x="733777" y="987752"/>
            <a:ext cx="4639734" cy="3970318"/>
          </a:xfrm>
          <a:prstGeom prst="rect">
            <a:avLst/>
          </a:prstGeom>
          <a:noFill/>
        </p:spPr>
        <p:txBody>
          <a:bodyPr wrap="square">
            <a:spAutoFit/>
          </a:bodyPr>
          <a:lstStyle/>
          <a:p>
            <a:pPr algn="just"/>
            <a:r>
              <a:rPr lang="es-MX" b="0" i="0" dirty="0">
                <a:effectLst/>
                <a:latin typeface="Arial" panose="020B0604020202020204" pitchFamily="34" charset="0"/>
              </a:rPr>
              <a:t>a Organización Mundial de la Salud y la Organización Panamericana de </a:t>
            </a:r>
            <a:br>
              <a:rPr lang="es-MX" dirty="0"/>
            </a:br>
            <a:r>
              <a:rPr lang="es-MX" b="0" i="0" dirty="0">
                <a:effectLst/>
                <a:latin typeface="Arial" panose="020B0604020202020204" pitchFamily="34" charset="0"/>
              </a:rPr>
              <a:t>la Salud han definido el Programa Ampliado de Inmunizaciones (PAI), </a:t>
            </a:r>
            <a:br>
              <a:rPr lang="es-MX" dirty="0"/>
            </a:br>
            <a:r>
              <a:rPr lang="es-MX" b="0" i="0" dirty="0">
                <a:effectLst/>
                <a:latin typeface="Arial" panose="020B0604020202020204" pitchFamily="34" charset="0"/>
              </a:rPr>
              <a:t>como el resultado del esfuerzo conjunto de muchos organismos gubernamentales y no gubernamentales, tendiente a lograr una cobertura universal de vacunación, con el fin de disminuir la morbilidad y la mortalidad causadas por enfermedades prevenibles con vacunas.</a:t>
            </a:r>
            <a:br>
              <a:rPr lang="es-MX" dirty="0"/>
            </a:br>
            <a:r>
              <a:rPr lang="es-MX" b="0" i="0" dirty="0">
                <a:effectLst/>
                <a:latin typeface="Arial" panose="020B0604020202020204" pitchFamily="34" charset="0"/>
              </a:rPr>
              <a:t>El PAI obedece a una prioridad política en salud pública en favor de </a:t>
            </a:r>
            <a:br>
              <a:rPr lang="es-MX" dirty="0"/>
            </a:br>
            <a:r>
              <a:rPr lang="es-MX" b="0" i="0" dirty="0">
                <a:effectLst/>
                <a:latin typeface="Arial" panose="020B0604020202020204" pitchFamily="34" charset="0"/>
              </a:rPr>
              <a:t>toda la población.</a:t>
            </a:r>
            <a:endParaRPr lang="es-MX" dirty="0"/>
          </a:p>
        </p:txBody>
      </p:sp>
      <p:pic>
        <p:nvPicPr>
          <p:cNvPr id="1026" name="Picture 2">
            <a:extLst>
              <a:ext uri="{FF2B5EF4-FFF2-40B4-BE49-F238E27FC236}">
                <a16:creationId xmlns:a16="http://schemas.microsoft.com/office/drawing/2014/main" id="{49218241-198C-98E7-7C05-42F49738E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515637"/>
            <a:ext cx="5156553" cy="27113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3515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830EF03-C2A3-D7AE-583F-9F9D46AF7B9A}"/>
              </a:ext>
            </a:extLst>
          </p:cNvPr>
          <p:cNvSpPr txBox="1"/>
          <p:nvPr/>
        </p:nvSpPr>
        <p:spPr>
          <a:xfrm>
            <a:off x="2709332" y="512212"/>
            <a:ext cx="7834489" cy="369332"/>
          </a:xfrm>
          <a:prstGeom prst="rect">
            <a:avLst/>
          </a:prstGeom>
          <a:noFill/>
        </p:spPr>
        <p:txBody>
          <a:bodyPr wrap="square">
            <a:spAutoFit/>
          </a:bodyPr>
          <a:lstStyle/>
          <a:p>
            <a:pPr algn="just"/>
            <a:r>
              <a:rPr lang="es-MX" dirty="0"/>
              <a:t>CÁLCULO DE NECESIDADES  DE INSUMOS Y APOYO LOGÍSTICO</a:t>
            </a:r>
          </a:p>
        </p:txBody>
      </p:sp>
      <p:sp>
        <p:nvSpPr>
          <p:cNvPr id="7" name="CuadroTexto 6">
            <a:extLst>
              <a:ext uri="{FF2B5EF4-FFF2-40B4-BE49-F238E27FC236}">
                <a16:creationId xmlns:a16="http://schemas.microsoft.com/office/drawing/2014/main" id="{512DB85A-1B2C-D33E-FB9B-C34184D9FCE8}"/>
              </a:ext>
            </a:extLst>
          </p:cNvPr>
          <p:cNvSpPr txBox="1"/>
          <p:nvPr/>
        </p:nvSpPr>
        <p:spPr>
          <a:xfrm>
            <a:off x="1162756" y="2347383"/>
            <a:ext cx="4457524" cy="1477328"/>
          </a:xfrm>
          <a:prstGeom prst="rect">
            <a:avLst/>
          </a:prstGeom>
          <a:noFill/>
        </p:spPr>
        <p:txBody>
          <a:bodyPr wrap="square">
            <a:spAutoFit/>
          </a:bodyPr>
          <a:lstStyle/>
          <a:p>
            <a:pPr algn="just"/>
            <a:r>
              <a:rPr lang="es-MX" dirty="0">
                <a:latin typeface="Arial" panose="020B0604020202020204" pitchFamily="34" charset="0"/>
                <a:cs typeface="Arial" panose="020B0604020202020204" pitchFamily="34" charset="0"/>
              </a:rPr>
              <a:t>Para establecer las necesidades correspondientes a los recursos de  operación del programa se requieren  l</a:t>
            </a:r>
            <a:r>
              <a:rPr lang="es-MX" b="0" i="0" dirty="0">
                <a:effectLst/>
                <a:latin typeface="Arial" panose="020B0604020202020204" pitchFamily="34" charset="0"/>
                <a:cs typeface="Arial" panose="020B0604020202020204" pitchFamily="34" charset="0"/>
              </a:rPr>
              <a:t>os cálculos de población a vacunar y las dosis de vacunas por aplicar</a:t>
            </a:r>
            <a:endParaRPr lang="es-MX" dirty="0">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A5EEACF6-EB6C-6B83-8C77-20D15CA688BF}"/>
              </a:ext>
            </a:extLst>
          </p:cNvPr>
          <p:cNvPicPr>
            <a:picLocks noChangeAspect="1"/>
          </p:cNvPicPr>
          <p:nvPr/>
        </p:nvPicPr>
        <p:blipFill>
          <a:blip r:embed="rId3"/>
          <a:stretch>
            <a:fillRect/>
          </a:stretch>
        </p:blipFill>
        <p:spPr>
          <a:xfrm>
            <a:off x="5871809" y="1681692"/>
            <a:ext cx="4547835" cy="29881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47500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2FCE779-9BC7-7E79-6C6D-4C6B33D07DC7}"/>
              </a:ext>
            </a:extLst>
          </p:cNvPr>
          <p:cNvSpPr txBox="1"/>
          <p:nvPr/>
        </p:nvSpPr>
        <p:spPr>
          <a:xfrm>
            <a:off x="767644" y="378935"/>
            <a:ext cx="6062134" cy="1200329"/>
          </a:xfrm>
          <a:prstGeom prst="rect">
            <a:avLst/>
          </a:prstGeom>
          <a:noFill/>
        </p:spPr>
        <p:txBody>
          <a:bodyPr wrap="square">
            <a:spAutoFit/>
          </a:bodyPr>
          <a:lstStyle/>
          <a:p>
            <a:pPr algn="just"/>
            <a:r>
              <a:rPr lang="es-MX" b="0" i="0" dirty="0">
                <a:effectLst/>
                <a:latin typeface="Arial" panose="020B0604020202020204" pitchFamily="34" charset="0"/>
              </a:rPr>
              <a:t>Para realizar</a:t>
            </a:r>
            <a:r>
              <a:rPr lang="es-MX" dirty="0">
                <a:latin typeface="Arial" panose="020B0604020202020204" pitchFamily="34" charset="0"/>
              </a:rPr>
              <a:t> </a:t>
            </a:r>
            <a:r>
              <a:rPr lang="es-MX" b="0" i="0" dirty="0">
                <a:effectLst/>
                <a:latin typeface="Arial" panose="020B0604020202020204" pitchFamily="34" charset="0"/>
              </a:rPr>
              <a:t>una adecuada programación de necesidad </a:t>
            </a:r>
            <a:br>
              <a:rPr lang="es-MX" dirty="0"/>
            </a:br>
            <a:r>
              <a:rPr lang="es-MX" b="0" i="0" dirty="0">
                <a:effectLst/>
                <a:latin typeface="Arial" panose="020B0604020202020204" pitchFamily="34" charset="0"/>
              </a:rPr>
              <a:t>de vacuna, es de vital importancia conocer el factor de </a:t>
            </a:r>
            <a:br>
              <a:rPr lang="es-MX" dirty="0"/>
            </a:br>
            <a:r>
              <a:rPr lang="es-MX" b="0" i="0" dirty="0">
                <a:effectLst/>
                <a:latin typeface="Arial" panose="020B0604020202020204" pitchFamily="34" charset="0"/>
              </a:rPr>
              <a:t>pérdida por biológico de acuerdo con la realidad en </a:t>
            </a:r>
            <a:br>
              <a:rPr lang="es-MX" dirty="0"/>
            </a:br>
            <a:r>
              <a:rPr lang="es-MX" b="0" i="0" dirty="0">
                <a:effectLst/>
                <a:latin typeface="Arial" panose="020B0604020202020204" pitchFamily="34" charset="0"/>
              </a:rPr>
              <a:t>cada nivel.</a:t>
            </a:r>
            <a:endParaRPr lang="es-MX" dirty="0"/>
          </a:p>
        </p:txBody>
      </p:sp>
      <p:pic>
        <p:nvPicPr>
          <p:cNvPr id="7" name="Imagen 6">
            <a:extLst>
              <a:ext uri="{FF2B5EF4-FFF2-40B4-BE49-F238E27FC236}">
                <a16:creationId xmlns:a16="http://schemas.microsoft.com/office/drawing/2014/main" id="{55923A4C-C3CE-CC01-A3A6-D3DF0D1BB636}"/>
              </a:ext>
            </a:extLst>
          </p:cNvPr>
          <p:cNvPicPr>
            <a:picLocks noChangeAspect="1"/>
          </p:cNvPicPr>
          <p:nvPr/>
        </p:nvPicPr>
        <p:blipFill>
          <a:blip r:embed="rId3"/>
          <a:srcRect l="14445" t="18765" r="40000" b="56708"/>
          <a:stretch/>
        </p:blipFill>
        <p:spPr>
          <a:xfrm>
            <a:off x="677332" y="2220710"/>
            <a:ext cx="5102581" cy="1812626"/>
          </a:xfrm>
          <a:prstGeom prst="rect">
            <a:avLst/>
          </a:prstGeom>
        </p:spPr>
      </p:pic>
      <p:pic>
        <p:nvPicPr>
          <p:cNvPr id="9" name="Imagen 8">
            <a:extLst>
              <a:ext uri="{FF2B5EF4-FFF2-40B4-BE49-F238E27FC236}">
                <a16:creationId xmlns:a16="http://schemas.microsoft.com/office/drawing/2014/main" id="{D59EBE58-2357-9BBB-C82C-4709C98317E6}"/>
              </a:ext>
            </a:extLst>
          </p:cNvPr>
          <p:cNvPicPr>
            <a:picLocks noChangeAspect="1"/>
          </p:cNvPicPr>
          <p:nvPr/>
        </p:nvPicPr>
        <p:blipFill>
          <a:blip r:embed="rId4"/>
          <a:srcRect l="15000" t="43537" r="40555" b="9137"/>
          <a:stretch/>
        </p:blipFill>
        <p:spPr>
          <a:xfrm>
            <a:off x="6096000" y="1678844"/>
            <a:ext cx="5418668" cy="3245555"/>
          </a:xfrm>
          <a:prstGeom prst="rect">
            <a:avLst/>
          </a:prstGeom>
        </p:spPr>
      </p:pic>
    </p:spTree>
    <p:extLst>
      <p:ext uri="{BB962C8B-B14F-4D97-AF65-F5344CB8AC3E}">
        <p14:creationId xmlns:p14="http://schemas.microsoft.com/office/powerpoint/2010/main" val="204330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6C14E82-E3B5-4939-C30C-14EC9C773E1E}"/>
              </a:ext>
            </a:extLst>
          </p:cNvPr>
          <p:cNvPicPr>
            <a:picLocks noChangeAspect="1"/>
          </p:cNvPicPr>
          <p:nvPr/>
        </p:nvPicPr>
        <p:blipFill>
          <a:blip r:embed="rId3"/>
          <a:srcRect l="11944" t="32757" r="42222" b="36461"/>
          <a:stretch/>
        </p:blipFill>
        <p:spPr>
          <a:xfrm>
            <a:off x="816914" y="1151465"/>
            <a:ext cx="6084711" cy="2754489"/>
          </a:xfrm>
          <a:prstGeom prst="rect">
            <a:avLst/>
          </a:prstGeom>
        </p:spPr>
      </p:pic>
      <p:pic>
        <p:nvPicPr>
          <p:cNvPr id="4098" name="Picture 2" descr="En gobierno Petro se han perdido $300 mil millones en vacunas anticovid -  La Silla Vacía">
            <a:extLst>
              <a:ext uri="{FF2B5EF4-FFF2-40B4-BE49-F238E27FC236}">
                <a16:creationId xmlns:a16="http://schemas.microsoft.com/office/drawing/2014/main" id="{F445A906-F668-C03E-AEAC-8441A503A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7701" y="1467024"/>
            <a:ext cx="3677385" cy="27544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32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250AC98-356B-F328-F654-7753E11E9AA0}"/>
              </a:ext>
            </a:extLst>
          </p:cNvPr>
          <p:cNvSpPr txBox="1"/>
          <p:nvPr/>
        </p:nvSpPr>
        <p:spPr>
          <a:xfrm>
            <a:off x="699911" y="548480"/>
            <a:ext cx="10984089" cy="646331"/>
          </a:xfrm>
          <a:prstGeom prst="rect">
            <a:avLst/>
          </a:prstGeom>
          <a:noFill/>
        </p:spPr>
        <p:txBody>
          <a:bodyPr wrap="square">
            <a:spAutoFit/>
          </a:bodyPr>
          <a:lstStyle/>
          <a:p>
            <a:pPr algn="ctr"/>
            <a:r>
              <a:rPr lang="es-MX" b="1" i="0" dirty="0">
                <a:effectLst/>
                <a:latin typeface="Arial" panose="020B0604020202020204" pitchFamily="34" charset="0"/>
              </a:rPr>
              <a:t>ESTABLECIMIENTO DE NECESIDADES EN RECURSOS FÍSICOS, TECNOLÓGICOS, LOGÍSTICOS, FINANCIEROS Y TALENTO HUMANO</a:t>
            </a:r>
            <a:endParaRPr lang="es-MX" b="1" dirty="0"/>
          </a:p>
        </p:txBody>
      </p:sp>
      <p:sp>
        <p:nvSpPr>
          <p:cNvPr id="9" name="CuadroTexto 8">
            <a:extLst>
              <a:ext uri="{FF2B5EF4-FFF2-40B4-BE49-F238E27FC236}">
                <a16:creationId xmlns:a16="http://schemas.microsoft.com/office/drawing/2014/main" id="{C4D5D437-E51A-8358-E6AA-67BF946820D7}"/>
              </a:ext>
            </a:extLst>
          </p:cNvPr>
          <p:cNvSpPr txBox="1"/>
          <p:nvPr/>
        </p:nvSpPr>
        <p:spPr>
          <a:xfrm>
            <a:off x="835376" y="1772738"/>
            <a:ext cx="6423378" cy="2862322"/>
          </a:xfrm>
          <a:prstGeom prst="rect">
            <a:avLst/>
          </a:prstGeom>
          <a:noFill/>
        </p:spPr>
        <p:txBody>
          <a:bodyPr wrap="square">
            <a:spAutoFit/>
          </a:bodyPr>
          <a:lstStyle/>
          <a:p>
            <a:pPr algn="just"/>
            <a:r>
              <a:rPr lang="es-MX" dirty="0"/>
              <a:t>Los recursos físicos, se refieren a los insumos y  los equipos  para  la  ejecución  del  programa,  tales como productos biológicos, jeringas, algodón, agua  destilada  o  estéril,  papel,  tinta,  lápices,  lapiceros, formatos de recolección y certificación de  información,  entre  otros.  Se  debe  conocer  de cada elemento el récord de consumo (diario, semanal,  mensual)  para  determinar  las  necesidades  reales  en  cada  nivel  de  gestión  (entidad  territorial, asegurador o prestador) y garantizar el proceso de solicitud, almacenamiento y distribución oportuna.</a:t>
            </a:r>
          </a:p>
        </p:txBody>
      </p:sp>
      <p:pic>
        <p:nvPicPr>
          <p:cNvPr id="2" name="Imagen 1">
            <a:extLst>
              <a:ext uri="{FF2B5EF4-FFF2-40B4-BE49-F238E27FC236}">
                <a16:creationId xmlns:a16="http://schemas.microsoft.com/office/drawing/2014/main" id="{64FB2045-2EAE-7880-C660-9E51AD0A9C2B}"/>
              </a:ext>
            </a:extLst>
          </p:cNvPr>
          <p:cNvPicPr>
            <a:picLocks noChangeAspect="1"/>
          </p:cNvPicPr>
          <p:nvPr/>
        </p:nvPicPr>
        <p:blipFill>
          <a:blip r:embed="rId3"/>
          <a:stretch>
            <a:fillRect/>
          </a:stretch>
        </p:blipFill>
        <p:spPr>
          <a:xfrm>
            <a:off x="7545996" y="2108904"/>
            <a:ext cx="4228318" cy="2378429"/>
          </a:xfrm>
          <a:prstGeom prst="rect">
            <a:avLst/>
          </a:prstGeom>
        </p:spPr>
      </p:pic>
    </p:spTree>
    <p:extLst>
      <p:ext uri="{BB962C8B-B14F-4D97-AF65-F5344CB8AC3E}">
        <p14:creationId xmlns:p14="http://schemas.microsoft.com/office/powerpoint/2010/main" val="2322070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8FA952A-A25D-CBF1-6875-EFF78548ED9E}"/>
              </a:ext>
            </a:extLst>
          </p:cNvPr>
          <p:cNvSpPr txBox="1">
            <a:spLocks/>
          </p:cNvSpPr>
          <p:nvPr/>
        </p:nvSpPr>
        <p:spPr>
          <a:xfrm>
            <a:off x="7436555"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CO" dirty="0"/>
          </a:p>
        </p:txBody>
      </p:sp>
      <p:sp>
        <p:nvSpPr>
          <p:cNvPr id="9" name="CuadroTexto 8">
            <a:extLst>
              <a:ext uri="{FF2B5EF4-FFF2-40B4-BE49-F238E27FC236}">
                <a16:creationId xmlns:a16="http://schemas.microsoft.com/office/drawing/2014/main" id="{62161AD1-4B53-C980-11DC-A977BA25517B}"/>
              </a:ext>
            </a:extLst>
          </p:cNvPr>
          <p:cNvSpPr txBox="1"/>
          <p:nvPr/>
        </p:nvSpPr>
        <p:spPr>
          <a:xfrm>
            <a:off x="940454" y="1825625"/>
            <a:ext cx="4555066" cy="1754326"/>
          </a:xfrm>
          <a:prstGeom prst="rect">
            <a:avLst/>
          </a:prstGeom>
          <a:noFill/>
        </p:spPr>
        <p:txBody>
          <a:bodyPr wrap="square">
            <a:spAutoFit/>
          </a:bodyPr>
          <a:lstStyle/>
          <a:p>
            <a:pPr algn="just"/>
            <a:r>
              <a:rPr lang="es-MX" dirty="0"/>
              <a:t>Los  recursos  de  infraestructura  física,  se  refieren a los espacios con materiales de construcción y acabados necesarios para el adecuado funcionamiento y almacenamiento de los bienes requeridos por el programa. </a:t>
            </a:r>
          </a:p>
        </p:txBody>
      </p:sp>
      <p:pic>
        <p:nvPicPr>
          <p:cNvPr id="2" name="Imagen 1">
            <a:extLst>
              <a:ext uri="{FF2B5EF4-FFF2-40B4-BE49-F238E27FC236}">
                <a16:creationId xmlns:a16="http://schemas.microsoft.com/office/drawing/2014/main" id="{C6E5BFB7-6F8F-B71D-96DA-75A4A9CE082F}"/>
              </a:ext>
            </a:extLst>
          </p:cNvPr>
          <p:cNvPicPr>
            <a:picLocks noChangeAspect="1"/>
          </p:cNvPicPr>
          <p:nvPr/>
        </p:nvPicPr>
        <p:blipFill>
          <a:blip r:embed="rId3"/>
          <a:stretch>
            <a:fillRect/>
          </a:stretch>
        </p:blipFill>
        <p:spPr>
          <a:xfrm>
            <a:off x="6276622" y="1157677"/>
            <a:ext cx="4974924" cy="3726391"/>
          </a:xfrm>
          <a:prstGeom prst="rect">
            <a:avLst/>
          </a:prstGeom>
        </p:spPr>
      </p:pic>
    </p:spTree>
    <p:extLst>
      <p:ext uri="{BB962C8B-B14F-4D97-AF65-F5344CB8AC3E}">
        <p14:creationId xmlns:p14="http://schemas.microsoft.com/office/powerpoint/2010/main" val="302773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744EE6-29D2-CEB2-164D-D8EA4F33E047}"/>
              </a:ext>
            </a:extLst>
          </p:cNvPr>
          <p:cNvSpPr txBox="1"/>
          <p:nvPr/>
        </p:nvSpPr>
        <p:spPr>
          <a:xfrm>
            <a:off x="908756" y="1547927"/>
            <a:ext cx="5187244" cy="2308324"/>
          </a:xfrm>
          <a:prstGeom prst="rect">
            <a:avLst/>
          </a:prstGeom>
          <a:noFill/>
        </p:spPr>
        <p:txBody>
          <a:bodyPr wrap="square">
            <a:spAutoFit/>
          </a:bodyPr>
          <a:lstStyle/>
          <a:p>
            <a:pPr algn="just"/>
            <a:r>
              <a:rPr lang="es-MX" dirty="0"/>
              <a:t>Los  recursos  tecnológicos  son  los  necesarios  </a:t>
            </a:r>
          </a:p>
          <a:p>
            <a:pPr algn="just"/>
            <a:r>
              <a:rPr lang="es-MX" dirty="0"/>
              <a:t>para  el  adecuado  y  óptimo  funcionamiento  del  </a:t>
            </a:r>
          </a:p>
          <a:p>
            <a:pPr algn="just"/>
            <a:r>
              <a:rPr lang="es-MX" dirty="0"/>
              <a:t>programa, se ubican prioritariamente en los </a:t>
            </a:r>
          </a:p>
          <a:p>
            <a:pPr algn="just"/>
            <a:r>
              <a:rPr lang="es-MX" dirty="0"/>
              <a:t>componentes de cadena de frío (refrigeradores, </a:t>
            </a:r>
          </a:p>
          <a:p>
            <a:pPr algn="just"/>
            <a:r>
              <a:rPr lang="es-MX" dirty="0"/>
              <a:t>congeladores,  termómetros,  etc.)  y  del  sistema  </a:t>
            </a:r>
          </a:p>
          <a:p>
            <a:pPr algn="just"/>
            <a:r>
              <a:rPr lang="es-MX" dirty="0"/>
              <a:t>de información (equipo de cómputo, servicio de </a:t>
            </a:r>
          </a:p>
          <a:p>
            <a:pPr algn="just"/>
            <a:r>
              <a:rPr lang="es-MX" dirty="0"/>
              <a:t>internet, etc.). Están referidos a los equipos como </a:t>
            </a:r>
          </a:p>
          <a:p>
            <a:pPr algn="just"/>
            <a:r>
              <a:rPr lang="es-MX" dirty="0"/>
              <a:t>a  los  procedimientos  estandarizados.  </a:t>
            </a:r>
          </a:p>
        </p:txBody>
      </p:sp>
      <p:pic>
        <p:nvPicPr>
          <p:cNvPr id="2" name="Imagen 1">
            <a:extLst>
              <a:ext uri="{FF2B5EF4-FFF2-40B4-BE49-F238E27FC236}">
                <a16:creationId xmlns:a16="http://schemas.microsoft.com/office/drawing/2014/main" id="{781DAD3C-6556-9B08-1256-320F7F2BA275}"/>
              </a:ext>
            </a:extLst>
          </p:cNvPr>
          <p:cNvPicPr>
            <a:picLocks noChangeAspect="1"/>
          </p:cNvPicPr>
          <p:nvPr/>
        </p:nvPicPr>
        <p:blipFill>
          <a:blip r:embed="rId3"/>
          <a:stretch>
            <a:fillRect/>
          </a:stretch>
        </p:blipFill>
        <p:spPr>
          <a:xfrm>
            <a:off x="6964716" y="1075304"/>
            <a:ext cx="1762125" cy="2600325"/>
          </a:xfrm>
          <a:prstGeom prst="rect">
            <a:avLst/>
          </a:prstGeom>
        </p:spPr>
      </p:pic>
      <p:pic>
        <p:nvPicPr>
          <p:cNvPr id="5122" name="Picture 2" descr="Termo para vacunas APEX AIVC-46 2,9 Litros - RISS TECHNOLOGY">
            <a:extLst>
              <a:ext uri="{FF2B5EF4-FFF2-40B4-BE49-F238E27FC236}">
                <a16:creationId xmlns:a16="http://schemas.microsoft.com/office/drawing/2014/main" id="{310874D0-75FE-DC3C-8012-5EEDA0650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5220" y="3138841"/>
            <a:ext cx="2228850" cy="204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900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6AEFC40-AAD3-F061-B1AC-2EE9C67359A8}"/>
              </a:ext>
            </a:extLst>
          </p:cNvPr>
          <p:cNvSpPr txBox="1"/>
          <p:nvPr/>
        </p:nvSpPr>
        <p:spPr>
          <a:xfrm>
            <a:off x="778934" y="900921"/>
            <a:ext cx="6096000" cy="3970318"/>
          </a:xfrm>
          <a:prstGeom prst="rect">
            <a:avLst/>
          </a:prstGeom>
          <a:noFill/>
        </p:spPr>
        <p:txBody>
          <a:bodyPr wrap="square">
            <a:spAutoFit/>
          </a:bodyPr>
          <a:lstStyle/>
          <a:p>
            <a:pPr algn="just"/>
            <a:r>
              <a:rPr lang="es-MX" dirty="0"/>
              <a:t>Los recursos de logística corresponden a aquellos que permiten realizar las acciones del programa  en  el  lugar  apropiado,  en  el  momento  preciso  y  bajos  las  condiciones  adecuadas,  con  un  resultado  efectivo,  con  reducción  en  tiempos  y  riesgos en salud. </a:t>
            </a:r>
          </a:p>
          <a:p>
            <a:pPr algn="just"/>
            <a:r>
              <a:rPr lang="es-MX" dirty="0"/>
              <a:t>Algunos son transporte, medios de divulgación y comunicación (acceso telefónico, piezas comunicacionales como afiches, pendones, avisos publicitarios, propagandas, cartilla, volantes, etc.) y algunos equipos de red de frío. que  se  debe  prever y garantizar desde la programación presupuestal, con un rubro específico y disponible, en todos  los  niveles  de  gestión  (entidad  territorial,  EAPB, IPS). Para satisfacer las necesidades de: Traslado  de  productos  biológicos,  insumos  y  equipos.</a:t>
            </a:r>
          </a:p>
        </p:txBody>
      </p:sp>
      <p:pic>
        <p:nvPicPr>
          <p:cNvPr id="2" name="Imagen 1">
            <a:extLst>
              <a:ext uri="{FF2B5EF4-FFF2-40B4-BE49-F238E27FC236}">
                <a16:creationId xmlns:a16="http://schemas.microsoft.com/office/drawing/2014/main" id="{8F2FFD6C-65E5-9E61-0BD3-88335EF0E6A5}"/>
              </a:ext>
            </a:extLst>
          </p:cNvPr>
          <p:cNvPicPr>
            <a:picLocks noChangeAspect="1"/>
          </p:cNvPicPr>
          <p:nvPr/>
        </p:nvPicPr>
        <p:blipFill>
          <a:blip r:embed="rId3"/>
          <a:stretch>
            <a:fillRect/>
          </a:stretch>
        </p:blipFill>
        <p:spPr>
          <a:xfrm>
            <a:off x="7394222" y="1466692"/>
            <a:ext cx="4402667" cy="2476500"/>
          </a:xfrm>
          <a:prstGeom prst="rect">
            <a:avLst/>
          </a:prstGeom>
        </p:spPr>
      </p:pic>
    </p:spTree>
    <p:extLst>
      <p:ext uri="{BB962C8B-B14F-4D97-AF65-F5344CB8AC3E}">
        <p14:creationId xmlns:p14="http://schemas.microsoft.com/office/powerpoint/2010/main" val="4023500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B8D3749-C2A7-9D05-B84E-938B14237E1B}"/>
              </a:ext>
            </a:extLst>
          </p:cNvPr>
          <p:cNvSpPr txBox="1"/>
          <p:nvPr/>
        </p:nvSpPr>
        <p:spPr>
          <a:xfrm>
            <a:off x="2799644" y="609307"/>
            <a:ext cx="6118578" cy="923330"/>
          </a:xfrm>
          <a:prstGeom prst="rect">
            <a:avLst/>
          </a:prstGeom>
          <a:noFill/>
        </p:spPr>
        <p:txBody>
          <a:bodyPr wrap="square">
            <a:spAutoFit/>
          </a:bodyPr>
          <a:lstStyle/>
          <a:p>
            <a:pPr rtl="0"/>
            <a:r>
              <a:rPr lang="es-MX" b="1" dirty="0">
                <a:effectLst/>
                <a:latin typeface="Arial" panose="020B0604020202020204" pitchFamily="34" charset="0"/>
                <a:cs typeface="Arial" panose="020B0604020202020204" pitchFamily="34" charset="0"/>
              </a:rPr>
              <a:t>ESTRATEGIAS Y TÁCTICAS EN VACUNACIÓN</a:t>
            </a:r>
          </a:p>
          <a:p>
            <a:br>
              <a:rPr lang="es-MX" b="1" i="0" dirty="0">
                <a:solidFill>
                  <a:srgbClr val="000000"/>
                </a:solidFill>
                <a:effectLst/>
                <a:latin typeface="Arial" panose="020B0604020202020204" pitchFamily="34" charset="0"/>
                <a:cs typeface="Arial" panose="020B0604020202020204" pitchFamily="34" charset="0"/>
              </a:rPr>
            </a:br>
            <a:endParaRPr lang="es-MX" b="1"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761EC165-37BB-3838-0D31-76DCEA960617}"/>
              </a:ext>
            </a:extLst>
          </p:cNvPr>
          <p:cNvSpPr txBox="1"/>
          <p:nvPr/>
        </p:nvSpPr>
        <p:spPr>
          <a:xfrm>
            <a:off x="857955" y="1306816"/>
            <a:ext cx="8737600" cy="1477328"/>
          </a:xfrm>
          <a:prstGeom prst="rect">
            <a:avLst/>
          </a:prstGeom>
          <a:noFill/>
        </p:spPr>
        <p:txBody>
          <a:bodyPr wrap="square">
            <a:spAutoFit/>
          </a:bodyPr>
          <a:lstStyle/>
          <a:p>
            <a:pPr algn="just"/>
            <a:r>
              <a:rPr lang="es-MX" b="0" i="0" dirty="0">
                <a:effectLst/>
                <a:latin typeface="Arial" panose="020B0604020202020204" pitchFamily="34" charset="0"/>
              </a:rPr>
              <a:t>La implementación de estrategias en vacunación involucra un componente de planificación y otro de toma de decisiones. Las estrategias deben ajustarse </a:t>
            </a:r>
            <a:br>
              <a:rPr lang="es-MX" dirty="0"/>
            </a:br>
            <a:r>
              <a:rPr lang="es-MX" b="0" i="0" dirty="0">
                <a:effectLst/>
                <a:latin typeface="Arial" panose="020B0604020202020204" pitchFamily="34" charset="0"/>
              </a:rPr>
              <a:t>a las necesidades económicas, sociales y culturales de cada población y deben ser evaluadas y ajustadas permanentemente, para que respondan a las necesidades cambiantes de la población sujeta de la intervención</a:t>
            </a:r>
            <a:endParaRPr lang="es-MX" dirty="0"/>
          </a:p>
        </p:txBody>
      </p:sp>
      <p:sp>
        <p:nvSpPr>
          <p:cNvPr id="10" name="CuadroTexto 9">
            <a:extLst>
              <a:ext uri="{FF2B5EF4-FFF2-40B4-BE49-F238E27FC236}">
                <a16:creationId xmlns:a16="http://schemas.microsoft.com/office/drawing/2014/main" id="{AC4B4467-FD8C-27F9-2734-8A958FEFA67E}"/>
              </a:ext>
            </a:extLst>
          </p:cNvPr>
          <p:cNvSpPr txBox="1"/>
          <p:nvPr/>
        </p:nvSpPr>
        <p:spPr>
          <a:xfrm>
            <a:off x="1377244" y="3244545"/>
            <a:ext cx="6096000" cy="1200329"/>
          </a:xfrm>
          <a:prstGeom prst="rect">
            <a:avLst/>
          </a:prstGeom>
          <a:noFill/>
        </p:spPr>
        <p:txBody>
          <a:bodyPr wrap="square">
            <a:spAutoFit/>
          </a:bodyPr>
          <a:lstStyle/>
          <a:p>
            <a:r>
              <a:rPr lang="es-MX" b="0" i="0" dirty="0">
                <a:effectLst/>
                <a:latin typeface="Arial" panose="020B0604020202020204" pitchFamily="34" charset="0"/>
              </a:rPr>
              <a:t>1. Acciones de vacunación permanente</a:t>
            </a:r>
            <a:br>
              <a:rPr lang="es-MX" dirty="0"/>
            </a:br>
            <a:r>
              <a:rPr lang="es-MX" b="0" i="0" dirty="0">
                <a:effectLst/>
                <a:latin typeface="Arial" panose="020B0604020202020204" pitchFamily="34" charset="0"/>
              </a:rPr>
              <a:t>2. Acciones de vacunación intensiva</a:t>
            </a:r>
            <a:br>
              <a:rPr lang="es-MX" dirty="0"/>
            </a:br>
            <a:r>
              <a:rPr lang="es-MX" b="0" i="0" dirty="0">
                <a:effectLst/>
                <a:latin typeface="Arial" panose="020B0604020202020204" pitchFamily="34" charset="0"/>
              </a:rPr>
              <a:t>3. Acciones de vacunación emergente (bloqueo/</a:t>
            </a:r>
            <a:br>
              <a:rPr lang="es-MX" dirty="0"/>
            </a:br>
            <a:r>
              <a:rPr lang="es-MX" b="0" i="0" dirty="0">
                <a:effectLst/>
                <a:latin typeface="Arial" panose="020B0604020202020204" pitchFamily="34" charset="0"/>
              </a:rPr>
              <a:t>operación barrido</a:t>
            </a:r>
            <a:endParaRPr lang="es-MX" dirty="0"/>
          </a:p>
        </p:txBody>
      </p:sp>
      <p:pic>
        <p:nvPicPr>
          <p:cNvPr id="2" name="Imagen 1">
            <a:extLst>
              <a:ext uri="{FF2B5EF4-FFF2-40B4-BE49-F238E27FC236}">
                <a16:creationId xmlns:a16="http://schemas.microsoft.com/office/drawing/2014/main" id="{E65A5C81-8999-A382-4101-477381E69B66}"/>
              </a:ext>
            </a:extLst>
          </p:cNvPr>
          <p:cNvPicPr>
            <a:picLocks noChangeAspect="1"/>
          </p:cNvPicPr>
          <p:nvPr/>
        </p:nvPicPr>
        <p:blipFill>
          <a:blip r:embed="rId3"/>
          <a:stretch>
            <a:fillRect/>
          </a:stretch>
        </p:blipFill>
        <p:spPr>
          <a:xfrm>
            <a:off x="6962185" y="2996081"/>
            <a:ext cx="3912073" cy="21555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84976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BA59513-BC0E-A507-7605-C38CFF0CE5EB}"/>
              </a:ext>
            </a:extLst>
          </p:cNvPr>
          <p:cNvSpPr txBox="1"/>
          <p:nvPr/>
        </p:nvSpPr>
        <p:spPr>
          <a:xfrm>
            <a:off x="982133" y="1004207"/>
            <a:ext cx="5113867" cy="3970318"/>
          </a:xfrm>
          <a:prstGeom prst="rect">
            <a:avLst/>
          </a:prstGeom>
          <a:noFill/>
        </p:spPr>
        <p:txBody>
          <a:bodyPr wrap="square">
            <a:spAutoFit/>
          </a:bodyPr>
          <a:lstStyle/>
          <a:p>
            <a:r>
              <a:rPr lang="es-MX" b="1" i="0" dirty="0">
                <a:effectLst/>
                <a:latin typeface="Arial" panose="020B0604020202020204" pitchFamily="34" charset="0"/>
              </a:rPr>
              <a:t>TÁCTICAS EN VACUNACIÓN</a:t>
            </a:r>
            <a:br>
              <a:rPr lang="es-MX" dirty="0"/>
            </a:br>
            <a:endParaRPr lang="es-MX" dirty="0"/>
          </a:p>
          <a:p>
            <a:pPr algn="just"/>
            <a:r>
              <a:rPr lang="es-MX" b="0" i="0" dirty="0">
                <a:effectLst/>
                <a:latin typeface="Arial" panose="020B0604020202020204" pitchFamily="34" charset="0"/>
              </a:rPr>
              <a:t>Son las diferentes formas que los servicios de vacunación realizan la oferta del programa.</a:t>
            </a:r>
          </a:p>
          <a:p>
            <a:pPr algn="just"/>
            <a:br>
              <a:rPr lang="es-MX" dirty="0"/>
            </a:br>
            <a:r>
              <a:rPr lang="es-MX" b="0" i="0" dirty="0">
                <a:effectLst/>
                <a:latin typeface="Arial" panose="020B0604020202020204" pitchFamily="34" charset="0"/>
              </a:rPr>
              <a:t>Vacunación institucional: Tiene como objeto atender la demanda espontánea  e inducida al servicio de vacunación que se realiza de manera gratuita en las IPS públicas y privadas; es la más comúnmente utilizada por la comunidad y requiere acciones de información, educación y comunicación (IEC) acerca de la importancia de las vacunas, con el fin de sensibilizar a la comunidad.</a:t>
            </a:r>
            <a:endParaRPr lang="es-MX" dirty="0"/>
          </a:p>
        </p:txBody>
      </p:sp>
      <p:pic>
        <p:nvPicPr>
          <p:cNvPr id="2" name="Imagen 1">
            <a:extLst>
              <a:ext uri="{FF2B5EF4-FFF2-40B4-BE49-F238E27FC236}">
                <a16:creationId xmlns:a16="http://schemas.microsoft.com/office/drawing/2014/main" id="{4596EE0C-3691-59FA-12D9-41EAC97B4432}"/>
              </a:ext>
            </a:extLst>
          </p:cNvPr>
          <p:cNvPicPr>
            <a:picLocks noChangeAspect="1"/>
          </p:cNvPicPr>
          <p:nvPr/>
        </p:nvPicPr>
        <p:blipFill>
          <a:blip r:embed="rId3"/>
          <a:stretch>
            <a:fillRect/>
          </a:stretch>
        </p:blipFill>
        <p:spPr>
          <a:xfrm>
            <a:off x="6587949" y="2136205"/>
            <a:ext cx="4621918" cy="2084780"/>
          </a:xfrm>
          <a:prstGeom prst="rect">
            <a:avLst/>
          </a:prstGeom>
          <a:ln>
            <a:noFill/>
          </a:ln>
          <a:effectLst>
            <a:softEdge rad="112500"/>
          </a:effectLst>
        </p:spPr>
      </p:pic>
    </p:spTree>
    <p:extLst>
      <p:ext uri="{BB962C8B-B14F-4D97-AF65-F5344CB8AC3E}">
        <p14:creationId xmlns:p14="http://schemas.microsoft.com/office/powerpoint/2010/main" val="3935292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C883735-460D-0D03-944E-E1728F2197B6}"/>
              </a:ext>
            </a:extLst>
          </p:cNvPr>
          <p:cNvSpPr txBox="1"/>
          <p:nvPr/>
        </p:nvSpPr>
        <p:spPr>
          <a:xfrm>
            <a:off x="699912" y="1220238"/>
            <a:ext cx="4425244" cy="3445807"/>
          </a:xfrm>
          <a:prstGeom prst="rect">
            <a:avLst/>
          </a:prstGeom>
          <a:noFill/>
        </p:spPr>
        <p:txBody>
          <a:bodyPr wrap="square">
            <a:spAutoFit/>
          </a:bodyPr>
          <a:lstStyle/>
          <a:p>
            <a:pPr algn="just"/>
            <a:r>
              <a:rPr lang="es-MX" b="1" i="0" dirty="0">
                <a:effectLst/>
                <a:latin typeface="Arial" panose="020B0604020202020204" pitchFamily="34" charset="0"/>
              </a:rPr>
              <a:t>Vacunación sin barreras en todas las IPS públicas y privadas</a:t>
            </a:r>
            <a:br>
              <a:rPr lang="es-MX" dirty="0"/>
            </a:br>
            <a:endParaRPr lang="es-MX" dirty="0"/>
          </a:p>
          <a:p>
            <a:pPr algn="just"/>
            <a:r>
              <a:rPr lang="es-MX" b="0" i="0" dirty="0">
                <a:effectLst/>
                <a:latin typeface="Arial" panose="020B0604020202020204" pitchFamily="34" charset="0"/>
              </a:rPr>
              <a:t>Se debe garantizar la atención gratuita, oportuna y de </a:t>
            </a:r>
            <a:br>
              <a:rPr lang="es-MX" dirty="0"/>
            </a:br>
            <a:r>
              <a:rPr lang="es-MX" b="0" i="0" dirty="0">
                <a:effectLst/>
                <a:latin typeface="Arial" panose="020B0604020202020204" pitchFamily="34" charset="0"/>
              </a:rPr>
              <a:t>calidad a la población que solicita el servicio de vacunación, sin ningún tipo de barrera administrativa o de gestión; para ello, se deben realizar los convenios o contratos administrativos a que hubiere lugar, con el objeto de eliminar las barreras que puedan existir</a:t>
            </a:r>
            <a:endParaRPr lang="es-MX" dirty="0"/>
          </a:p>
        </p:txBody>
      </p:sp>
      <p:pic>
        <p:nvPicPr>
          <p:cNvPr id="2" name="Imagen 1">
            <a:extLst>
              <a:ext uri="{FF2B5EF4-FFF2-40B4-BE49-F238E27FC236}">
                <a16:creationId xmlns:a16="http://schemas.microsoft.com/office/drawing/2014/main" id="{6D5507F0-21FF-1ECB-CCD0-58365FCDA7A3}"/>
              </a:ext>
            </a:extLst>
          </p:cNvPr>
          <p:cNvPicPr>
            <a:picLocks noChangeAspect="1"/>
          </p:cNvPicPr>
          <p:nvPr/>
        </p:nvPicPr>
        <p:blipFill>
          <a:blip r:embed="rId3"/>
          <a:stretch>
            <a:fillRect/>
          </a:stretch>
        </p:blipFill>
        <p:spPr>
          <a:xfrm>
            <a:off x="5682545" y="1404595"/>
            <a:ext cx="5990166" cy="3363050"/>
          </a:xfrm>
          <a:prstGeom prst="rect">
            <a:avLst/>
          </a:prstGeom>
          <a:ln>
            <a:noFill/>
          </a:ln>
          <a:effectLst>
            <a:softEdge rad="112500"/>
          </a:effectLst>
        </p:spPr>
      </p:pic>
    </p:spTree>
    <p:extLst>
      <p:ext uri="{BB962C8B-B14F-4D97-AF65-F5344CB8AC3E}">
        <p14:creationId xmlns:p14="http://schemas.microsoft.com/office/powerpoint/2010/main" val="1139260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DAD7B44-4E43-6F4B-260A-D48808D565A5}"/>
              </a:ext>
            </a:extLst>
          </p:cNvPr>
          <p:cNvSpPr txBox="1"/>
          <p:nvPr/>
        </p:nvSpPr>
        <p:spPr>
          <a:xfrm>
            <a:off x="722488" y="1461828"/>
            <a:ext cx="6096000" cy="2585323"/>
          </a:xfrm>
          <a:prstGeom prst="rect">
            <a:avLst/>
          </a:prstGeom>
          <a:noFill/>
        </p:spPr>
        <p:txBody>
          <a:bodyPr wrap="square">
            <a:spAutoFit/>
          </a:bodyPr>
          <a:lstStyle/>
          <a:p>
            <a:pPr algn="just"/>
            <a:r>
              <a:rPr lang="es-MX" dirty="0"/>
              <a:t>Vacunación  oportuna  y  obligatoria del recién nacido</a:t>
            </a:r>
          </a:p>
          <a:p>
            <a:pPr algn="just"/>
            <a:endParaRPr lang="es-MX" dirty="0"/>
          </a:p>
          <a:p>
            <a:pPr algn="just"/>
            <a:r>
              <a:rPr lang="es-MX" dirty="0"/>
              <a:t>Entregar  información  que  asegure  la  adherencia  al  </a:t>
            </a:r>
          </a:p>
          <a:p>
            <a:pPr algn="just"/>
            <a:r>
              <a:rPr lang="es-MX" dirty="0"/>
              <a:t>PAI  (libros,  registros  de  vacunación,  etc.),  para  dar  </a:t>
            </a:r>
          </a:p>
          <a:p>
            <a:pPr algn="just"/>
            <a:r>
              <a:rPr lang="es-MX" dirty="0"/>
              <a:t>cumplimiento a la norma vigente que garantiza este </a:t>
            </a:r>
          </a:p>
          <a:p>
            <a:pPr algn="just"/>
            <a:r>
              <a:rPr lang="es-MX" dirty="0"/>
              <a:t>derecho  al  binomio  madre-hijo,  de  tal  manera  que  </a:t>
            </a:r>
          </a:p>
          <a:p>
            <a:pPr algn="just"/>
            <a:r>
              <a:rPr lang="es-MX" dirty="0"/>
              <a:t>se  asegure  el  ingreso  del  recién  nacido  al  Sistema  </a:t>
            </a:r>
          </a:p>
          <a:p>
            <a:pPr algn="just"/>
            <a:r>
              <a:rPr lang="es-MX" dirty="0"/>
              <a:t>de  Información  Nominal  del  PAI,  para  su  posterior  </a:t>
            </a:r>
          </a:p>
          <a:p>
            <a:pPr algn="just"/>
            <a:r>
              <a:rPr lang="es-MX" dirty="0"/>
              <a:t>seguimiento dentro de la cohorte de nacidos vivos.</a:t>
            </a:r>
          </a:p>
        </p:txBody>
      </p:sp>
      <p:pic>
        <p:nvPicPr>
          <p:cNvPr id="4" name="Imagen 3">
            <a:extLst>
              <a:ext uri="{FF2B5EF4-FFF2-40B4-BE49-F238E27FC236}">
                <a16:creationId xmlns:a16="http://schemas.microsoft.com/office/drawing/2014/main" id="{0C033235-F13C-D8C6-4656-23C6986169F8}"/>
              </a:ext>
            </a:extLst>
          </p:cNvPr>
          <p:cNvPicPr>
            <a:picLocks noChangeAspect="1"/>
          </p:cNvPicPr>
          <p:nvPr/>
        </p:nvPicPr>
        <p:blipFill>
          <a:blip r:embed="rId3"/>
          <a:stretch>
            <a:fillRect/>
          </a:stretch>
        </p:blipFill>
        <p:spPr>
          <a:xfrm>
            <a:off x="6818488" y="2014985"/>
            <a:ext cx="4414122" cy="22070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6228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413C9B-79C3-BCC4-C4F7-BBB85BD5826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09EED65-7F3C-D982-157D-1D18F8C820A9}"/>
              </a:ext>
            </a:extLst>
          </p:cNvPr>
          <p:cNvSpPr txBox="1"/>
          <p:nvPr/>
        </p:nvSpPr>
        <p:spPr>
          <a:xfrm>
            <a:off x="1015998" y="1297717"/>
            <a:ext cx="7145867" cy="2585323"/>
          </a:xfrm>
          <a:prstGeom prst="rect">
            <a:avLst/>
          </a:prstGeom>
          <a:noFill/>
        </p:spPr>
        <p:txBody>
          <a:bodyPr wrap="square">
            <a:spAutoFit/>
          </a:bodyPr>
          <a:lstStyle/>
          <a:p>
            <a:pPr algn="just"/>
            <a:r>
              <a:rPr lang="es-MX" b="1" i="0" dirty="0">
                <a:effectLst/>
                <a:latin typeface="Arial" panose="020B0604020202020204" pitchFamily="34" charset="0"/>
              </a:rPr>
              <a:t>SEGUIMIENTO A COHORTES DE NACIDOS VIVOS PENDIENTE </a:t>
            </a:r>
          </a:p>
          <a:p>
            <a:pPr algn="just"/>
            <a:br>
              <a:rPr lang="es-MX" dirty="0"/>
            </a:br>
            <a:r>
              <a:rPr lang="es-MX" b="0" i="0" dirty="0">
                <a:effectLst/>
                <a:latin typeface="Arial" panose="020B0604020202020204" pitchFamily="34" charset="0"/>
              </a:rPr>
              <a:t>Se define como el seguimiento mensual al grupo de  nacidos vivos que han ingresado al programa, a través de la institución que atiende el parto, y al cual se le realiza un rastreo mensual por parte de las EAPB e IPS y ESE vacunadoras que ofertan el programa </a:t>
            </a:r>
            <a:br>
              <a:rPr lang="es-MX" dirty="0"/>
            </a:br>
            <a:r>
              <a:rPr lang="es-MX" b="0" i="0" dirty="0">
                <a:effectLst/>
                <a:latin typeface="Arial" panose="020B0604020202020204" pitchFamily="34" charset="0"/>
              </a:rPr>
              <a:t>permanente. Esta táctica requiere una óptima coordinación de la dirección local de salud y las EAPB en el nivel local, garantizando el sistema de referencia y contrarreferencia</a:t>
            </a:r>
            <a:endParaRPr lang="es-MX" dirty="0"/>
          </a:p>
        </p:txBody>
      </p:sp>
      <p:pic>
        <p:nvPicPr>
          <p:cNvPr id="3" name="Imagen 2">
            <a:extLst>
              <a:ext uri="{FF2B5EF4-FFF2-40B4-BE49-F238E27FC236}">
                <a16:creationId xmlns:a16="http://schemas.microsoft.com/office/drawing/2014/main" id="{770FD009-0C6D-8D83-84DC-7B07227250E2}"/>
              </a:ext>
            </a:extLst>
          </p:cNvPr>
          <p:cNvPicPr>
            <a:picLocks noChangeAspect="1"/>
          </p:cNvPicPr>
          <p:nvPr/>
        </p:nvPicPr>
        <p:blipFill>
          <a:blip r:embed="rId3"/>
          <a:stretch>
            <a:fillRect/>
          </a:stretch>
        </p:blipFill>
        <p:spPr>
          <a:xfrm>
            <a:off x="6246786" y="3747910"/>
            <a:ext cx="3830158" cy="2252133"/>
          </a:xfrm>
          <a:prstGeom prst="ellipse">
            <a:avLst/>
          </a:prstGeom>
          <a:ln>
            <a:noFill/>
          </a:ln>
          <a:effectLst>
            <a:softEdge rad="112500"/>
          </a:effectLst>
        </p:spPr>
      </p:pic>
    </p:spTree>
    <p:extLst>
      <p:ext uri="{BB962C8B-B14F-4D97-AF65-F5344CB8AC3E}">
        <p14:creationId xmlns:p14="http://schemas.microsoft.com/office/powerpoint/2010/main" val="1532457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05C558F-690F-9780-F1F7-85B2EDF312E0}"/>
              </a:ext>
            </a:extLst>
          </p:cNvPr>
          <p:cNvSpPr txBox="1"/>
          <p:nvPr/>
        </p:nvSpPr>
        <p:spPr>
          <a:xfrm>
            <a:off x="925689" y="382222"/>
            <a:ext cx="9753600" cy="369332"/>
          </a:xfrm>
          <a:prstGeom prst="rect">
            <a:avLst/>
          </a:prstGeom>
          <a:noFill/>
        </p:spPr>
        <p:txBody>
          <a:bodyPr wrap="square">
            <a:spAutoFit/>
          </a:bodyPr>
          <a:lstStyle/>
          <a:p>
            <a:pPr algn="ctr"/>
            <a:r>
              <a:rPr lang="es-MX" b="1" i="0" dirty="0">
                <a:effectLst/>
                <a:latin typeface="Arial" panose="020B0604020202020204" pitchFamily="34" charset="0"/>
              </a:rPr>
              <a:t>CONCEPTOS GENERALES EN INMUNIZACIÓN Y VACUNACIÓN</a:t>
            </a:r>
            <a:endParaRPr lang="es-MX" b="1" dirty="0"/>
          </a:p>
        </p:txBody>
      </p:sp>
      <p:sp>
        <p:nvSpPr>
          <p:cNvPr id="7" name="CuadroTexto 6">
            <a:extLst>
              <a:ext uri="{FF2B5EF4-FFF2-40B4-BE49-F238E27FC236}">
                <a16:creationId xmlns:a16="http://schemas.microsoft.com/office/drawing/2014/main" id="{A89A9948-65B1-A7A8-7BA9-0F4FCB0C6678}"/>
              </a:ext>
            </a:extLst>
          </p:cNvPr>
          <p:cNvSpPr txBox="1"/>
          <p:nvPr/>
        </p:nvSpPr>
        <p:spPr>
          <a:xfrm>
            <a:off x="1095023" y="1453571"/>
            <a:ext cx="6096000" cy="646331"/>
          </a:xfrm>
          <a:prstGeom prst="rect">
            <a:avLst/>
          </a:prstGeom>
          <a:noFill/>
        </p:spPr>
        <p:txBody>
          <a:bodyPr wrap="square">
            <a:spAutoFit/>
          </a:bodyPr>
          <a:lstStyle/>
          <a:p>
            <a:br>
              <a:rPr lang="es-MX" b="0" i="0" dirty="0">
                <a:effectLst/>
                <a:latin typeface="Arial" panose="020B0604020202020204" pitchFamily="34" charset="0"/>
              </a:rPr>
            </a:br>
            <a:endParaRPr lang="es-MX" dirty="0"/>
          </a:p>
        </p:txBody>
      </p:sp>
      <p:graphicFrame>
        <p:nvGraphicFramePr>
          <p:cNvPr id="2" name="Diagrama 1">
            <a:extLst>
              <a:ext uri="{FF2B5EF4-FFF2-40B4-BE49-F238E27FC236}">
                <a16:creationId xmlns:a16="http://schemas.microsoft.com/office/drawing/2014/main" id="{2C062E36-56D5-51FA-30C3-A162D3105604}"/>
              </a:ext>
            </a:extLst>
          </p:cNvPr>
          <p:cNvGraphicFramePr/>
          <p:nvPr>
            <p:extLst>
              <p:ext uri="{D42A27DB-BD31-4B8C-83A1-F6EECF244321}">
                <p14:modId xmlns:p14="http://schemas.microsoft.com/office/powerpoint/2010/main" val="937066877"/>
              </p:ext>
            </p:extLst>
          </p:nvPr>
        </p:nvGraphicFramePr>
        <p:xfrm>
          <a:off x="1738489" y="87244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98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F5BE51CA-291F-EB18-88BB-54A575DA2D5A}"/>
              </a:ext>
            </a:extLst>
          </p:cNvPr>
          <p:cNvGraphicFramePr/>
          <p:nvPr>
            <p:extLst>
              <p:ext uri="{D42A27DB-BD31-4B8C-83A1-F6EECF244321}">
                <p14:modId xmlns:p14="http://schemas.microsoft.com/office/powerpoint/2010/main" val="3389315335"/>
              </p:ext>
            </p:extLst>
          </p:nvPr>
        </p:nvGraphicFramePr>
        <p:xfrm>
          <a:off x="1377245" y="561622"/>
          <a:ext cx="8692444" cy="56585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1650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CB971-5336-708E-0C89-5B7A1D1BCC6F}"/>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A13E3957-18B6-4A0B-9EE0-1689B7B0D865}"/>
              </a:ext>
            </a:extLst>
          </p:cNvPr>
          <p:cNvGraphicFramePr/>
          <p:nvPr>
            <p:extLst>
              <p:ext uri="{D42A27DB-BD31-4B8C-83A1-F6EECF244321}">
                <p14:modId xmlns:p14="http://schemas.microsoft.com/office/powerpoint/2010/main" val="3180957147"/>
              </p:ext>
            </p:extLst>
          </p:nvPr>
        </p:nvGraphicFramePr>
        <p:xfrm>
          <a:off x="1377245" y="561622"/>
          <a:ext cx="8692444" cy="56585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4436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D03F6F14-AB9E-ECFF-3362-A71EF8210255}"/>
              </a:ext>
            </a:extLst>
          </p:cNvPr>
          <p:cNvSpPr txBox="1"/>
          <p:nvPr/>
        </p:nvSpPr>
        <p:spPr>
          <a:xfrm>
            <a:off x="4320393" y="539662"/>
            <a:ext cx="1594985" cy="369332"/>
          </a:xfrm>
          <a:prstGeom prst="rect">
            <a:avLst/>
          </a:prstGeom>
          <a:noFill/>
        </p:spPr>
        <p:txBody>
          <a:bodyPr wrap="square">
            <a:spAutoFit/>
          </a:bodyPr>
          <a:lstStyle/>
          <a:p>
            <a:r>
              <a:rPr lang="es-MX" dirty="0"/>
              <a:t>Vacunación</a:t>
            </a:r>
          </a:p>
        </p:txBody>
      </p:sp>
      <p:sp>
        <p:nvSpPr>
          <p:cNvPr id="8" name="CuadroTexto 7">
            <a:extLst>
              <a:ext uri="{FF2B5EF4-FFF2-40B4-BE49-F238E27FC236}">
                <a16:creationId xmlns:a16="http://schemas.microsoft.com/office/drawing/2014/main" id="{2E08EEAD-4D45-046D-98C1-62770CD1CE6C}"/>
              </a:ext>
            </a:extLst>
          </p:cNvPr>
          <p:cNvSpPr txBox="1"/>
          <p:nvPr/>
        </p:nvSpPr>
        <p:spPr>
          <a:xfrm>
            <a:off x="2302932" y="1120676"/>
            <a:ext cx="6096000" cy="2308324"/>
          </a:xfrm>
          <a:prstGeom prst="rect">
            <a:avLst/>
          </a:prstGeom>
          <a:noFill/>
        </p:spPr>
        <p:txBody>
          <a:bodyPr wrap="square">
            <a:spAutoFit/>
          </a:bodyPr>
          <a:lstStyle/>
          <a:p>
            <a:pPr algn="ctr"/>
            <a:r>
              <a:rPr lang="es-MX" b="0" i="0" dirty="0">
                <a:effectLst/>
                <a:latin typeface="Arial" panose="020B0604020202020204" pitchFamily="34" charset="0"/>
              </a:rPr>
              <a:t>Vías de administración</a:t>
            </a:r>
            <a:br>
              <a:rPr lang="es-MX" b="0" i="0" dirty="0">
                <a:effectLst/>
                <a:latin typeface="Arial" panose="020B0604020202020204" pitchFamily="34" charset="0"/>
              </a:rPr>
            </a:br>
            <a:endParaRPr lang="es-MX" b="0" i="0" dirty="0">
              <a:effectLst/>
              <a:latin typeface="Arial" panose="020B0604020202020204" pitchFamily="34" charset="0"/>
            </a:endParaRPr>
          </a:p>
          <a:p>
            <a:pPr algn="just"/>
            <a:r>
              <a:rPr lang="es-MX" b="0" i="0" dirty="0">
                <a:effectLst/>
                <a:latin typeface="Arial" panose="020B0604020202020204" pitchFamily="34" charset="0"/>
              </a:rPr>
              <a:t>La vacunación es la forma de introducir la vacuna al organismo; su elección es específica, con miras a evitar efectos indeseables (locales o sistémicos) y asegurar una máxima absorción y eficacia. Las vías de administración habitualmente usadas son: oral, intradérmica, subcutánea e intramuscular</a:t>
            </a:r>
            <a:endParaRPr lang="es-MX" dirty="0"/>
          </a:p>
        </p:txBody>
      </p:sp>
      <p:pic>
        <p:nvPicPr>
          <p:cNvPr id="9" name="Marcador de contenido 6">
            <a:extLst>
              <a:ext uri="{FF2B5EF4-FFF2-40B4-BE49-F238E27FC236}">
                <a16:creationId xmlns:a16="http://schemas.microsoft.com/office/drawing/2014/main" id="{9710B994-A308-6717-883E-EC2BBE740872}"/>
              </a:ext>
            </a:extLst>
          </p:cNvPr>
          <p:cNvPicPr>
            <a:picLocks noChangeAspect="1"/>
          </p:cNvPicPr>
          <p:nvPr/>
        </p:nvPicPr>
        <p:blipFill>
          <a:blip r:embed="rId3"/>
          <a:srcRect l="48523" t="19013" r="27690" b="42331"/>
          <a:stretch/>
        </p:blipFill>
        <p:spPr>
          <a:xfrm>
            <a:off x="4636482" y="3518344"/>
            <a:ext cx="2659047" cy="2430662"/>
          </a:xfrm>
          <a:prstGeom prst="rect">
            <a:avLst/>
          </a:prstGeom>
        </p:spPr>
      </p:pic>
      <p:pic>
        <p:nvPicPr>
          <p:cNvPr id="10" name="Imagen 9">
            <a:extLst>
              <a:ext uri="{FF2B5EF4-FFF2-40B4-BE49-F238E27FC236}">
                <a16:creationId xmlns:a16="http://schemas.microsoft.com/office/drawing/2014/main" id="{FBE0A1DF-8CA8-396D-8F8E-3CDF7366AB24}"/>
              </a:ext>
            </a:extLst>
          </p:cNvPr>
          <p:cNvPicPr>
            <a:picLocks noChangeAspect="1"/>
          </p:cNvPicPr>
          <p:nvPr/>
        </p:nvPicPr>
        <p:blipFill>
          <a:blip r:embed="rId3"/>
          <a:srcRect l="24445" t="30782" r="51759" b="35473"/>
          <a:stretch/>
        </p:blipFill>
        <p:spPr>
          <a:xfrm>
            <a:off x="654755" y="3887550"/>
            <a:ext cx="2754488" cy="2197160"/>
          </a:xfrm>
          <a:prstGeom prst="rect">
            <a:avLst/>
          </a:prstGeom>
        </p:spPr>
      </p:pic>
      <p:pic>
        <p:nvPicPr>
          <p:cNvPr id="11" name="Imagen 10">
            <a:extLst>
              <a:ext uri="{FF2B5EF4-FFF2-40B4-BE49-F238E27FC236}">
                <a16:creationId xmlns:a16="http://schemas.microsoft.com/office/drawing/2014/main" id="{85F2CD84-D0A8-D07D-C7A3-F894B40032BE}"/>
              </a:ext>
            </a:extLst>
          </p:cNvPr>
          <p:cNvPicPr>
            <a:picLocks noChangeAspect="1"/>
          </p:cNvPicPr>
          <p:nvPr/>
        </p:nvPicPr>
        <p:blipFill>
          <a:blip r:embed="rId4"/>
          <a:srcRect l="51574" t="24652" r="27037" b="35473"/>
          <a:stretch/>
        </p:blipFill>
        <p:spPr>
          <a:xfrm>
            <a:off x="8127999" y="3564212"/>
            <a:ext cx="2403604" cy="2520498"/>
          </a:xfrm>
          <a:prstGeom prst="rect">
            <a:avLst/>
          </a:prstGeom>
        </p:spPr>
      </p:pic>
    </p:spTree>
    <p:extLst>
      <p:ext uri="{BB962C8B-B14F-4D97-AF65-F5344CB8AC3E}">
        <p14:creationId xmlns:p14="http://schemas.microsoft.com/office/powerpoint/2010/main" val="559653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9AD046A-C994-B7B0-30BE-ACCBD267DB84}"/>
              </a:ext>
            </a:extLst>
          </p:cNvPr>
          <p:cNvSpPr txBox="1"/>
          <p:nvPr/>
        </p:nvSpPr>
        <p:spPr>
          <a:xfrm>
            <a:off x="1524000" y="1361069"/>
            <a:ext cx="6096000" cy="369332"/>
          </a:xfrm>
          <a:prstGeom prst="rect">
            <a:avLst/>
          </a:prstGeom>
          <a:noFill/>
        </p:spPr>
        <p:txBody>
          <a:bodyPr wrap="square">
            <a:spAutoFit/>
          </a:bodyPr>
          <a:lstStyle/>
          <a:p>
            <a:r>
              <a:rPr lang="es-MX" b="0" i="0" dirty="0">
                <a:effectLst/>
                <a:latin typeface="Arial" panose="020B0604020202020204" pitchFamily="34" charset="0"/>
              </a:rPr>
              <a:t>.</a:t>
            </a:r>
            <a:endParaRPr lang="es-MX" dirty="0"/>
          </a:p>
        </p:txBody>
      </p:sp>
      <p:pic>
        <p:nvPicPr>
          <p:cNvPr id="5" name="Marcador de contenido 4">
            <a:extLst>
              <a:ext uri="{FF2B5EF4-FFF2-40B4-BE49-F238E27FC236}">
                <a16:creationId xmlns:a16="http://schemas.microsoft.com/office/drawing/2014/main" id="{E9AAFFD2-7740-107E-4FE6-10708EBC2A94}"/>
              </a:ext>
            </a:extLst>
          </p:cNvPr>
          <p:cNvPicPr>
            <a:picLocks noChangeAspect="1"/>
          </p:cNvPicPr>
          <p:nvPr/>
        </p:nvPicPr>
        <p:blipFill>
          <a:blip r:embed="rId3"/>
          <a:srcRect l="24608" t="26795" r="28110" b="30139"/>
          <a:stretch/>
        </p:blipFill>
        <p:spPr>
          <a:xfrm>
            <a:off x="1862941" y="956909"/>
            <a:ext cx="8466117" cy="4337579"/>
          </a:xfrm>
          <a:prstGeom prst="rect">
            <a:avLst/>
          </a:prstGeom>
        </p:spPr>
      </p:pic>
    </p:spTree>
    <p:extLst>
      <p:ext uri="{BB962C8B-B14F-4D97-AF65-F5344CB8AC3E}">
        <p14:creationId xmlns:p14="http://schemas.microsoft.com/office/powerpoint/2010/main" val="2122414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8D8157-8A17-BD06-8728-8F0C47C102DF}"/>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97BEF7CE-F2E7-C36E-8D53-319353C36DBD}"/>
              </a:ext>
            </a:extLst>
          </p:cNvPr>
          <p:cNvPicPr>
            <a:picLocks noChangeAspect="1"/>
          </p:cNvPicPr>
          <p:nvPr/>
        </p:nvPicPr>
        <p:blipFill>
          <a:blip r:embed="rId3"/>
          <a:srcRect l="25192" t="24719" r="29278" b="41295"/>
          <a:stretch/>
        </p:blipFill>
        <p:spPr>
          <a:xfrm>
            <a:off x="485421" y="745065"/>
            <a:ext cx="10593279" cy="4447824"/>
          </a:xfrm>
          <a:prstGeom prst="rect">
            <a:avLst/>
          </a:prstGeom>
        </p:spPr>
      </p:pic>
    </p:spTree>
    <p:extLst>
      <p:ext uri="{BB962C8B-B14F-4D97-AF65-F5344CB8AC3E}">
        <p14:creationId xmlns:p14="http://schemas.microsoft.com/office/powerpoint/2010/main" val="3406596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9E6A87-7047-499E-321C-3B27F1F37BD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C80B02C-A869-A6FB-C5B1-796D28C5687B}"/>
              </a:ext>
            </a:extLst>
          </p:cNvPr>
          <p:cNvPicPr>
            <a:picLocks noChangeAspect="1"/>
          </p:cNvPicPr>
          <p:nvPr/>
        </p:nvPicPr>
        <p:blipFill>
          <a:blip r:embed="rId3"/>
          <a:stretch>
            <a:fillRect/>
          </a:stretch>
        </p:blipFill>
        <p:spPr>
          <a:xfrm>
            <a:off x="2254721" y="540490"/>
            <a:ext cx="7998645" cy="493819"/>
          </a:xfrm>
          <a:prstGeom prst="rect">
            <a:avLst/>
          </a:prstGeom>
        </p:spPr>
      </p:pic>
      <p:sp>
        <p:nvSpPr>
          <p:cNvPr id="4" name="Marcador de contenido 2">
            <a:extLst>
              <a:ext uri="{FF2B5EF4-FFF2-40B4-BE49-F238E27FC236}">
                <a16:creationId xmlns:a16="http://schemas.microsoft.com/office/drawing/2014/main" id="{76B4788E-D8FD-322B-6B9C-6D76842240C6}"/>
              </a:ext>
            </a:extLst>
          </p:cNvPr>
          <p:cNvSpPr txBox="1">
            <a:spLocks/>
          </p:cNvSpPr>
          <p:nvPr/>
        </p:nvSpPr>
        <p:spPr>
          <a:xfrm>
            <a:off x="567268" y="1396647"/>
            <a:ext cx="6262510" cy="44848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MX" sz="2000">
                <a:latin typeface="Arial" panose="020B0604020202020204" pitchFamily="34" charset="0"/>
              </a:rPr>
              <a:t>No existen Contraindicaciones debido a la eficacia y seguridad de las vacunas que se utilizan en la actualidad, son muy pocas las contraindicaciones  absolutas de vacunación. Una contraindicación absoluta es la condición en el receptor de una vacuna que aumenta el riesgo de reacción adversa grave. Una vacuna no será aplicada cuando una contraindicación esté presente. </a:t>
            </a:r>
          </a:p>
          <a:p>
            <a:pPr algn="just"/>
            <a:r>
              <a:rPr lang="es-MX" sz="2000">
                <a:latin typeface="Arial" panose="020B0604020202020204" pitchFamily="34" charset="0"/>
              </a:rPr>
              <a:t>Las siguientes son contraindicaciones generales absolutas para todas las vacunas:</a:t>
            </a:r>
            <a:br>
              <a:rPr lang="es-MX" sz="2000">
                <a:latin typeface="Arial" panose="020B0604020202020204" pitchFamily="34" charset="0"/>
              </a:rPr>
            </a:br>
            <a:r>
              <a:rPr lang="es-MX" sz="2000">
                <a:latin typeface="Arial" panose="020B0604020202020204" pitchFamily="34" charset="0"/>
              </a:rPr>
              <a:t>• Reacción anafiláctica a dosis previas de la vacuna</a:t>
            </a:r>
            <a:br>
              <a:rPr lang="es-MX" sz="2000">
                <a:latin typeface="Arial" panose="020B0604020202020204" pitchFamily="34" charset="0"/>
              </a:rPr>
            </a:br>
            <a:r>
              <a:rPr lang="es-MX" sz="2000">
                <a:latin typeface="Arial" panose="020B0604020202020204" pitchFamily="34" charset="0"/>
              </a:rPr>
              <a:t>• Reacción anafiláctica previa a alguno de los componentes de la vacuna</a:t>
            </a:r>
            <a:endParaRPr lang="es-MX" sz="2000" dirty="0"/>
          </a:p>
        </p:txBody>
      </p:sp>
      <p:pic>
        <p:nvPicPr>
          <p:cNvPr id="2050" name="Picture 2" descr="Efectos secundarios de las vacunas contra el COVID-19 y cómo aliviarlos |  PQEB">
            <a:extLst>
              <a:ext uri="{FF2B5EF4-FFF2-40B4-BE49-F238E27FC236}">
                <a16:creationId xmlns:a16="http://schemas.microsoft.com/office/drawing/2014/main" id="{164939A1-5425-25B8-9731-0F3136754A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145" y="2033222"/>
            <a:ext cx="4405743" cy="24754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515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FBCA09-DB07-69CA-4A6B-637B55D93794}"/>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41356238-B0AE-0B31-4792-8820BD74C906}"/>
              </a:ext>
            </a:extLst>
          </p:cNvPr>
          <p:cNvPicPr>
            <a:picLocks noChangeAspect="1"/>
          </p:cNvPicPr>
          <p:nvPr/>
        </p:nvPicPr>
        <p:blipFill>
          <a:blip r:embed="rId3"/>
          <a:srcRect l="11573" t="26996" r="41761" b="22963"/>
          <a:stretch/>
        </p:blipFill>
        <p:spPr>
          <a:xfrm>
            <a:off x="1196621" y="936977"/>
            <a:ext cx="8082845" cy="4875367"/>
          </a:xfrm>
          <a:prstGeom prst="rect">
            <a:avLst/>
          </a:prstGeom>
        </p:spPr>
      </p:pic>
    </p:spTree>
    <p:extLst>
      <p:ext uri="{BB962C8B-B14F-4D97-AF65-F5344CB8AC3E}">
        <p14:creationId xmlns:p14="http://schemas.microsoft.com/office/powerpoint/2010/main" val="682957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DAF631-78F4-E536-9DF3-12932F3B8CC0}"/>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90370E72-E735-38A4-9F90-DE27E9A373A6}"/>
              </a:ext>
            </a:extLst>
          </p:cNvPr>
          <p:cNvSpPr txBox="1"/>
          <p:nvPr/>
        </p:nvSpPr>
        <p:spPr>
          <a:xfrm>
            <a:off x="745067" y="474133"/>
            <a:ext cx="6096000" cy="5632311"/>
          </a:xfrm>
          <a:prstGeom prst="rect">
            <a:avLst/>
          </a:prstGeom>
          <a:noFill/>
        </p:spPr>
        <p:txBody>
          <a:bodyPr wrap="square">
            <a:spAutoFit/>
          </a:bodyPr>
          <a:lstStyle/>
          <a:p>
            <a:pPr algn="ctr"/>
            <a:r>
              <a:rPr lang="es-MX" b="1" i="0" dirty="0">
                <a:effectLst/>
                <a:latin typeface="Arial" panose="020B0604020202020204" pitchFamily="34" charset="0"/>
              </a:rPr>
              <a:t>VACUNACIÓN DEL RECIÉN NACIDO</a:t>
            </a:r>
          </a:p>
          <a:p>
            <a:pPr algn="just"/>
            <a:br>
              <a:rPr lang="es-MX" b="0" i="0" dirty="0">
                <a:effectLst/>
                <a:latin typeface="Arial" panose="020B0604020202020204" pitchFamily="34" charset="0"/>
              </a:rPr>
            </a:br>
            <a:r>
              <a:rPr lang="es-MX" b="0" i="0" dirty="0">
                <a:effectLst/>
                <a:latin typeface="Arial" panose="020B0604020202020204" pitchFamily="34" charset="0"/>
              </a:rPr>
              <a:t>El parto institucional en Colombia se estima en 98,4%5; por lo tanto, es importante que todas las entidades territoriales, EAPB, ESE y demás actores garanticen la vacunación hospitalaria del recién nacido de manera oportuna. Se debe iniciar el esquema de vacunación con aplicación de BCG y antihepatitis B. La vacunación se debe rea</a:t>
            </a:r>
            <a:r>
              <a:rPr lang="es-MX" dirty="0">
                <a:latin typeface="Arial" panose="020B0604020202020204" pitchFamily="34" charset="0"/>
              </a:rPr>
              <a:t>l</a:t>
            </a:r>
            <a:r>
              <a:rPr lang="es-MX" b="0" i="0" dirty="0">
                <a:effectLst/>
                <a:latin typeface="Arial" panose="020B0604020202020204" pitchFamily="34" charset="0"/>
              </a:rPr>
              <a:t>izar siempre que no exista ninguna contraindicación</a:t>
            </a:r>
          </a:p>
          <a:p>
            <a:pPr algn="just"/>
            <a:r>
              <a:rPr lang="es-MX" b="0" i="0" dirty="0">
                <a:effectLst/>
                <a:latin typeface="Arial" panose="020B0604020202020204" pitchFamily="34" charset="0"/>
              </a:rPr>
              <a:t>La vacunación no debe estar sujeta a la presentación de registro civil, carné del asegurador u otros documentos que impidan el acceso de los menores al programa, es necesario garantizar que posterior al nacimiento todos los recién nacidos accedan a sus primeras dosis en las primeras 12 horas de vida.</a:t>
            </a:r>
            <a:br>
              <a:rPr lang="es-MX" b="0" i="0" dirty="0">
                <a:effectLst/>
                <a:latin typeface="Arial" panose="020B0604020202020204" pitchFamily="34" charset="0"/>
              </a:rPr>
            </a:br>
            <a:r>
              <a:rPr lang="es-MX" b="0" i="0" dirty="0">
                <a:effectLst/>
                <a:latin typeface="Arial" panose="020B0604020202020204" pitchFamily="34" charset="0"/>
              </a:rPr>
              <a:t>La aplicación de las vacunas del recién nacido debe realizarse en el sitio donde se encuentre la madre (habitación).</a:t>
            </a:r>
          </a:p>
          <a:p>
            <a:pPr algn="just"/>
            <a:endParaRPr lang="es-MX" dirty="0">
              <a:latin typeface="Arial" panose="020B0604020202020204" pitchFamily="34" charset="0"/>
            </a:endParaRPr>
          </a:p>
        </p:txBody>
      </p:sp>
      <p:pic>
        <p:nvPicPr>
          <p:cNvPr id="6" name="Imagen 5">
            <a:extLst>
              <a:ext uri="{FF2B5EF4-FFF2-40B4-BE49-F238E27FC236}">
                <a16:creationId xmlns:a16="http://schemas.microsoft.com/office/drawing/2014/main" id="{6B8530B7-6FAA-C5E5-393C-949813EFB123}"/>
              </a:ext>
            </a:extLst>
          </p:cNvPr>
          <p:cNvPicPr>
            <a:picLocks noChangeAspect="1"/>
          </p:cNvPicPr>
          <p:nvPr/>
        </p:nvPicPr>
        <p:blipFill>
          <a:blip r:embed="rId3"/>
          <a:stretch>
            <a:fillRect/>
          </a:stretch>
        </p:blipFill>
        <p:spPr>
          <a:xfrm>
            <a:off x="7053300" y="1860832"/>
            <a:ext cx="4574257" cy="2858911"/>
          </a:xfrm>
          <a:prstGeom prst="ellipse">
            <a:avLst/>
          </a:prstGeom>
          <a:ln>
            <a:noFill/>
          </a:ln>
          <a:effectLst>
            <a:softEdge rad="112500"/>
          </a:effectLst>
        </p:spPr>
      </p:pic>
    </p:spTree>
    <p:extLst>
      <p:ext uri="{BB962C8B-B14F-4D97-AF65-F5344CB8AC3E}">
        <p14:creationId xmlns:p14="http://schemas.microsoft.com/office/powerpoint/2010/main" val="3440942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7A025C06-21CC-69AC-C47A-841E12E686F5}"/>
              </a:ext>
            </a:extLst>
          </p:cNvPr>
          <p:cNvSpPr txBox="1"/>
          <p:nvPr/>
        </p:nvSpPr>
        <p:spPr>
          <a:xfrm>
            <a:off x="632177" y="1305340"/>
            <a:ext cx="6096000" cy="4247317"/>
          </a:xfrm>
          <a:prstGeom prst="rect">
            <a:avLst/>
          </a:prstGeom>
          <a:noFill/>
        </p:spPr>
        <p:txBody>
          <a:bodyPr wrap="square">
            <a:spAutoFit/>
          </a:bodyPr>
          <a:lstStyle/>
          <a:p>
            <a:pPr algn="just"/>
            <a:r>
              <a:rPr lang="es-MX" b="0" i="0" dirty="0">
                <a:effectLst/>
                <a:latin typeface="Arial" panose="020B0604020202020204" pitchFamily="34" charset="0"/>
              </a:rPr>
              <a:t>Los recién nacidos prematuros (nacido antes de las 37 semanas de edad) que se mantienen hospitalizados, deben de ser vacunados de acuerdo con el grado de estabilidad clínica del mismo. Se considera estable al recién nacido que tiene una evolución clínica de recuperación sostenida y crecimiento uniforme de acuerdo a su edad, sin necesidad de ventilación mecánica o terapia para infecciones graves, sin alteraciones metabólicas, renales, cardiovasculares o respiratorias significativas. En recién nacidos prematuros estables, la recomendación es iniciar la vacunación en forma habitual. Para los recién nacidos prematuros en condiciones inestables, se recomienda que la vacunación se difiera hasta que se encuentre estable o hasta después de su egreso hospitalario. </a:t>
            </a:r>
            <a:endParaRPr lang="es-MX" dirty="0"/>
          </a:p>
        </p:txBody>
      </p:sp>
      <p:pic>
        <p:nvPicPr>
          <p:cNvPr id="1026" name="Picture 2" descr="Diferentes tipos de bebés prematuros">
            <a:extLst>
              <a:ext uri="{FF2B5EF4-FFF2-40B4-BE49-F238E27FC236}">
                <a16:creationId xmlns:a16="http://schemas.microsoft.com/office/drawing/2014/main" id="{0211E7DB-189B-77E8-363A-080736966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7035" y="2099734"/>
            <a:ext cx="4719942" cy="216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271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4981223" y="1930840"/>
            <a:ext cx="4998155"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400" dirty="0"/>
              <a:t>GRACIAS</a:t>
            </a:r>
            <a:endParaRPr lang="es-CO" dirty="0"/>
          </a:p>
        </p:txBody>
      </p:sp>
      <p:pic>
        <p:nvPicPr>
          <p:cNvPr id="2050" name="Picture 2" descr="Ficha vacunas corregidas">
            <a:extLst>
              <a:ext uri="{FF2B5EF4-FFF2-40B4-BE49-F238E27FC236}">
                <a16:creationId xmlns:a16="http://schemas.microsoft.com/office/drawing/2014/main" id="{32038F2F-F7C4-082A-7918-DE2865B1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878" y="371562"/>
            <a:ext cx="4137257" cy="537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934016"/>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718</TotalTime>
  <Words>1735</Words>
  <Application>Microsoft Office PowerPoint</Application>
  <PresentationFormat>Panorámica</PresentationFormat>
  <Paragraphs>68</Paragraphs>
  <Slides>26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26</vt:i4>
      </vt:variant>
    </vt:vector>
  </HeadingPairs>
  <TitlesOfParts>
    <vt:vector size="30" baseType="lpstr">
      <vt:lpstr>Aptos</vt:lpstr>
      <vt:lpstr>Aptos Display</vt:lpstr>
      <vt:lpstr>Arial</vt:lpstr>
      <vt:lpstr>Office Theme</vt:lpstr>
      <vt:lpstr>MANUAL TECNICO ADMINISTRATIVO DEL PAI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14</cp:revision>
  <dcterms:created xsi:type="dcterms:W3CDTF">2024-05-15T13:17:42Z</dcterms:created>
  <dcterms:modified xsi:type="dcterms:W3CDTF">2024-12-13T21:14:52Z</dcterms:modified>
</cp:coreProperties>
</file>